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588" r:id="rId2"/>
    <p:sldId id="609" r:id="rId3"/>
    <p:sldId id="515" r:id="rId4"/>
    <p:sldId id="829" r:id="rId5"/>
    <p:sldId id="831" r:id="rId6"/>
    <p:sldId id="832" r:id="rId7"/>
    <p:sldId id="914" r:id="rId8"/>
    <p:sldId id="834" r:id="rId9"/>
    <p:sldId id="835" r:id="rId10"/>
    <p:sldId id="909" r:id="rId11"/>
    <p:sldId id="910" r:id="rId12"/>
    <p:sldId id="911" r:id="rId13"/>
    <p:sldId id="836" r:id="rId14"/>
    <p:sldId id="894" r:id="rId15"/>
    <p:sldId id="895" r:id="rId16"/>
    <p:sldId id="896" r:id="rId17"/>
    <p:sldId id="897" r:id="rId18"/>
    <p:sldId id="886" r:id="rId19"/>
    <p:sldId id="837" r:id="rId20"/>
    <p:sldId id="898" r:id="rId21"/>
    <p:sldId id="900" r:id="rId22"/>
    <p:sldId id="901" r:id="rId23"/>
    <p:sldId id="899" r:id="rId24"/>
    <p:sldId id="838" r:id="rId25"/>
    <p:sldId id="839" r:id="rId26"/>
    <p:sldId id="840" r:id="rId27"/>
    <p:sldId id="887" r:id="rId28"/>
    <p:sldId id="915" r:id="rId29"/>
    <p:sldId id="916" r:id="rId30"/>
    <p:sldId id="917" r:id="rId31"/>
    <p:sldId id="918" r:id="rId32"/>
    <p:sldId id="919" r:id="rId33"/>
    <p:sldId id="936" r:id="rId34"/>
    <p:sldId id="841" r:id="rId35"/>
    <p:sldId id="842" r:id="rId36"/>
    <p:sldId id="843" r:id="rId37"/>
    <p:sldId id="844" r:id="rId38"/>
    <p:sldId id="888" r:id="rId39"/>
    <p:sldId id="845" r:id="rId40"/>
    <p:sldId id="846" r:id="rId41"/>
    <p:sldId id="847" r:id="rId42"/>
    <p:sldId id="848" r:id="rId43"/>
    <p:sldId id="849" r:id="rId44"/>
    <p:sldId id="928" r:id="rId45"/>
    <p:sldId id="924" r:id="rId46"/>
    <p:sldId id="925" r:id="rId47"/>
    <p:sldId id="926" r:id="rId48"/>
    <p:sldId id="933" r:id="rId49"/>
    <p:sldId id="934" r:id="rId50"/>
    <p:sldId id="935" r:id="rId51"/>
    <p:sldId id="891" r:id="rId52"/>
    <p:sldId id="603" r:id="rId53"/>
    <p:sldId id="58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62" autoAdjust="0"/>
    <p:restoredTop sz="93907" autoAdjust="0"/>
  </p:normalViewPr>
  <p:slideViewPr>
    <p:cSldViewPr>
      <p:cViewPr>
        <p:scale>
          <a:sx n="66" d="100"/>
          <a:sy n="66" d="100"/>
        </p:scale>
        <p:origin x="-1362" y="-78"/>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A2854-2DEA-421E-93F1-E725993F600C}" type="datetimeFigureOut">
              <a:rPr lang="en-US" smtClean="0"/>
              <a:pPr/>
              <a:t>4/8/2015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0EFDE-A39A-40EA-ABF7-9C5BCF3438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6033A2-A11F-41FE-A024-7306AF942108}"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1B3BD1-2262-49C6-B3EB-3041DD5FFA44}"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AB6F2C-77ED-47F1-A6FD-CEFC7689474E}"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C69E38-1F98-4F09-B56E-B3B025C0DD15}"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BD7FC9-B348-449E-B614-586D5011C121}"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7A42CB-95E6-4BB6-9800-59AF7CD2B179}"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C85339-1C19-43C9-9B09-8EE97E2506C5}"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7C885A-5045-46B0-AEB3-6E4401F838E9}"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A560B8-7521-4FF8-A38E-AE663C9C1A34}"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4EC7F8-997A-44F1-8E22-8F29EF1C9AB9}" type="slidenum">
              <a:rPr lang="en-US" smtClean="0"/>
              <a:pPr fontAlgn="base">
                <a:spcBef>
                  <a:spcPct val="0"/>
                </a:spcBef>
                <a:spcAft>
                  <a:spcPct val="0"/>
                </a:spcAft>
                <a:defRPr/>
              </a:pPr>
              <a:t>49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97FBF9-18DF-48EF-A87F-2E21BB999463}" type="slidenum">
              <a:rPr lang="en-US" smtClean="0"/>
              <a:pPr fontAlgn="base">
                <a:spcBef>
                  <a:spcPct val="0"/>
                </a:spcBef>
                <a:spcAft>
                  <a:spcPct val="0"/>
                </a:spcAft>
                <a:defRPr/>
              </a:pPr>
              <a:t>50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en-US" b="1" dirty="0" smtClean="0"/>
              <a:t>Maintenance</a:t>
            </a:r>
            <a:r>
              <a:rPr lang="en-GB" altLang="en-US" dirty="0" smtClean="0"/>
              <a:t>, repair and operations (MRO) or </a:t>
            </a:r>
            <a:r>
              <a:rPr lang="en-GB" altLang="en-US" b="1" dirty="0" smtClean="0"/>
              <a:t>maintenance</a:t>
            </a:r>
            <a:r>
              <a:rPr lang="en-GB" altLang="en-US" dirty="0" smtClean="0"/>
              <a:t>, repair, and overhaul involves fixing any sort of mechanical, plumbing or electrical device should it become out of order or broken (known as repair, unscheduled, or casualty </a:t>
            </a:r>
            <a:r>
              <a:rPr lang="en-GB" altLang="en-US" b="1" dirty="0" smtClean="0"/>
              <a:t>maintenance</a:t>
            </a:r>
            <a:r>
              <a:rPr lang="en-GB" altLang="en-US" dirty="0" smtClean="0"/>
              <a:t>).</a:t>
            </a:r>
          </a:p>
          <a:p>
            <a:pPr eaLnBrk="1" hangingPunct="1">
              <a:spcBef>
                <a:spcPct val="0"/>
              </a:spcBef>
            </a:pPr>
            <a:endParaRPr lang="en-US" altLang="en-US" dirty="0" smtClean="0"/>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3EF293-E52F-46D4-BA35-7C527ABEBB44}"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53</a:t>
            </a:fld>
            <a:endParaRPr lang="en-US" alt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95AD52-18D0-4500-B51C-E97A4FB99B4A}"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F90EB8-852E-45BA-82C4-F6FB96AFE8C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593F86-BDE2-425C-AC56-5EB85033F317}"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F2D7CD-D0EA-4F2D-B7F4-07E622373F82}"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4E211-5900-4B1E-B472-11825E68A88F}"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FFB45C-7290-492C-8A6E-7A0FE79507EC}"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883D88-25A3-43D5-A25D-EB421DA596D8}" type="slidenum">
              <a:rPr lang="en-US" smtClean="0"/>
              <a:pPr fontAlgn="base">
                <a:spcBef>
                  <a:spcPct val="0"/>
                </a:spcBef>
                <a:spcAft>
                  <a:spcPct val="0"/>
                </a:spcAft>
                <a:defRPr/>
              </a:pPr>
              <a:t>34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599B4-4737-419C-9E1A-6122BB360733}"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599B4-4737-419C-9E1A-6122BB360733}"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599B4-4737-419C-9E1A-6122BB360733}" type="datetimeFigureOut">
              <a:rPr lang="en-US" smtClean="0"/>
              <a:pPr/>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599B4-4737-419C-9E1A-6122BB360733}" type="datetimeFigureOut">
              <a:rPr lang="en-US" smtClean="0"/>
              <a:pPr/>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99B4-4737-419C-9E1A-6122BB360733}" type="datetimeFigureOut">
              <a:rPr lang="en-US" smtClean="0"/>
              <a:pPr/>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99B4-4737-419C-9E1A-6122BB360733}" type="datetimeFigureOut">
              <a:rPr lang="en-US" smtClean="0"/>
              <a:pPr/>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2A1D3-94CF-4BE8-B9A0-75EFE4C74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imgres?imgurl=http://buzzle.com/images/quotes/single-mother-quote1.jpg&amp;imgrefurl=http://www.buzzle.com/articles/single-mother-quotes-and-sayings.html&amp;h=355&amp;w=482&amp;tbnid=Q62iC4CFhsrm6M:&amp;zoom=1&amp;docid=H9eaDr8dop6ZWM&amp;hl=en-PK&amp;ei=6joaVc7DK4P9aKOJgbAH&amp;tbm=isch&amp;ved=0CGQQMyhcMFw4yA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pk/imgres?imgurl=http://cdn.gurl.com/wp-content/gallery/movingonquotes/movingon-10.jpg&amp;imgrefurl=http://quotesaboutmovingonstera.blogspot.com/2014/10/quotes-about-moving-on-after-death_9.html&amp;h=400&amp;w=600&amp;tbnid=U7ycKpiQ6tC81M:&amp;zoom=1&amp;docid=Yyzct56jIWIBWM&amp;hl=en-PK&amp;ei=UTsaVdeGDMXdauLegMgF&amp;tbm=isch&amp;ved=0CFoQMyhSMFI4rAI"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KyefRmsa0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52934" name="Picture 6" descr="Image result for bismillah pics gallery"/>
          <p:cNvPicPr>
            <a:picLocks noChangeAspect="1" noChangeArrowheads="1"/>
          </p:cNvPicPr>
          <p:nvPr/>
        </p:nvPicPr>
        <p:blipFill>
          <a:blip r:embed="rId2"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TPM?</a:t>
            </a:r>
            <a:endParaRPr lang="en-US" dirty="0"/>
          </a:p>
        </p:txBody>
      </p:sp>
      <p:sp>
        <p:nvSpPr>
          <p:cNvPr id="3" name="Content Placeholder 2"/>
          <p:cNvSpPr>
            <a:spLocks noGrp="1"/>
          </p:cNvSpPr>
          <p:nvPr>
            <p:ph idx="1"/>
          </p:nvPr>
        </p:nvSpPr>
        <p:spPr/>
        <p:txBody>
          <a:bodyPr/>
          <a:lstStyle/>
          <a:p>
            <a:r>
              <a:rPr lang="en-US" dirty="0" smtClean="0"/>
              <a:t>Total Productive Maintenance (TPM) is both</a:t>
            </a:r>
            <a:r>
              <a:rPr lang="en-US" sz="2800" b="1" dirty="0" smtClean="0"/>
              <a:t> </a:t>
            </a:r>
          </a:p>
          <a:p>
            <a:pPr marL="688975" lvl="1" indent="-231775"/>
            <a:r>
              <a:rPr lang="en-US" dirty="0" smtClean="0"/>
              <a:t>a philosophy</a:t>
            </a:r>
            <a:r>
              <a:rPr lang="en-US" sz="2400" dirty="0" smtClean="0"/>
              <a:t>  to permeate throughout an operating company touching people of all levels</a:t>
            </a:r>
          </a:p>
          <a:p>
            <a:pPr marL="688975" lvl="1" indent="-231775"/>
            <a:r>
              <a:rPr lang="en-US" dirty="0" smtClean="0"/>
              <a:t>a collection of techniques and practices</a:t>
            </a:r>
            <a:r>
              <a:rPr lang="en-US" sz="2400" dirty="0" smtClean="0"/>
              <a:t> </a:t>
            </a:r>
          </a:p>
          <a:p>
            <a:pPr marL="688975" lvl="1" indent="-231775">
              <a:buFontTx/>
              <a:buNone/>
            </a:pPr>
            <a:r>
              <a:rPr lang="en-US" sz="2400" dirty="0" smtClean="0"/>
              <a:t>	aimed at maximizing the effectiveness (best possible return) of business facilities and processes</a:t>
            </a:r>
            <a:endParaRPr lang="en-US" sz="20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TPM Philosophy</a:t>
            </a:r>
            <a:endParaRPr lang="en-US" dirty="0"/>
          </a:p>
        </p:txBody>
      </p:sp>
      <p:sp>
        <p:nvSpPr>
          <p:cNvPr id="3" name="Content Placeholder 2"/>
          <p:cNvSpPr>
            <a:spLocks noGrp="1"/>
          </p:cNvSpPr>
          <p:nvPr>
            <p:ph idx="1"/>
          </p:nvPr>
        </p:nvSpPr>
        <p:spPr/>
        <p:txBody>
          <a:bodyPr/>
          <a:lstStyle/>
          <a:p>
            <a:endParaRPr lang="en-US"/>
          </a:p>
        </p:txBody>
      </p:sp>
      <p:graphicFrame>
        <p:nvGraphicFramePr>
          <p:cNvPr id="2050" name="Object 2"/>
          <p:cNvGraphicFramePr>
            <a:graphicFrameLocks noChangeAspect="1"/>
          </p:cNvGraphicFramePr>
          <p:nvPr/>
        </p:nvGraphicFramePr>
        <p:xfrm>
          <a:off x="457200" y="1447800"/>
          <a:ext cx="8535924" cy="4800600"/>
        </p:xfrm>
        <a:graphic>
          <a:graphicData uri="http://schemas.openxmlformats.org/presentationml/2006/ole">
            <p:oleObj spid="_x0000_s2050" name="Bitmap Image" r:id="rId3" imgW="16333333" imgH="9152381" progId="PBrush">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TPM Philosophy</a:t>
            </a:r>
            <a:endParaRPr lang="en-US" dirty="0"/>
          </a:p>
        </p:txBody>
      </p:sp>
      <p:sp>
        <p:nvSpPr>
          <p:cNvPr id="3" name="Content Placeholder 2"/>
          <p:cNvSpPr>
            <a:spLocks noGrp="1"/>
          </p:cNvSpPr>
          <p:nvPr>
            <p:ph idx="1"/>
          </p:nvPr>
        </p:nvSpPr>
        <p:spPr/>
        <p:txBody>
          <a:bodyPr/>
          <a:lstStyle/>
          <a:p>
            <a:pPr marL="114300" indent="-114300">
              <a:lnSpc>
                <a:spcPct val="90000"/>
              </a:lnSpc>
              <a:buFont typeface="Wingdings" pitchFamily="2" charset="2"/>
              <a:buNone/>
            </a:pPr>
            <a:r>
              <a:rPr lang="en-US" sz="3600" dirty="0" smtClean="0"/>
              <a:t>It is a Japanese approach for</a:t>
            </a:r>
          </a:p>
          <a:p>
            <a:pPr marL="628650" lvl="2" indent="-285750">
              <a:lnSpc>
                <a:spcPct val="90000"/>
              </a:lnSpc>
            </a:pPr>
            <a:r>
              <a:rPr lang="en-US" sz="2800" dirty="0" smtClean="0"/>
              <a:t>Creating company culture</a:t>
            </a:r>
            <a:r>
              <a:rPr lang="en-US" sz="2000" dirty="0" smtClean="0"/>
              <a:t> </a:t>
            </a:r>
            <a:r>
              <a:rPr lang="en-US" dirty="0" smtClean="0"/>
              <a:t>for maximum efficiency</a:t>
            </a:r>
          </a:p>
          <a:p>
            <a:pPr marL="628650" lvl="2" indent="-285750">
              <a:lnSpc>
                <a:spcPct val="90000"/>
              </a:lnSpc>
            </a:pPr>
            <a:r>
              <a:rPr lang="en-US" sz="2800" dirty="0" smtClean="0"/>
              <a:t>Striving to prevent losses with minimum cost</a:t>
            </a:r>
          </a:p>
          <a:p>
            <a:pPr marL="1200150" lvl="3" indent="-342900">
              <a:lnSpc>
                <a:spcPct val="90000"/>
              </a:lnSpc>
            </a:pPr>
            <a:r>
              <a:rPr lang="en-US" sz="2400" dirty="0" smtClean="0"/>
              <a:t>Zero breakdowns and failures, Zero accident, and Zero defects etc</a:t>
            </a:r>
          </a:p>
          <a:p>
            <a:pPr marL="628650" lvl="2" indent="-285750">
              <a:lnSpc>
                <a:spcPct val="90000"/>
              </a:lnSpc>
            </a:pPr>
            <a:r>
              <a:rPr lang="en-US" sz="2800" dirty="0" smtClean="0"/>
              <a:t>The essence of team work</a:t>
            </a:r>
            <a:r>
              <a:rPr lang="en-US" dirty="0" smtClean="0"/>
              <a:t> (small group activity) focused on condition and performance of facilities  to achieve zero loss for improvement</a:t>
            </a:r>
          </a:p>
          <a:p>
            <a:pPr marL="628650" lvl="2" indent="-285750">
              <a:lnSpc>
                <a:spcPct val="90000"/>
              </a:lnSpc>
            </a:pPr>
            <a:r>
              <a:rPr lang="en-US" sz="2800" dirty="0" smtClean="0"/>
              <a:t>Involvement of all people</a:t>
            </a:r>
            <a:r>
              <a:rPr lang="en-US" dirty="0" smtClean="0"/>
              <a:t> from top management to operator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447800"/>
            <a:ext cx="8229600" cy="4525963"/>
          </a:xfrm>
        </p:spPr>
        <p:txBody>
          <a:bodyPr/>
          <a:lstStyle/>
          <a:p>
            <a:pPr eaLnBrk="1" hangingPunct="1">
              <a:buFont typeface="Wingdings 3" pitchFamily="18" charset="2"/>
              <a:buNone/>
            </a:pPr>
            <a:r>
              <a:rPr lang="en-US" altLang="en-US" smtClean="0">
                <a:solidFill>
                  <a:srgbClr val="FF0000"/>
                </a:solidFill>
              </a:rPr>
              <a:t>Total</a:t>
            </a:r>
            <a:r>
              <a:rPr lang="en-US" altLang="en-US" smtClean="0"/>
              <a:t> = All individuals in the organization working together.</a:t>
            </a:r>
          </a:p>
          <a:p>
            <a:pPr eaLnBrk="1" hangingPunct="1">
              <a:buFont typeface="Wingdings 3" pitchFamily="18" charset="2"/>
              <a:buNone/>
            </a:pPr>
            <a:endParaRPr lang="en-US" altLang="en-US" smtClean="0"/>
          </a:p>
          <a:p>
            <a:pPr eaLnBrk="1" hangingPunct="1">
              <a:buFont typeface="Wingdings 3" pitchFamily="18" charset="2"/>
              <a:buNone/>
            </a:pPr>
            <a:r>
              <a:rPr lang="en-US" altLang="en-US" smtClean="0">
                <a:solidFill>
                  <a:srgbClr val="FF0000"/>
                </a:solidFill>
              </a:rPr>
              <a:t>Productive</a:t>
            </a:r>
            <a:r>
              <a:rPr lang="en-US" altLang="en-US" smtClean="0"/>
              <a:t> = production of goods that meet or exceed customer’s expectations.</a:t>
            </a:r>
          </a:p>
          <a:p>
            <a:pPr eaLnBrk="1" hangingPunct="1">
              <a:buFont typeface="Wingdings 3" pitchFamily="18" charset="2"/>
              <a:buNone/>
            </a:pPr>
            <a:endParaRPr lang="en-US" altLang="en-US" smtClean="0"/>
          </a:p>
          <a:p>
            <a:pPr eaLnBrk="1" hangingPunct="1">
              <a:buFont typeface="Wingdings 3" pitchFamily="18" charset="2"/>
              <a:buNone/>
            </a:pPr>
            <a:r>
              <a:rPr lang="en-US" altLang="en-US" smtClean="0">
                <a:solidFill>
                  <a:srgbClr val="FF0000"/>
                </a:solidFill>
              </a:rPr>
              <a:t>Maintenance </a:t>
            </a:r>
            <a:r>
              <a:rPr lang="en-US" altLang="en-US" smtClean="0"/>
              <a:t>= keeping equipment and plant in good condition at all times.</a:t>
            </a:r>
          </a:p>
          <a:p>
            <a:pPr eaLnBrk="1" hangingPunct="1"/>
            <a:endParaRPr lang="en-US" altLang="en-US" smtClean="0"/>
          </a:p>
        </p:txBody>
      </p:sp>
      <p:sp>
        <p:nvSpPr>
          <p:cNvPr id="12291" name="Title 2"/>
          <p:cNvSpPr>
            <a:spLocks noGrp="1"/>
          </p:cNvSpPr>
          <p:nvPr>
            <p:ph type="title"/>
          </p:nvPr>
        </p:nvSpPr>
        <p:spPr/>
        <p:txBody>
          <a:bodyPr/>
          <a:lstStyle/>
          <a:p>
            <a:pPr eaLnBrk="1" hangingPunct="1"/>
            <a:r>
              <a:rPr lang="en-US" altLang="en-US" smtClean="0"/>
              <a:t>TPM in three words:</a:t>
            </a:r>
          </a:p>
        </p:txBody>
      </p:sp>
      <p:pic>
        <p:nvPicPr>
          <p:cNvPr id="12292" name="Picture 5" descr="https://encrypted-tbn1.gstatic.com/images?q=tbn:ANd9GcQvdX2Q6BObm4bekzyrNDpG_28amm3yjQmQI8EnJqKtfZjs6BOBrQ"/>
          <p:cNvPicPr>
            <a:picLocks noChangeAspect="1" noChangeArrowheads="1"/>
          </p:cNvPicPr>
          <p:nvPr/>
        </p:nvPicPr>
        <p:blipFill>
          <a:blip r:embed="rId3" cstate="print"/>
          <a:srcRect/>
          <a:stretch>
            <a:fillRect/>
          </a:stretch>
        </p:blipFill>
        <p:spPr bwMode="auto">
          <a:xfrm>
            <a:off x="5410200" y="4419600"/>
            <a:ext cx="2714625" cy="168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Total Productive Management </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endParaRPr lang="en-US" dirty="0" smtClean="0"/>
          </a:p>
          <a:p>
            <a:r>
              <a:rPr lang="en-US" dirty="0" smtClean="0"/>
              <a:t>Total Productive Maintenance transforms maintenance into a crucial part of the business structure instead of being merely a non-profit activity. </a:t>
            </a:r>
          </a:p>
          <a:p>
            <a:r>
              <a:rPr lang="en-US" dirty="0" smtClean="0"/>
              <a:t>The crucial tenet is to keep unscheduled and emergency maintenance to a minimum. </a:t>
            </a:r>
          </a:p>
          <a:p>
            <a:r>
              <a:rPr lang="en-US" dirty="0" smtClean="0"/>
              <a:t>This lecture will discuss the different aspects of TPM including the following: </a:t>
            </a:r>
          </a:p>
          <a:p>
            <a:pPr lvl="1">
              <a:buNone/>
            </a:pPr>
            <a:r>
              <a:rPr lang="en-US" dirty="0" smtClean="0"/>
              <a:t>• TPM targets: zero defects, zero breakdowns and zero accidents </a:t>
            </a:r>
          </a:p>
          <a:p>
            <a:pPr lvl="1">
              <a:buNone/>
            </a:pPr>
            <a:r>
              <a:rPr lang="en-US" dirty="0" smtClean="0"/>
              <a:t>• Aligning the maintenance team to priorities </a:t>
            </a:r>
          </a:p>
          <a:p>
            <a:pPr lvl="1">
              <a:buNone/>
            </a:pPr>
            <a:r>
              <a:rPr lang="en-US" dirty="0" smtClean="0"/>
              <a:t>• Implementing TPM: where to begin </a:t>
            </a:r>
          </a:p>
          <a:p>
            <a:pPr lvl="1">
              <a:buNone/>
            </a:pPr>
            <a:r>
              <a:rPr lang="en-US" dirty="0" smtClean="0"/>
              <a:t>• Measuring TPM performance: the key to effective asset management </a:t>
            </a:r>
          </a:p>
          <a:p>
            <a:pPr lvl="1">
              <a:buNone/>
            </a:pPr>
            <a:r>
              <a:rPr lang="en-US" dirty="0" smtClean="0"/>
              <a:t>• Communicating TPM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Total Productive Management </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r>
              <a:rPr lang="en-US" sz="2400" dirty="0" smtClean="0"/>
              <a:t>TPM is a management process developed for improving productivity by making processes more reliable and less wasteful. </a:t>
            </a:r>
          </a:p>
          <a:p>
            <a:r>
              <a:rPr lang="en-US" sz="2400" dirty="0" smtClean="0"/>
              <a:t>TPM is an extension of TQM (Total Quality Management). </a:t>
            </a:r>
          </a:p>
          <a:p>
            <a:r>
              <a:rPr lang="en-US" sz="2400" dirty="0" smtClean="0"/>
              <a:t>The objective of TPM is to maintain the plant or equipment in good condition without interfering with the daily process. </a:t>
            </a:r>
          </a:p>
          <a:p>
            <a:r>
              <a:rPr lang="en-US" sz="2400" dirty="0" smtClean="0"/>
              <a:t>To achieve this objective, preventive and predictive maintenance is required. </a:t>
            </a:r>
          </a:p>
          <a:p>
            <a:r>
              <a:rPr lang="en-US" sz="2400" dirty="0" smtClean="0"/>
              <a:t>By following the philosophy of TPM we can minimize the unexpected failure of the equipment. </a:t>
            </a:r>
          </a:p>
          <a:p>
            <a:r>
              <a:rPr lang="en-US" sz="2400" dirty="0" smtClean="0"/>
              <a:t>To implement TPM the production unit and maintenance unit should work jointly.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Goal of TPM</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r>
              <a:rPr lang="en-US" dirty="0" smtClean="0"/>
              <a:t>“</a:t>
            </a:r>
            <a:r>
              <a:rPr lang="en-US" i="1" dirty="0" smtClean="0"/>
              <a:t>Continuously improve all operational conditions, within a production system; by stimulating the daily awareness of all employees” (by Seiichi Nakajima, Japan, JIPM) </a:t>
            </a:r>
          </a:p>
          <a:p>
            <a:r>
              <a:rPr lang="en-US" dirty="0" smtClean="0"/>
              <a:t>TPM focuses primarily on manufacturing (although its benefits are applicable to virtually any "process") and is the first methodology Toyota used to improve its global position (1950s). </a:t>
            </a:r>
          </a:p>
          <a:p>
            <a:r>
              <a:rPr lang="en-US" dirty="0" smtClean="0"/>
              <a:t>After TPM, the focus was stretched, and also suppliers and customers were involved (Supply Chain), this next methodology was called lean manufacturing. </a:t>
            </a:r>
          </a:p>
          <a:p>
            <a:r>
              <a:rPr lang="en-US" dirty="0" smtClean="0"/>
              <a:t>This following gives an overview of TPM in its original form.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Results of TPM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accurate and practical implementation of TPM will increase productivity within the total organization, where: </a:t>
            </a:r>
          </a:p>
          <a:p>
            <a:r>
              <a:rPr lang="en-US" dirty="0" smtClean="0"/>
              <a:t>A clear business culture is designed to continuously improve the efficiency of the total production system. </a:t>
            </a:r>
          </a:p>
          <a:p>
            <a:r>
              <a:rPr lang="en-US" dirty="0" smtClean="0"/>
              <a:t>A standardized and systematic approach is used, where all losses are prevented and/or known. </a:t>
            </a:r>
          </a:p>
          <a:p>
            <a:r>
              <a:rPr lang="en-US" dirty="0" smtClean="0"/>
              <a:t>All departments, influencing productivity, will be involved to move from a reactive- to a predictive mindset. </a:t>
            </a:r>
          </a:p>
          <a:p>
            <a:r>
              <a:rPr lang="en-US" dirty="0" smtClean="0"/>
              <a:t>Transparent multidisciplinary organization in reaching zero losses. </a:t>
            </a:r>
          </a:p>
          <a:p>
            <a:r>
              <a:rPr lang="en-US" dirty="0" smtClean="0"/>
              <a:t>Steps are taken as a journey, not as a quick menu. </a:t>
            </a:r>
          </a:p>
          <a:p>
            <a:r>
              <a:rPr lang="en-US" dirty="0" smtClean="0"/>
              <a:t>Finally TPM will provide practical and transparent ingredients to reach operational excellence.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971800"/>
            <a:ext cx="7772400" cy="1362075"/>
          </a:xfrm>
        </p:spPr>
        <p:txBody>
          <a:bodyPr/>
          <a:lstStyle/>
          <a:p>
            <a:pPr algn="r"/>
            <a:r>
              <a:rPr lang="en-US" dirty="0" smtClean="0"/>
              <a:t>History of </a:t>
            </a:r>
            <a:r>
              <a:rPr lang="en-US" dirty="0" err="1" smtClean="0"/>
              <a:t>Tpm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1371600"/>
            <a:ext cx="8229600" cy="4876800"/>
          </a:xfrm>
        </p:spPr>
        <p:txBody>
          <a:bodyPr>
            <a:normAutofit fontScale="77500" lnSpcReduction="20000"/>
          </a:bodyPr>
          <a:lstStyle/>
          <a:p>
            <a:pPr eaLnBrk="1" hangingPunct="1"/>
            <a:r>
              <a:rPr lang="en-US" altLang="en-US" dirty="0" smtClean="0"/>
              <a:t>An innovative Japanese concept.</a:t>
            </a:r>
          </a:p>
          <a:p>
            <a:pPr eaLnBrk="1" hangingPunct="1"/>
            <a:r>
              <a:rPr lang="en-US" altLang="en-US" dirty="0" smtClean="0"/>
              <a:t>Developed in 1951.</a:t>
            </a:r>
          </a:p>
          <a:p>
            <a:r>
              <a:rPr lang="en-US" dirty="0" smtClean="0"/>
              <a:t>TPM is an evolving process, starting from a Japanese idea that can be traced back to 1952, when preventive maintenance was introduced into Japan from the USA (Deming). </a:t>
            </a:r>
            <a:endParaRPr lang="en-US" altLang="en-US" dirty="0" smtClean="0"/>
          </a:p>
          <a:p>
            <a:pPr eaLnBrk="1" hangingPunct="1"/>
            <a:r>
              <a:rPr lang="en-US" altLang="en-US" dirty="0" err="1" smtClean="0"/>
              <a:t>Nippondenso</a:t>
            </a:r>
            <a:r>
              <a:rPr lang="en-US" altLang="en-US" dirty="0" smtClean="0"/>
              <a:t> was the 1</a:t>
            </a:r>
            <a:r>
              <a:rPr lang="en-US" altLang="en-US" baseline="30000" dirty="0" smtClean="0"/>
              <a:t>st</a:t>
            </a:r>
            <a:r>
              <a:rPr lang="en-US" altLang="en-US" dirty="0" smtClean="0"/>
              <a:t> company that implemented TPM in 1960.</a:t>
            </a:r>
          </a:p>
          <a:p>
            <a:pPr eaLnBrk="1" hangingPunct="1"/>
            <a:r>
              <a:rPr lang="en-US" altLang="en-US" dirty="0" smtClean="0"/>
              <a:t>Based on these developments </a:t>
            </a:r>
            <a:r>
              <a:rPr lang="en-US" altLang="en-US" dirty="0" err="1" smtClean="0"/>
              <a:t>Nippondenso</a:t>
            </a:r>
            <a:r>
              <a:rPr lang="en-US" altLang="en-US" dirty="0" smtClean="0"/>
              <a:t> was awarded the distinguished plant prize for developing and implementing TPM, by the Japanese Institute of Plant Engineers ( JIPE ).</a:t>
            </a:r>
          </a:p>
          <a:p>
            <a:pPr eaLnBrk="1" hangingPunct="1"/>
            <a:r>
              <a:rPr lang="en-US" altLang="en-US" dirty="0" smtClean="0"/>
              <a:t>This </a:t>
            </a:r>
            <a:r>
              <a:rPr lang="en-US" altLang="en-US" dirty="0" err="1" smtClean="0"/>
              <a:t>Nippondenso</a:t>
            </a:r>
            <a:r>
              <a:rPr lang="en-US" altLang="en-US" dirty="0" smtClean="0"/>
              <a:t> became the first company to obtain the TPM certifications.</a:t>
            </a:r>
          </a:p>
        </p:txBody>
      </p:sp>
      <p:sp>
        <p:nvSpPr>
          <p:cNvPr id="13315" name="Title 2"/>
          <p:cNvSpPr>
            <a:spLocks noGrp="1"/>
          </p:cNvSpPr>
          <p:nvPr>
            <p:ph type="title"/>
          </p:nvPr>
        </p:nvSpPr>
        <p:spPr/>
        <p:txBody>
          <a:bodyPr/>
          <a:lstStyle/>
          <a:p>
            <a:pPr eaLnBrk="1" hangingPunct="1"/>
            <a:r>
              <a:rPr lang="en-US" altLang="en-US" dirty="0" smtClean="0"/>
              <a:t>History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quotations on parents">
            <a:hlinkClick r:id="rId2"/>
          </p:cNvPr>
          <p:cNvPicPr/>
          <p:nvPr/>
        </p:nvPicPr>
        <p:blipFill>
          <a:blip r:embed="rId3" cstate="print"/>
          <a:srcRect b="19896"/>
          <a:stretch>
            <a:fillRect/>
          </a:stretch>
        </p:blipFill>
        <p:spPr bwMode="auto">
          <a:xfrm>
            <a:off x="1600200" y="1828801"/>
            <a:ext cx="5486400" cy="2685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History</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In preventive maintenance, operators produced goods using machines and the maintenance group was dedicated to the work of maintaining those machines. </a:t>
            </a:r>
          </a:p>
          <a:p>
            <a:r>
              <a:rPr lang="en-US" dirty="0" smtClean="0"/>
              <a:t>However, with the high level of automation of </a:t>
            </a:r>
            <a:r>
              <a:rPr lang="en-US" dirty="0" err="1" smtClean="0"/>
              <a:t>Nippondenso</a:t>
            </a:r>
            <a:r>
              <a:rPr lang="en-US" dirty="0" smtClean="0"/>
              <a:t>, maintenance became a problem as so many more maintenance personnel were now required. </a:t>
            </a:r>
          </a:p>
          <a:p>
            <a:r>
              <a:rPr lang="en-US" dirty="0" smtClean="0"/>
              <a:t>So the management decided that much of the routine maintenance of equipment would now be carried out by the operators themselves.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Autonomous Maintenance</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Autonomous Maintenance, one of the features of TPM, is more cost-effective as the operator (compared to a highly skilled engineer) is on a lower pay rate. </a:t>
            </a:r>
          </a:p>
          <a:p>
            <a:r>
              <a:rPr lang="en-US" dirty="0" smtClean="0"/>
              <a:t>This is not to reduce costs however; the operator has a better understanding of the how the equipment works daily, can tell if an issue is appearing, can tell if quality is decreasing, and, through constant learning, is allowed to follow a career path to a better job. </a:t>
            </a:r>
          </a:p>
          <a:p>
            <a:r>
              <a:rPr lang="en-US" dirty="0" smtClean="0"/>
              <a:t>The maintenance group then focused only on more complex problems and project work for long term upgrades.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Maintenance Group</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r>
              <a:rPr lang="en-US" dirty="0" smtClean="0"/>
              <a:t>The maintenance group performed equipment modification that would improve its reliability. </a:t>
            </a:r>
          </a:p>
          <a:p>
            <a:r>
              <a:rPr lang="en-US" dirty="0" smtClean="0"/>
              <a:t>These modifications were then made or incorporated into new equipment. The work of the maintenance group, with the support and input from operators and production engineers, is then to make changes that lead to maintenance prevention and increased quality through fewer defects and a reduction in scrap levels. </a:t>
            </a:r>
          </a:p>
          <a:p>
            <a:r>
              <a:rPr lang="en-US" dirty="0" smtClean="0"/>
              <a:t>Thus preventive maintenance along with maintenance prevention and maintainability improvement were grouped as productive maintenance. </a:t>
            </a:r>
          </a:p>
          <a:p>
            <a:r>
              <a:rPr lang="en-US" dirty="0" smtClean="0"/>
              <a:t>The aim of productive maintenance was to maximize plant and equipment effectiveness to achieve the optimum life cycle cost of production equipment.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TPM by </a:t>
            </a:r>
            <a:r>
              <a:rPr lang="en-US" dirty="0" err="1" smtClean="0"/>
              <a:t>Nippondenso</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Nippondenso</a:t>
            </a:r>
            <a:r>
              <a:rPr lang="en-US" dirty="0" smtClean="0"/>
              <a:t> already had quality circles which involved the employees in changes. </a:t>
            </a:r>
          </a:p>
          <a:p>
            <a:r>
              <a:rPr lang="en-US" dirty="0" smtClean="0"/>
              <a:t>Therefore, now, all employees took part in implementing Productive maintenance. </a:t>
            </a:r>
          </a:p>
          <a:p>
            <a:r>
              <a:rPr lang="en-US" dirty="0" smtClean="0"/>
              <a:t>Based on these developments </a:t>
            </a:r>
            <a:r>
              <a:rPr lang="en-US" dirty="0" err="1" smtClean="0"/>
              <a:t>Nippondenso</a:t>
            </a:r>
            <a:r>
              <a:rPr lang="en-US" dirty="0" smtClean="0"/>
              <a:t> was awarded the distinguished plant prize for developing and implementing TPM, by the Japanese Institute of Plant Engineers (JIPE). </a:t>
            </a:r>
          </a:p>
          <a:p>
            <a:r>
              <a:rPr lang="en-US" dirty="0" smtClean="0"/>
              <a:t>Thus </a:t>
            </a:r>
            <a:r>
              <a:rPr lang="en-US" dirty="0" err="1" smtClean="0"/>
              <a:t>Nippondenso</a:t>
            </a:r>
            <a:r>
              <a:rPr lang="en-US" dirty="0" smtClean="0"/>
              <a:t> of the Toyota group became the first company to obtain the TPM certifications.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533400" y="1905000"/>
            <a:ext cx="8229600" cy="5211763"/>
          </a:xfrm>
        </p:spPr>
        <p:txBody>
          <a:bodyPr>
            <a:normAutofit fontScale="92500" lnSpcReduction="10000"/>
          </a:bodyPr>
          <a:lstStyle/>
          <a:p>
            <a:pPr eaLnBrk="1" hangingPunct="1"/>
            <a:r>
              <a:rPr lang="en-US" altLang="en-US" smtClean="0"/>
              <a:t>Increase production quality.</a:t>
            </a:r>
          </a:p>
          <a:p>
            <a:pPr eaLnBrk="1" hangingPunct="1">
              <a:buFont typeface="Wingdings 3" pitchFamily="18" charset="2"/>
              <a:buNone/>
            </a:pPr>
            <a:endParaRPr lang="en-US" altLang="en-US" smtClean="0"/>
          </a:p>
          <a:p>
            <a:pPr eaLnBrk="1" hangingPunct="1"/>
            <a:r>
              <a:rPr lang="en-US" altLang="en-US" smtClean="0"/>
              <a:t>Increase job satisfaction.</a:t>
            </a:r>
          </a:p>
          <a:p>
            <a:pPr eaLnBrk="1" hangingPunct="1">
              <a:buFont typeface="Wingdings 3" pitchFamily="18" charset="2"/>
              <a:buNone/>
            </a:pPr>
            <a:endParaRPr lang="en-US" altLang="en-US" smtClean="0"/>
          </a:p>
          <a:p>
            <a:pPr eaLnBrk="1" hangingPunct="1"/>
            <a:r>
              <a:rPr lang="en-US" altLang="en-US" smtClean="0"/>
              <a:t>Using teams for continuous improvement.</a:t>
            </a:r>
          </a:p>
          <a:p>
            <a:pPr eaLnBrk="1" hangingPunct="1">
              <a:buFont typeface="Wingdings 3" pitchFamily="18" charset="2"/>
              <a:buNone/>
            </a:pPr>
            <a:endParaRPr lang="en-US" altLang="en-US" smtClean="0"/>
          </a:p>
          <a:p>
            <a:pPr eaLnBrk="1" hangingPunct="1"/>
            <a:endParaRPr lang="en-US" altLang="en-US" smtClean="0"/>
          </a:p>
          <a:p>
            <a:pPr eaLnBrk="1" hangingPunct="1"/>
            <a:r>
              <a:rPr lang="en-US" altLang="en-US" smtClean="0"/>
              <a:t>Improve the state of </a:t>
            </a:r>
            <a:r>
              <a:rPr lang="en-US" altLang="en-US" b="1" smtClean="0"/>
              <a:t>maintenance</a:t>
            </a:r>
          </a:p>
          <a:p>
            <a:pPr eaLnBrk="1" hangingPunct="1">
              <a:buFont typeface="Wingdings 3" pitchFamily="18" charset="2"/>
              <a:buNone/>
            </a:pPr>
            <a:endParaRPr lang="en-US" altLang="en-US" smtClean="0"/>
          </a:p>
          <a:p>
            <a:pPr eaLnBrk="1" hangingPunct="1"/>
            <a:r>
              <a:rPr lang="en-US" altLang="en-US" smtClean="0"/>
              <a:t>Empower employees</a:t>
            </a:r>
          </a:p>
          <a:p>
            <a:pPr eaLnBrk="1" hangingPunct="1"/>
            <a:endParaRPr lang="en-US" altLang="en-US" smtClean="0"/>
          </a:p>
        </p:txBody>
      </p:sp>
      <p:sp>
        <p:nvSpPr>
          <p:cNvPr id="14339" name="Title 2"/>
          <p:cNvSpPr>
            <a:spLocks noGrp="1"/>
          </p:cNvSpPr>
          <p:nvPr>
            <p:ph type="title"/>
          </p:nvPr>
        </p:nvSpPr>
        <p:spPr>
          <a:xfrm>
            <a:off x="457200" y="609600"/>
            <a:ext cx="8229600" cy="1143000"/>
          </a:xfrm>
        </p:spPr>
        <p:txBody>
          <a:bodyPr/>
          <a:lstStyle/>
          <a:p>
            <a:pPr eaLnBrk="1" hangingPunct="1"/>
            <a:r>
              <a:rPr lang="en-US" altLang="en-US" smtClean="0"/>
              <a:t>GOALS :</a:t>
            </a:r>
          </a:p>
        </p:txBody>
      </p:sp>
      <p:sp>
        <p:nvSpPr>
          <p:cNvPr id="4" name="Rectangle 3"/>
          <p:cNvSpPr/>
          <p:nvPr/>
        </p:nvSpPr>
        <p:spPr>
          <a:xfrm>
            <a:off x="990600" y="4343400"/>
            <a:ext cx="6629400" cy="609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CONTINUOUS PROCESS IMPROVEMENT</a:t>
            </a:r>
          </a:p>
        </p:txBody>
      </p:sp>
      <p:pic>
        <p:nvPicPr>
          <p:cNvPr id="14341" name="Picture 6" descr="http://www.omnesconsultants.com/wp-content/uploads/2012/11/pcda-omnes.jpg"/>
          <p:cNvPicPr>
            <a:picLocks noChangeAspect="1" noChangeArrowheads="1"/>
          </p:cNvPicPr>
          <p:nvPr/>
        </p:nvPicPr>
        <p:blipFill>
          <a:blip r:embed="rId3" cstate="print"/>
          <a:srcRect/>
          <a:stretch>
            <a:fillRect/>
          </a:stretch>
        </p:blipFill>
        <p:spPr bwMode="auto">
          <a:xfrm>
            <a:off x="6019800" y="685800"/>
            <a:ext cx="2727325" cy="2692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28600" y="1524000"/>
            <a:ext cx="8610600" cy="4483100"/>
          </a:xfrm>
        </p:spPr>
        <p:txBody>
          <a:bodyPr>
            <a:normAutofit fontScale="92500"/>
          </a:bodyPr>
          <a:lstStyle/>
          <a:p>
            <a:pPr eaLnBrk="1" hangingPunct="1"/>
            <a:r>
              <a:rPr lang="en-US" altLang="en-US" smtClean="0"/>
              <a:t>Avoid wastages</a:t>
            </a:r>
          </a:p>
          <a:p>
            <a:pPr eaLnBrk="1" hangingPunct="1"/>
            <a:endParaRPr lang="en-US" altLang="en-US" smtClean="0"/>
          </a:p>
          <a:p>
            <a:pPr eaLnBrk="1" hangingPunct="1"/>
            <a:r>
              <a:rPr lang="en-US" altLang="en-US" smtClean="0"/>
              <a:t>Producing with good product quality.</a:t>
            </a:r>
          </a:p>
          <a:p>
            <a:pPr eaLnBrk="1" hangingPunct="1"/>
            <a:endParaRPr lang="en-US" altLang="en-US" smtClean="0"/>
          </a:p>
          <a:p>
            <a:pPr eaLnBrk="1" hangingPunct="1"/>
            <a:r>
              <a:rPr lang="en-US" altLang="en-US" smtClean="0"/>
              <a:t>Reducing cost</a:t>
            </a:r>
          </a:p>
          <a:p>
            <a:pPr eaLnBrk="1" hangingPunct="1"/>
            <a:endParaRPr lang="en-US" altLang="en-US" smtClean="0"/>
          </a:p>
          <a:p>
            <a:pPr eaLnBrk="1" hangingPunct="1"/>
            <a:r>
              <a:rPr lang="en-US" altLang="en-US" smtClean="0"/>
              <a:t>Produce a low batch quantity at the earliest time.</a:t>
            </a:r>
          </a:p>
          <a:p>
            <a:pPr eaLnBrk="1" hangingPunct="1"/>
            <a:r>
              <a:rPr lang="en-US" altLang="en-US" smtClean="0"/>
              <a:t>Non-defective finished goods</a:t>
            </a:r>
          </a:p>
        </p:txBody>
      </p:sp>
      <p:sp>
        <p:nvSpPr>
          <p:cNvPr id="15363" name="Title 2"/>
          <p:cNvSpPr>
            <a:spLocks noGrp="1"/>
          </p:cNvSpPr>
          <p:nvPr>
            <p:ph type="title"/>
          </p:nvPr>
        </p:nvSpPr>
        <p:spPr/>
        <p:txBody>
          <a:bodyPr/>
          <a:lstStyle/>
          <a:p>
            <a:pPr eaLnBrk="1" hangingPunct="1"/>
            <a:r>
              <a:rPr lang="en-US" altLang="en-US" smtClean="0"/>
              <a:t>Why TPM:</a:t>
            </a:r>
          </a:p>
        </p:txBody>
      </p:sp>
      <p:pic>
        <p:nvPicPr>
          <p:cNvPr id="15364" name="Picture 5" descr="https://encrypted-tbn0.gstatic.com/images?q=tbn:ANd9GcS52SgVB163XoD4qamRogk_qMpu_nn52z3vbBapZBBYmaArZrk2"/>
          <p:cNvPicPr>
            <a:picLocks noChangeAspect="1" noChangeArrowheads="1"/>
          </p:cNvPicPr>
          <p:nvPr/>
        </p:nvPicPr>
        <p:blipFill>
          <a:blip r:embed="rId3" cstate="print"/>
          <a:srcRect/>
          <a:stretch>
            <a:fillRect/>
          </a:stretch>
        </p:blipFill>
        <p:spPr bwMode="auto">
          <a:xfrm>
            <a:off x="6996113" y="41148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20000"/>
          </a:bodyPr>
          <a:lstStyle/>
          <a:p>
            <a:pPr marL="365760" indent="-256032" eaLnBrk="1" fontAlgn="auto" hangingPunct="1">
              <a:spcAft>
                <a:spcPts val="0"/>
              </a:spcAft>
              <a:buFont typeface="Wingdings 3"/>
              <a:buChar char=""/>
              <a:defRPr/>
            </a:pPr>
            <a:r>
              <a:rPr lang="en-US" sz="2800" dirty="0" smtClean="0"/>
              <a:t>Use Overall Equipment Effectiveness (OEE) as a compass for success.</a:t>
            </a:r>
          </a:p>
          <a:p>
            <a:pPr marL="365760" indent="-256032" eaLnBrk="1" fontAlgn="auto" hangingPunct="1">
              <a:spcAft>
                <a:spcPts val="0"/>
              </a:spcAft>
              <a:buFont typeface="Wingdings" pitchFamily="2" charset="2"/>
              <a:buNone/>
              <a:defRPr/>
            </a:pPr>
            <a:endParaRPr lang="en-US" sz="2800" dirty="0" smtClean="0"/>
          </a:p>
          <a:p>
            <a:pPr marL="365760" indent="-256032" eaLnBrk="1" fontAlgn="auto" hangingPunct="1">
              <a:spcAft>
                <a:spcPts val="0"/>
              </a:spcAft>
              <a:buFont typeface="Wingdings 3"/>
              <a:buChar char=""/>
              <a:defRPr/>
            </a:pPr>
            <a:r>
              <a:rPr lang="en-US" sz="2800" dirty="0" smtClean="0"/>
              <a:t>Improve existing planned maintenance systems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Work toward zero losses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Providing training to upgrade operations and maintenance skills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Involve everyone and utilize cross-functional teamwork</a:t>
            </a:r>
          </a:p>
          <a:p>
            <a:pPr marL="365760" indent="-256032" eaLnBrk="1" fontAlgn="auto" hangingPunct="1">
              <a:spcAft>
                <a:spcPts val="0"/>
              </a:spcAft>
              <a:buFont typeface="Wingdings 3"/>
              <a:buChar char=""/>
              <a:defRPr/>
            </a:pPr>
            <a:endParaRPr lang="en-US" dirty="0"/>
          </a:p>
        </p:txBody>
      </p:sp>
      <p:sp>
        <p:nvSpPr>
          <p:cNvPr id="16387" name="Title 2"/>
          <p:cNvSpPr>
            <a:spLocks noGrp="1"/>
          </p:cNvSpPr>
          <p:nvPr>
            <p:ph type="title"/>
          </p:nvPr>
        </p:nvSpPr>
        <p:spPr/>
        <p:txBody>
          <a:bodyPr/>
          <a:lstStyle/>
          <a:p>
            <a:pPr eaLnBrk="1" hangingPunct="1"/>
            <a:r>
              <a:rPr lang="en-US" altLang="en-US" smtClean="0"/>
              <a:t>Principles of TPM</a:t>
            </a:r>
          </a:p>
        </p:txBody>
      </p:sp>
      <p:pic>
        <p:nvPicPr>
          <p:cNvPr id="16388" name="Picture 5" descr="http://exceednutrition.com/wp-content/uploads/2013/01/what_is_viral_marketing-principles_id18432651_300.jpg"/>
          <p:cNvPicPr>
            <a:picLocks noChangeAspect="1" noChangeArrowheads="1"/>
          </p:cNvPicPr>
          <p:nvPr/>
        </p:nvPicPr>
        <p:blipFill>
          <a:blip r:embed="rId3" cstate="print"/>
          <a:srcRect/>
          <a:stretch>
            <a:fillRect/>
          </a:stretch>
        </p:blipFill>
        <p:spPr bwMode="auto">
          <a:xfrm>
            <a:off x="6562725" y="2971800"/>
            <a:ext cx="25717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971800"/>
            <a:ext cx="7772400" cy="1362075"/>
          </a:xfrm>
        </p:spPr>
        <p:txBody>
          <a:bodyPr/>
          <a:lstStyle/>
          <a:p>
            <a:pPr algn="r"/>
            <a:r>
              <a:rPr lang="en-US" dirty="0" smtClean="0"/>
              <a:t>types of maintenance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TPM and Traditional Maintenance</a:t>
            </a:r>
            <a:endParaRPr lang="en-US" dirty="0"/>
          </a:p>
        </p:txBody>
      </p:sp>
      <p:sp>
        <p:nvSpPr>
          <p:cNvPr id="5" name="Content Placeholder 4"/>
          <p:cNvSpPr>
            <a:spLocks noGrp="1"/>
          </p:cNvSpPr>
          <p:nvPr>
            <p:ph idx="1"/>
          </p:nvPr>
        </p:nvSpPr>
        <p:spPr/>
        <p:txBody>
          <a:bodyPr/>
          <a:lstStyle/>
          <a:p>
            <a:pPr marL="800100" lvl="1" indent="-457200">
              <a:buFont typeface="Wingdings" pitchFamily="2" charset="2"/>
              <a:buChar char="Ø"/>
            </a:pPr>
            <a:r>
              <a:rPr lang="en-US" dirty="0" smtClean="0"/>
              <a:t>Reactive maintenance inherently wasteful and ineffective with following disadvantages:</a:t>
            </a:r>
          </a:p>
          <a:p>
            <a:pPr marL="800100" lvl="1" indent="-457200">
              <a:buFont typeface="Wingdings" pitchFamily="2" charset="2"/>
              <a:buNone/>
            </a:pPr>
            <a:endParaRPr lang="en-US" dirty="0" smtClean="0"/>
          </a:p>
          <a:p>
            <a:pPr marL="1754188" lvl="2" indent="-457200"/>
            <a:r>
              <a:rPr lang="en-US" dirty="0" smtClean="0"/>
              <a:t>No warning of failure</a:t>
            </a:r>
          </a:p>
          <a:p>
            <a:pPr marL="1754188" lvl="2" indent="-457200"/>
            <a:r>
              <a:rPr lang="en-US" dirty="0" smtClean="0"/>
              <a:t>Possible safety risk</a:t>
            </a:r>
          </a:p>
          <a:p>
            <a:pPr marL="1754188" lvl="2" indent="-457200"/>
            <a:r>
              <a:rPr lang="en-US" dirty="0" smtClean="0"/>
              <a:t>Unscheduled downtime of machinery</a:t>
            </a:r>
          </a:p>
          <a:p>
            <a:pPr marL="1754188" lvl="2" indent="-457200"/>
            <a:r>
              <a:rPr lang="en-US" dirty="0" smtClean="0"/>
              <a:t>Production loss or delay</a:t>
            </a:r>
          </a:p>
          <a:p>
            <a:pPr marL="1754188" lvl="2" indent="-457200"/>
            <a:r>
              <a:rPr lang="en-US" dirty="0" smtClean="0"/>
              <a:t>Possible secondary damage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and Traditional Maintenance</a:t>
            </a:r>
            <a:endParaRPr lang="en-US" dirty="0"/>
          </a:p>
        </p:txBody>
      </p:sp>
      <p:sp>
        <p:nvSpPr>
          <p:cNvPr id="3" name="Content Placeholder 2"/>
          <p:cNvSpPr>
            <a:spLocks noGrp="1"/>
          </p:cNvSpPr>
          <p:nvPr>
            <p:ph idx="1"/>
          </p:nvPr>
        </p:nvSpPr>
        <p:spPr/>
        <p:txBody>
          <a:bodyPr>
            <a:normAutofit fontScale="92500" lnSpcReduction="10000"/>
          </a:bodyPr>
          <a:lstStyle/>
          <a:p>
            <a:pPr marL="400050" lvl="1" indent="-57150">
              <a:buFontTx/>
              <a:buNone/>
            </a:pPr>
            <a:r>
              <a:rPr lang="en-US" dirty="0" smtClean="0"/>
              <a:t>Need for:</a:t>
            </a:r>
          </a:p>
          <a:p>
            <a:pPr marL="1754188" lvl="2" indent="-457200"/>
            <a:r>
              <a:rPr lang="en-US" dirty="0" smtClean="0"/>
              <a:t>Stand-by machinery</a:t>
            </a:r>
          </a:p>
          <a:p>
            <a:pPr marL="1754188" lvl="2" indent="-457200"/>
            <a:r>
              <a:rPr lang="en-US" dirty="0" smtClean="0"/>
              <a:t>A stand-by maintenance team</a:t>
            </a:r>
          </a:p>
          <a:p>
            <a:pPr marL="1754188" lvl="2" indent="-457200"/>
            <a:r>
              <a:rPr lang="en-US" dirty="0" smtClean="0"/>
              <a:t>A stock of spare parts</a:t>
            </a:r>
          </a:p>
          <a:p>
            <a:pPr marL="1754188" lvl="2" indent="-457200"/>
            <a:endParaRPr lang="en-US" dirty="0" smtClean="0"/>
          </a:p>
          <a:p>
            <a:pPr marL="400050" lvl="1" indent="-57150">
              <a:buFontTx/>
              <a:buNone/>
            </a:pPr>
            <a:r>
              <a:rPr lang="en-US" dirty="0" smtClean="0"/>
              <a:t>Costs include:</a:t>
            </a:r>
          </a:p>
          <a:p>
            <a:pPr marL="1754188" lvl="2" indent="-457200"/>
            <a:r>
              <a:rPr lang="en-US" dirty="0" smtClean="0"/>
              <a:t>Post production</a:t>
            </a:r>
          </a:p>
          <a:p>
            <a:pPr marL="1754188" lvl="2" indent="-457200"/>
            <a:r>
              <a:rPr lang="en-US" dirty="0" smtClean="0"/>
              <a:t>Disrupted schedule</a:t>
            </a:r>
          </a:p>
          <a:p>
            <a:pPr marL="1754188" lvl="2" indent="-457200"/>
            <a:r>
              <a:rPr lang="en-US" dirty="0" smtClean="0"/>
              <a:t>Repair cost</a:t>
            </a:r>
          </a:p>
          <a:p>
            <a:pPr marL="1754188" lvl="2" indent="-457200"/>
            <a:r>
              <a:rPr lang="en-US" dirty="0" smtClean="0"/>
              <a:t>Stand-by machinery</a:t>
            </a:r>
          </a:p>
          <a:p>
            <a:pPr marL="1754188" lvl="2" indent="-457200"/>
            <a:r>
              <a:rPr lang="en-US" dirty="0" smtClean="0"/>
              <a:t>Spare parts</a:t>
            </a:r>
          </a:p>
          <a:p>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Lecture 11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and Traditional Maintenance</a:t>
            </a:r>
            <a:endParaRPr lang="en-US" dirty="0"/>
          </a:p>
        </p:txBody>
      </p:sp>
      <p:sp>
        <p:nvSpPr>
          <p:cNvPr id="3" name="Content Placeholder 2"/>
          <p:cNvSpPr>
            <a:spLocks noGrp="1"/>
          </p:cNvSpPr>
          <p:nvPr>
            <p:ph idx="1"/>
          </p:nvPr>
        </p:nvSpPr>
        <p:spPr/>
        <p:txBody>
          <a:bodyPr/>
          <a:lstStyle/>
          <a:p>
            <a:pPr marL="800100" lvl="1" indent="-457200">
              <a:buFont typeface="Wingdings" pitchFamily="2" charset="2"/>
              <a:buChar char="Ø"/>
            </a:pPr>
            <a:r>
              <a:rPr lang="en-US" dirty="0" smtClean="0"/>
              <a:t>Real cost of reactive maintenance is more than the cost of maintenance resources and spare parts</a:t>
            </a:r>
          </a:p>
          <a:p>
            <a:pPr marL="800100" lvl="1" indent="-457200">
              <a:buFont typeface="Wingdings" pitchFamily="2" charset="2"/>
              <a:buChar char="Ø"/>
            </a:pPr>
            <a:endParaRPr lang="en-US" dirty="0" smtClean="0"/>
          </a:p>
          <a:p>
            <a:pPr marL="800100" lvl="1" indent="-457200">
              <a:buFont typeface="Wingdings" pitchFamily="2" charset="2"/>
              <a:buChar char="Ø"/>
            </a:pPr>
            <a:r>
              <a:rPr lang="en-US" dirty="0" smtClean="0"/>
              <a:t>Pro-active maintenance (planned, preventive and predictive) more desirable than reactive maintenance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and Traditional Maintenance</a:t>
            </a:r>
            <a:endParaRPr lang="en-US" dirty="0"/>
          </a:p>
        </p:txBody>
      </p:sp>
      <p:sp>
        <p:nvSpPr>
          <p:cNvPr id="3" name="Content Placeholder 2"/>
          <p:cNvSpPr>
            <a:spLocks noGrp="1"/>
          </p:cNvSpPr>
          <p:nvPr>
            <p:ph idx="1"/>
          </p:nvPr>
        </p:nvSpPr>
        <p:spPr/>
        <p:txBody>
          <a:bodyPr/>
          <a:lstStyle/>
          <a:p>
            <a:pPr marL="800100" lvl="1" indent="-457200">
              <a:buFont typeface="Wingdings" pitchFamily="2" charset="2"/>
              <a:buChar char="Ø"/>
            </a:pPr>
            <a:r>
              <a:rPr lang="en-US" sz="2400" dirty="0" smtClean="0"/>
              <a:t>TPM enables or provides:</a:t>
            </a:r>
          </a:p>
          <a:p>
            <a:pPr marL="800100" lvl="1" indent="-457200">
              <a:buFont typeface="Wingdings" pitchFamily="2" charset="2"/>
              <a:buNone/>
            </a:pPr>
            <a:endParaRPr lang="en-US" sz="2400" dirty="0" smtClean="0"/>
          </a:p>
          <a:p>
            <a:pPr marL="1754188" lvl="2" indent="-457200"/>
            <a:r>
              <a:rPr lang="en-US" dirty="0" smtClean="0"/>
              <a:t>The traditional maintenance practices to change from reactive to pro-active</a:t>
            </a:r>
          </a:p>
          <a:p>
            <a:pPr marL="1754188" lvl="2" indent="-457200"/>
            <a:r>
              <a:rPr lang="en-US" dirty="0" smtClean="0"/>
              <a:t>A number of mechanisms whereby</a:t>
            </a:r>
          </a:p>
          <a:p>
            <a:pPr marL="2249488" lvl="3" indent="-381000">
              <a:buFont typeface="Wingdings" pitchFamily="2" charset="2"/>
              <a:buChar char="ü"/>
            </a:pPr>
            <a:r>
              <a:rPr lang="en-US" sz="2400" dirty="0" smtClean="0"/>
              <a:t>Breakdowns are analyzed</a:t>
            </a:r>
          </a:p>
          <a:p>
            <a:pPr marL="2249488" lvl="3" indent="-381000">
              <a:buFont typeface="Wingdings" pitchFamily="2" charset="2"/>
              <a:buChar char="ü"/>
            </a:pPr>
            <a:r>
              <a:rPr lang="en-US" sz="2400" dirty="0" smtClean="0"/>
              <a:t>Causes investigated</a:t>
            </a:r>
          </a:p>
          <a:p>
            <a:pPr marL="2249488" lvl="3" indent="-381000">
              <a:buFont typeface="Wingdings" pitchFamily="2" charset="2"/>
              <a:buChar char="ü"/>
            </a:pPr>
            <a:r>
              <a:rPr lang="en-US" sz="2400" dirty="0" smtClean="0"/>
              <a:t>Actions taken to prevent further breakdowns</a:t>
            </a:r>
            <a:endParaRPr lang="en-US" dirty="0" smtClean="0"/>
          </a:p>
          <a:p>
            <a:pPr marL="1754188" lvl="2" indent="-457200"/>
            <a:r>
              <a:rPr lang="en-US" dirty="0" smtClean="0"/>
              <a:t>Preventive maintenance schedule to be made more meaningful</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and Traditional Maintenance</a:t>
            </a:r>
            <a:endParaRPr lang="en-US" dirty="0"/>
          </a:p>
        </p:txBody>
      </p:sp>
      <p:sp>
        <p:nvSpPr>
          <p:cNvPr id="3" name="Content Placeholder 2"/>
          <p:cNvSpPr>
            <a:spLocks noGrp="1"/>
          </p:cNvSpPr>
          <p:nvPr>
            <p:ph idx="1"/>
          </p:nvPr>
        </p:nvSpPr>
        <p:spPr/>
        <p:txBody>
          <a:bodyPr/>
          <a:lstStyle/>
          <a:p>
            <a:pPr marL="1754188" lvl="2" indent="-457200"/>
            <a:r>
              <a:rPr lang="en-US" dirty="0" smtClean="0"/>
              <a:t>To ‘free up’ maintenance professionals to:</a:t>
            </a:r>
          </a:p>
          <a:p>
            <a:pPr marL="2249488" lvl="3" indent="-381000">
              <a:buFont typeface="Wingdings" pitchFamily="2" charset="2"/>
              <a:buChar char="ü"/>
            </a:pPr>
            <a:r>
              <a:rPr lang="en-US" sz="2400" dirty="0" smtClean="0"/>
              <a:t>Carry out scheduled and preventive maintenance</a:t>
            </a:r>
          </a:p>
          <a:p>
            <a:pPr marL="2249488" lvl="3" indent="-381000">
              <a:buFont typeface="Wingdings" pitchFamily="2" charset="2"/>
              <a:buChar char="ü"/>
            </a:pPr>
            <a:r>
              <a:rPr lang="en-US" sz="2400" dirty="0" smtClean="0"/>
              <a:t>Gather relevant information as important input to the maintenance system</a:t>
            </a:r>
          </a:p>
          <a:p>
            <a:pPr marL="2249488" lvl="3" indent="-381000">
              <a:buFont typeface="Wingdings" pitchFamily="2" charset="2"/>
              <a:buChar char="ü"/>
            </a:pPr>
            <a:r>
              <a:rPr lang="en-US" sz="2400" dirty="0" smtClean="0"/>
              <a:t>Keep the system up to date</a:t>
            </a:r>
          </a:p>
          <a:p>
            <a:pPr marL="2249488" lvl="3" indent="-381000">
              <a:buFont typeface="Wingdings" pitchFamily="2" charset="2"/>
              <a:buChar char="ü"/>
            </a:pPr>
            <a:r>
              <a:rPr lang="en-US" sz="2400" dirty="0" smtClean="0"/>
              <a:t>To review cost effectiveness</a:t>
            </a:r>
          </a:p>
          <a:p>
            <a:pPr marL="1754188" lvl="2" indent="-457200"/>
            <a:r>
              <a:rPr lang="en-US" dirty="0" smtClean="0"/>
              <a:t>To develop and operate a very effective maintenance system an integral part of manufacturing</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Faults and Problems</a:t>
            </a:r>
            <a:endParaRPr lang="en-US" dirty="0"/>
          </a:p>
        </p:txBody>
      </p:sp>
      <p:sp>
        <p:nvSpPr>
          <p:cNvPr id="3" name="Content Placeholder 2"/>
          <p:cNvSpPr>
            <a:spLocks noGrp="1"/>
          </p:cNvSpPr>
          <p:nvPr>
            <p:ph idx="1"/>
          </p:nvPr>
        </p:nvSpPr>
        <p:spPr/>
        <p:txBody>
          <a:bodyPr/>
          <a:lstStyle/>
          <a:p>
            <a:endParaRPr lang="en-US"/>
          </a:p>
        </p:txBody>
      </p:sp>
      <p:pic>
        <p:nvPicPr>
          <p:cNvPr id="4" name="Picture 1027" descr="F:\faults.jpg"/>
          <p:cNvPicPr>
            <a:picLocks noChangeAspect="1" noChangeArrowheads="1"/>
          </p:cNvPicPr>
          <p:nvPr/>
        </p:nvPicPr>
        <p:blipFill>
          <a:blip r:embed="rId2" cstate="print"/>
          <a:srcRect/>
          <a:stretch>
            <a:fillRect/>
          </a:stretch>
        </p:blipFill>
        <p:spPr bwMode="auto">
          <a:xfrm>
            <a:off x="457200" y="1555593"/>
            <a:ext cx="8305800" cy="5150007"/>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70000" lnSpcReduction="20000"/>
          </a:bodyPr>
          <a:lstStyle/>
          <a:p>
            <a:pPr marL="365760" indent="-256032" eaLnBrk="1" fontAlgn="auto" hangingPunct="1">
              <a:spcAft>
                <a:spcPts val="0"/>
              </a:spcAft>
              <a:buFont typeface="Wingdings 3"/>
              <a:buChar char=""/>
              <a:defRPr/>
            </a:pPr>
            <a:r>
              <a:rPr lang="en-US" dirty="0" smtClean="0"/>
              <a:t>Breakdown maintenance</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Preventive maintenance</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dirty="0" smtClean="0"/>
              <a:t>          .periodic maintenance( time based maintenance)</a:t>
            </a:r>
          </a:p>
          <a:p>
            <a:pPr marL="365760" indent="-256032" eaLnBrk="1" fontAlgn="auto" hangingPunct="1">
              <a:spcAft>
                <a:spcPts val="0"/>
              </a:spcAft>
              <a:buFont typeface="Wingdings 3"/>
              <a:buNone/>
              <a:defRPr/>
            </a:pPr>
            <a:r>
              <a:rPr lang="en-US" dirty="0" smtClean="0"/>
              <a:t>          .Predictive maintenance</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r>
              <a:rPr lang="en-US" dirty="0" smtClean="0"/>
              <a:t>Corrective maintenance</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Maintenance prevention  </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None/>
              <a:defRPr/>
            </a:pPr>
            <a:r>
              <a:rPr lang="en-US" dirty="0" smtClean="0"/>
              <a:t>            </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endParaRPr lang="en-US" dirty="0" smtClean="0"/>
          </a:p>
        </p:txBody>
      </p:sp>
      <p:sp>
        <p:nvSpPr>
          <p:cNvPr id="17411" name="Title 2"/>
          <p:cNvSpPr>
            <a:spLocks noGrp="1"/>
          </p:cNvSpPr>
          <p:nvPr>
            <p:ph type="title"/>
          </p:nvPr>
        </p:nvSpPr>
        <p:spPr/>
        <p:txBody>
          <a:bodyPr/>
          <a:lstStyle/>
          <a:p>
            <a:pPr eaLnBrk="1" hangingPunct="1"/>
            <a:r>
              <a:rPr lang="en-US" altLang="en-US" smtClean="0"/>
              <a:t>Types of maintenance</a:t>
            </a:r>
          </a:p>
        </p:txBody>
      </p:sp>
      <p:pic>
        <p:nvPicPr>
          <p:cNvPr id="17412" name="Picture 5" descr="http://2.bp.blogspot.com/-Iucxa1Ub8WE/UB2R8CEj4mI/AAAAAAAABcg/KqSOJu4oLzA/s1600/types+of+maintenance.png"/>
          <p:cNvPicPr>
            <a:picLocks noChangeAspect="1" noChangeArrowheads="1"/>
          </p:cNvPicPr>
          <p:nvPr/>
        </p:nvPicPr>
        <p:blipFill>
          <a:blip r:embed="rId3" cstate="print"/>
          <a:srcRect/>
          <a:stretch>
            <a:fillRect/>
          </a:stretch>
        </p:blipFill>
        <p:spPr bwMode="auto">
          <a:xfrm>
            <a:off x="4267200" y="4114800"/>
            <a:ext cx="4667250" cy="249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10000"/>
          </a:bodyPr>
          <a:lstStyle/>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r>
              <a:rPr lang="en-US" dirty="0" smtClean="0"/>
              <a:t>Repairs or replacements performed after a machine has failed to return to its functional state following a malfunction or shutdown.</a:t>
            </a:r>
          </a:p>
          <a:p>
            <a:pPr marL="365760" indent="-256032" eaLnBrk="1" fontAlgn="auto" hangingPunct="1">
              <a:spcAft>
                <a:spcPts val="0"/>
              </a:spcAft>
              <a:buFont typeface="Wingdings 3"/>
              <a:buChar char=""/>
              <a:defRPr/>
            </a:pPr>
            <a:r>
              <a:rPr lang="en-US" dirty="0" smtClean="0"/>
              <a:t>e.g., an electric motor of a machine tool will not start, a belt is broken, etc. </a:t>
            </a:r>
          </a:p>
          <a:p>
            <a:pPr marL="365760" indent="-256032" eaLnBrk="1" fontAlgn="auto" hangingPunct="1">
              <a:spcAft>
                <a:spcPts val="0"/>
              </a:spcAft>
              <a:buFont typeface="Wingdings 3"/>
              <a:buChar char=""/>
              <a:defRPr/>
            </a:pPr>
            <a:r>
              <a:rPr lang="en-US" dirty="0" smtClean="0"/>
              <a:t>Under such conditions, production department calls on the maintenance department to rectify the defect. </a:t>
            </a:r>
          </a:p>
          <a:p>
            <a:pPr marL="365760" indent="-256032" eaLnBrk="1" fontAlgn="auto" hangingPunct="1">
              <a:spcAft>
                <a:spcPts val="0"/>
              </a:spcAft>
              <a:buFont typeface="Wingdings 3"/>
              <a:buChar char=""/>
              <a:defRPr/>
            </a:pPr>
            <a:r>
              <a:rPr lang="en-US" dirty="0" smtClean="0"/>
              <a:t>After removing the fault, maintenance engineers do not attend the equipment again until another failure or breakdown occurs. </a:t>
            </a:r>
            <a:endParaRPr lang="en-US" dirty="0"/>
          </a:p>
        </p:txBody>
      </p:sp>
      <p:sp>
        <p:nvSpPr>
          <p:cNvPr id="3" name="Title 2"/>
          <p:cNvSpPr>
            <a:spLocks noGrp="1"/>
          </p:cNvSpPr>
          <p:nvPr>
            <p:ph type="title"/>
          </p:nvPr>
        </p:nvSpPr>
        <p:spPr/>
        <p:txBody>
          <a:bodyPr rtlCol="0">
            <a:normAutofit/>
          </a:bodyPr>
          <a:lstStyle/>
          <a:p>
            <a:pPr eaLnBrk="1" fontAlgn="auto" hangingPunct="1">
              <a:spcAft>
                <a:spcPts val="0"/>
              </a:spcAft>
              <a:defRPr/>
            </a:pPr>
            <a:r>
              <a:rPr lang="en-US" dirty="0" smtClean="0"/>
              <a:t>Breakdown/Reactive maintenance</a:t>
            </a:r>
            <a:endParaRPr lang="en-US" dirty="0"/>
          </a:p>
        </p:txBody>
      </p:sp>
      <p:pic>
        <p:nvPicPr>
          <p:cNvPr id="18436" name="Picture 5" descr="http://www.beechwoodbuilding.co.uk/images/Reactive_Maintenance.png"/>
          <p:cNvPicPr>
            <a:picLocks noChangeAspect="1" noChangeArrowheads="1"/>
          </p:cNvPicPr>
          <p:nvPr/>
        </p:nvPicPr>
        <p:blipFill>
          <a:blip r:embed="rId3" cstate="print"/>
          <a:srcRect/>
          <a:stretch>
            <a:fillRect/>
          </a:stretch>
        </p:blipFill>
        <p:spPr bwMode="auto">
          <a:xfrm>
            <a:off x="6773732" y="5638800"/>
            <a:ext cx="2065468"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normAutofit lnSpcReduction="10000"/>
          </a:bodyPr>
          <a:lstStyle/>
          <a:p>
            <a:pPr eaLnBrk="1" hangingPunct="1"/>
            <a:r>
              <a:rPr lang="en-US" altLang="en-US" smtClean="0"/>
              <a:t>The primary goal of preventive maintenance is to prevent the failure of equipment before it actually occurs.</a:t>
            </a:r>
          </a:p>
          <a:p>
            <a:pPr eaLnBrk="1" hangingPunct="1"/>
            <a:r>
              <a:rPr lang="en-US" altLang="en-US" smtClean="0"/>
              <a:t>It is designed to preserve and enhance equipment reliability by replacing worn components before they actually fail.</a:t>
            </a:r>
          </a:p>
          <a:p>
            <a:pPr eaLnBrk="1" hangingPunct="1"/>
            <a:r>
              <a:rPr lang="en-US" altLang="en-US" smtClean="0"/>
              <a:t>It is a daily maintenance which includes cleaning, inspection, oiling and re-tightening  of equipments.</a:t>
            </a:r>
          </a:p>
        </p:txBody>
      </p:sp>
      <p:sp>
        <p:nvSpPr>
          <p:cNvPr id="19459" name="Title 2"/>
          <p:cNvSpPr>
            <a:spLocks noGrp="1"/>
          </p:cNvSpPr>
          <p:nvPr>
            <p:ph type="title"/>
          </p:nvPr>
        </p:nvSpPr>
        <p:spPr/>
        <p:txBody>
          <a:bodyPr/>
          <a:lstStyle/>
          <a:p>
            <a:pPr eaLnBrk="1" hangingPunct="1"/>
            <a:r>
              <a:rPr lang="en-US" altLang="en-US" smtClean="0"/>
              <a:t>Preventive maintenance(1951)</a:t>
            </a:r>
          </a:p>
        </p:txBody>
      </p:sp>
      <p:pic>
        <p:nvPicPr>
          <p:cNvPr id="19460" name="Picture 8"/>
          <p:cNvPicPr>
            <a:picLocks noChangeAspect="1" noChangeArrowheads="1"/>
          </p:cNvPicPr>
          <p:nvPr/>
        </p:nvPicPr>
        <p:blipFill>
          <a:blip r:embed="rId3" cstate="print"/>
          <a:srcRect/>
          <a:stretch>
            <a:fillRect/>
          </a:stretch>
        </p:blipFill>
        <p:spPr bwMode="auto">
          <a:xfrm>
            <a:off x="7010400" y="5354637"/>
            <a:ext cx="1524000" cy="1503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609600" y="1828800"/>
            <a:ext cx="8229600" cy="4525963"/>
          </a:xfrm>
        </p:spPr>
        <p:txBody>
          <a:bodyPr/>
          <a:lstStyle/>
          <a:p>
            <a:pPr eaLnBrk="1" hangingPunct="1"/>
            <a:r>
              <a:rPr lang="en-US" altLang="en-US" smtClean="0"/>
              <a:t>Improved system reliability.</a:t>
            </a:r>
          </a:p>
          <a:p>
            <a:pPr eaLnBrk="1" hangingPunct="1"/>
            <a:r>
              <a:rPr lang="en-US" altLang="en-US" smtClean="0"/>
              <a:t>Decreased cost of replacement.</a:t>
            </a:r>
          </a:p>
          <a:p>
            <a:pPr eaLnBrk="1" hangingPunct="1"/>
            <a:r>
              <a:rPr lang="en-US" altLang="en-US" smtClean="0"/>
              <a:t>Decreased system downtime.</a:t>
            </a:r>
          </a:p>
          <a:p>
            <a:pPr eaLnBrk="1" hangingPunct="1"/>
            <a:r>
              <a:rPr lang="en-US" altLang="en-US" smtClean="0"/>
              <a:t>Better spares inventory management.</a:t>
            </a:r>
          </a:p>
          <a:p>
            <a:pPr eaLnBrk="1" hangingPunct="1"/>
            <a:endParaRPr lang="en-US" altLang="en-US" smtClean="0"/>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Long-term benefits of preventive maintenance:</a:t>
            </a:r>
            <a:endParaRPr lang="en-US" dirty="0"/>
          </a:p>
        </p:txBody>
      </p:sp>
      <p:pic>
        <p:nvPicPr>
          <p:cNvPr id="20484" name="Picture 4"/>
          <p:cNvPicPr>
            <a:picLocks noChangeAspect="1" noChangeArrowheads="1"/>
          </p:cNvPicPr>
          <p:nvPr/>
        </p:nvPicPr>
        <p:blipFill>
          <a:blip r:embed="rId3" cstate="print"/>
          <a:srcRect/>
          <a:stretch>
            <a:fillRect/>
          </a:stretch>
        </p:blipFill>
        <p:spPr bwMode="auto">
          <a:xfrm>
            <a:off x="2057400" y="4145504"/>
            <a:ext cx="5381625" cy="2560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89403" y="1752600"/>
            <a:ext cx="8649797"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365760" indent="-256032" eaLnBrk="1" fontAlgn="auto" hangingPunct="1">
              <a:spcAft>
                <a:spcPts val="0"/>
              </a:spcAft>
              <a:buFont typeface="Wingdings 3"/>
              <a:buChar char=""/>
              <a:defRPr/>
            </a:pPr>
            <a:r>
              <a:rPr lang="en-US" dirty="0" smtClean="0"/>
              <a:t>Time based maintenance consists of periodically inspecting, servicing and cleaning equipment and replacing parts to prevent sudden failure and process problems.</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dirty="0" smtClean="0"/>
              <a:t>Benefits:</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r>
              <a:rPr lang="en-US" dirty="0" smtClean="0"/>
              <a:t>Extended life and use of the equipment.</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Reliable production at the times when machine is needed most.</a:t>
            </a:r>
            <a:endParaRPr lang="en-US" dirty="0"/>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Periodic maintenance (TBM)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Last Lecture</a:t>
            </a:r>
            <a:endParaRPr lang="en-US" dirty="0"/>
          </a:p>
        </p:txBody>
      </p:sp>
      <p:sp>
        <p:nvSpPr>
          <p:cNvPr id="3" name="Content Placeholder 2"/>
          <p:cNvSpPr>
            <a:spLocks noGrp="1"/>
          </p:cNvSpPr>
          <p:nvPr>
            <p:ph idx="1"/>
          </p:nvPr>
        </p:nvSpPr>
        <p:spPr/>
        <p:txBody>
          <a:bodyPr/>
          <a:lstStyle/>
          <a:p>
            <a:r>
              <a:rPr lang="en-US" dirty="0" smtClean="0"/>
              <a:t>Many of the perceived threats are result of problems in the organization that need to be understood and resolved.</a:t>
            </a:r>
          </a:p>
          <a:p>
            <a:r>
              <a:rPr lang="en-US" dirty="0" smtClean="0"/>
              <a:t>Managing the introduction of a productivity measurement process involves managing resistance to change.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US" altLang="en-US" smtClean="0"/>
              <a:t>This is a method in which the service life of important part is expected based on inspection or diagnosis, in order to use the parts to the limit of their service life. </a:t>
            </a:r>
          </a:p>
          <a:p>
            <a:pPr eaLnBrk="1" hangingPunct="1"/>
            <a:endParaRPr lang="en-US" altLang="en-US" smtClean="0"/>
          </a:p>
          <a:p>
            <a:pPr eaLnBrk="1" hangingPunct="1"/>
            <a:r>
              <a:rPr lang="en-US" altLang="en-US" smtClean="0"/>
              <a:t>Compared to periodic maintenance, predictive maintenance is condition based maintenance.</a:t>
            </a:r>
          </a:p>
        </p:txBody>
      </p:sp>
      <p:sp>
        <p:nvSpPr>
          <p:cNvPr id="22531" name="Title 2"/>
          <p:cNvSpPr>
            <a:spLocks noGrp="1"/>
          </p:cNvSpPr>
          <p:nvPr>
            <p:ph type="title"/>
          </p:nvPr>
        </p:nvSpPr>
        <p:spPr/>
        <p:txBody>
          <a:bodyPr/>
          <a:lstStyle/>
          <a:p>
            <a:pPr eaLnBrk="1" hangingPunct="1"/>
            <a:r>
              <a:rPr lang="en-US" altLang="en-US" smtClean="0"/>
              <a:t>Predictive maintenance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rtlCol="0">
            <a:normAutofit fontScale="92500"/>
          </a:bodyPr>
          <a:lstStyle/>
          <a:p>
            <a:pPr marL="274320" indent="-274320" eaLnBrk="1" fontAlgn="auto" hangingPunct="1">
              <a:spcAft>
                <a:spcPts val="0"/>
              </a:spcAft>
              <a:defRPr/>
            </a:pPr>
            <a:r>
              <a:rPr lang="en-US" altLang="en-US" smtClean="0"/>
              <a:t>Increased plant readiness due to greater reliability of the equipment.</a:t>
            </a:r>
          </a:p>
          <a:p>
            <a:pPr marL="274320" indent="-274320" eaLnBrk="1" fontAlgn="auto" hangingPunct="1">
              <a:spcAft>
                <a:spcPts val="0"/>
              </a:spcAft>
              <a:defRPr/>
            </a:pPr>
            <a:r>
              <a:rPr lang="en-US" altLang="en-US" smtClean="0"/>
              <a:t>Many industries report from two to ten percent productivity increases due to predictive maintenance practices.</a:t>
            </a:r>
          </a:p>
          <a:p>
            <a:pPr marL="274320" indent="-274320" eaLnBrk="1" fontAlgn="auto" hangingPunct="1">
              <a:spcAft>
                <a:spcPts val="0"/>
              </a:spcAft>
              <a:defRPr/>
            </a:pPr>
            <a:r>
              <a:rPr lang="en-US" altLang="en-US" smtClean="0"/>
              <a:t>Reduced expenditures for spare parts and labor.</a:t>
            </a:r>
          </a:p>
          <a:p>
            <a:pPr marL="274320" indent="-274320" eaLnBrk="1" fontAlgn="auto" hangingPunct="1">
              <a:spcAft>
                <a:spcPts val="0"/>
              </a:spcAft>
              <a:defRPr/>
            </a:pPr>
            <a:r>
              <a:rPr lang="en-US" altLang="en-US" smtClean="0"/>
              <a:t>Reduces the probability of a machine experiencing a disastrous failure, and this results in an improvement in worker safety.</a:t>
            </a:r>
          </a:p>
        </p:txBody>
      </p:sp>
      <p:sp>
        <p:nvSpPr>
          <p:cNvPr id="3" name="Title 2"/>
          <p:cNvSpPr>
            <a:spLocks noGrp="1"/>
          </p:cNvSpPr>
          <p:nvPr>
            <p:ph type="title"/>
          </p:nvPr>
        </p:nvSpPr>
        <p:spPr/>
        <p:txBody>
          <a:bodyPr rtlCol="0">
            <a:normAutofit/>
          </a:bodyPr>
          <a:lstStyle/>
          <a:p>
            <a:pPr eaLnBrk="1" fontAlgn="auto" hangingPunct="1">
              <a:spcAft>
                <a:spcPts val="0"/>
              </a:spcAft>
              <a:defRPr/>
            </a:pPr>
            <a:r>
              <a:rPr lang="en-US" dirty="0" smtClean="0"/>
              <a:t>Benefits of predictive maintenance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77500" lnSpcReduction="20000"/>
          </a:bodyPr>
          <a:lstStyle/>
          <a:p>
            <a:pPr marL="365760" indent="-256032" eaLnBrk="1" fontAlgn="auto" hangingPunct="1">
              <a:spcAft>
                <a:spcPts val="0"/>
              </a:spcAft>
              <a:buFont typeface="Wingdings 3"/>
              <a:buChar char=""/>
              <a:defRPr/>
            </a:pPr>
            <a:r>
              <a:rPr lang="en-US" dirty="0" smtClean="0"/>
              <a:t>Maintenance actions carried out to restore a defective item to a specified condition</a:t>
            </a:r>
          </a:p>
          <a:p>
            <a:pPr marL="365760" indent="-256032" eaLnBrk="1" fontAlgn="auto" hangingPunct="1">
              <a:spcAft>
                <a:spcPts val="0"/>
              </a:spcAft>
              <a:buFont typeface="Wingdings 3"/>
              <a:buChar char=""/>
              <a:defRPr/>
            </a:pPr>
            <a:r>
              <a:rPr lang="en-US" dirty="0" smtClean="0"/>
              <a:t>Corrective maintenance is probably the most commonly used approach, but it is easy to see its limitations. </a:t>
            </a:r>
          </a:p>
          <a:p>
            <a:pPr marL="365760" indent="-256032" eaLnBrk="1" fontAlgn="auto" hangingPunct="1">
              <a:spcAft>
                <a:spcPts val="0"/>
              </a:spcAft>
              <a:buFont typeface="Wingdings 3"/>
              <a:buChar char=""/>
              <a:defRPr/>
            </a:pPr>
            <a:r>
              <a:rPr lang="en-US" dirty="0" smtClean="0"/>
              <a:t>When equipment fails, it often leads to downtime in production. </a:t>
            </a:r>
          </a:p>
          <a:p>
            <a:pPr marL="365760" indent="-256032" eaLnBrk="1" fontAlgn="auto" hangingPunct="1">
              <a:spcAft>
                <a:spcPts val="0"/>
              </a:spcAft>
              <a:buFont typeface="Wingdings 3"/>
              <a:buChar char=""/>
              <a:defRPr/>
            </a:pPr>
            <a:r>
              <a:rPr lang="en-US" dirty="0" smtClean="0"/>
              <a:t>In most cases this is costly business. Also, if the equipment needs to be replaced, the cost of replacing it alone can be important. </a:t>
            </a:r>
          </a:p>
          <a:p>
            <a:pPr marL="365760" indent="-256032" eaLnBrk="1" fontAlgn="auto" hangingPunct="1">
              <a:spcAft>
                <a:spcPts val="0"/>
              </a:spcAft>
              <a:buFont typeface="Wingdings 3"/>
              <a:buChar char=""/>
              <a:defRPr/>
            </a:pPr>
            <a:r>
              <a:rPr lang="en-US" dirty="0" smtClean="0"/>
              <a:t>It is also important to consider health, safety and environment (HSE) issues related to malfunctioning equipment.</a:t>
            </a:r>
            <a:endParaRPr lang="en-US" dirty="0"/>
          </a:p>
        </p:txBody>
      </p:sp>
      <p:sp>
        <p:nvSpPr>
          <p:cNvPr id="24579" name="Title 2"/>
          <p:cNvSpPr>
            <a:spLocks noGrp="1"/>
          </p:cNvSpPr>
          <p:nvPr>
            <p:ph type="title"/>
          </p:nvPr>
        </p:nvSpPr>
        <p:spPr/>
        <p:txBody>
          <a:bodyPr/>
          <a:lstStyle/>
          <a:p>
            <a:pPr eaLnBrk="1" hangingPunct="1"/>
            <a:r>
              <a:rPr lang="en-US" altLang="en-US" smtClean="0"/>
              <a:t>Corrective maintenance ( 1957 )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r>
              <a:rPr lang="en-US" altLang="en-US" smtClean="0"/>
              <a:t>It indicates the design of a new equipment. </a:t>
            </a:r>
          </a:p>
          <a:p>
            <a:pPr eaLnBrk="1" hangingPunct="1"/>
            <a:endParaRPr lang="en-US" altLang="en-US" smtClean="0"/>
          </a:p>
          <a:p>
            <a:pPr eaLnBrk="1" hangingPunct="1"/>
            <a:r>
              <a:rPr lang="en-US" altLang="en-US" smtClean="0"/>
              <a:t>Weakness of current machines are sufficiently studied ( on site information leading to failure prevention, easier maintenance and prevents of defects, safety and ease of manufacturing ) and are incorporated before commissioning a new equipment. </a:t>
            </a:r>
          </a:p>
        </p:txBody>
      </p:sp>
      <p:sp>
        <p:nvSpPr>
          <p:cNvPr id="25603" name="Title 2"/>
          <p:cNvSpPr>
            <a:spLocks noGrp="1"/>
          </p:cNvSpPr>
          <p:nvPr>
            <p:ph type="title"/>
          </p:nvPr>
        </p:nvSpPr>
        <p:spPr/>
        <p:txBody>
          <a:bodyPr/>
          <a:lstStyle/>
          <a:p>
            <a:pPr eaLnBrk="1" hangingPunct="1"/>
            <a:r>
              <a:rPr lang="en-US" altLang="en-US" smtClean="0"/>
              <a:t>Maintenance prevention (1960 )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971800"/>
            <a:ext cx="7772400" cy="1362075"/>
          </a:xfrm>
        </p:spPr>
        <p:txBody>
          <a:bodyPr/>
          <a:lstStyle/>
          <a:p>
            <a:pPr algn="r"/>
            <a:r>
              <a:rPr lang="en-US" dirty="0" smtClean="0"/>
              <a:t>TPM Policy and objectives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dirty="0" smtClean="0"/>
              <a:t>Policy and objectives</a:t>
            </a:r>
            <a:endParaRPr lang="en-US" dirty="0"/>
          </a:p>
        </p:txBody>
      </p:sp>
      <p:sp>
        <p:nvSpPr>
          <p:cNvPr id="3" name="Content Placeholder 2"/>
          <p:cNvSpPr>
            <a:spLocks noGrp="1"/>
          </p:cNvSpPr>
          <p:nvPr>
            <p:ph idx="1"/>
          </p:nvPr>
        </p:nvSpPr>
        <p:spPr/>
        <p:txBody>
          <a:bodyPr/>
          <a:lstStyle/>
          <a:p>
            <a:pPr marL="760413" lvl="1" indent="-533400">
              <a:buFontTx/>
              <a:buChar char="•"/>
            </a:pPr>
            <a:r>
              <a:rPr lang="en-US" sz="3200" dirty="0" smtClean="0"/>
              <a:t>To maximize overall equipment effectiveness</a:t>
            </a:r>
            <a:r>
              <a:rPr lang="en-US" dirty="0" smtClean="0"/>
              <a:t> </a:t>
            </a:r>
            <a:r>
              <a:rPr lang="en-US" sz="2600" dirty="0" smtClean="0"/>
              <a:t>(Zero breakdowns and failures, Zero accident, and Zero defects etc) through total employee involvement</a:t>
            </a:r>
          </a:p>
          <a:p>
            <a:pPr marL="760413" lvl="1" indent="-533400">
              <a:buFontTx/>
              <a:buChar char="•"/>
            </a:pPr>
            <a:endParaRPr lang="en-US" sz="2600" dirty="0" smtClean="0"/>
          </a:p>
          <a:p>
            <a:pPr marL="760413" lvl="1" indent="-533400">
              <a:buFontTx/>
              <a:buChar char="•"/>
            </a:pPr>
            <a:r>
              <a:rPr lang="en-US" sz="3200" dirty="0" smtClean="0"/>
              <a:t>To improve equipment reliability and maintainability</a:t>
            </a:r>
            <a:r>
              <a:rPr lang="en-US" dirty="0" smtClean="0"/>
              <a:t> </a:t>
            </a:r>
            <a:r>
              <a:rPr lang="en-US" sz="2600" dirty="0" smtClean="0"/>
              <a:t>as contributors to quality and to raise productivity</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dirty="0" smtClean="0"/>
              <a:t>Policy and objectives</a:t>
            </a:r>
            <a:endParaRPr lang="en-US" dirty="0"/>
          </a:p>
        </p:txBody>
      </p:sp>
      <p:sp>
        <p:nvSpPr>
          <p:cNvPr id="3" name="Content Placeholder 2"/>
          <p:cNvSpPr>
            <a:spLocks noGrp="1"/>
          </p:cNvSpPr>
          <p:nvPr>
            <p:ph idx="1"/>
          </p:nvPr>
        </p:nvSpPr>
        <p:spPr/>
        <p:txBody>
          <a:bodyPr/>
          <a:lstStyle/>
          <a:p>
            <a:pPr marL="760413" lvl="1" indent="-533400">
              <a:buFontTx/>
              <a:buChar char="•"/>
            </a:pPr>
            <a:r>
              <a:rPr lang="en-US" dirty="0" smtClean="0"/>
              <a:t>To aim for maximum economy in equipment for its entire life</a:t>
            </a:r>
          </a:p>
          <a:p>
            <a:pPr marL="760413" lvl="1" indent="-533400">
              <a:buFontTx/>
              <a:buNone/>
            </a:pPr>
            <a:endParaRPr lang="en-US" dirty="0" smtClean="0"/>
          </a:p>
          <a:p>
            <a:pPr marL="760413" lvl="1" indent="-533400">
              <a:buFontTx/>
              <a:buChar char="•"/>
            </a:pPr>
            <a:r>
              <a:rPr lang="en-US" dirty="0" smtClean="0"/>
              <a:t>To cultivate equipment-related expertise and skills among operators</a:t>
            </a:r>
          </a:p>
          <a:p>
            <a:pPr marL="760413" lvl="1" indent="-533400">
              <a:buFontTx/>
              <a:buNone/>
            </a:pPr>
            <a:endParaRPr lang="en-US" dirty="0" smtClean="0"/>
          </a:p>
          <a:p>
            <a:pPr marL="760413" lvl="1" indent="-533400">
              <a:buFontTx/>
              <a:buChar char="•"/>
            </a:pPr>
            <a:r>
              <a:rPr lang="en-US" dirty="0" smtClean="0"/>
              <a:t>To create a vigorous and enthusiastic work environment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Corporate policy</a:t>
            </a:r>
            <a:endParaRPr lang="en-US" dirty="0"/>
          </a:p>
        </p:txBody>
      </p:sp>
      <p:sp>
        <p:nvSpPr>
          <p:cNvPr id="3" name="Content Placeholder 2"/>
          <p:cNvSpPr>
            <a:spLocks noGrp="1"/>
          </p:cNvSpPr>
          <p:nvPr>
            <p:ph idx="1"/>
          </p:nvPr>
        </p:nvSpPr>
        <p:spPr/>
        <p:txBody>
          <a:bodyPr>
            <a:normAutofit/>
          </a:bodyPr>
          <a:lstStyle/>
          <a:p>
            <a:pPr marL="760413" lvl="1" indent="-533400">
              <a:buFontTx/>
              <a:buNone/>
            </a:pPr>
            <a:endParaRPr lang="en-US" sz="2400" u="sng" dirty="0" smtClean="0"/>
          </a:p>
          <a:p>
            <a:pPr marL="760413" lvl="1" indent="-533400">
              <a:buFontTx/>
              <a:buChar char="•"/>
            </a:pPr>
            <a:r>
              <a:rPr lang="en-US" dirty="0" smtClean="0"/>
              <a:t>To aim for world-class maintenance</a:t>
            </a:r>
            <a:r>
              <a:rPr lang="en-US" sz="2400" dirty="0" smtClean="0"/>
              <a:t>, manufacturing performance and quality</a:t>
            </a:r>
          </a:p>
          <a:p>
            <a:pPr marL="760413" lvl="1" indent="-533400">
              <a:buFontTx/>
              <a:buChar char="•"/>
            </a:pPr>
            <a:r>
              <a:rPr lang="en-US" dirty="0" smtClean="0"/>
              <a:t>To plan for corporate growth</a:t>
            </a:r>
            <a:r>
              <a:rPr lang="en-US" sz="2400" dirty="0" smtClean="0"/>
              <a:t> through business leadership</a:t>
            </a:r>
          </a:p>
          <a:p>
            <a:pPr marL="760413" lvl="1" indent="-533400">
              <a:buFontTx/>
              <a:buChar char="•"/>
            </a:pPr>
            <a:r>
              <a:rPr lang="en-US" dirty="0" smtClean="0"/>
              <a:t>To promote greater efficiency</a:t>
            </a:r>
            <a:r>
              <a:rPr lang="en-US" sz="2400" dirty="0" smtClean="0"/>
              <a:t> through greater flexibility</a:t>
            </a:r>
          </a:p>
          <a:p>
            <a:pPr marL="760413" lvl="1" indent="-533400">
              <a:buFontTx/>
              <a:buChar char="•"/>
            </a:pPr>
            <a:r>
              <a:rPr lang="en-US" dirty="0" smtClean="0"/>
              <a:t>Revitalize the workshop and make the most of employee talents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971800"/>
            <a:ext cx="7772400" cy="1362075"/>
          </a:xfrm>
        </p:spPr>
        <p:txBody>
          <a:bodyPr/>
          <a:lstStyle/>
          <a:p>
            <a:pPr algn="r"/>
            <a:r>
              <a:rPr lang="en-US" dirty="0" smtClean="0"/>
              <a:t>Similarities and differences of </a:t>
            </a:r>
            <a:r>
              <a:rPr lang="en-US" dirty="0" err="1" smtClean="0"/>
              <a:t>tpm</a:t>
            </a:r>
            <a:r>
              <a:rPr lang="en-US" dirty="0" smtClean="0"/>
              <a:t> and </a:t>
            </a:r>
            <a:r>
              <a:rPr lang="en-US" dirty="0" err="1" smtClean="0"/>
              <a:t>tqm</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normAutofit lnSpcReduction="10000"/>
          </a:bodyPr>
          <a:lstStyle/>
          <a:p>
            <a:pPr eaLnBrk="1" hangingPunct="1"/>
            <a:r>
              <a:rPr lang="en-US" altLang="en-US" smtClean="0"/>
              <a:t>Total commitment to the program by upper level management is required in both programs.</a:t>
            </a:r>
          </a:p>
          <a:p>
            <a:pPr eaLnBrk="1" hangingPunct="1"/>
            <a:r>
              <a:rPr lang="en-US" altLang="en-US" smtClean="0"/>
              <a:t>Employees must be empowered to initiate corrective action, and</a:t>
            </a:r>
          </a:p>
          <a:p>
            <a:pPr eaLnBrk="1" hangingPunct="1"/>
            <a:r>
              <a:rPr lang="en-US" altLang="en-US" smtClean="0"/>
              <a:t>A long range outlook must be accepted, as TPM may take a year or more to implement.</a:t>
            </a:r>
          </a:p>
          <a:p>
            <a:pPr eaLnBrk="1" hangingPunct="1"/>
            <a:r>
              <a:rPr lang="en-US" altLang="en-US" smtClean="0"/>
              <a:t>It is an on-going process which is a continuous process improvement.</a:t>
            </a:r>
          </a:p>
          <a:p>
            <a:pPr eaLnBrk="1" hangingPunct="1"/>
            <a:endParaRPr lang="en-US" altLang="en-US" smtClean="0"/>
          </a:p>
        </p:txBody>
      </p:sp>
      <p:sp>
        <p:nvSpPr>
          <p:cNvPr id="33795" name="Title 2"/>
          <p:cNvSpPr>
            <a:spLocks noGrp="1"/>
          </p:cNvSpPr>
          <p:nvPr>
            <p:ph type="title"/>
          </p:nvPr>
        </p:nvSpPr>
        <p:spPr/>
        <p:txBody>
          <a:bodyPr/>
          <a:lstStyle/>
          <a:p>
            <a:pPr eaLnBrk="1" hangingPunct="1"/>
            <a:r>
              <a:rPr lang="en-US" altLang="en-US" smtClean="0"/>
              <a:t>Similarities b/w TQM &amp; TPM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Last Lecture</a:t>
            </a:r>
            <a:endParaRPr lang="en-US" dirty="0"/>
          </a:p>
        </p:txBody>
      </p:sp>
      <p:sp>
        <p:nvSpPr>
          <p:cNvPr id="3" name="Content Placeholder 2"/>
          <p:cNvSpPr>
            <a:spLocks noGrp="1"/>
          </p:cNvSpPr>
          <p:nvPr>
            <p:ph idx="1"/>
          </p:nvPr>
        </p:nvSpPr>
        <p:spPr/>
        <p:txBody>
          <a:bodyPr>
            <a:normAutofit fontScale="92500"/>
          </a:bodyPr>
          <a:lstStyle/>
          <a:p>
            <a:r>
              <a:rPr lang="en-US" dirty="0" smtClean="0"/>
              <a:t>Quick Productivity Appraisal</a:t>
            </a:r>
          </a:p>
          <a:p>
            <a:pPr lvl="1"/>
            <a:r>
              <a:rPr lang="en-US" dirty="0" smtClean="0"/>
              <a:t>Integrated audit approach</a:t>
            </a:r>
          </a:p>
          <a:p>
            <a:pPr lvl="1"/>
            <a:r>
              <a:rPr lang="en-US" dirty="0" smtClean="0"/>
              <a:t>Includes diagnosis and monitoring of a productivity improvement program covering a whole organization</a:t>
            </a:r>
          </a:p>
          <a:p>
            <a:r>
              <a:rPr lang="en-US" dirty="0" smtClean="0"/>
              <a:t>Steps in Company Performance Appraisal (CPA)</a:t>
            </a:r>
          </a:p>
          <a:p>
            <a:r>
              <a:rPr lang="en-US" dirty="0" smtClean="0"/>
              <a:t>Problems of Productivity Analysis</a:t>
            </a:r>
          </a:p>
          <a:p>
            <a:r>
              <a:rPr lang="en-US" dirty="0" smtClean="0"/>
              <a:t>Misunderstanding of Productivity measurement</a:t>
            </a:r>
          </a:p>
          <a:p>
            <a:r>
              <a:rPr lang="en-US" dirty="0" smtClean="0"/>
              <a:t>Sound Productivity measurement system</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52400" y="1481138"/>
          <a:ext cx="8763000" cy="4233864"/>
        </p:xfrm>
        <a:graphic>
          <a:graphicData uri="http://schemas.openxmlformats.org/drawingml/2006/table">
            <a:tbl>
              <a:tblPr firstRow="1" bandRow="1">
                <a:tableStyleId>{5C22544A-7EE6-4342-B048-85BDC9FD1C3A}</a:tableStyleId>
              </a:tblPr>
              <a:tblGrid>
                <a:gridCol w="2921000"/>
                <a:gridCol w="2921000"/>
                <a:gridCol w="2921000"/>
              </a:tblGrid>
              <a:tr h="1058466">
                <a:tc>
                  <a:txBody>
                    <a:bodyPr/>
                    <a:lstStyle/>
                    <a:p>
                      <a:r>
                        <a:rPr lang="en-US" sz="1800" dirty="0" smtClean="0"/>
                        <a:t>          </a:t>
                      </a:r>
                    </a:p>
                    <a:p>
                      <a:r>
                        <a:rPr lang="en-US" sz="1800" dirty="0" smtClean="0"/>
                        <a:t>        Category</a:t>
                      </a:r>
                      <a:endParaRPr lang="en-US" sz="1800" dirty="0"/>
                    </a:p>
                  </a:txBody>
                  <a:tcPr/>
                </a:tc>
                <a:tc>
                  <a:txBody>
                    <a:bodyPr/>
                    <a:lstStyle/>
                    <a:p>
                      <a:endParaRPr lang="en-US" sz="1800" dirty="0" smtClean="0"/>
                    </a:p>
                    <a:p>
                      <a:r>
                        <a:rPr lang="en-US" sz="1800" dirty="0" smtClean="0"/>
                        <a:t>            TQM</a:t>
                      </a:r>
                      <a:endParaRPr lang="en-US" sz="1800" dirty="0"/>
                    </a:p>
                  </a:txBody>
                  <a:tcPr/>
                </a:tc>
                <a:tc>
                  <a:txBody>
                    <a:bodyPr/>
                    <a:lstStyle/>
                    <a:p>
                      <a:endParaRPr lang="en-US" sz="1800" dirty="0" smtClean="0"/>
                    </a:p>
                    <a:p>
                      <a:r>
                        <a:rPr lang="en-US" sz="1800" dirty="0" smtClean="0"/>
                        <a:t>            </a:t>
                      </a:r>
                      <a:r>
                        <a:rPr lang="en-US" sz="1800" b="1" dirty="0" smtClean="0"/>
                        <a:t>TPM</a:t>
                      </a:r>
                      <a:endParaRPr lang="en-US" sz="1800" dirty="0"/>
                    </a:p>
                  </a:txBody>
                  <a:tcPr/>
                </a:tc>
              </a:tr>
              <a:tr h="1058466">
                <a:tc>
                  <a:txBody>
                    <a:bodyPr/>
                    <a:lstStyle/>
                    <a:p>
                      <a:endParaRPr lang="en-US" sz="1800" dirty="0" smtClean="0"/>
                    </a:p>
                    <a:p>
                      <a:r>
                        <a:rPr lang="en-US" sz="1800" dirty="0" smtClean="0"/>
                        <a:t>         </a:t>
                      </a:r>
                      <a:r>
                        <a:rPr lang="en-US" sz="1800" i="1" dirty="0" smtClean="0"/>
                        <a:t>Object</a:t>
                      </a:r>
                      <a:endParaRPr lang="en-US" sz="1800" dirty="0"/>
                    </a:p>
                  </a:txBody>
                  <a:tcPr/>
                </a:tc>
                <a:tc>
                  <a:txBody>
                    <a:bodyPr/>
                    <a:lstStyle/>
                    <a:p>
                      <a:endParaRPr lang="en-US" sz="1800" dirty="0" smtClean="0"/>
                    </a:p>
                    <a:p>
                      <a:r>
                        <a:rPr lang="en-US" sz="1800" dirty="0" smtClean="0"/>
                        <a:t>Quality ( Output and          effects )</a:t>
                      </a:r>
                      <a:endParaRPr lang="en-US" sz="1800" dirty="0"/>
                    </a:p>
                  </a:txBody>
                  <a:tcPr/>
                </a:tc>
                <a:tc>
                  <a:txBody>
                    <a:bodyPr/>
                    <a:lstStyle/>
                    <a:p>
                      <a:endParaRPr lang="en-US" sz="1800" dirty="0" smtClean="0"/>
                    </a:p>
                    <a:p>
                      <a:r>
                        <a:rPr lang="en-US" sz="1800" dirty="0" smtClean="0"/>
                        <a:t>Equipment ( Input and cause )</a:t>
                      </a:r>
                      <a:endParaRPr lang="en-US" sz="1800" dirty="0"/>
                    </a:p>
                  </a:txBody>
                  <a:tcPr/>
                </a:tc>
              </a:tr>
              <a:tr h="1058466">
                <a:tc>
                  <a:txBody>
                    <a:bodyPr/>
                    <a:lstStyle/>
                    <a:p>
                      <a:endParaRPr lang="en-US" sz="1800" i="1" dirty="0" smtClean="0"/>
                    </a:p>
                    <a:p>
                      <a:r>
                        <a:rPr lang="en-US" sz="1800" i="1" dirty="0" smtClean="0"/>
                        <a:t>Mains of attaining goal</a:t>
                      </a:r>
                      <a:endParaRPr lang="en-US" sz="1800" dirty="0"/>
                    </a:p>
                  </a:txBody>
                  <a:tcPr/>
                </a:tc>
                <a:tc>
                  <a:txBody>
                    <a:bodyPr/>
                    <a:lstStyle/>
                    <a:p>
                      <a:r>
                        <a:rPr lang="en-US" sz="1800" dirty="0" smtClean="0"/>
                        <a:t>Systematize the management. It is software oriented</a:t>
                      </a:r>
                      <a:endParaRPr lang="en-US" sz="1800" dirty="0"/>
                    </a:p>
                  </a:txBody>
                  <a:tcPr/>
                </a:tc>
                <a:tc>
                  <a:txBody>
                    <a:bodyPr/>
                    <a:lstStyle/>
                    <a:p>
                      <a:r>
                        <a:rPr lang="en-US" sz="1800" dirty="0" smtClean="0"/>
                        <a:t>Employees participation and it is hardware oriented</a:t>
                      </a:r>
                      <a:endParaRPr lang="en-US" sz="1800" dirty="0"/>
                    </a:p>
                  </a:txBody>
                  <a:tcPr/>
                </a:tc>
              </a:tr>
              <a:tr h="1058466">
                <a:tc>
                  <a:txBody>
                    <a:bodyPr/>
                    <a:lstStyle/>
                    <a:p>
                      <a:endParaRPr lang="en-US" sz="1800" i="1" dirty="0" smtClean="0"/>
                    </a:p>
                    <a:p>
                      <a:r>
                        <a:rPr lang="en-US" sz="1800" i="1" dirty="0" smtClean="0"/>
                        <a:t>       Target</a:t>
                      </a:r>
                      <a:endParaRPr lang="en-US" sz="1800" dirty="0"/>
                    </a:p>
                  </a:txBody>
                  <a:tcPr/>
                </a:tc>
                <a:tc>
                  <a:txBody>
                    <a:bodyPr/>
                    <a:lstStyle/>
                    <a:p>
                      <a:endParaRPr lang="en-US" sz="1800" dirty="0" smtClean="0"/>
                    </a:p>
                    <a:p>
                      <a:r>
                        <a:rPr lang="en-US" sz="1800" dirty="0" smtClean="0"/>
                        <a:t>  Quality for PPM</a:t>
                      </a:r>
                      <a:endParaRPr lang="en-US" sz="1800" dirty="0"/>
                    </a:p>
                  </a:txBody>
                  <a:tcPr/>
                </a:tc>
                <a:tc>
                  <a:txBody>
                    <a:bodyPr/>
                    <a:lstStyle/>
                    <a:p>
                      <a:endParaRPr lang="en-US" sz="1800" dirty="0" smtClean="0"/>
                    </a:p>
                    <a:p>
                      <a:r>
                        <a:rPr lang="en-US" sz="1800" dirty="0" smtClean="0"/>
                        <a:t>Elimination of losses and wastes.</a:t>
                      </a:r>
                      <a:endParaRPr lang="en-US" sz="1800" dirty="0"/>
                    </a:p>
                  </a:txBody>
                  <a:tcPr/>
                </a:tc>
              </a:tr>
            </a:tbl>
          </a:graphicData>
        </a:graphic>
      </p:graphicFrame>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Differences between TQM and TPM</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Philosophy of Total Productive Maintenance (TPM)</a:t>
            </a:r>
          </a:p>
          <a:p>
            <a:r>
              <a:rPr lang="en-US" dirty="0" smtClean="0"/>
              <a:t>History of TPM</a:t>
            </a:r>
          </a:p>
          <a:p>
            <a:r>
              <a:rPr lang="en-US" dirty="0" smtClean="0"/>
              <a:t>Types of Maintenance</a:t>
            </a:r>
          </a:p>
          <a:p>
            <a:r>
              <a:rPr lang="en-US" dirty="0" smtClean="0"/>
              <a:t>TPM Policies and Objectives</a:t>
            </a:r>
          </a:p>
          <a:p>
            <a:r>
              <a:rPr lang="en-US" dirty="0" smtClean="0"/>
              <a:t>Similarities and Differences between TPM and TQM</a:t>
            </a:r>
          </a:p>
          <a:p>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quotations on parents">
            <a:hlinkClick r:id="rId2"/>
          </p:cNvPr>
          <p:cNvPicPr/>
          <p:nvPr/>
        </p:nvPicPr>
        <p:blipFill>
          <a:blip r:embed="rId3" cstate="print"/>
          <a:srcRect b="15738"/>
          <a:stretch>
            <a:fillRect/>
          </a:stretch>
        </p:blipFill>
        <p:spPr bwMode="auto">
          <a:xfrm>
            <a:off x="1752600" y="1524000"/>
            <a:ext cx="5638799" cy="3274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p:cNvPicPr>
            <a:picLocks noGrp="1" noChangeAspect="1" noChangeArrowheads="1"/>
          </p:cNvPicPr>
          <p:nvPr>
            <p:ph idx="1"/>
          </p:nvPr>
        </p:nvPicPr>
        <p:blipFill>
          <a:blip r:embed="rId3" cstate="print"/>
          <a:srcRect/>
          <a:stretch>
            <a:fillRect/>
          </a:stretch>
        </p:blipFill>
        <p:spPr>
          <a:xfrm>
            <a:off x="1752600" y="2533650"/>
            <a:ext cx="4876800" cy="3316288"/>
          </a:xfrm>
          <a:noFill/>
        </p:spPr>
      </p:pic>
      <p:sp>
        <p:nvSpPr>
          <p:cNvPr id="8195" name="Title 2"/>
          <p:cNvSpPr>
            <a:spLocks noGrp="1"/>
          </p:cNvSpPr>
          <p:nvPr>
            <p:ph type="title"/>
          </p:nvPr>
        </p:nvSpPr>
        <p:spPr/>
        <p:txBody>
          <a:bodyPr/>
          <a:lstStyle/>
          <a:p>
            <a:pPr eaLnBrk="1" hangingPunct="1"/>
            <a:r>
              <a:rPr lang="en-US" altLang="en-US" smtClean="0"/>
              <a:t>Total Productive Maintenance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Lecture</a:t>
            </a:r>
            <a:endParaRPr lang="en-US" dirty="0"/>
          </a:p>
        </p:txBody>
      </p:sp>
      <p:sp>
        <p:nvSpPr>
          <p:cNvPr id="3" name="Content Placeholder 2"/>
          <p:cNvSpPr>
            <a:spLocks noGrp="1"/>
          </p:cNvSpPr>
          <p:nvPr>
            <p:ph idx="1"/>
          </p:nvPr>
        </p:nvSpPr>
        <p:spPr/>
        <p:txBody>
          <a:bodyPr>
            <a:normAutofit lnSpcReduction="10000"/>
          </a:bodyPr>
          <a:lstStyle/>
          <a:p>
            <a:pPr marL="228600" lvl="1" indent="-57150">
              <a:lnSpc>
                <a:spcPct val="90000"/>
              </a:lnSpc>
              <a:buFont typeface="Wingdings" pitchFamily="2" charset="2"/>
              <a:buNone/>
              <a:tabLst>
                <a:tab pos="628650" algn="l"/>
              </a:tabLst>
            </a:pPr>
            <a:r>
              <a:rPr lang="en-US" dirty="0" smtClean="0"/>
              <a:t>Answers of the following questions are able to tell what role TPM can play within a company: </a:t>
            </a:r>
          </a:p>
          <a:p>
            <a:pPr marL="228600" lvl="1" indent="-57150">
              <a:lnSpc>
                <a:spcPct val="90000"/>
              </a:lnSpc>
              <a:buFont typeface="Wingdings" pitchFamily="2" charset="2"/>
              <a:buNone/>
              <a:tabLst>
                <a:tab pos="628650" algn="l"/>
              </a:tabLst>
            </a:pPr>
            <a:endParaRPr lang="en-US" dirty="0" smtClean="0"/>
          </a:p>
          <a:p>
            <a:pPr marL="228600" lvl="1" indent="-57150">
              <a:lnSpc>
                <a:spcPct val="90000"/>
              </a:lnSpc>
              <a:buFont typeface="Wingdings" pitchFamily="2" charset="2"/>
              <a:buChar char="Ø"/>
              <a:tabLst>
                <a:tab pos="628650" algn="l"/>
              </a:tabLst>
            </a:pPr>
            <a:r>
              <a:rPr lang="en-US" sz="2400" dirty="0" smtClean="0"/>
              <a:t> 	</a:t>
            </a:r>
            <a:r>
              <a:rPr lang="en-US" dirty="0" smtClean="0"/>
              <a:t>Does TPM replace traditional maintenance 	techniques ?</a:t>
            </a:r>
          </a:p>
          <a:p>
            <a:pPr marL="228600" lvl="1" indent="-57150">
              <a:lnSpc>
                <a:spcPct val="90000"/>
              </a:lnSpc>
              <a:buFont typeface="Wingdings" pitchFamily="2" charset="2"/>
              <a:buChar char="Ø"/>
              <a:tabLst>
                <a:tab pos="628650" algn="l"/>
              </a:tabLst>
            </a:pPr>
            <a:r>
              <a:rPr lang="en-US" dirty="0" smtClean="0"/>
              <a:t> 	Why is it so popular and important ?</a:t>
            </a:r>
          </a:p>
          <a:p>
            <a:pPr marL="228600" lvl="1" indent="-57150">
              <a:lnSpc>
                <a:spcPct val="90000"/>
              </a:lnSpc>
              <a:buFont typeface="Wingdings" pitchFamily="2" charset="2"/>
              <a:buChar char="Ø"/>
              <a:tabLst>
                <a:tab pos="628650" algn="l"/>
              </a:tabLst>
            </a:pPr>
            <a:r>
              <a:rPr lang="en-US" dirty="0" smtClean="0"/>
              <a:t> 	What are its policies and objectives ?</a:t>
            </a:r>
          </a:p>
          <a:p>
            <a:pPr marL="228600" lvl="1" indent="-57150">
              <a:lnSpc>
                <a:spcPct val="90000"/>
              </a:lnSpc>
              <a:buFont typeface="Wingdings" pitchFamily="2" charset="2"/>
              <a:buChar char="Ø"/>
              <a:tabLst>
                <a:tab pos="628650" algn="l"/>
              </a:tabLst>
            </a:pPr>
            <a:r>
              <a:rPr lang="en-US" dirty="0" smtClean="0"/>
              <a:t> 	How does it fit in with TQM ?</a:t>
            </a:r>
          </a:p>
          <a:p>
            <a:pPr marL="228600" lvl="1" indent="-57150">
              <a:lnSpc>
                <a:spcPct val="90000"/>
              </a:lnSpc>
              <a:buFont typeface="Wingdings" pitchFamily="2" charset="2"/>
              <a:buChar char="Ø"/>
              <a:tabLst>
                <a:tab pos="628650" algn="l"/>
              </a:tabLst>
            </a:pPr>
            <a:r>
              <a:rPr lang="en-US" dirty="0" smtClean="0"/>
              <a:t> 	What are its steps, activities and components?</a:t>
            </a:r>
          </a:p>
          <a:p>
            <a:pPr marL="228600" lvl="1" indent="-57150">
              <a:lnSpc>
                <a:spcPct val="90000"/>
              </a:lnSpc>
              <a:buFont typeface="Wingdings" pitchFamily="2" charset="2"/>
              <a:buChar char="Ø"/>
              <a:tabLst>
                <a:tab pos="628650" algn="l"/>
              </a:tabLst>
            </a:pPr>
            <a:r>
              <a:rPr lang="en-US" dirty="0" smtClean="0"/>
              <a:t> 	What are its benefits and results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normAutofit fontScale="92500" lnSpcReduction="20000"/>
          </a:bodyPr>
          <a:lstStyle/>
          <a:p>
            <a:pPr eaLnBrk="1" hangingPunct="1"/>
            <a:endParaRPr lang="en-US" altLang="en-US" dirty="0" smtClean="0">
              <a:hlinkClick r:id="rId3"/>
            </a:endParaRPr>
          </a:p>
          <a:p>
            <a:pPr eaLnBrk="1" hangingPunct="1"/>
            <a:endParaRPr lang="en-US" altLang="en-US" dirty="0" smtClean="0">
              <a:hlinkClick r:id="rId3"/>
            </a:endParaRPr>
          </a:p>
          <a:p>
            <a:pPr eaLnBrk="1" hangingPunct="1"/>
            <a:r>
              <a:rPr lang="en-US" altLang="en-US" dirty="0" smtClean="0">
                <a:hlinkClick r:id="rId3"/>
              </a:rPr>
              <a:t>Any Idea?</a:t>
            </a:r>
          </a:p>
          <a:p>
            <a:pPr eaLnBrk="1" hangingPunct="1"/>
            <a:endParaRPr lang="en-US" altLang="en-US" dirty="0" smtClean="0">
              <a:hlinkClick r:id="rId3"/>
            </a:endParaRPr>
          </a:p>
          <a:p>
            <a:pPr algn="ctr">
              <a:buNone/>
            </a:pPr>
            <a:r>
              <a:rPr lang="en-GB" altLang="en-US" b="1" dirty="0" smtClean="0"/>
              <a:t>Maintenance</a:t>
            </a:r>
            <a:r>
              <a:rPr lang="en-GB" altLang="en-US" dirty="0" smtClean="0"/>
              <a:t>, repair and operations (MRO) or </a:t>
            </a:r>
            <a:r>
              <a:rPr lang="en-GB" altLang="en-US" b="1" dirty="0" smtClean="0"/>
              <a:t>maintenance</a:t>
            </a:r>
            <a:r>
              <a:rPr lang="en-GB" altLang="en-US" dirty="0" smtClean="0"/>
              <a:t>, repair, and overhaul involves fixing any sort of mechanical, plumbing or electrical device should it become out of order or broken (known as repair, unscheduled, or casualty </a:t>
            </a:r>
            <a:r>
              <a:rPr lang="en-GB" altLang="en-US" b="1" dirty="0" smtClean="0"/>
              <a:t>maintenance</a:t>
            </a:r>
            <a:r>
              <a:rPr lang="en-GB" altLang="en-US" dirty="0" smtClean="0"/>
              <a:t>).</a:t>
            </a:r>
          </a:p>
          <a:p>
            <a:pPr eaLnBrk="1" hangingPunct="1">
              <a:buNone/>
            </a:pPr>
            <a:endParaRPr lang="en-US" altLang="en-US" dirty="0" smtClean="0">
              <a:hlinkClick r:id="rId3"/>
            </a:endParaRPr>
          </a:p>
        </p:txBody>
      </p:sp>
      <p:sp>
        <p:nvSpPr>
          <p:cNvPr id="10243" name="Title 2"/>
          <p:cNvSpPr>
            <a:spLocks noGrp="1"/>
          </p:cNvSpPr>
          <p:nvPr>
            <p:ph type="title"/>
          </p:nvPr>
        </p:nvSpPr>
        <p:spPr/>
        <p:txBody>
          <a:bodyPr/>
          <a:lstStyle/>
          <a:p>
            <a:pPr eaLnBrk="1" hangingPunct="1"/>
            <a:r>
              <a:rPr lang="en-US" altLang="en-US" smtClean="0"/>
              <a:t>What is Maintenance?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1066800"/>
            <a:ext cx="8153400" cy="1470025"/>
          </a:xfrm>
        </p:spPr>
        <p:txBody>
          <a:bodyPr/>
          <a:lstStyle/>
          <a:p>
            <a:pPr algn="l" eaLnBrk="1" hangingPunct="1"/>
            <a:r>
              <a:rPr lang="en-US" altLang="en-US" smtClean="0"/>
              <a:t>                 TPM</a:t>
            </a:r>
            <a:br>
              <a:rPr lang="en-US" altLang="en-US" smtClean="0"/>
            </a:br>
            <a:endParaRPr lang="en-US" altLang="en-US" smtClean="0"/>
          </a:p>
        </p:txBody>
      </p:sp>
      <p:sp>
        <p:nvSpPr>
          <p:cNvPr id="11267" name="Subtitle 2"/>
          <p:cNvSpPr>
            <a:spLocks noGrp="1"/>
          </p:cNvSpPr>
          <p:nvPr>
            <p:ph type="subTitle" idx="1"/>
          </p:nvPr>
        </p:nvSpPr>
        <p:spPr>
          <a:xfrm>
            <a:off x="609600" y="2438400"/>
            <a:ext cx="8534400" cy="2514600"/>
          </a:xfrm>
        </p:spPr>
        <p:txBody>
          <a:bodyPr>
            <a:normAutofit fontScale="92500" lnSpcReduction="10000"/>
          </a:bodyPr>
          <a:lstStyle/>
          <a:p>
            <a:pPr algn="l" eaLnBrk="1" hangingPunct="1">
              <a:lnSpc>
                <a:spcPct val="90000"/>
              </a:lnSpc>
            </a:pPr>
            <a:r>
              <a:rPr lang="en-US" altLang="en-US" smtClean="0"/>
              <a:t>TPM is a productive maintenance implemented by all employees in an organization.</a:t>
            </a:r>
          </a:p>
          <a:p>
            <a:pPr eaLnBrk="1" hangingPunct="1">
              <a:lnSpc>
                <a:spcPct val="90000"/>
              </a:lnSpc>
            </a:pPr>
            <a:endParaRPr lang="en-US" altLang="en-US" smtClean="0"/>
          </a:p>
          <a:p>
            <a:pPr algn="l" eaLnBrk="1" hangingPunct="1">
              <a:lnSpc>
                <a:spcPct val="90000"/>
              </a:lnSpc>
            </a:pPr>
            <a:r>
              <a:rPr lang="en-US" altLang="en-US" smtClean="0"/>
              <a:t>TPM involves everyone in the organization from operators to senior management in equipment improvement.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2262</TotalTime>
  <Words>2222</Words>
  <Application>Microsoft Office PowerPoint</Application>
  <PresentationFormat>On-screen Show (4:3)</PresentationFormat>
  <Paragraphs>322</Paragraphs>
  <Slides>53</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Office Theme</vt:lpstr>
      <vt:lpstr>Bitmap Image</vt:lpstr>
      <vt:lpstr>Slide 1</vt:lpstr>
      <vt:lpstr>Slide 2</vt:lpstr>
      <vt:lpstr>Productivity and Quality Management</vt:lpstr>
      <vt:lpstr>Summary Last Lecture</vt:lpstr>
      <vt:lpstr>Summary Last Lecture</vt:lpstr>
      <vt:lpstr>Total Productive Maintenance</vt:lpstr>
      <vt:lpstr>Objectives of This Lecture</vt:lpstr>
      <vt:lpstr>What is Maintenance? </vt:lpstr>
      <vt:lpstr>                 TPM </vt:lpstr>
      <vt:lpstr>What is TPM?</vt:lpstr>
      <vt:lpstr>The TPM Philosophy</vt:lpstr>
      <vt:lpstr>The TPM Philosophy</vt:lpstr>
      <vt:lpstr>TPM in three words:</vt:lpstr>
      <vt:lpstr>Total Productive Management </vt:lpstr>
      <vt:lpstr>Total Productive Management </vt:lpstr>
      <vt:lpstr>Original Goal of TPM</vt:lpstr>
      <vt:lpstr>Positive Results of TPM</vt:lpstr>
      <vt:lpstr>History of Tpm</vt:lpstr>
      <vt:lpstr>History</vt:lpstr>
      <vt:lpstr>History</vt:lpstr>
      <vt:lpstr>Autonomous Maintenance</vt:lpstr>
      <vt:lpstr>The Role of Maintenance Group</vt:lpstr>
      <vt:lpstr>Adoption of TPM by Nippondenso</vt:lpstr>
      <vt:lpstr>GOALS :</vt:lpstr>
      <vt:lpstr>Why TPM:</vt:lpstr>
      <vt:lpstr>Principles of TPM</vt:lpstr>
      <vt:lpstr>types of maintenance</vt:lpstr>
      <vt:lpstr>TPM and Traditional Maintenance</vt:lpstr>
      <vt:lpstr>TPM and Traditional Maintenance</vt:lpstr>
      <vt:lpstr>TPM and Traditional Maintenance</vt:lpstr>
      <vt:lpstr>TPM and Traditional Maintenance</vt:lpstr>
      <vt:lpstr>TPM and Traditional Maintenance</vt:lpstr>
      <vt:lpstr>Faults and Problems</vt:lpstr>
      <vt:lpstr>Types of maintenance</vt:lpstr>
      <vt:lpstr>Breakdown/Reactive maintenance</vt:lpstr>
      <vt:lpstr>Preventive maintenance(1951)</vt:lpstr>
      <vt:lpstr>Long-term benefits of preventive maintenance:</vt:lpstr>
      <vt:lpstr>Benefits</vt:lpstr>
      <vt:lpstr>Periodic maintenance (TBM)  </vt:lpstr>
      <vt:lpstr>Predictive maintenance</vt:lpstr>
      <vt:lpstr>Benefits of predictive maintenance</vt:lpstr>
      <vt:lpstr>Corrective maintenance ( 1957 )</vt:lpstr>
      <vt:lpstr>Maintenance prevention (1960 )</vt:lpstr>
      <vt:lpstr>TPM Policy and objectives</vt:lpstr>
      <vt:lpstr>Policy and objectives</vt:lpstr>
      <vt:lpstr>Policy and objectives</vt:lpstr>
      <vt:lpstr>TPM Corporate policy</vt:lpstr>
      <vt:lpstr>Similarities and differences of tpm and tqm</vt:lpstr>
      <vt:lpstr>Similarities b/w TQM &amp; TPM</vt:lpstr>
      <vt:lpstr>Differences between TQM and TPM</vt:lpstr>
      <vt:lpstr>Summary</vt:lpstr>
      <vt:lpstr>Slide 52</vt:lpstr>
      <vt:lpstr>Slide 53</vt:lpstr>
    </vt:vector>
  </TitlesOfParts>
  <Company>GHAZALA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GHAZALA</dc:creator>
  <cp:lastModifiedBy>NTS</cp:lastModifiedBy>
  <cp:revision>472</cp:revision>
  <dcterms:created xsi:type="dcterms:W3CDTF">2012-02-27T05:45:45Z</dcterms:created>
  <dcterms:modified xsi:type="dcterms:W3CDTF">2015-04-08T11:24:13Z</dcterms:modified>
</cp:coreProperties>
</file>