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313" r:id="rId2"/>
    <p:sldId id="314" r:id="rId3"/>
    <p:sldId id="315" r:id="rId4"/>
    <p:sldId id="394" r:id="rId5"/>
    <p:sldId id="395" r:id="rId6"/>
    <p:sldId id="396" r:id="rId7"/>
    <p:sldId id="397" r:id="rId8"/>
    <p:sldId id="434" r:id="rId9"/>
    <p:sldId id="435" r:id="rId10"/>
    <p:sldId id="470" r:id="rId11"/>
    <p:sldId id="471" r:id="rId12"/>
    <p:sldId id="472"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48" r:id="rId26"/>
    <p:sldId id="449" r:id="rId27"/>
    <p:sldId id="450" r:id="rId28"/>
    <p:sldId id="451" r:id="rId29"/>
    <p:sldId id="452" r:id="rId30"/>
    <p:sldId id="453" r:id="rId31"/>
    <p:sldId id="454" r:id="rId32"/>
    <p:sldId id="455" r:id="rId33"/>
    <p:sldId id="456" r:id="rId34"/>
    <p:sldId id="457" r:id="rId35"/>
    <p:sldId id="458" r:id="rId36"/>
    <p:sldId id="459" r:id="rId37"/>
    <p:sldId id="460" r:id="rId38"/>
    <p:sldId id="461" r:id="rId39"/>
    <p:sldId id="462" r:id="rId40"/>
    <p:sldId id="463" r:id="rId41"/>
    <p:sldId id="464" r:id="rId42"/>
    <p:sldId id="465" r:id="rId43"/>
    <p:sldId id="466" r:id="rId44"/>
    <p:sldId id="467" r:id="rId45"/>
    <p:sldId id="468" r:id="rId46"/>
    <p:sldId id="475" r:id="rId47"/>
    <p:sldId id="476" r:id="rId48"/>
    <p:sldId id="477" r:id="rId49"/>
    <p:sldId id="478" r:id="rId50"/>
    <p:sldId id="474" r:id="rId51"/>
    <p:sldId id="469" r:id="rId52"/>
    <p:sldId id="317" r:id="rId53"/>
    <p:sldId id="31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0E2F3-49F9-4396-B40E-6AFE3916710D}" type="datetimeFigureOut">
              <a:rPr lang="en-US" smtClean="0"/>
              <a:pPr/>
              <a:t>4/11/2015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B673A7-5530-434C-8981-E3DE1620B5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187D631-C625-46B3-99DF-C3F46C633AEB}" type="slidenum">
              <a:rPr lang="en-US"/>
              <a:pPr/>
              <a:t>4</a:t>
            </a:fld>
            <a:endParaRPr lang="en-US" dirty="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4265339-13C0-4207-890E-DA6951BF3A05}" type="slidenum">
              <a:rPr lang="en-US"/>
              <a:pPr/>
              <a:t>7</a:t>
            </a:fld>
            <a:endParaRPr lang="en-US" dirty="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82FB82D-01F0-4BB6-979B-D6AB808428A9}" type="slidenum">
              <a:rPr lang="en-US" smtClean="0"/>
              <a:pPr/>
              <a:t>11</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smtClean="0"/>
              <a:t>This is a presentation about Motion and Time Study, a method used to increase productivity, implemented by many companies around the world today.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5F4C275-0A79-4773-A0D5-E98F57BE65A5}" type="slidenum">
              <a:rPr lang="en-US" smtClean="0"/>
              <a:pPr/>
              <a:t>46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Companies have discovered that they can use Motion and Time Study to improve their business in many ways.  The manufacturing industry uses the Motion and Time Study to reduce wasted time and improve the time to complete a task.  This is the type of process Taylor studied and was able to improve.  As new aspects of business evolve, so do Motion and Time techniques.  Now Offices, Banks, Department Stores, and Hospitals use Motion and Time Study.  Offices use it to measure and simplify work in order to reduce costs.  Banks use it to help team members reach their sales goals.They can implement a time study to analyze the amount of time wasted helping customers that could get their answers from a customer service representative instead of calling a branch, where the personal banker or teller has to help the customers at the branch and make sales.  In the real world example, I will talk about how a hospital has used Time study to improve their human resource department.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BB5859A-3D61-43D3-921E-E0214ABB8E8D}" type="slidenum">
              <a:rPr lang="en-US" smtClean="0"/>
              <a:pPr/>
              <a:t>47</a:t>
            </a:fld>
            <a:endParaRPr lang="en-US"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t>These questions need to be answered before deciding to use motion and time study.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A577039-FB88-4681-B911-8787883CC535}" type="slidenum">
              <a:rPr lang="en-US" smtClean="0"/>
              <a:pPr/>
              <a:t>48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BA155692-7EE3-48A6-91A4-77B34BECAF60}" type="slidenum">
              <a:rPr lang="en-US"/>
              <a:pPr/>
              <a:t>51</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8BAB87-12C9-46E2-931C-6E41036A09D2}" type="slidenum">
              <a:rPr lang="en-US" altLang="en-US" smtClean="0">
                <a:latin typeface="Arial" pitchFamily="34" charset="0"/>
                <a:cs typeface="Arial" pitchFamily="34" charset="0"/>
              </a:rPr>
              <a:pPr/>
              <a:t>53</a:t>
            </a:fld>
            <a:endParaRPr lang="en-US" alt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00C6F87-5D0B-4F78-AA63-C6251B790D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F0CAA-E95C-4E95-B5E9-C9006C7CDDB2}"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1F0CAA-E95C-4E95-B5E9-C9006C7CDDB2}" type="datetimeFigureOut">
              <a:rPr lang="en-US" smtClean="0"/>
              <a:pPr/>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F0CAA-E95C-4E95-B5E9-C9006C7CDDB2}" type="datetimeFigureOut">
              <a:rPr lang="en-US" smtClean="0"/>
              <a:pPr/>
              <a:t>4/11/2015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1F0CAA-E95C-4E95-B5E9-C9006C7CDDB2}" type="datetimeFigureOut">
              <a:rPr lang="en-US" smtClean="0"/>
              <a:pPr/>
              <a:t>4/11/2015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F0CAA-E95C-4E95-B5E9-C9006C7CDDB2}" type="datetimeFigureOut">
              <a:rPr lang="en-US" smtClean="0"/>
              <a:pPr/>
              <a:t>4/11/2015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0CAA-E95C-4E95-B5E9-C9006C7CDDB2}" type="datetimeFigureOut">
              <a:rPr lang="en-US" smtClean="0"/>
              <a:pPr/>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0CAA-E95C-4E95-B5E9-C9006C7CDDB2}" type="datetimeFigureOut">
              <a:rPr lang="en-US" smtClean="0"/>
              <a:pPr/>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F0CAA-E95C-4E95-B5E9-C9006C7CDDB2}" type="datetimeFigureOut">
              <a:rPr lang="en-US" smtClean="0"/>
              <a:pPr/>
              <a:t>4/11/2015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B6CFA-C865-4719-B3ED-ECA58923C2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m.pk/imgres?imgurl=https://islamicreflections1.files.wordpress.com/2012/07/quote060712disappointments.jpg&amp;imgrefurl=https://islamicreflections1.wordpress.com/2012/07/10/quotes-a-collection-of-islamic-and-other-quotes/&amp;h=2835&amp;w=1772&amp;tbnid=7kHCvX9pIKhyPM:&amp;zoom=1&amp;docid=_qb4pcsgUpKesM&amp;hl=en-PK&amp;ei=YkEaVejAEI_3av2bgqgM&amp;tbm=isch&amp;ved=0CDYQMyguMC44Z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om.pk/imgres?imgurl=http://4.bp.blogspot.com/-d5PMry7RAoE/Uk3cx7fi0RI/AAAAAAAAPbQ/69G-84gqKGo/s1600/Islamic+Quotes+About+Patience+(132).png&amp;imgrefurl=http://quotes-kid.com/islamic-quotes-about-patience.htm&amp;h=320&amp;w=665&amp;tbnid=pqpVBrEvi0bIxM:&amp;zoom=1&amp;docid=_YP-qNBIO1bpNM&amp;hl=en-PK&amp;ei=kUIaVcD4O8vzapDcgbAN&amp;tbm=isch&amp;ved=0CEIQMyg6MDo4rAI"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252934" name="Picture 6" descr="Image result for bismillah pics gallery"/>
          <p:cNvPicPr>
            <a:picLocks noChangeAspect="1" noChangeArrowheads="1"/>
          </p:cNvPicPr>
          <p:nvPr/>
        </p:nvPicPr>
        <p:blipFill>
          <a:blip r:embed="rId3" cstate="print"/>
          <a:srcRect/>
          <a:stretch>
            <a:fillRect/>
          </a:stretch>
        </p:blipFill>
        <p:spPr bwMode="auto">
          <a:xfrm>
            <a:off x="685800" y="1524000"/>
            <a:ext cx="7777844" cy="4191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00400"/>
            <a:ext cx="7772400" cy="1362075"/>
          </a:xfrm>
        </p:spPr>
        <p:txBody>
          <a:bodyPr>
            <a:normAutofit fontScale="90000"/>
          </a:bodyPr>
          <a:lstStyle/>
          <a:p>
            <a:pPr algn="r"/>
            <a:r>
              <a:rPr lang="en-US" dirty="0" smtClean="0"/>
              <a:t>This Lecture </a:t>
            </a:r>
            <a:br>
              <a:rPr lang="en-US" dirty="0" smtClean="0"/>
            </a:br>
            <a:r>
              <a:rPr lang="en-US" sz="6700" dirty="0" smtClean="0"/>
              <a:t>Time study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857224" y="928670"/>
            <a:ext cx="7772400" cy="1674812"/>
          </a:xfrm>
        </p:spPr>
        <p:txBody>
          <a:bodyPr>
            <a:normAutofit/>
          </a:bodyPr>
          <a:lstStyle/>
          <a:p>
            <a:pPr algn="ctr" eaLnBrk="1" fontAlgn="auto" hangingPunct="1">
              <a:spcAft>
                <a:spcPts val="0"/>
              </a:spcAft>
              <a:defRPr/>
            </a:pPr>
            <a:r>
              <a:rPr sz="4700" dirty="0" smtClean="0">
                <a:solidFill>
                  <a:srgbClr val="FF0000"/>
                </a:solidFill>
              </a:rPr>
              <a:t>Time Stud</a:t>
            </a:r>
            <a:r>
              <a:rPr lang="en-US" sz="4700" dirty="0" smtClean="0">
                <a:solidFill>
                  <a:srgbClr val="FF0000"/>
                </a:solidFill>
              </a:rPr>
              <a:t>y</a:t>
            </a:r>
            <a:endParaRPr sz="1400" dirty="0">
              <a:solidFill>
                <a:srgbClr val="FF0000"/>
              </a:solidFill>
            </a:endParaRPr>
          </a:p>
        </p:txBody>
      </p:sp>
      <p:pic>
        <p:nvPicPr>
          <p:cNvPr id="27652" name="Picture 4" descr="C:\Documents and Settings\Owner\Application Data\Microsoft\Media Catalog\Downloaded Clips\cl4f\j0199442.wmf"/>
          <p:cNvPicPr>
            <a:picLocks noChangeAspect="1" noChangeArrowheads="1"/>
          </p:cNvPicPr>
          <p:nvPr/>
        </p:nvPicPr>
        <p:blipFill>
          <a:blip r:embed="rId3" cstate="print"/>
          <a:srcRect/>
          <a:stretch>
            <a:fillRect/>
          </a:stretch>
        </p:blipFill>
        <p:spPr bwMode="auto">
          <a:xfrm>
            <a:off x="6072198" y="4143380"/>
            <a:ext cx="2413000" cy="2481263"/>
          </a:xfrm>
          <a:prstGeom prst="rect">
            <a:avLst/>
          </a:prstGeom>
          <a:ln>
            <a:noFill/>
          </a:ln>
          <a:effectLst>
            <a:softEdge rad="112500"/>
          </a:effectLst>
        </p:spPr>
      </p:pic>
      <p:sp>
        <p:nvSpPr>
          <p:cNvPr id="7172" name="TextBox 7"/>
          <p:cNvSpPr txBox="1">
            <a:spLocks noChangeArrowheads="1"/>
          </p:cNvSpPr>
          <p:nvPr/>
        </p:nvSpPr>
        <p:spPr bwMode="auto">
          <a:xfrm>
            <a:off x="857250" y="2571750"/>
            <a:ext cx="7500938" cy="1692275"/>
          </a:xfrm>
          <a:prstGeom prst="rect">
            <a:avLst/>
          </a:prstGeom>
          <a:noFill/>
          <a:ln w="9525">
            <a:noFill/>
            <a:miter lim="800000"/>
            <a:headEnd/>
            <a:tailEnd/>
          </a:ln>
        </p:spPr>
        <p:txBody>
          <a:bodyPr>
            <a:spAutoFit/>
          </a:bodyPr>
          <a:lstStyle/>
          <a:p>
            <a:r>
              <a:rPr lang="en-US" sz="2800" dirty="0"/>
              <a:t>“Time study is the one element in scientific management beyond all others making possible the transfer of skill from management to men…..”</a:t>
            </a:r>
            <a:r>
              <a:rPr lang="en-US" sz="2400" dirty="0"/>
              <a:t> –</a:t>
            </a:r>
            <a:r>
              <a:rPr lang="en-US" sz="1800" dirty="0"/>
              <a:t>Frederick W. Taylor</a:t>
            </a:r>
            <a:endParaRPr lang="tr-TR"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dirty="0" smtClean="0"/>
              <a:t>Time Study measures how long it takes for an average worker to complete a task at a normal pace</a:t>
            </a:r>
          </a:p>
          <a:p>
            <a:pPr eaLnBrk="1" hangingPunct="1"/>
            <a:endParaRPr lang="tr-TR" smtClean="0"/>
          </a:p>
        </p:txBody>
      </p:sp>
      <p:pic>
        <p:nvPicPr>
          <p:cNvPr id="78850" name="Picture 2"/>
          <p:cNvPicPr>
            <a:picLocks noChangeAspect="1" noChangeArrowheads="1"/>
          </p:cNvPicPr>
          <p:nvPr/>
        </p:nvPicPr>
        <p:blipFill>
          <a:blip r:embed="rId2" cstate="print"/>
          <a:srcRect/>
          <a:stretch>
            <a:fillRect/>
          </a:stretch>
        </p:blipFill>
        <p:spPr bwMode="auto">
          <a:xfrm>
            <a:off x="5938640" y="4000504"/>
            <a:ext cx="2800550" cy="2576506"/>
          </a:xfrm>
          <a:prstGeom prst="rect">
            <a:avLst/>
          </a:prstGeom>
          <a:ln>
            <a:noFill/>
          </a:ln>
          <a:effectLst>
            <a:softEdge rad="112500"/>
          </a:effectLst>
        </p:spPr>
      </p:pic>
      <p:pic>
        <p:nvPicPr>
          <p:cNvPr id="78851" name="Picture 3"/>
          <p:cNvPicPr>
            <a:picLocks noChangeAspect="1" noChangeArrowheads="1"/>
          </p:cNvPicPr>
          <p:nvPr/>
        </p:nvPicPr>
        <p:blipFill>
          <a:blip r:embed="rId3" cstate="print"/>
          <a:srcRect/>
          <a:stretch>
            <a:fillRect/>
          </a:stretch>
        </p:blipFill>
        <p:spPr bwMode="auto">
          <a:xfrm>
            <a:off x="928662" y="4000504"/>
            <a:ext cx="3071834" cy="230091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1422400"/>
            <a:ext cx="7772400" cy="1143000"/>
          </a:xfrm>
        </p:spPr>
        <p:txBody>
          <a:bodyPr>
            <a:normAutofit fontScale="90000"/>
          </a:bodyPr>
          <a:lstStyle/>
          <a:p>
            <a:pPr eaLnBrk="1" hangingPunct="1"/>
            <a:r>
              <a:rPr lang="en-US" dirty="0" smtClean="0"/>
              <a:t>Time Study and Work Measurement</a:t>
            </a:r>
          </a:p>
        </p:txBody>
      </p:sp>
      <p:sp>
        <p:nvSpPr>
          <p:cNvPr id="45059" name="Rectangle 3"/>
          <p:cNvSpPr>
            <a:spLocks noGrp="1" noChangeArrowheads="1"/>
          </p:cNvSpPr>
          <p:nvPr>
            <p:ph type="body" idx="1"/>
          </p:nvPr>
        </p:nvSpPr>
        <p:spPr>
          <a:xfrm>
            <a:off x="971550" y="2636838"/>
            <a:ext cx="7777163" cy="3459162"/>
          </a:xfrm>
        </p:spPr>
        <p:txBody>
          <a:bodyPr/>
          <a:lstStyle/>
          <a:p>
            <a:pPr marL="457200" indent="-457200" algn="just" eaLnBrk="1" hangingPunct="1">
              <a:lnSpc>
                <a:spcPct val="90000"/>
              </a:lnSpc>
              <a:buFontTx/>
              <a:buNone/>
            </a:pPr>
            <a:r>
              <a:rPr lang="en-US" sz="2800" dirty="0" smtClean="0"/>
              <a:t>Time Is Important </a:t>
            </a:r>
          </a:p>
          <a:p>
            <a:pPr marL="457200" indent="-457200" algn="just" eaLnBrk="1" hangingPunct="1">
              <a:lnSpc>
                <a:spcPct val="90000"/>
              </a:lnSpc>
            </a:pPr>
            <a:r>
              <a:rPr lang="en-US" sz="2800" dirty="0" smtClean="0"/>
              <a:t>Most workers are paid for their time on the job</a:t>
            </a:r>
          </a:p>
          <a:p>
            <a:pPr marL="457200" indent="-457200" algn="just" eaLnBrk="1" hangingPunct="1">
              <a:lnSpc>
                <a:spcPct val="90000"/>
              </a:lnSpc>
            </a:pPr>
            <a:r>
              <a:rPr lang="en-US" sz="2800" dirty="0" smtClean="0"/>
              <a:t>The labor content (cost of labor time) is often a major factor in the total cost of a product or service</a:t>
            </a:r>
          </a:p>
          <a:p>
            <a:pPr marL="457200" indent="-457200" algn="just" eaLnBrk="1" hangingPunct="1">
              <a:lnSpc>
                <a:spcPct val="90000"/>
              </a:lnSpc>
            </a:pPr>
            <a:r>
              <a:rPr lang="en-US" sz="2800" dirty="0" smtClean="0"/>
              <a:t>For any organization, it is important to know how much time will be required to accomplish a given amount of work</a:t>
            </a:r>
          </a:p>
        </p:txBody>
      </p:sp>
      <p:grpSp>
        <p:nvGrpSpPr>
          <p:cNvPr id="2" name="Group 14"/>
          <p:cNvGrpSpPr>
            <a:grpSpLocks/>
          </p:cNvGrpSpPr>
          <p:nvPr/>
        </p:nvGrpSpPr>
        <p:grpSpPr bwMode="auto">
          <a:xfrm>
            <a:off x="0" y="0"/>
            <a:ext cx="2411413" cy="1222375"/>
            <a:chOff x="2880" y="1796"/>
            <a:chExt cx="2880" cy="2359"/>
          </a:xfrm>
        </p:grpSpPr>
        <p:sp>
          <p:nvSpPr>
            <p:cNvPr id="45061" name="Oval 15"/>
            <p:cNvSpPr>
              <a:spLocks noChangeArrowheads="1"/>
            </p:cNvSpPr>
            <p:nvPr/>
          </p:nvSpPr>
          <p:spPr bwMode="auto">
            <a:xfrm>
              <a:off x="2880" y="2931"/>
              <a:ext cx="2880" cy="771"/>
            </a:xfrm>
            <a:prstGeom prst="ellipse">
              <a:avLst/>
            </a:prstGeom>
            <a:solidFill>
              <a:srgbClr val="FF00FF">
                <a:alpha val="20000"/>
              </a:srgbClr>
            </a:solidFill>
            <a:ln w="9525">
              <a:noFill/>
              <a:round/>
              <a:headEnd/>
              <a:tailEnd/>
            </a:ln>
          </p:spPr>
          <p:txBody>
            <a:bodyPr wrap="none" anchor="ctr"/>
            <a:lstStyle/>
            <a:p>
              <a:r>
                <a:rPr lang="en-US" sz="1000" dirty="0">
                  <a:solidFill>
                    <a:srgbClr val="CC0000"/>
                  </a:solidFill>
                </a:rPr>
                <a:t>Work</a:t>
              </a:r>
            </a:p>
            <a:p>
              <a:r>
                <a:rPr lang="en-US" sz="1000" dirty="0">
                  <a:solidFill>
                    <a:srgbClr val="CC0000"/>
                  </a:solidFill>
                </a:rPr>
                <a:t>Meas.mnt</a:t>
              </a:r>
            </a:p>
          </p:txBody>
        </p:sp>
        <p:sp>
          <p:nvSpPr>
            <p:cNvPr id="45062" name="AutoShape 16"/>
            <p:cNvSpPr>
              <a:spLocks noChangeArrowheads="1"/>
            </p:cNvSpPr>
            <p:nvPr/>
          </p:nvSpPr>
          <p:spPr bwMode="auto">
            <a:xfrm>
              <a:off x="4060" y="1796"/>
              <a:ext cx="1542" cy="318"/>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sz="1000" dirty="0">
                  <a:solidFill>
                    <a:srgbClr val="0000FF"/>
                  </a:solidFill>
                </a:rPr>
                <a:t>Develop System</a:t>
              </a:r>
            </a:p>
          </p:txBody>
        </p:sp>
        <p:sp>
          <p:nvSpPr>
            <p:cNvPr id="45063" name="AutoShape 17"/>
            <p:cNvSpPr>
              <a:spLocks noChangeArrowheads="1"/>
            </p:cNvSpPr>
            <p:nvPr/>
          </p:nvSpPr>
          <p:spPr bwMode="auto">
            <a:xfrm>
              <a:off x="4059" y="2476"/>
              <a:ext cx="1542" cy="318"/>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sz="1000" dirty="0">
                  <a:solidFill>
                    <a:srgbClr val="0000FF"/>
                  </a:solidFill>
                </a:rPr>
                <a:t>Standardize</a:t>
              </a:r>
            </a:p>
          </p:txBody>
        </p:sp>
        <p:sp>
          <p:nvSpPr>
            <p:cNvPr id="45064" name="AutoShape 18"/>
            <p:cNvSpPr>
              <a:spLocks noChangeArrowheads="1"/>
            </p:cNvSpPr>
            <p:nvPr/>
          </p:nvSpPr>
          <p:spPr bwMode="auto">
            <a:xfrm>
              <a:off x="4059" y="3156"/>
              <a:ext cx="1542" cy="318"/>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sz="1000" dirty="0">
                  <a:solidFill>
                    <a:srgbClr val="0000FF"/>
                  </a:solidFill>
                </a:rPr>
                <a:t>Time Standards</a:t>
              </a:r>
            </a:p>
          </p:txBody>
        </p:sp>
        <p:sp>
          <p:nvSpPr>
            <p:cNvPr id="45065" name="AutoShape 19"/>
            <p:cNvSpPr>
              <a:spLocks noChangeArrowheads="1"/>
            </p:cNvSpPr>
            <p:nvPr/>
          </p:nvSpPr>
          <p:spPr bwMode="auto">
            <a:xfrm>
              <a:off x="4059" y="3837"/>
              <a:ext cx="1542" cy="318"/>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sz="1000" dirty="0">
                  <a:solidFill>
                    <a:srgbClr val="0000FF"/>
                  </a:solidFill>
                </a:rPr>
                <a:t>Training</a:t>
              </a:r>
            </a:p>
          </p:txBody>
        </p:sp>
        <p:cxnSp>
          <p:nvCxnSpPr>
            <p:cNvPr id="45066" name="AutoShape 20"/>
            <p:cNvCxnSpPr>
              <a:cxnSpLocks noChangeShapeType="1"/>
              <a:stCxn id="45062" idx="2"/>
              <a:endCxn id="45063" idx="0"/>
            </p:cNvCxnSpPr>
            <p:nvPr/>
          </p:nvCxnSpPr>
          <p:spPr bwMode="auto">
            <a:xfrm flipH="1">
              <a:off x="4830" y="2114"/>
              <a:ext cx="1" cy="362"/>
            </a:xfrm>
            <a:prstGeom prst="straightConnector1">
              <a:avLst/>
            </a:prstGeom>
            <a:noFill/>
            <a:ln w="38100">
              <a:solidFill>
                <a:srgbClr val="0000FF"/>
              </a:solidFill>
              <a:round/>
              <a:headEnd/>
              <a:tailEnd type="triangle" w="med" len="med"/>
            </a:ln>
          </p:spPr>
        </p:cxnSp>
        <p:cxnSp>
          <p:nvCxnSpPr>
            <p:cNvPr id="45067" name="AutoShape 21"/>
            <p:cNvCxnSpPr>
              <a:cxnSpLocks noChangeShapeType="1"/>
              <a:stCxn id="45063" idx="2"/>
              <a:endCxn id="45064" idx="0"/>
            </p:cNvCxnSpPr>
            <p:nvPr/>
          </p:nvCxnSpPr>
          <p:spPr bwMode="auto">
            <a:xfrm>
              <a:off x="4830" y="2794"/>
              <a:ext cx="0" cy="362"/>
            </a:xfrm>
            <a:prstGeom prst="straightConnector1">
              <a:avLst/>
            </a:prstGeom>
            <a:noFill/>
            <a:ln w="38100">
              <a:solidFill>
                <a:srgbClr val="0000FF"/>
              </a:solidFill>
              <a:round/>
              <a:headEnd/>
              <a:tailEnd type="triangle" w="med" len="med"/>
            </a:ln>
          </p:spPr>
        </p:cxnSp>
        <p:cxnSp>
          <p:nvCxnSpPr>
            <p:cNvPr id="45068" name="AutoShape 22"/>
            <p:cNvCxnSpPr>
              <a:cxnSpLocks noChangeShapeType="1"/>
              <a:stCxn id="45064" idx="2"/>
              <a:endCxn id="45065" idx="0"/>
            </p:cNvCxnSpPr>
            <p:nvPr/>
          </p:nvCxnSpPr>
          <p:spPr bwMode="auto">
            <a:xfrm>
              <a:off x="4830" y="3474"/>
              <a:ext cx="0" cy="363"/>
            </a:xfrm>
            <a:prstGeom prst="straightConnector1">
              <a:avLst/>
            </a:prstGeom>
            <a:noFill/>
            <a:ln w="38100">
              <a:solidFill>
                <a:srgbClr val="0000FF"/>
              </a:solidFill>
              <a:round/>
              <a:headEnd/>
              <a:tailEnd type="triangle" w="med" len="med"/>
            </a:ln>
          </p:spPr>
        </p:cxnSp>
      </p:gr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9750" y="609600"/>
            <a:ext cx="7918450" cy="1143000"/>
          </a:xfrm>
        </p:spPr>
        <p:txBody>
          <a:bodyPr>
            <a:normAutofit fontScale="90000"/>
          </a:bodyPr>
          <a:lstStyle/>
          <a:p>
            <a:pPr eaLnBrk="1" hangingPunct="1"/>
            <a:r>
              <a:rPr lang="en-US" dirty="0" smtClean="0"/>
              <a:t>Time Study and Work Measurement</a:t>
            </a:r>
          </a:p>
        </p:txBody>
      </p:sp>
      <p:sp>
        <p:nvSpPr>
          <p:cNvPr id="46083" name="Rectangle 3"/>
          <p:cNvSpPr>
            <a:spLocks noGrp="1" noChangeArrowheads="1"/>
          </p:cNvSpPr>
          <p:nvPr>
            <p:ph type="body" idx="1"/>
          </p:nvPr>
        </p:nvSpPr>
        <p:spPr/>
        <p:txBody>
          <a:bodyPr>
            <a:normAutofit lnSpcReduction="10000"/>
          </a:bodyPr>
          <a:lstStyle/>
          <a:p>
            <a:pPr algn="just" eaLnBrk="1" hangingPunct="1"/>
            <a:r>
              <a:rPr lang="en-US" dirty="0" smtClean="0"/>
              <a:t>Work measurement – evaluation of a task in terms of the time that should be allowed by an average worker to perform the task</a:t>
            </a:r>
          </a:p>
          <a:p>
            <a:pPr algn="just" eaLnBrk="1" hangingPunct="1"/>
            <a:r>
              <a:rPr lang="en-US" dirty="0" smtClean="0"/>
              <a:t>Time study – all the ways in which time is analyzed in work situations </a:t>
            </a:r>
            <a:endParaRPr lang="tr-TR" smtClean="0"/>
          </a:p>
          <a:p>
            <a:pPr algn="just" eaLnBrk="1" hangingPunct="1"/>
            <a:r>
              <a:rPr lang="en-US" dirty="0" smtClean="0"/>
              <a:t>Standard time – amount of time that should be allowed for an average worker to process one work unit using the standard method and working at normal pace</a:t>
            </a: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eaLnBrk="1" hangingPunct="1"/>
            <a:r>
              <a:rPr lang="en-US" dirty="0" smtClean="0"/>
              <a:t>Time Study and Work Measurement</a:t>
            </a:r>
          </a:p>
        </p:txBody>
      </p:sp>
      <p:sp>
        <p:nvSpPr>
          <p:cNvPr id="47107" name="Rectangle 3"/>
          <p:cNvSpPr>
            <a:spLocks noGrp="1" noChangeArrowheads="1"/>
          </p:cNvSpPr>
          <p:nvPr>
            <p:ph type="body" idx="1"/>
          </p:nvPr>
        </p:nvSpPr>
        <p:spPr/>
        <p:txBody>
          <a:bodyPr/>
          <a:lstStyle/>
          <a:p>
            <a:pPr algn="just" eaLnBrk="1" hangingPunct="1">
              <a:lnSpc>
                <a:spcPct val="80000"/>
              </a:lnSpc>
              <a:buFontTx/>
              <a:buNone/>
            </a:pPr>
            <a:r>
              <a:rPr lang="tr-TR" sz="2800" b="1" smtClean="0"/>
              <a:t>Standard times</a:t>
            </a:r>
            <a:endParaRPr lang="en-US" sz="2800" b="1" dirty="0" smtClean="0"/>
          </a:p>
          <a:p>
            <a:pPr algn="just" eaLnBrk="1" hangingPunct="1">
              <a:lnSpc>
                <a:spcPct val="80000"/>
              </a:lnSpc>
            </a:pPr>
            <a:r>
              <a:rPr lang="en-US" sz="2800" dirty="0" smtClean="0"/>
              <a:t>define a “fair day’s work” </a:t>
            </a:r>
          </a:p>
          <a:p>
            <a:pPr algn="just" eaLnBrk="1" hangingPunct="1">
              <a:lnSpc>
                <a:spcPct val="80000"/>
              </a:lnSpc>
            </a:pPr>
            <a:r>
              <a:rPr lang="en-US" sz="2800" dirty="0" smtClean="0"/>
              <a:t>provide a means to convert workload into staffing and equipment needs</a:t>
            </a:r>
          </a:p>
          <a:p>
            <a:pPr algn="just" eaLnBrk="1" hangingPunct="1">
              <a:lnSpc>
                <a:spcPct val="80000"/>
              </a:lnSpc>
            </a:pPr>
            <a:r>
              <a:rPr lang="en-US" sz="2800" dirty="0" smtClean="0"/>
              <a:t>provide a basis for wage incentives and evaluation of worker performance</a:t>
            </a:r>
          </a:p>
          <a:p>
            <a:pPr algn="just" eaLnBrk="1" hangingPunct="1">
              <a:lnSpc>
                <a:spcPct val="80000"/>
              </a:lnSpc>
            </a:pPr>
            <a:r>
              <a:rPr lang="en-US" sz="2800" dirty="0" smtClean="0"/>
              <a:t>provide time data for:</a:t>
            </a:r>
          </a:p>
          <a:p>
            <a:pPr lvl="1" algn="just" eaLnBrk="1" hangingPunct="1">
              <a:lnSpc>
                <a:spcPct val="80000"/>
              </a:lnSpc>
            </a:pPr>
            <a:r>
              <a:rPr lang="en-US" sz="2400" dirty="0" smtClean="0"/>
              <a:t>Production planning and scheduling</a:t>
            </a:r>
          </a:p>
          <a:p>
            <a:pPr lvl="1" algn="just" eaLnBrk="1" hangingPunct="1">
              <a:lnSpc>
                <a:spcPct val="80000"/>
              </a:lnSpc>
            </a:pPr>
            <a:r>
              <a:rPr lang="en-US" sz="2400" dirty="0" smtClean="0"/>
              <a:t>Cost estimating</a:t>
            </a:r>
          </a:p>
          <a:p>
            <a:pPr lvl="1" algn="just" eaLnBrk="1" hangingPunct="1">
              <a:lnSpc>
                <a:spcPct val="80000"/>
              </a:lnSpc>
            </a:pPr>
            <a:r>
              <a:rPr lang="en-US" sz="2400" dirty="0" smtClean="0"/>
              <a:t>Material requirements planning</a:t>
            </a: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55650" y="2492375"/>
            <a:ext cx="7772400" cy="566738"/>
          </a:xfrm>
        </p:spPr>
        <p:txBody>
          <a:bodyPr>
            <a:normAutofit fontScale="90000"/>
          </a:bodyPr>
          <a:lstStyle/>
          <a:p>
            <a:pPr algn="just" eaLnBrk="1" hangingPunct="1"/>
            <a:r>
              <a:rPr lang="en-US" sz="3200" dirty="0" smtClean="0"/>
              <a:t>Task Hierarchy &amp; Work Measurement</a:t>
            </a:r>
          </a:p>
        </p:txBody>
      </p:sp>
      <p:pic>
        <p:nvPicPr>
          <p:cNvPr id="48131" name="Picture 3" descr="12"/>
          <p:cNvPicPr>
            <a:picLocks noChangeAspect="1" noChangeArrowheads="1"/>
          </p:cNvPicPr>
          <p:nvPr/>
        </p:nvPicPr>
        <p:blipFill>
          <a:blip r:embed="rId2" cstate="print"/>
          <a:srcRect/>
          <a:stretch>
            <a:fillRect/>
          </a:stretch>
        </p:blipFill>
        <p:spPr bwMode="auto">
          <a:xfrm>
            <a:off x="1403350" y="3141663"/>
            <a:ext cx="6781800" cy="3273425"/>
          </a:xfrm>
          <a:prstGeom prst="rect">
            <a:avLst/>
          </a:prstGeom>
          <a:noFill/>
          <a:ln w="9525">
            <a:noFill/>
            <a:miter lim="800000"/>
            <a:headEnd/>
            <a:tailEnd/>
          </a:ln>
        </p:spPr>
      </p:pic>
      <p:sp>
        <p:nvSpPr>
          <p:cNvPr id="48132" name="Rectangle 4"/>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r>
              <a:rPr lang="en-US" sz="4400" dirty="0">
                <a:solidFill>
                  <a:schemeClr val="tx2"/>
                </a:solidFill>
              </a:rPr>
              <a:t>Time Study and Work Measurement</a:t>
            </a: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3" descr="12"/>
          <p:cNvPicPr>
            <a:picLocks noChangeAspect="1" noChangeArrowheads="1"/>
          </p:cNvPicPr>
          <p:nvPr/>
        </p:nvPicPr>
        <p:blipFill>
          <a:blip r:embed="rId2" cstate="print"/>
          <a:srcRect/>
          <a:stretch>
            <a:fillRect/>
          </a:stretch>
        </p:blipFill>
        <p:spPr bwMode="auto">
          <a:xfrm>
            <a:off x="685800" y="2795588"/>
            <a:ext cx="8001000" cy="3225800"/>
          </a:xfrm>
          <a:prstGeom prst="rect">
            <a:avLst/>
          </a:prstGeom>
          <a:noFill/>
          <a:ln w="9525">
            <a:noFill/>
            <a:miter lim="800000"/>
            <a:headEnd/>
            <a:tailEnd/>
          </a:ln>
        </p:spPr>
      </p:pic>
      <p:sp>
        <p:nvSpPr>
          <p:cNvPr id="49155" name="Text Box 4"/>
          <p:cNvSpPr txBox="1">
            <a:spLocks noChangeArrowheads="1"/>
          </p:cNvSpPr>
          <p:nvPr/>
        </p:nvSpPr>
        <p:spPr bwMode="auto">
          <a:xfrm>
            <a:off x="684213" y="1844675"/>
            <a:ext cx="7704137" cy="822325"/>
          </a:xfrm>
          <a:prstGeom prst="rect">
            <a:avLst/>
          </a:prstGeom>
          <a:noFill/>
          <a:ln w="9525">
            <a:noFill/>
            <a:miter lim="800000"/>
            <a:headEnd/>
            <a:tailEnd/>
          </a:ln>
        </p:spPr>
        <p:txBody>
          <a:bodyPr>
            <a:spAutoFit/>
          </a:bodyPr>
          <a:lstStyle/>
          <a:p>
            <a:pPr algn="just">
              <a:spcBef>
                <a:spcPct val="50000"/>
              </a:spcBef>
            </a:pPr>
            <a:r>
              <a:rPr lang="en-US" dirty="0">
                <a:solidFill>
                  <a:schemeClr val="tx2"/>
                </a:solidFill>
              </a:rPr>
              <a:t>Prerequisites for Valid Time Standards</a:t>
            </a:r>
            <a:r>
              <a:rPr lang="en-US" dirty="0"/>
              <a:t>: Factors that must be standardized before a time standard can be set</a:t>
            </a:r>
          </a:p>
        </p:txBody>
      </p:sp>
      <p:sp>
        <p:nvSpPr>
          <p:cNvPr id="49156" name="Rectangle 7"/>
          <p:cNvSpPr>
            <a:spLocks noGrp="1" noChangeArrowheads="1"/>
          </p:cNvSpPr>
          <p:nvPr>
            <p:ph type="title"/>
          </p:nvPr>
        </p:nvSpPr>
        <p:spPr>
          <a:noFill/>
        </p:spPr>
        <p:txBody>
          <a:bodyPr>
            <a:normAutofit fontScale="90000"/>
          </a:bodyPr>
          <a:lstStyle/>
          <a:p>
            <a:pPr eaLnBrk="1" hangingPunct="1"/>
            <a:r>
              <a:rPr lang="en-US" dirty="0" smtClean="0"/>
              <a:t>Time Study and Work Measurement</a:t>
            </a: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en-US" dirty="0" smtClean="0"/>
              <a:t>Time Study and Work Measurement</a:t>
            </a:r>
          </a:p>
        </p:txBody>
      </p:sp>
      <p:sp>
        <p:nvSpPr>
          <p:cNvPr id="50179" name="Rectangle 3"/>
          <p:cNvSpPr>
            <a:spLocks noGrp="1" noChangeArrowheads="1"/>
          </p:cNvSpPr>
          <p:nvPr>
            <p:ph type="body" idx="1"/>
          </p:nvPr>
        </p:nvSpPr>
        <p:spPr>
          <a:xfrm>
            <a:off x="468313" y="1916113"/>
            <a:ext cx="8370887" cy="4465637"/>
          </a:xfrm>
        </p:spPr>
        <p:txBody>
          <a:bodyPr/>
          <a:lstStyle/>
          <a:p>
            <a:pPr algn="just" eaLnBrk="1" hangingPunct="1">
              <a:lnSpc>
                <a:spcPct val="90000"/>
              </a:lnSpc>
              <a:buFontTx/>
              <a:buNone/>
            </a:pPr>
            <a:r>
              <a:rPr lang="en-US" dirty="0" smtClean="0"/>
              <a:t>Normal Performance </a:t>
            </a:r>
          </a:p>
          <a:p>
            <a:pPr algn="just" eaLnBrk="1" hangingPunct="1">
              <a:lnSpc>
                <a:spcPct val="90000"/>
              </a:lnSpc>
            </a:pPr>
            <a:r>
              <a:rPr lang="en-US" dirty="0" smtClean="0"/>
              <a:t>A pace of working that can be maintained by a properly trained </a:t>
            </a:r>
            <a:r>
              <a:rPr lang="en-US" dirty="0" smtClean="0">
                <a:solidFill>
                  <a:srgbClr val="0000FF"/>
                </a:solidFill>
              </a:rPr>
              <a:t>average worker</a:t>
            </a:r>
            <a:r>
              <a:rPr lang="en-US" dirty="0" smtClean="0"/>
              <a:t> throughout an entire work shift without deleterious short-term or long-term effects on the worker’s health or physical well-being</a:t>
            </a:r>
          </a:p>
          <a:p>
            <a:pPr lvl="1" algn="just" eaLnBrk="1" hangingPunct="1">
              <a:lnSpc>
                <a:spcPct val="90000"/>
              </a:lnSpc>
            </a:pPr>
            <a:r>
              <a:rPr lang="en-US" dirty="0" smtClean="0"/>
              <a:t>Normal performance = 100% performance</a:t>
            </a:r>
          </a:p>
          <a:p>
            <a:pPr lvl="1" algn="just" eaLnBrk="1" hangingPunct="1">
              <a:lnSpc>
                <a:spcPct val="90000"/>
              </a:lnSpc>
            </a:pPr>
            <a:r>
              <a:rPr lang="en-US" dirty="0" smtClean="0"/>
              <a:t>Common benchmark of normal performance: </a:t>
            </a:r>
          </a:p>
          <a:p>
            <a:pPr lvl="2" algn="just" eaLnBrk="1" hangingPunct="1">
              <a:lnSpc>
                <a:spcPct val="90000"/>
              </a:lnSpc>
            </a:pPr>
            <a:r>
              <a:rPr lang="en-US" dirty="0" smtClean="0"/>
              <a:t>Walking at 3 mi/hr</a:t>
            </a: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4000" dirty="0" smtClean="0"/>
              <a:t>Time Study and Work Measurement</a:t>
            </a:r>
          </a:p>
        </p:txBody>
      </p:sp>
      <p:sp>
        <p:nvSpPr>
          <p:cNvPr id="51203" name="Rectangle 3"/>
          <p:cNvSpPr>
            <a:spLocks noGrp="1" noChangeArrowheads="1"/>
          </p:cNvSpPr>
          <p:nvPr>
            <p:ph type="body" idx="1"/>
          </p:nvPr>
        </p:nvSpPr>
        <p:spPr/>
        <p:txBody>
          <a:bodyPr/>
          <a:lstStyle/>
          <a:p>
            <a:pPr algn="just" eaLnBrk="1" hangingPunct="1">
              <a:buFontTx/>
              <a:buNone/>
            </a:pPr>
            <a:r>
              <a:rPr lang="en-US" dirty="0" smtClean="0"/>
              <a:t>Performance Rating </a:t>
            </a:r>
          </a:p>
          <a:p>
            <a:pPr algn="just" eaLnBrk="1" hangingPunct="1"/>
            <a:r>
              <a:rPr lang="en-US" dirty="0" smtClean="0"/>
              <a:t>Analyst judges the performance or pace of the worker relative to the definition of standard performance used by the organization</a:t>
            </a:r>
          </a:p>
          <a:p>
            <a:pPr lvl="1" algn="just" eaLnBrk="1" hangingPunct="1"/>
            <a:r>
              <a:rPr lang="en-US" dirty="0" smtClean="0"/>
              <a:t>Standard performance </a:t>
            </a:r>
            <a:r>
              <a:rPr lang="en-US" i="1" dirty="0" smtClean="0"/>
              <a:t>P</a:t>
            </a:r>
            <a:r>
              <a:rPr lang="en-US" i="1" baseline="-25000" dirty="0" smtClean="0"/>
              <a:t>w</a:t>
            </a:r>
            <a:r>
              <a:rPr lang="en-US" dirty="0" smtClean="0"/>
              <a:t> = 100%</a:t>
            </a:r>
          </a:p>
          <a:p>
            <a:pPr lvl="2" algn="just" eaLnBrk="1" hangingPunct="1"/>
            <a:r>
              <a:rPr lang="en-US" dirty="0" smtClean="0"/>
              <a:t>Slower pace than standard </a:t>
            </a:r>
            <a:r>
              <a:rPr lang="en-US" i="1" dirty="0" smtClean="0"/>
              <a:t>P</a:t>
            </a:r>
            <a:r>
              <a:rPr lang="en-US" i="1" baseline="-25000" dirty="0" smtClean="0"/>
              <a:t>w</a:t>
            </a:r>
            <a:r>
              <a:rPr lang="en-US" dirty="0" smtClean="0"/>
              <a:t> &lt; 100%</a:t>
            </a:r>
          </a:p>
          <a:p>
            <a:pPr lvl="2" algn="just" eaLnBrk="1" hangingPunct="1"/>
            <a:r>
              <a:rPr lang="en-US" dirty="0" smtClean="0"/>
              <a:t>Faster pace than standard </a:t>
            </a:r>
            <a:r>
              <a:rPr lang="en-US" i="1" dirty="0" smtClean="0"/>
              <a:t>P</a:t>
            </a:r>
            <a:r>
              <a:rPr lang="en-US" i="1" baseline="-25000" dirty="0" smtClean="0"/>
              <a:t>w</a:t>
            </a:r>
            <a:r>
              <a:rPr lang="en-US" dirty="0" smtClean="0"/>
              <a:t> &gt; 100%</a:t>
            </a:r>
          </a:p>
          <a:p>
            <a:pPr lvl="1" algn="just" eaLnBrk="1" hangingPunct="1"/>
            <a:r>
              <a:rPr lang="en-US" dirty="0" smtClean="0"/>
              <a:t>Normal time </a:t>
            </a:r>
            <a:r>
              <a:rPr lang="en-US" i="1" dirty="0" err="1" smtClean="0"/>
              <a:t>T</a:t>
            </a:r>
            <a:r>
              <a:rPr lang="en-US" i="1" baseline="-25000" dirty="0" err="1" smtClean="0"/>
              <a:t>n</a:t>
            </a:r>
            <a:r>
              <a:rPr lang="en-US" smtClean="0"/>
              <a:t> = </a:t>
            </a:r>
            <a:r>
              <a:rPr lang="en-US" i="1" smtClean="0"/>
              <a:t>T</a:t>
            </a:r>
            <a:r>
              <a:rPr lang="tr-TR" i="1" baseline="-25000" smtClean="0"/>
              <a:t>obs</a:t>
            </a:r>
            <a:r>
              <a:rPr lang="en-US" smtClean="0"/>
              <a:t>(</a:t>
            </a:r>
            <a:r>
              <a:rPr lang="en-US" i="1" smtClean="0"/>
              <a:t>P</a:t>
            </a:r>
            <a:r>
              <a:rPr lang="en-US" i="1" baseline="-25000" smtClean="0"/>
              <a:t>w</a:t>
            </a:r>
            <a:r>
              <a:rPr lang="en-US" smtClean="0"/>
              <a:t> )</a:t>
            </a: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islamic quotes">
            <a:hlinkClick r:id="rId2"/>
          </p:cNvPr>
          <p:cNvPicPr/>
          <p:nvPr/>
        </p:nvPicPr>
        <p:blipFill>
          <a:blip r:embed="rId3" cstate="print"/>
          <a:srcRect b="6761"/>
          <a:stretch>
            <a:fillRect/>
          </a:stretch>
        </p:blipFill>
        <p:spPr bwMode="auto">
          <a:xfrm>
            <a:off x="2514600" y="1219200"/>
            <a:ext cx="3810000" cy="46181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52227" name="Rectangle 3"/>
          <p:cNvSpPr>
            <a:spLocks noGrp="1" noChangeArrowheads="1"/>
          </p:cNvSpPr>
          <p:nvPr>
            <p:ph type="body" idx="1"/>
          </p:nvPr>
        </p:nvSpPr>
        <p:spPr/>
        <p:txBody>
          <a:bodyPr/>
          <a:lstStyle/>
          <a:p>
            <a:pPr algn="just" eaLnBrk="1" hangingPunct="1">
              <a:lnSpc>
                <a:spcPct val="90000"/>
              </a:lnSpc>
              <a:buFontTx/>
              <a:buNone/>
            </a:pPr>
            <a:r>
              <a:rPr lang="en-US" smtClean="0"/>
              <a:t>Normal Time </a:t>
            </a:r>
          </a:p>
          <a:p>
            <a:pPr algn="just" eaLnBrk="1" hangingPunct="1">
              <a:lnSpc>
                <a:spcPct val="90000"/>
              </a:lnSpc>
            </a:pPr>
            <a:r>
              <a:rPr lang="en-US" smtClean="0"/>
              <a:t>The time to complete a task when working at normal performance</a:t>
            </a:r>
            <a:endParaRPr lang="tr-TR" smtClean="0"/>
          </a:p>
          <a:p>
            <a:pPr algn="just" eaLnBrk="1" hangingPunct="1">
              <a:lnSpc>
                <a:spcPct val="90000"/>
              </a:lnSpc>
            </a:pPr>
            <a:endParaRPr lang="en-US" smtClean="0"/>
          </a:p>
          <a:p>
            <a:pPr algn="ctr" eaLnBrk="1" hangingPunct="1">
              <a:lnSpc>
                <a:spcPct val="90000"/>
              </a:lnSpc>
              <a:spcBef>
                <a:spcPct val="0"/>
              </a:spcBef>
              <a:buFontTx/>
              <a:buNone/>
            </a:pPr>
            <a:r>
              <a:rPr lang="en-US" i="1" smtClean="0"/>
              <a:t>T</a:t>
            </a:r>
            <a:r>
              <a:rPr lang="en-US" i="1" baseline="-25000" smtClean="0"/>
              <a:t>n</a:t>
            </a:r>
            <a:r>
              <a:rPr lang="en-US" smtClean="0"/>
              <a:t> = </a:t>
            </a:r>
            <a:r>
              <a:rPr lang="en-US" i="1" smtClean="0"/>
              <a:t>T</a:t>
            </a:r>
            <a:r>
              <a:rPr lang="tr-TR" i="1" baseline="-25000" smtClean="0"/>
              <a:t>obs</a:t>
            </a:r>
            <a:r>
              <a:rPr lang="en-US" smtClean="0"/>
              <a:t>(</a:t>
            </a:r>
            <a:r>
              <a:rPr lang="en-US" i="1" smtClean="0"/>
              <a:t>P</a:t>
            </a:r>
            <a:r>
              <a:rPr lang="en-US" i="1" baseline="-25000" smtClean="0"/>
              <a:t>w</a:t>
            </a:r>
            <a:r>
              <a:rPr lang="en-US" smtClean="0"/>
              <a:t> )</a:t>
            </a:r>
            <a:endParaRPr lang="tr-TR" smtClean="0"/>
          </a:p>
          <a:p>
            <a:pPr algn="ctr" eaLnBrk="1" hangingPunct="1">
              <a:lnSpc>
                <a:spcPct val="90000"/>
              </a:lnSpc>
              <a:spcBef>
                <a:spcPct val="0"/>
              </a:spcBef>
              <a:buFontTx/>
              <a:buNone/>
            </a:pPr>
            <a:endParaRPr lang="en-US" smtClean="0"/>
          </a:p>
          <a:p>
            <a:pPr algn="just" eaLnBrk="1" hangingPunct="1">
              <a:lnSpc>
                <a:spcPct val="90000"/>
              </a:lnSpc>
              <a:buFontTx/>
              <a:buNone/>
            </a:pPr>
            <a:r>
              <a:rPr lang="en-US" smtClean="0"/>
              <a:t>	where </a:t>
            </a:r>
            <a:r>
              <a:rPr lang="en-US" i="1" smtClean="0"/>
              <a:t>T</a:t>
            </a:r>
            <a:r>
              <a:rPr lang="tr-TR" i="1" baseline="-25000" smtClean="0"/>
              <a:t>obs</a:t>
            </a:r>
            <a:r>
              <a:rPr lang="en-US" smtClean="0"/>
              <a:t> = </a:t>
            </a:r>
            <a:r>
              <a:rPr lang="tr-TR" smtClean="0"/>
              <a:t>observed</a:t>
            </a:r>
            <a:r>
              <a:rPr lang="en-US" smtClean="0"/>
              <a:t> time, </a:t>
            </a:r>
            <a:r>
              <a:rPr lang="en-US" i="1" smtClean="0"/>
              <a:t>T</a:t>
            </a:r>
            <a:r>
              <a:rPr lang="en-US" i="1" baseline="-25000" smtClean="0"/>
              <a:t>n</a:t>
            </a:r>
            <a:r>
              <a:rPr lang="en-US" smtClean="0"/>
              <a:t> = normal time, and </a:t>
            </a:r>
            <a:r>
              <a:rPr lang="en-US" i="1" smtClean="0"/>
              <a:t>P</a:t>
            </a:r>
            <a:r>
              <a:rPr lang="en-US" i="1" baseline="-25000" smtClean="0"/>
              <a:t>w</a:t>
            </a:r>
            <a:r>
              <a:rPr lang="en-US" smtClean="0"/>
              <a:t> = worker performance or pace</a:t>
            </a: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53251" name="Rectangle 3"/>
          <p:cNvSpPr>
            <a:spLocks noGrp="1" noChangeArrowheads="1"/>
          </p:cNvSpPr>
          <p:nvPr>
            <p:ph type="body" idx="1"/>
          </p:nvPr>
        </p:nvSpPr>
        <p:spPr>
          <a:xfrm>
            <a:off x="684213" y="1844675"/>
            <a:ext cx="8154987" cy="4098925"/>
          </a:xfrm>
        </p:spPr>
        <p:txBody>
          <a:bodyPr>
            <a:normAutofit fontScale="92500" lnSpcReduction="10000"/>
          </a:bodyPr>
          <a:lstStyle/>
          <a:p>
            <a:pPr algn="just" eaLnBrk="1" hangingPunct="1">
              <a:buFontTx/>
              <a:buNone/>
            </a:pPr>
            <a:r>
              <a:rPr lang="en-US" smtClean="0"/>
              <a:t>Example: Normal Performance </a:t>
            </a:r>
          </a:p>
          <a:p>
            <a:pPr algn="just" eaLnBrk="1" hangingPunct="1"/>
            <a:r>
              <a:rPr lang="en-US" smtClean="0"/>
              <a:t>Given: A man walks in the early morning for health and fitness. His usual route is 1.85 miles. A typical time is 30 min. The benchmark of normal performance = 3 mi/hr.</a:t>
            </a:r>
          </a:p>
          <a:p>
            <a:pPr algn="just" eaLnBrk="1" hangingPunct="1"/>
            <a:r>
              <a:rPr lang="en-US" smtClean="0"/>
              <a:t>Determine: (a) how long the route would take at normal performance and (b) the man’s performance when he completes the route in 30 min.</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54275" name="Rectangle 3"/>
          <p:cNvSpPr>
            <a:spLocks noGrp="1" noChangeArrowheads="1"/>
          </p:cNvSpPr>
          <p:nvPr>
            <p:ph type="body" idx="1"/>
          </p:nvPr>
        </p:nvSpPr>
        <p:spPr/>
        <p:txBody>
          <a:bodyPr/>
          <a:lstStyle/>
          <a:p>
            <a:pPr algn="just" eaLnBrk="1" hangingPunct="1">
              <a:buFontTx/>
              <a:buNone/>
            </a:pPr>
            <a:r>
              <a:rPr lang="en-US" smtClean="0"/>
              <a:t>(a) At 3 mi/hr, time = 1.85 mi / 3 mi/hr</a:t>
            </a:r>
          </a:p>
          <a:p>
            <a:pPr algn="just" eaLnBrk="1" hangingPunct="1">
              <a:buFontTx/>
              <a:buNone/>
            </a:pPr>
            <a:r>
              <a:rPr lang="en-US" smtClean="0"/>
              <a:t>				= 0.6167 hr = 37 min</a:t>
            </a:r>
            <a:endParaRPr lang="tr-TR" smtClean="0"/>
          </a:p>
          <a:p>
            <a:pPr algn="just" eaLnBrk="1" hangingPunct="1">
              <a:buFontTx/>
              <a:buNone/>
            </a:pPr>
            <a:endParaRPr lang="en-US" smtClean="0"/>
          </a:p>
          <a:p>
            <a:pPr algn="just" eaLnBrk="1" hangingPunct="1">
              <a:buFontTx/>
              <a:buNone/>
            </a:pPr>
            <a:r>
              <a:rPr lang="en-US" smtClean="0"/>
              <a:t>(b) Rearranging equation, </a:t>
            </a:r>
            <a:r>
              <a:rPr lang="en-US" i="1" smtClean="0"/>
              <a:t>P</a:t>
            </a:r>
            <a:r>
              <a:rPr lang="en-US" i="1" baseline="-25000" smtClean="0"/>
              <a:t>w</a:t>
            </a:r>
            <a:r>
              <a:rPr lang="en-US" smtClean="0"/>
              <a:t> = </a:t>
            </a:r>
            <a:r>
              <a:rPr lang="en-US" i="1" smtClean="0"/>
              <a:t>T</a:t>
            </a:r>
            <a:r>
              <a:rPr lang="en-US" i="1" baseline="-25000" smtClean="0"/>
              <a:t>n</a:t>
            </a:r>
            <a:r>
              <a:rPr lang="en-US" smtClean="0"/>
              <a:t> / </a:t>
            </a:r>
            <a:r>
              <a:rPr lang="en-US" i="1" smtClean="0"/>
              <a:t>T</a:t>
            </a:r>
            <a:r>
              <a:rPr lang="en-US" i="1" baseline="-25000" smtClean="0"/>
              <a:t>c</a:t>
            </a:r>
            <a:endParaRPr lang="en-US" i="1" smtClean="0"/>
          </a:p>
          <a:p>
            <a:pPr algn="just" eaLnBrk="1" hangingPunct="1">
              <a:buFontTx/>
              <a:buNone/>
            </a:pPr>
            <a:r>
              <a:rPr lang="en-US" smtClean="0"/>
              <a:t>		</a:t>
            </a:r>
            <a:r>
              <a:rPr lang="en-US" i="1" smtClean="0"/>
              <a:t>P</a:t>
            </a:r>
            <a:r>
              <a:rPr lang="en-US" i="1" baseline="-25000" smtClean="0"/>
              <a:t>w</a:t>
            </a:r>
            <a:r>
              <a:rPr lang="en-US" smtClean="0"/>
              <a:t> = 37 min / 30 min = 1.233 = 123.3 %</a:t>
            </a: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9750" y="1762125"/>
            <a:ext cx="7772400" cy="658813"/>
          </a:xfrm>
        </p:spPr>
        <p:txBody>
          <a:bodyPr/>
          <a:lstStyle/>
          <a:p>
            <a:pPr algn="l" eaLnBrk="1" hangingPunct="1"/>
            <a:r>
              <a:rPr lang="en-US" sz="3200" smtClean="0"/>
              <a:t>Reasons for Lost Time at Work</a:t>
            </a:r>
          </a:p>
        </p:txBody>
      </p:sp>
      <p:sp>
        <p:nvSpPr>
          <p:cNvPr id="55299" name="Rectangle 3"/>
          <p:cNvSpPr>
            <a:spLocks noGrp="1" noChangeArrowheads="1"/>
          </p:cNvSpPr>
          <p:nvPr>
            <p:ph type="body" sz="half" idx="1"/>
          </p:nvPr>
        </p:nvSpPr>
        <p:spPr>
          <a:xfrm>
            <a:off x="827088" y="2570163"/>
            <a:ext cx="4278312" cy="4027487"/>
          </a:xfrm>
        </p:spPr>
        <p:txBody>
          <a:bodyPr/>
          <a:lstStyle/>
          <a:p>
            <a:pPr marL="0" indent="0" eaLnBrk="1" hangingPunct="1">
              <a:lnSpc>
                <a:spcPct val="90000"/>
              </a:lnSpc>
              <a:buFontTx/>
              <a:buNone/>
            </a:pPr>
            <a:r>
              <a:rPr lang="en-US" sz="2400" u="sng" smtClean="0"/>
              <a:t>Work-related interruptions</a:t>
            </a:r>
          </a:p>
          <a:p>
            <a:pPr marL="0" indent="0" eaLnBrk="1" hangingPunct="1">
              <a:lnSpc>
                <a:spcPct val="90000"/>
              </a:lnSpc>
              <a:buFontTx/>
              <a:buNone/>
            </a:pPr>
            <a:endParaRPr lang="en-US" sz="1200" smtClean="0"/>
          </a:p>
          <a:p>
            <a:pPr marL="0" indent="0" eaLnBrk="1" hangingPunct="1">
              <a:lnSpc>
                <a:spcPct val="90000"/>
              </a:lnSpc>
            </a:pPr>
            <a:r>
              <a:rPr lang="en-US" sz="2400" smtClean="0"/>
              <a:t> Machine breakdowns</a:t>
            </a:r>
          </a:p>
          <a:p>
            <a:pPr marL="0" indent="0" eaLnBrk="1" hangingPunct="1">
              <a:lnSpc>
                <a:spcPct val="90000"/>
              </a:lnSpc>
            </a:pPr>
            <a:r>
              <a:rPr lang="en-US" sz="2400" smtClean="0"/>
              <a:t> Waiting for materials or parts</a:t>
            </a:r>
          </a:p>
          <a:p>
            <a:pPr marL="0" indent="0" eaLnBrk="1" hangingPunct="1">
              <a:lnSpc>
                <a:spcPct val="90000"/>
              </a:lnSpc>
            </a:pPr>
            <a:r>
              <a:rPr lang="en-US" sz="2400" smtClean="0"/>
              <a:t> Receiving instructions from foreman</a:t>
            </a:r>
          </a:p>
          <a:p>
            <a:pPr marL="0" indent="0" eaLnBrk="1" hangingPunct="1">
              <a:lnSpc>
                <a:spcPct val="90000"/>
              </a:lnSpc>
            </a:pPr>
            <a:r>
              <a:rPr lang="en-US" sz="2400" smtClean="0"/>
              <a:t> Talking to co-workers about work-related matters</a:t>
            </a:r>
          </a:p>
          <a:p>
            <a:pPr marL="0" indent="0" eaLnBrk="1" hangingPunct="1">
              <a:lnSpc>
                <a:spcPct val="90000"/>
              </a:lnSpc>
            </a:pPr>
            <a:r>
              <a:rPr lang="en-US" sz="2400" smtClean="0"/>
              <a:t> Rest breaks for fatigue</a:t>
            </a:r>
          </a:p>
          <a:p>
            <a:pPr marL="0" indent="0" eaLnBrk="1" hangingPunct="1">
              <a:lnSpc>
                <a:spcPct val="90000"/>
              </a:lnSpc>
            </a:pPr>
            <a:r>
              <a:rPr lang="en-US" sz="2400" smtClean="0"/>
              <a:t> Cleaning up at end of shift</a:t>
            </a:r>
          </a:p>
        </p:txBody>
      </p:sp>
      <p:sp>
        <p:nvSpPr>
          <p:cNvPr id="55300" name="Rectangle 4"/>
          <p:cNvSpPr>
            <a:spLocks noGrp="1" noChangeArrowheads="1"/>
          </p:cNvSpPr>
          <p:nvPr>
            <p:ph type="body" sz="half" idx="2"/>
          </p:nvPr>
        </p:nvSpPr>
        <p:spPr>
          <a:xfrm>
            <a:off x="4787900" y="2563813"/>
            <a:ext cx="4356100" cy="4105275"/>
          </a:xfrm>
        </p:spPr>
        <p:txBody>
          <a:bodyPr/>
          <a:lstStyle/>
          <a:p>
            <a:pPr marL="0" indent="0" eaLnBrk="1" hangingPunct="1">
              <a:buFontTx/>
              <a:buNone/>
            </a:pPr>
            <a:r>
              <a:rPr lang="en-US" sz="2400" u="sng" smtClean="0"/>
              <a:t>Non-work-related interruptions</a:t>
            </a:r>
          </a:p>
          <a:p>
            <a:pPr marL="0" indent="0" eaLnBrk="1" hangingPunct="1">
              <a:buFontTx/>
              <a:buNone/>
            </a:pPr>
            <a:endParaRPr lang="en-US" sz="1200" smtClean="0"/>
          </a:p>
          <a:p>
            <a:pPr marL="0" indent="0" eaLnBrk="1" hangingPunct="1"/>
            <a:r>
              <a:rPr lang="en-US" sz="2400" smtClean="0"/>
              <a:t> Personal needs (e.g., restroom breaks)</a:t>
            </a:r>
          </a:p>
          <a:p>
            <a:pPr marL="0" indent="0" eaLnBrk="1" hangingPunct="1"/>
            <a:r>
              <a:rPr lang="en-US" sz="2400" smtClean="0"/>
              <a:t> Talking to co-workers about matters unrelated to work</a:t>
            </a:r>
          </a:p>
          <a:p>
            <a:pPr marL="0" indent="0" eaLnBrk="1" hangingPunct="1"/>
            <a:r>
              <a:rPr lang="en-US" sz="2400" smtClean="0"/>
              <a:t> Lunch break</a:t>
            </a:r>
          </a:p>
          <a:p>
            <a:pPr marL="0" indent="0" eaLnBrk="1" hangingPunct="1"/>
            <a:r>
              <a:rPr lang="en-US" sz="2400" smtClean="0"/>
              <a:t> Smoke break</a:t>
            </a:r>
          </a:p>
          <a:p>
            <a:pPr marL="0" indent="0" eaLnBrk="1" hangingPunct="1"/>
            <a:r>
              <a:rPr lang="en-US" sz="2400" smtClean="0"/>
              <a:t> Beverage break</a:t>
            </a:r>
          </a:p>
          <a:p>
            <a:pPr marL="0" indent="0" eaLnBrk="1" hangingPunct="1"/>
            <a:r>
              <a:rPr lang="en-US" sz="2400" smtClean="0"/>
              <a:t> Personal telephone call</a:t>
            </a:r>
          </a:p>
        </p:txBody>
      </p:sp>
      <p:sp>
        <p:nvSpPr>
          <p:cNvPr id="55301" name="Rectangle 5"/>
          <p:cNvSpPr>
            <a:spLocks noChangeArrowheads="1"/>
          </p:cNvSpPr>
          <p:nvPr/>
        </p:nvSpPr>
        <p:spPr bwMode="auto">
          <a:xfrm>
            <a:off x="827088" y="341313"/>
            <a:ext cx="7561262" cy="1431925"/>
          </a:xfrm>
          <a:prstGeom prst="rect">
            <a:avLst/>
          </a:prstGeom>
          <a:noFill/>
          <a:ln w="9525" algn="ctr">
            <a:noFill/>
            <a:miter lim="800000"/>
            <a:headEnd/>
            <a:tailEnd/>
          </a:ln>
        </p:spPr>
        <p:txBody>
          <a:bodyPr>
            <a:spAutoFit/>
          </a:bodyPr>
          <a:lstStyle/>
          <a:p>
            <a:pPr algn="ctr"/>
            <a:r>
              <a:rPr lang="en-US" sz="4400">
                <a:solidFill>
                  <a:schemeClr val="tx2"/>
                </a:solidFill>
              </a:rPr>
              <a:t>Time Study and Work Measurement</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56323" name="Rectangle 3"/>
          <p:cNvSpPr>
            <a:spLocks noGrp="1" noChangeArrowheads="1"/>
          </p:cNvSpPr>
          <p:nvPr>
            <p:ph type="body" idx="1"/>
          </p:nvPr>
        </p:nvSpPr>
        <p:spPr/>
        <p:txBody>
          <a:bodyPr/>
          <a:lstStyle/>
          <a:p>
            <a:pPr marL="533400" indent="-533400" algn="just" eaLnBrk="1" hangingPunct="1">
              <a:buFontTx/>
              <a:buNone/>
            </a:pPr>
            <a:r>
              <a:rPr lang="en-US" dirty="0" smtClean="0"/>
              <a:t>How to Allow</a:t>
            </a:r>
            <a:r>
              <a:rPr lang="en-US" b="1" dirty="0" smtClean="0"/>
              <a:t> </a:t>
            </a:r>
            <a:r>
              <a:rPr lang="en-US" dirty="0" smtClean="0"/>
              <a:t>for Lost Time </a:t>
            </a:r>
          </a:p>
          <a:p>
            <a:pPr marL="533400" indent="-533400" algn="just" eaLnBrk="1" hangingPunct="1"/>
            <a:r>
              <a:rPr lang="en-US" dirty="0" smtClean="0"/>
              <a:t>Two approaches used by companies:</a:t>
            </a:r>
          </a:p>
          <a:p>
            <a:pPr marL="914400" lvl="1" indent="-457200" algn="just" eaLnBrk="1" hangingPunct="1">
              <a:buFont typeface="Wingdings" pitchFamily="2" charset="2"/>
              <a:buAutoNum type="arabicPeriod"/>
            </a:pPr>
            <a:r>
              <a:rPr lang="en-US" dirty="0" smtClean="0"/>
              <a:t>Scheduled rest breaks during the shift</a:t>
            </a:r>
          </a:p>
          <a:p>
            <a:pPr marL="1295400" lvl="2" indent="-381000" algn="just" eaLnBrk="1" hangingPunct="1"/>
            <a:r>
              <a:rPr lang="en-US" dirty="0" smtClean="0"/>
              <a:t>Typical - one 15-minute break in mid-morning and another in mid-afternoon</a:t>
            </a:r>
          </a:p>
          <a:p>
            <a:pPr marL="914400" lvl="1" indent="-457200" algn="just" eaLnBrk="1" hangingPunct="1">
              <a:buFont typeface="Wingdings" pitchFamily="2" charset="2"/>
              <a:buAutoNum type="arabicPeriod"/>
            </a:pPr>
            <a:r>
              <a:rPr lang="en-US" dirty="0" smtClean="0"/>
              <a:t>A PFD (Personal Fatigue Delay) allowance is added to the normal time</a:t>
            </a:r>
          </a:p>
          <a:p>
            <a:pPr marL="1295400" lvl="2" indent="-381000" algn="just" eaLnBrk="1" hangingPunct="1">
              <a:buSzPct val="50000"/>
              <a:buFont typeface="Wingdings" pitchFamily="2" charset="2"/>
              <a:buChar char="n"/>
            </a:pPr>
            <a:r>
              <a:rPr lang="en-US" dirty="0" smtClean="0"/>
              <a:t>This allows the worker to take a break on his/her own time</a:t>
            </a: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57347" name="Rectangle 3"/>
          <p:cNvSpPr>
            <a:spLocks noGrp="1" noChangeArrowheads="1"/>
          </p:cNvSpPr>
          <p:nvPr>
            <p:ph type="body" idx="1"/>
          </p:nvPr>
        </p:nvSpPr>
        <p:spPr/>
        <p:txBody>
          <a:bodyPr/>
          <a:lstStyle/>
          <a:p>
            <a:pPr algn="just" eaLnBrk="1" hangingPunct="1">
              <a:lnSpc>
                <a:spcPct val="90000"/>
              </a:lnSpc>
              <a:buFontTx/>
              <a:buNone/>
            </a:pPr>
            <a:r>
              <a:rPr lang="en-US" sz="2800" smtClean="0"/>
              <a:t>PFD Allowance </a:t>
            </a:r>
          </a:p>
          <a:p>
            <a:pPr algn="just" eaLnBrk="1" hangingPunct="1">
              <a:lnSpc>
                <a:spcPct val="90000"/>
              </a:lnSpc>
            </a:pPr>
            <a:r>
              <a:rPr lang="en-US" sz="2800" smtClean="0"/>
              <a:t>Personal time</a:t>
            </a:r>
          </a:p>
          <a:p>
            <a:pPr lvl="1" algn="just" eaLnBrk="1" hangingPunct="1">
              <a:lnSpc>
                <a:spcPct val="90000"/>
              </a:lnSpc>
            </a:pPr>
            <a:r>
              <a:rPr lang="en-US" sz="2400" smtClean="0"/>
              <a:t>Rest room breaks, phone calls, water fountain stops, cigarette breaks (5% typical)</a:t>
            </a:r>
          </a:p>
          <a:p>
            <a:pPr algn="just" eaLnBrk="1" hangingPunct="1">
              <a:lnSpc>
                <a:spcPct val="90000"/>
              </a:lnSpc>
            </a:pPr>
            <a:r>
              <a:rPr lang="en-US" sz="2800" smtClean="0"/>
              <a:t>Fatigue </a:t>
            </a:r>
          </a:p>
          <a:p>
            <a:pPr lvl="1" algn="just" eaLnBrk="1" hangingPunct="1">
              <a:lnSpc>
                <a:spcPct val="90000"/>
              </a:lnSpc>
            </a:pPr>
            <a:r>
              <a:rPr lang="en-US" sz="2400" smtClean="0"/>
              <a:t>Rest allowance to overcome fatigue due to work-related stresses and conditions (5% or more)</a:t>
            </a:r>
          </a:p>
          <a:p>
            <a:pPr algn="just" eaLnBrk="1" hangingPunct="1">
              <a:lnSpc>
                <a:spcPct val="90000"/>
              </a:lnSpc>
            </a:pPr>
            <a:r>
              <a:rPr lang="en-US" sz="2800" smtClean="0"/>
              <a:t>Delays</a:t>
            </a:r>
          </a:p>
          <a:p>
            <a:pPr lvl="1" algn="just" eaLnBrk="1" hangingPunct="1">
              <a:lnSpc>
                <a:spcPct val="90000"/>
              </a:lnSpc>
            </a:pPr>
            <a:r>
              <a:rPr lang="en-US" sz="2400" smtClean="0"/>
              <a:t>Machine breakdowns, foreman instructions (5% typical)</a:t>
            </a: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58371" name="Rectangle 3"/>
          <p:cNvSpPr>
            <a:spLocks noGrp="1" noChangeArrowheads="1"/>
          </p:cNvSpPr>
          <p:nvPr>
            <p:ph type="body" idx="1"/>
          </p:nvPr>
        </p:nvSpPr>
        <p:spPr>
          <a:xfrm>
            <a:off x="684213" y="2060575"/>
            <a:ext cx="8154987" cy="3883025"/>
          </a:xfrm>
        </p:spPr>
        <p:txBody>
          <a:bodyPr/>
          <a:lstStyle/>
          <a:p>
            <a:pPr algn="just" eaLnBrk="1" hangingPunct="1">
              <a:buFontTx/>
              <a:buNone/>
            </a:pPr>
            <a:r>
              <a:rPr lang="en-US" smtClean="0"/>
              <a:t>Allowances in Time Standards </a:t>
            </a:r>
          </a:p>
          <a:p>
            <a:pPr algn="just" eaLnBrk="1" hangingPunct="1"/>
            <a:r>
              <a:rPr lang="en-US" smtClean="0"/>
              <a:t>Normal time is adjusted by an allowance factor </a:t>
            </a:r>
            <a:r>
              <a:rPr lang="en-US" i="1" smtClean="0"/>
              <a:t>A</a:t>
            </a:r>
            <a:r>
              <a:rPr lang="en-US" i="1" baseline="-25000" smtClean="0"/>
              <a:t>pfd</a:t>
            </a:r>
            <a:r>
              <a:rPr lang="en-US" smtClean="0"/>
              <a:t> to obtain the standard time</a:t>
            </a:r>
          </a:p>
          <a:p>
            <a:pPr algn="just" eaLnBrk="1" hangingPunct="1"/>
            <a:r>
              <a:rPr lang="en-US" smtClean="0"/>
              <a:t>Purpose of allowance factor is to compensate for lost time due to work interruptions and other reasons</a:t>
            </a:r>
          </a:p>
          <a:p>
            <a:pPr algn="just" eaLnBrk="1" hangingPunct="1">
              <a:buFontTx/>
              <a:buNone/>
            </a:pPr>
            <a:r>
              <a:rPr lang="en-US" smtClean="0"/>
              <a:t>	</a:t>
            </a:r>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59395" name="Rectangle 3"/>
          <p:cNvSpPr>
            <a:spLocks noGrp="1" noChangeArrowheads="1"/>
          </p:cNvSpPr>
          <p:nvPr>
            <p:ph type="body" idx="1"/>
          </p:nvPr>
        </p:nvSpPr>
        <p:spPr/>
        <p:txBody>
          <a:bodyPr/>
          <a:lstStyle/>
          <a:p>
            <a:pPr algn="just" eaLnBrk="1" hangingPunct="1">
              <a:lnSpc>
                <a:spcPct val="90000"/>
              </a:lnSpc>
              <a:buFontTx/>
              <a:buNone/>
            </a:pPr>
            <a:r>
              <a:rPr lang="en-US" sz="2800" smtClean="0"/>
              <a:t>Standard Time </a:t>
            </a:r>
          </a:p>
          <a:p>
            <a:pPr algn="just" eaLnBrk="1" hangingPunct="1">
              <a:lnSpc>
                <a:spcPct val="90000"/>
              </a:lnSpc>
            </a:pPr>
            <a:r>
              <a:rPr lang="en-US" sz="2800" smtClean="0"/>
              <a:t>Defined as the normal time but with an allowance added in to account for losses due to personal time, fatigue, and delays</a:t>
            </a:r>
          </a:p>
          <a:p>
            <a:pPr algn="just" eaLnBrk="1" hangingPunct="1">
              <a:lnSpc>
                <a:spcPct val="90000"/>
              </a:lnSpc>
              <a:buFontTx/>
              <a:buNone/>
            </a:pPr>
            <a:r>
              <a:rPr lang="en-US" sz="2800" i="1" smtClean="0"/>
              <a:t>			T</a:t>
            </a:r>
            <a:r>
              <a:rPr lang="en-US" sz="2800" i="1" baseline="-25000" smtClean="0"/>
              <a:t>std</a:t>
            </a:r>
            <a:r>
              <a:rPr lang="en-US" sz="2800" smtClean="0"/>
              <a:t> = </a:t>
            </a:r>
            <a:r>
              <a:rPr lang="en-US" sz="2800" i="1" smtClean="0"/>
              <a:t>T</a:t>
            </a:r>
            <a:r>
              <a:rPr lang="en-US" sz="2800" i="1" baseline="-25000" smtClean="0"/>
              <a:t>n</a:t>
            </a:r>
            <a:r>
              <a:rPr lang="en-US" sz="2800" smtClean="0"/>
              <a:t> (1 + </a:t>
            </a:r>
            <a:r>
              <a:rPr lang="en-US" sz="2800" i="1" smtClean="0"/>
              <a:t>A</a:t>
            </a:r>
            <a:r>
              <a:rPr lang="en-US" sz="2800" i="1" baseline="-25000" smtClean="0"/>
              <a:t>pfd</a:t>
            </a:r>
            <a:r>
              <a:rPr lang="en-US" sz="2800" smtClean="0"/>
              <a:t>)</a:t>
            </a:r>
          </a:p>
          <a:p>
            <a:pPr algn="just" eaLnBrk="1" hangingPunct="1">
              <a:lnSpc>
                <a:spcPct val="90000"/>
              </a:lnSpc>
              <a:buFontTx/>
              <a:buNone/>
            </a:pPr>
            <a:r>
              <a:rPr lang="en-US" sz="2800" smtClean="0"/>
              <a:t>	where </a:t>
            </a:r>
            <a:r>
              <a:rPr lang="en-US" sz="2800" i="1" smtClean="0"/>
              <a:t>T</a:t>
            </a:r>
            <a:r>
              <a:rPr lang="en-US" sz="2800" i="1" baseline="-25000" smtClean="0"/>
              <a:t>std</a:t>
            </a:r>
            <a:r>
              <a:rPr lang="en-US" sz="2800" smtClean="0"/>
              <a:t> = standard time, </a:t>
            </a:r>
            <a:r>
              <a:rPr lang="en-US" sz="2800" i="1" smtClean="0"/>
              <a:t>T</a:t>
            </a:r>
            <a:r>
              <a:rPr lang="en-US" sz="2800" i="1" baseline="-25000" smtClean="0"/>
              <a:t>n</a:t>
            </a:r>
            <a:r>
              <a:rPr lang="en-US" sz="2800" smtClean="0"/>
              <a:t> = normal time, and </a:t>
            </a:r>
            <a:r>
              <a:rPr lang="en-US" sz="2800" i="1" smtClean="0"/>
              <a:t>A</a:t>
            </a:r>
            <a:r>
              <a:rPr lang="en-US" sz="2800" i="1" baseline="-25000" smtClean="0"/>
              <a:t>pfd</a:t>
            </a:r>
            <a:r>
              <a:rPr lang="en-US" sz="2800" smtClean="0"/>
              <a:t> = PFD allowance factor</a:t>
            </a:r>
            <a:endParaRPr lang="tr-TR" sz="2800" smtClean="0"/>
          </a:p>
          <a:p>
            <a:pPr algn="just" eaLnBrk="1" hangingPunct="1">
              <a:lnSpc>
                <a:spcPct val="90000"/>
              </a:lnSpc>
              <a:buFontTx/>
              <a:buNone/>
            </a:pPr>
            <a:r>
              <a:rPr lang="en-US" sz="2800" smtClean="0"/>
              <a:t>where pfd = personal time, fatigue, and delays</a:t>
            </a:r>
          </a:p>
          <a:p>
            <a:pPr algn="just" eaLnBrk="1" hangingPunct="1">
              <a:lnSpc>
                <a:spcPct val="90000"/>
              </a:lnSpc>
              <a:buFontTx/>
              <a:buNone/>
            </a:pPr>
            <a:endParaRPr lang="en-US" sz="2800" smtClean="0"/>
          </a:p>
          <a:p>
            <a:pPr algn="just" eaLnBrk="1" hangingPunct="1">
              <a:lnSpc>
                <a:spcPct val="90000"/>
              </a:lnSpc>
            </a:pPr>
            <a:r>
              <a:rPr lang="en-US" sz="2800" smtClean="0"/>
              <a:t>Also called the </a:t>
            </a:r>
            <a:r>
              <a:rPr lang="en-US" sz="2800" i="1" smtClean="0"/>
              <a:t>allowed time</a:t>
            </a:r>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60419" name="Rectangle 3"/>
          <p:cNvSpPr>
            <a:spLocks noGrp="1" noChangeArrowheads="1"/>
          </p:cNvSpPr>
          <p:nvPr>
            <p:ph type="body" idx="1"/>
          </p:nvPr>
        </p:nvSpPr>
        <p:spPr/>
        <p:txBody>
          <a:bodyPr/>
          <a:lstStyle/>
          <a:p>
            <a:pPr algn="just" eaLnBrk="1" hangingPunct="1">
              <a:buFontTx/>
              <a:buNone/>
            </a:pPr>
            <a:r>
              <a:rPr lang="en-US" smtClean="0"/>
              <a:t>Standard Performance </a:t>
            </a:r>
          </a:p>
          <a:p>
            <a:pPr algn="just" eaLnBrk="1" hangingPunct="1"/>
            <a:r>
              <a:rPr lang="en-US" smtClean="0"/>
              <a:t>Same as normal performance, but acknowledges that periodic rest breaks must be taken by the worker</a:t>
            </a:r>
          </a:p>
          <a:p>
            <a:pPr lvl="1" algn="just" eaLnBrk="1" hangingPunct="1"/>
            <a:r>
              <a:rPr lang="en-US" smtClean="0"/>
              <a:t>Periodic rest breaks are allowed during the work shift</a:t>
            </a:r>
          </a:p>
          <a:p>
            <a:pPr lvl="1" algn="just" eaLnBrk="1" hangingPunct="1"/>
            <a:r>
              <a:rPr lang="en-US" smtClean="0"/>
              <a:t>Other interruptions and delays also occur during the shift</a:t>
            </a:r>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61443" name="Rectangle 3"/>
          <p:cNvSpPr>
            <a:spLocks noGrp="1" noChangeArrowheads="1"/>
          </p:cNvSpPr>
          <p:nvPr>
            <p:ph type="body" idx="1"/>
          </p:nvPr>
        </p:nvSpPr>
        <p:spPr/>
        <p:txBody>
          <a:bodyPr>
            <a:normAutofit lnSpcReduction="10000"/>
          </a:bodyPr>
          <a:lstStyle/>
          <a:p>
            <a:pPr algn="just" eaLnBrk="1" hangingPunct="1">
              <a:buFontTx/>
              <a:buNone/>
            </a:pPr>
            <a:r>
              <a:rPr lang="en-US" sz="2800" smtClean="0"/>
              <a:t>Standard Method </a:t>
            </a:r>
          </a:p>
          <a:p>
            <a:pPr algn="just" eaLnBrk="1" hangingPunct="1"/>
            <a:r>
              <a:rPr lang="en-US" sz="2800" smtClean="0"/>
              <a:t>Must include all of the details on how the task is performed, including:</a:t>
            </a:r>
          </a:p>
          <a:p>
            <a:pPr lvl="1" algn="just" eaLnBrk="1" hangingPunct="1"/>
            <a:r>
              <a:rPr lang="en-US" sz="2400" smtClean="0"/>
              <a:t>Procedure - hand and body motions</a:t>
            </a:r>
          </a:p>
          <a:p>
            <a:pPr lvl="1" algn="just" eaLnBrk="1" hangingPunct="1"/>
            <a:r>
              <a:rPr lang="en-US" sz="2400" smtClean="0"/>
              <a:t>Tools</a:t>
            </a:r>
          </a:p>
          <a:p>
            <a:pPr lvl="1" algn="just" eaLnBrk="1" hangingPunct="1"/>
            <a:r>
              <a:rPr lang="en-US" sz="2400" smtClean="0"/>
              <a:t>Equipment </a:t>
            </a:r>
          </a:p>
          <a:p>
            <a:pPr lvl="1" algn="just" eaLnBrk="1" hangingPunct="1"/>
            <a:r>
              <a:rPr lang="en-US" sz="2400" smtClean="0"/>
              <a:t>Workplace layout</a:t>
            </a:r>
          </a:p>
          <a:p>
            <a:pPr lvl="1" algn="just" eaLnBrk="1" hangingPunct="1"/>
            <a:r>
              <a:rPr lang="en-US" sz="2400" smtClean="0"/>
              <a:t>Irregular work</a:t>
            </a:r>
          </a:p>
          <a:p>
            <a:pPr lvl="1" algn="just" eaLnBrk="1" hangingPunct="1"/>
            <a:r>
              <a:rPr lang="en-US" sz="2400" smtClean="0"/>
              <a:t>Working conditions</a:t>
            </a:r>
          </a:p>
          <a:p>
            <a:pPr lvl="1" algn="just" eaLnBrk="1" hangingPunct="1"/>
            <a:r>
              <a:rPr lang="en-US" sz="2400" smtClean="0"/>
              <a:t>Setup</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Productivity and Quality Management</a:t>
            </a:r>
            <a:endParaRPr lang="en-US" dirty="0"/>
          </a:p>
        </p:txBody>
      </p:sp>
      <p:sp>
        <p:nvSpPr>
          <p:cNvPr id="7" name="Subtitle 6"/>
          <p:cNvSpPr>
            <a:spLocks noGrp="1"/>
          </p:cNvSpPr>
          <p:nvPr>
            <p:ph type="subTitle" idx="1"/>
          </p:nvPr>
        </p:nvSpPr>
        <p:spPr/>
        <p:txBody>
          <a:bodyPr/>
          <a:lstStyle/>
          <a:p>
            <a:r>
              <a:rPr lang="en-US" dirty="0" smtClean="0"/>
              <a:t>Lecture 15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62467" name="AutoShape 5"/>
          <p:cNvSpPr>
            <a:spLocks noChangeArrowheads="1"/>
          </p:cNvSpPr>
          <p:nvPr/>
        </p:nvSpPr>
        <p:spPr bwMode="auto">
          <a:xfrm>
            <a:off x="1763713" y="3213100"/>
            <a:ext cx="1439862" cy="936625"/>
          </a:xfrm>
          <a:prstGeom prst="rightArrow">
            <a:avLst>
              <a:gd name="adj1" fmla="val 50000"/>
              <a:gd name="adj2" fmla="val 38432"/>
            </a:avLst>
          </a:prstGeom>
          <a:solidFill>
            <a:srgbClr val="FFFF99"/>
          </a:solidFill>
          <a:ln w="50800" algn="ctr">
            <a:solidFill>
              <a:srgbClr val="0000FF"/>
            </a:solidFill>
            <a:miter lim="800000"/>
            <a:headEnd/>
            <a:tailEnd/>
          </a:ln>
        </p:spPr>
        <p:txBody>
          <a:bodyPr wrap="none" anchor="ctr"/>
          <a:lstStyle/>
          <a:p>
            <a:pPr algn="ctr"/>
            <a:r>
              <a:rPr lang="en-US" i="1"/>
              <a:t>P</a:t>
            </a:r>
            <a:r>
              <a:rPr lang="en-US" i="1" baseline="-25000"/>
              <a:t>w</a:t>
            </a:r>
            <a:r>
              <a:rPr lang="en-US"/>
              <a:t> rating</a:t>
            </a:r>
          </a:p>
        </p:txBody>
      </p:sp>
      <p:sp>
        <p:nvSpPr>
          <p:cNvPr id="62468" name="AutoShape 6"/>
          <p:cNvSpPr>
            <a:spLocks noChangeArrowheads="1"/>
          </p:cNvSpPr>
          <p:nvPr/>
        </p:nvSpPr>
        <p:spPr bwMode="auto">
          <a:xfrm>
            <a:off x="468313" y="3068638"/>
            <a:ext cx="1223962" cy="1296987"/>
          </a:xfrm>
          <a:prstGeom prst="chevron">
            <a:avLst>
              <a:gd name="adj" fmla="val 14051"/>
            </a:avLst>
          </a:prstGeom>
          <a:solidFill>
            <a:srgbClr val="FFFF99"/>
          </a:solidFill>
          <a:ln w="69850" algn="ctr">
            <a:solidFill>
              <a:srgbClr val="0000FF"/>
            </a:solidFill>
            <a:miter lim="800000"/>
            <a:headEnd/>
            <a:tailEnd/>
          </a:ln>
        </p:spPr>
        <p:txBody>
          <a:bodyPr wrap="none" anchor="ctr"/>
          <a:lstStyle/>
          <a:p>
            <a:pPr algn="ctr"/>
            <a:r>
              <a:rPr lang="en-US" i="1"/>
              <a:t>T</a:t>
            </a:r>
            <a:r>
              <a:rPr lang="en-US" i="1" baseline="-25000"/>
              <a:t>c</a:t>
            </a:r>
            <a:endParaRPr lang="en-US" baseline="-25000"/>
          </a:p>
          <a:p>
            <a:pPr algn="ctr"/>
            <a:r>
              <a:rPr lang="en-US"/>
              <a:t>cycle </a:t>
            </a:r>
          </a:p>
          <a:p>
            <a:pPr algn="ctr"/>
            <a:r>
              <a:rPr lang="en-US"/>
              <a:t>time</a:t>
            </a:r>
          </a:p>
        </p:txBody>
      </p:sp>
      <p:sp>
        <p:nvSpPr>
          <p:cNvPr id="62469" name="AutoShape 8"/>
          <p:cNvSpPr>
            <a:spLocks noChangeArrowheads="1"/>
          </p:cNvSpPr>
          <p:nvPr/>
        </p:nvSpPr>
        <p:spPr bwMode="auto">
          <a:xfrm>
            <a:off x="2987675" y="3068638"/>
            <a:ext cx="1584325" cy="1296987"/>
          </a:xfrm>
          <a:prstGeom prst="chevron">
            <a:avLst>
              <a:gd name="adj" fmla="val 17164"/>
            </a:avLst>
          </a:prstGeom>
          <a:solidFill>
            <a:srgbClr val="FFFF99"/>
          </a:solidFill>
          <a:ln w="69850" algn="ctr">
            <a:solidFill>
              <a:srgbClr val="0000FF"/>
            </a:solidFill>
            <a:miter lim="800000"/>
            <a:headEnd/>
            <a:tailEnd/>
          </a:ln>
        </p:spPr>
        <p:txBody>
          <a:bodyPr wrap="none" anchor="ctr"/>
          <a:lstStyle/>
          <a:p>
            <a:pPr algn="ctr"/>
            <a:r>
              <a:rPr lang="en-US" i="1"/>
              <a:t>T</a:t>
            </a:r>
            <a:r>
              <a:rPr lang="en-US" i="1" baseline="-25000"/>
              <a:t>n</a:t>
            </a:r>
            <a:endParaRPr lang="en-US" baseline="-25000"/>
          </a:p>
          <a:p>
            <a:pPr algn="ctr"/>
            <a:r>
              <a:rPr lang="en-US"/>
              <a:t>normal </a:t>
            </a:r>
          </a:p>
          <a:p>
            <a:pPr algn="ctr"/>
            <a:r>
              <a:rPr lang="en-US"/>
              <a:t>time</a:t>
            </a:r>
          </a:p>
        </p:txBody>
      </p:sp>
      <p:sp>
        <p:nvSpPr>
          <p:cNvPr id="62470" name="AutoShape 10"/>
          <p:cNvSpPr>
            <a:spLocks noChangeArrowheads="1"/>
          </p:cNvSpPr>
          <p:nvPr/>
        </p:nvSpPr>
        <p:spPr bwMode="auto">
          <a:xfrm>
            <a:off x="4646613" y="3213100"/>
            <a:ext cx="2230437" cy="936625"/>
          </a:xfrm>
          <a:prstGeom prst="rightArrow">
            <a:avLst>
              <a:gd name="adj1" fmla="val 50000"/>
              <a:gd name="adj2" fmla="val 59534"/>
            </a:avLst>
          </a:prstGeom>
          <a:solidFill>
            <a:srgbClr val="FFFF99"/>
          </a:solidFill>
          <a:ln w="50800" algn="ctr">
            <a:solidFill>
              <a:srgbClr val="0000FF"/>
            </a:solidFill>
            <a:miter lim="800000"/>
            <a:headEnd/>
            <a:tailEnd/>
          </a:ln>
        </p:spPr>
        <p:txBody>
          <a:bodyPr wrap="none" anchor="ctr"/>
          <a:lstStyle/>
          <a:p>
            <a:pPr algn="ctr"/>
            <a:r>
              <a:rPr lang="en-US" i="1"/>
              <a:t>A</a:t>
            </a:r>
            <a:r>
              <a:rPr lang="en-US" i="1" baseline="-25000"/>
              <a:t>pfd</a:t>
            </a:r>
            <a:r>
              <a:rPr lang="en-US"/>
              <a:t> allowances</a:t>
            </a:r>
          </a:p>
        </p:txBody>
      </p:sp>
      <p:sp>
        <p:nvSpPr>
          <p:cNvPr id="62471" name="AutoShape 11"/>
          <p:cNvSpPr>
            <a:spLocks noChangeArrowheads="1"/>
          </p:cNvSpPr>
          <p:nvPr/>
        </p:nvSpPr>
        <p:spPr bwMode="auto">
          <a:xfrm>
            <a:off x="6659563" y="3068638"/>
            <a:ext cx="2016125" cy="1296987"/>
          </a:xfrm>
          <a:prstGeom prst="chevron">
            <a:avLst>
              <a:gd name="adj" fmla="val 21842"/>
            </a:avLst>
          </a:prstGeom>
          <a:solidFill>
            <a:srgbClr val="FFFF99"/>
          </a:solidFill>
          <a:ln w="69850" algn="ctr">
            <a:solidFill>
              <a:srgbClr val="0000FF"/>
            </a:solidFill>
            <a:miter lim="800000"/>
            <a:headEnd/>
            <a:tailEnd/>
          </a:ln>
        </p:spPr>
        <p:txBody>
          <a:bodyPr wrap="none" anchor="ctr"/>
          <a:lstStyle/>
          <a:p>
            <a:pPr algn="ctr"/>
            <a:r>
              <a:rPr lang="en-US" i="1"/>
              <a:t>T</a:t>
            </a:r>
            <a:r>
              <a:rPr lang="en-US" i="1" baseline="-25000"/>
              <a:t>std</a:t>
            </a:r>
            <a:endParaRPr lang="en-US" baseline="-25000"/>
          </a:p>
          <a:p>
            <a:pPr algn="ctr"/>
            <a:r>
              <a:rPr lang="en-US"/>
              <a:t>standard </a:t>
            </a:r>
          </a:p>
          <a:p>
            <a:pPr algn="ctr"/>
            <a:r>
              <a:rPr lang="en-US"/>
              <a:t>time</a:t>
            </a:r>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63491" name="Rectangle 3"/>
          <p:cNvSpPr>
            <a:spLocks noGrp="1" noChangeArrowheads="1"/>
          </p:cNvSpPr>
          <p:nvPr>
            <p:ph type="body" idx="1"/>
          </p:nvPr>
        </p:nvSpPr>
        <p:spPr/>
        <p:txBody>
          <a:bodyPr/>
          <a:lstStyle/>
          <a:p>
            <a:pPr algn="just" eaLnBrk="1" hangingPunct="1">
              <a:buFontTx/>
              <a:buNone/>
            </a:pPr>
            <a:r>
              <a:rPr lang="en-US" smtClean="0"/>
              <a:t>Irregular Work Elements </a:t>
            </a:r>
          </a:p>
          <a:p>
            <a:pPr algn="just" eaLnBrk="1" hangingPunct="1"/>
            <a:r>
              <a:rPr lang="en-US" smtClean="0"/>
              <a:t>Elements that are performed with a frequency of less than once per cycle</a:t>
            </a:r>
          </a:p>
          <a:p>
            <a:pPr algn="just" eaLnBrk="1" hangingPunct="1"/>
            <a:r>
              <a:rPr lang="en-US" smtClean="0"/>
              <a:t>Examples:</a:t>
            </a:r>
          </a:p>
          <a:p>
            <a:pPr lvl="1" algn="just" eaLnBrk="1" hangingPunct="1"/>
            <a:r>
              <a:rPr lang="en-US" sz="2900" smtClean="0"/>
              <a:t>Changing a tool</a:t>
            </a:r>
          </a:p>
          <a:p>
            <a:pPr lvl="1" algn="just" eaLnBrk="1" hangingPunct="1"/>
            <a:r>
              <a:rPr lang="en-US" sz="2900" smtClean="0"/>
              <a:t>Exchanging tote pans of parts </a:t>
            </a:r>
          </a:p>
          <a:p>
            <a:pPr algn="just" eaLnBrk="1" hangingPunct="1"/>
            <a:r>
              <a:rPr lang="en-US" smtClean="0"/>
              <a:t>Irregular elements are prorated into the regular cycle according to their frequency</a:t>
            </a:r>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64515" name="Rectangle 3"/>
          <p:cNvSpPr>
            <a:spLocks noGrp="1" noChangeArrowheads="1"/>
          </p:cNvSpPr>
          <p:nvPr>
            <p:ph type="body" idx="1"/>
          </p:nvPr>
        </p:nvSpPr>
        <p:spPr/>
        <p:txBody>
          <a:bodyPr/>
          <a:lstStyle/>
          <a:p>
            <a:pPr algn="just" eaLnBrk="1" hangingPunct="1">
              <a:lnSpc>
                <a:spcPct val="90000"/>
              </a:lnSpc>
              <a:buFontTx/>
              <a:buNone/>
            </a:pPr>
            <a:r>
              <a:rPr lang="en-US" sz="2800" smtClean="0"/>
              <a:t>Example: Determining Standard Time </a:t>
            </a:r>
          </a:p>
          <a:p>
            <a:pPr algn="just" eaLnBrk="1" hangingPunct="1">
              <a:lnSpc>
                <a:spcPct val="90000"/>
              </a:lnSpc>
            </a:pPr>
            <a:r>
              <a:rPr lang="en-US" sz="2800" smtClean="0"/>
              <a:t>Given: The normal time to perform the regular work cycle is 3.23 min. In addition, an irregular work element with a normal time = 1.25 min is performed every 5 cycles. The PFD allowance factor is 15%. </a:t>
            </a:r>
          </a:p>
          <a:p>
            <a:pPr algn="just" eaLnBrk="1" hangingPunct="1">
              <a:lnSpc>
                <a:spcPct val="90000"/>
              </a:lnSpc>
            </a:pPr>
            <a:r>
              <a:rPr lang="en-US" sz="2800" smtClean="0"/>
              <a:t>Determine (a) the standard time and (b) the number of work units produced during an 8-hr shift if the worker's pace is consistent with standard performance.</a:t>
            </a:r>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eaLnBrk="1" hangingPunct="1"/>
            <a:r>
              <a:rPr lang="en-US" smtClean="0"/>
              <a:t>Time Study and Work Measurement</a:t>
            </a:r>
          </a:p>
        </p:txBody>
      </p:sp>
      <p:sp>
        <p:nvSpPr>
          <p:cNvPr id="65539" name="Rectangle 3"/>
          <p:cNvSpPr>
            <a:spLocks noGrp="1" noChangeArrowheads="1"/>
          </p:cNvSpPr>
          <p:nvPr>
            <p:ph type="body" idx="1"/>
          </p:nvPr>
        </p:nvSpPr>
        <p:spPr/>
        <p:txBody>
          <a:bodyPr/>
          <a:lstStyle/>
          <a:p>
            <a:pPr marL="609600" indent="-609600" algn="just" eaLnBrk="1" hangingPunct="1">
              <a:buClr>
                <a:schemeClr val="tx1"/>
              </a:buClr>
              <a:buFontTx/>
              <a:buAutoNum type="alphaLcParenBoth"/>
            </a:pPr>
            <a:r>
              <a:rPr lang="en-US" smtClean="0"/>
              <a:t>Normal time </a:t>
            </a:r>
            <a:r>
              <a:rPr lang="en-US" i="1" smtClean="0"/>
              <a:t>T</a:t>
            </a:r>
            <a:r>
              <a:rPr lang="en-US" i="1" baseline="-25000" smtClean="0"/>
              <a:t>n</a:t>
            </a:r>
            <a:r>
              <a:rPr lang="en-US" smtClean="0"/>
              <a:t> = 3.23 + 1.25/5 </a:t>
            </a:r>
          </a:p>
          <a:p>
            <a:pPr marL="609600" indent="-609600" algn="just" eaLnBrk="1" hangingPunct="1">
              <a:buFontTx/>
              <a:buNone/>
            </a:pPr>
            <a:r>
              <a:rPr lang="en-US" smtClean="0"/>
              <a:t>				= 3.48 min</a:t>
            </a:r>
          </a:p>
          <a:p>
            <a:pPr marL="609600" indent="-609600" algn="just" eaLnBrk="1" hangingPunct="1">
              <a:buFontTx/>
              <a:buNone/>
            </a:pPr>
            <a:r>
              <a:rPr lang="en-US" smtClean="0"/>
              <a:t>	Standard time </a:t>
            </a:r>
            <a:r>
              <a:rPr lang="en-US" i="1" smtClean="0"/>
              <a:t>T</a:t>
            </a:r>
            <a:r>
              <a:rPr lang="en-US" i="1" baseline="-25000" smtClean="0"/>
              <a:t>std</a:t>
            </a:r>
            <a:r>
              <a:rPr lang="en-US" smtClean="0"/>
              <a:t>  = 3.48 (1 + 0.15) 	</a:t>
            </a:r>
          </a:p>
          <a:p>
            <a:pPr marL="609600" indent="-609600" algn="just" eaLnBrk="1" hangingPunct="1">
              <a:buFontTx/>
              <a:buNone/>
            </a:pPr>
            <a:r>
              <a:rPr lang="en-US" smtClean="0"/>
              <a:t>					= 4.00 min</a:t>
            </a:r>
          </a:p>
          <a:p>
            <a:pPr marL="609600" indent="-609600" algn="just" eaLnBrk="1" hangingPunct="1">
              <a:buFontTx/>
              <a:buNone/>
            </a:pPr>
            <a:r>
              <a:rPr lang="en-US" smtClean="0"/>
              <a:t>(b) Number of work units produced during an 8-hr shift</a:t>
            </a:r>
          </a:p>
          <a:p>
            <a:pPr marL="609600" indent="-609600" algn="just" eaLnBrk="1" hangingPunct="1">
              <a:buFontTx/>
              <a:buNone/>
            </a:pPr>
            <a:r>
              <a:rPr lang="en-US" smtClean="0"/>
              <a:t>		</a:t>
            </a:r>
            <a:r>
              <a:rPr lang="en-US" i="1" smtClean="0"/>
              <a:t>Q</a:t>
            </a:r>
            <a:r>
              <a:rPr lang="en-US" i="1" baseline="-25000" smtClean="0"/>
              <a:t>std</a:t>
            </a:r>
            <a:r>
              <a:rPr lang="en-US" smtClean="0"/>
              <a:t> = 8.0(60)/4.00 = 120 work units</a:t>
            </a:r>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Direct Time Study</a:t>
            </a:r>
          </a:p>
        </p:txBody>
      </p:sp>
      <p:sp>
        <p:nvSpPr>
          <p:cNvPr id="66563" name="Rectangle 3"/>
          <p:cNvSpPr>
            <a:spLocks noGrp="1" noChangeArrowheads="1"/>
          </p:cNvSpPr>
          <p:nvPr>
            <p:ph type="body" idx="1"/>
          </p:nvPr>
        </p:nvSpPr>
        <p:spPr/>
        <p:txBody>
          <a:bodyPr/>
          <a:lstStyle/>
          <a:p>
            <a:pPr algn="just" eaLnBrk="1" hangingPunct="1">
              <a:lnSpc>
                <a:spcPct val="90000"/>
              </a:lnSpc>
            </a:pPr>
            <a:r>
              <a:rPr lang="en-US" sz="2800" smtClean="0"/>
              <a:t>Direct and continuous observation of a task using a stopwatch or other timekeeping device to record the time taken to accomplish the task</a:t>
            </a:r>
          </a:p>
          <a:p>
            <a:pPr algn="just" eaLnBrk="1" hangingPunct="1">
              <a:lnSpc>
                <a:spcPct val="90000"/>
              </a:lnSpc>
            </a:pPr>
            <a:r>
              <a:rPr lang="en-US" sz="2800" smtClean="0"/>
              <a:t>While observing and recording the time, an appraisal of the worker’s performance level is made to obtain the normal time for the task</a:t>
            </a:r>
          </a:p>
          <a:p>
            <a:pPr algn="just" eaLnBrk="1" hangingPunct="1">
              <a:lnSpc>
                <a:spcPct val="90000"/>
              </a:lnSpc>
            </a:pPr>
            <a:r>
              <a:rPr lang="en-US" sz="2800" smtClean="0"/>
              <a:t>The data are then used to compute a standard time for the task</a:t>
            </a:r>
          </a:p>
          <a:p>
            <a:pPr algn="just" eaLnBrk="1" hangingPunct="1">
              <a:lnSpc>
                <a:spcPct val="90000"/>
              </a:lnSpc>
              <a:buFontTx/>
              <a:buNone/>
            </a:pPr>
            <a:r>
              <a:rPr lang="en-US" sz="2800" smtClean="0"/>
              <a:t>		</a:t>
            </a:r>
          </a:p>
        </p:txBody>
      </p:sp>
      <p:grpSp>
        <p:nvGrpSpPr>
          <p:cNvPr id="2" name="Group 7"/>
          <p:cNvGrpSpPr>
            <a:grpSpLocks/>
          </p:cNvGrpSpPr>
          <p:nvPr/>
        </p:nvGrpSpPr>
        <p:grpSpPr bwMode="auto">
          <a:xfrm>
            <a:off x="0" y="0"/>
            <a:ext cx="1944688" cy="941388"/>
            <a:chOff x="476" y="1428"/>
            <a:chExt cx="1225" cy="593"/>
          </a:xfrm>
        </p:grpSpPr>
        <p:pic>
          <p:nvPicPr>
            <p:cNvPr id="66565" name="Picture 8" descr="12"/>
            <p:cNvPicPr>
              <a:picLocks noChangeAspect="1" noChangeArrowheads="1"/>
            </p:cNvPicPr>
            <p:nvPr/>
          </p:nvPicPr>
          <p:blipFill>
            <a:blip r:embed="rId2" cstate="print"/>
            <a:srcRect/>
            <a:stretch>
              <a:fillRect/>
            </a:stretch>
          </p:blipFill>
          <p:spPr bwMode="auto">
            <a:xfrm>
              <a:off x="476" y="1428"/>
              <a:ext cx="1225" cy="593"/>
            </a:xfrm>
            <a:prstGeom prst="rect">
              <a:avLst/>
            </a:prstGeom>
            <a:noFill/>
            <a:ln w="9525">
              <a:noFill/>
              <a:miter lim="800000"/>
              <a:headEnd/>
              <a:tailEnd/>
            </a:ln>
          </p:spPr>
        </p:pic>
        <p:sp>
          <p:nvSpPr>
            <p:cNvPr id="66566" name="Rectangle 9"/>
            <p:cNvSpPr>
              <a:spLocks noChangeArrowheads="1"/>
            </p:cNvSpPr>
            <p:nvPr/>
          </p:nvSpPr>
          <p:spPr bwMode="auto">
            <a:xfrm>
              <a:off x="1111" y="1634"/>
              <a:ext cx="272" cy="45"/>
            </a:xfrm>
            <a:prstGeom prst="rect">
              <a:avLst/>
            </a:prstGeom>
            <a:solidFill>
              <a:srgbClr val="FF00FF">
                <a:alpha val="20000"/>
              </a:srgbClr>
            </a:solidFill>
            <a:ln w="9525" algn="ctr">
              <a:noFill/>
              <a:miter lim="800000"/>
              <a:headEnd/>
              <a:tailEnd/>
            </a:ln>
          </p:spPr>
          <p:txBody>
            <a:bodyPr wrap="none" anchor="ctr"/>
            <a:lstStyle/>
            <a:p>
              <a:endParaRPr lang="en-US"/>
            </a:p>
          </p:txBody>
        </p:sp>
      </p:grpSp>
    </p:spTree>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Direct Time Study</a:t>
            </a:r>
          </a:p>
        </p:txBody>
      </p:sp>
      <p:sp>
        <p:nvSpPr>
          <p:cNvPr id="67587" name="Rectangle 3"/>
          <p:cNvSpPr>
            <a:spLocks noGrp="1" noChangeArrowheads="1"/>
          </p:cNvSpPr>
          <p:nvPr>
            <p:ph type="body" idx="1"/>
          </p:nvPr>
        </p:nvSpPr>
        <p:spPr/>
        <p:txBody>
          <a:bodyPr/>
          <a:lstStyle/>
          <a:p>
            <a:pPr marL="457200" indent="-457200" eaLnBrk="1" hangingPunct="1">
              <a:lnSpc>
                <a:spcPct val="90000"/>
              </a:lnSpc>
              <a:buFont typeface="Wingdings" pitchFamily="2" charset="2"/>
              <a:buNone/>
            </a:pPr>
            <a:r>
              <a:rPr lang="en-US" sz="2400" smtClean="0"/>
              <a:t>Direct Time Study Procedure </a:t>
            </a:r>
          </a:p>
          <a:p>
            <a:pPr marL="457200" indent="-457200" eaLnBrk="1" hangingPunct="1">
              <a:lnSpc>
                <a:spcPct val="90000"/>
              </a:lnSpc>
              <a:buFont typeface="Wingdings" pitchFamily="2" charset="2"/>
              <a:buAutoNum type="arabicPeriod"/>
            </a:pPr>
            <a:r>
              <a:rPr lang="en-US" sz="2400" smtClean="0"/>
              <a:t>Define and document the standard method</a:t>
            </a:r>
          </a:p>
          <a:p>
            <a:pPr marL="457200" indent="-457200" eaLnBrk="1" hangingPunct="1">
              <a:lnSpc>
                <a:spcPct val="90000"/>
              </a:lnSpc>
              <a:buFont typeface="Wingdings" pitchFamily="2" charset="2"/>
              <a:buAutoNum type="arabicPeriod"/>
            </a:pPr>
            <a:r>
              <a:rPr lang="en-US" sz="2400" smtClean="0"/>
              <a:t>Divide the task into work elements</a:t>
            </a:r>
          </a:p>
          <a:p>
            <a:pPr marL="457200" indent="-457200" eaLnBrk="1" hangingPunct="1">
              <a:lnSpc>
                <a:spcPct val="90000"/>
              </a:lnSpc>
              <a:buFont typeface="Wingdings" pitchFamily="2" charset="2"/>
              <a:buAutoNum type="arabicPeriod"/>
            </a:pPr>
            <a:r>
              <a:rPr lang="en-US" sz="2400" smtClean="0"/>
              <a:t>Time the work elements to obtain the observed time </a:t>
            </a:r>
            <a:r>
              <a:rPr lang="en-US" sz="2400" i="1" smtClean="0"/>
              <a:t>T</a:t>
            </a:r>
            <a:r>
              <a:rPr lang="en-US" sz="2400" i="1" baseline="-25000" smtClean="0"/>
              <a:t>obs</a:t>
            </a:r>
            <a:r>
              <a:rPr lang="en-US" sz="2400" smtClean="0"/>
              <a:t> </a:t>
            </a:r>
          </a:p>
          <a:p>
            <a:pPr marL="457200" indent="-457200" eaLnBrk="1" hangingPunct="1">
              <a:lnSpc>
                <a:spcPct val="90000"/>
              </a:lnSpc>
              <a:buFont typeface="Wingdings" pitchFamily="2" charset="2"/>
              <a:buAutoNum type="arabicPeriod"/>
            </a:pPr>
            <a:r>
              <a:rPr lang="en-US" sz="2400" smtClean="0"/>
              <a:t>Evaluate worker’s pace relative to standard performance to obtain normal time </a:t>
            </a:r>
            <a:r>
              <a:rPr lang="en-US" sz="2400" i="1" smtClean="0"/>
              <a:t>T</a:t>
            </a:r>
            <a:r>
              <a:rPr lang="en-US" sz="2400" i="1" baseline="-25000" smtClean="0"/>
              <a:t>n</a:t>
            </a:r>
            <a:endParaRPr lang="en-US" sz="2400" i="1" smtClean="0"/>
          </a:p>
          <a:p>
            <a:pPr marL="914400" lvl="1" indent="-457200" eaLnBrk="1" hangingPunct="1">
              <a:lnSpc>
                <a:spcPct val="90000"/>
              </a:lnSpc>
            </a:pPr>
            <a:r>
              <a:rPr lang="en-US" sz="2000" smtClean="0"/>
              <a:t>Called performance rating (</a:t>
            </a:r>
            <a:r>
              <a:rPr lang="en-US" sz="2000" i="1" smtClean="0"/>
              <a:t>PR</a:t>
            </a:r>
            <a:r>
              <a:rPr lang="en-US" sz="2000" smtClean="0"/>
              <a:t>)</a:t>
            </a:r>
          </a:p>
          <a:p>
            <a:pPr marL="457200" indent="-457200" eaLnBrk="1" hangingPunct="1">
              <a:lnSpc>
                <a:spcPct val="90000"/>
              </a:lnSpc>
              <a:buFontTx/>
              <a:buNone/>
            </a:pPr>
            <a:r>
              <a:rPr lang="en-US" sz="2400" i="1" smtClean="0"/>
              <a:t>		T</a:t>
            </a:r>
            <a:r>
              <a:rPr lang="en-US" sz="2400" i="1" baseline="-25000" smtClean="0"/>
              <a:t>n</a:t>
            </a:r>
            <a:r>
              <a:rPr lang="en-US" sz="2400" smtClean="0"/>
              <a:t> = </a:t>
            </a:r>
            <a:r>
              <a:rPr lang="en-US" sz="2400" i="1" smtClean="0"/>
              <a:t>T</a:t>
            </a:r>
            <a:r>
              <a:rPr lang="en-US" sz="2400" i="1" baseline="-25000" smtClean="0"/>
              <a:t>obs</a:t>
            </a:r>
            <a:r>
              <a:rPr lang="en-US" sz="2400" smtClean="0"/>
              <a:t>(</a:t>
            </a:r>
            <a:r>
              <a:rPr lang="en-US" sz="2400" i="1" smtClean="0"/>
              <a:t>PR</a:t>
            </a:r>
            <a:r>
              <a:rPr lang="en-US" sz="2400" smtClean="0"/>
              <a:t>)</a:t>
            </a:r>
          </a:p>
          <a:p>
            <a:pPr marL="457200" indent="-457200" eaLnBrk="1" hangingPunct="1">
              <a:lnSpc>
                <a:spcPct val="90000"/>
              </a:lnSpc>
              <a:buFont typeface="Wingdings" pitchFamily="2" charset="2"/>
              <a:buAutoNum type="arabicPeriod" startAt="5"/>
            </a:pPr>
            <a:r>
              <a:rPr lang="en-US" sz="2400" smtClean="0"/>
              <a:t>Apply allowance factor to compute standard time</a:t>
            </a:r>
          </a:p>
          <a:p>
            <a:pPr marL="457200" indent="-457200" eaLnBrk="1" hangingPunct="1">
              <a:lnSpc>
                <a:spcPct val="90000"/>
              </a:lnSpc>
              <a:buFontTx/>
              <a:buNone/>
            </a:pPr>
            <a:r>
              <a:rPr lang="en-US" sz="2400" i="1" smtClean="0"/>
              <a:t>		T</a:t>
            </a:r>
            <a:r>
              <a:rPr lang="en-US" sz="2400" i="1" baseline="-25000" smtClean="0"/>
              <a:t>std</a:t>
            </a:r>
            <a:r>
              <a:rPr lang="en-US" sz="2400" smtClean="0"/>
              <a:t> = </a:t>
            </a:r>
            <a:r>
              <a:rPr lang="en-US" sz="2400" i="1" smtClean="0"/>
              <a:t>T</a:t>
            </a:r>
            <a:r>
              <a:rPr lang="en-US" sz="2400" i="1" baseline="-25000" smtClean="0"/>
              <a:t>n</a:t>
            </a:r>
            <a:r>
              <a:rPr lang="en-US" sz="2400" smtClean="0"/>
              <a:t>(1 + </a:t>
            </a:r>
            <a:r>
              <a:rPr lang="en-US" sz="2400" i="1" smtClean="0"/>
              <a:t>A</a:t>
            </a:r>
            <a:r>
              <a:rPr lang="en-US" sz="2400" i="1" baseline="-25000" smtClean="0"/>
              <a:t>pfd</a:t>
            </a:r>
            <a:r>
              <a:rPr lang="en-US" sz="2400" smtClean="0"/>
              <a:t>)</a:t>
            </a:r>
          </a:p>
        </p:txBody>
      </p:sp>
    </p:spTree>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Direct Time Study</a:t>
            </a:r>
          </a:p>
        </p:txBody>
      </p:sp>
      <p:sp>
        <p:nvSpPr>
          <p:cNvPr id="68611" name="Rectangle 3"/>
          <p:cNvSpPr>
            <a:spLocks noGrp="1" noChangeArrowheads="1"/>
          </p:cNvSpPr>
          <p:nvPr>
            <p:ph type="body" idx="1"/>
          </p:nvPr>
        </p:nvSpPr>
        <p:spPr/>
        <p:txBody>
          <a:bodyPr/>
          <a:lstStyle/>
          <a:p>
            <a:pPr algn="just" eaLnBrk="1" hangingPunct="1">
              <a:lnSpc>
                <a:spcPct val="90000"/>
              </a:lnSpc>
              <a:buFontTx/>
              <a:buNone/>
            </a:pPr>
            <a:r>
              <a:rPr lang="en-US" sz="2400" smtClean="0"/>
              <a:t>Document the Standard Method </a:t>
            </a:r>
          </a:p>
          <a:p>
            <a:pPr algn="just" eaLnBrk="1" hangingPunct="1">
              <a:lnSpc>
                <a:spcPct val="90000"/>
              </a:lnSpc>
            </a:pPr>
            <a:r>
              <a:rPr lang="en-US" sz="2400" smtClean="0"/>
              <a:t>Determine the “one best method”</a:t>
            </a:r>
          </a:p>
          <a:p>
            <a:pPr lvl="1" algn="just" eaLnBrk="1" hangingPunct="1">
              <a:lnSpc>
                <a:spcPct val="90000"/>
              </a:lnSpc>
            </a:pPr>
            <a:r>
              <a:rPr lang="en-US" sz="2000" smtClean="0"/>
              <a:t>Seek worker’s advice if possible</a:t>
            </a:r>
          </a:p>
          <a:p>
            <a:pPr algn="just" eaLnBrk="1" hangingPunct="1">
              <a:lnSpc>
                <a:spcPct val="90000"/>
              </a:lnSpc>
            </a:pPr>
            <a:r>
              <a:rPr lang="en-US" sz="2400" smtClean="0"/>
              <a:t>Documentation should include:</a:t>
            </a:r>
          </a:p>
          <a:p>
            <a:pPr lvl="1" algn="just" eaLnBrk="1" hangingPunct="1">
              <a:lnSpc>
                <a:spcPct val="90000"/>
              </a:lnSpc>
            </a:pPr>
            <a:r>
              <a:rPr lang="en-US" sz="2000" smtClean="0"/>
              <a:t>All of the steps in the method</a:t>
            </a:r>
          </a:p>
          <a:p>
            <a:pPr lvl="1" algn="just" eaLnBrk="1" hangingPunct="1">
              <a:lnSpc>
                <a:spcPct val="90000"/>
              </a:lnSpc>
            </a:pPr>
            <a:r>
              <a:rPr lang="en-US" sz="2000" smtClean="0"/>
              <a:t>Special tools, gauges, equipment and equipment settings (e.g., feeds and speeds) if applicable</a:t>
            </a:r>
          </a:p>
          <a:p>
            <a:pPr lvl="1" algn="just" eaLnBrk="1" hangingPunct="1">
              <a:lnSpc>
                <a:spcPct val="90000"/>
              </a:lnSpc>
            </a:pPr>
            <a:r>
              <a:rPr lang="en-US" sz="2000" smtClean="0"/>
              <a:t>Irregular elements and their frequency</a:t>
            </a:r>
          </a:p>
          <a:p>
            <a:pPr algn="just" eaLnBrk="1" hangingPunct="1">
              <a:lnSpc>
                <a:spcPct val="90000"/>
              </a:lnSpc>
            </a:pPr>
            <a:r>
              <a:rPr lang="en-US" sz="2400" smtClean="0"/>
              <a:t>Once the standard method is defined, it should not be possible for the operator to make further improvements</a:t>
            </a:r>
          </a:p>
        </p:txBody>
      </p:sp>
    </p:spTree>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3" descr="13"/>
          <p:cNvPicPr>
            <a:picLocks noChangeAspect="1" noChangeArrowheads="1"/>
          </p:cNvPicPr>
          <p:nvPr/>
        </p:nvPicPr>
        <p:blipFill>
          <a:blip r:embed="rId2" cstate="print"/>
          <a:srcRect/>
          <a:stretch>
            <a:fillRect/>
          </a:stretch>
        </p:blipFill>
        <p:spPr bwMode="auto">
          <a:xfrm>
            <a:off x="3886200" y="381000"/>
            <a:ext cx="4953000" cy="6310313"/>
          </a:xfrm>
          <a:prstGeom prst="rect">
            <a:avLst/>
          </a:prstGeom>
          <a:noFill/>
          <a:ln w="9525">
            <a:noFill/>
            <a:miter lim="800000"/>
            <a:headEnd/>
            <a:tailEnd/>
          </a:ln>
        </p:spPr>
      </p:pic>
      <p:sp>
        <p:nvSpPr>
          <p:cNvPr id="69635" name="Text Box 4"/>
          <p:cNvSpPr txBox="1">
            <a:spLocks noChangeArrowheads="1"/>
          </p:cNvSpPr>
          <p:nvPr/>
        </p:nvSpPr>
        <p:spPr bwMode="auto">
          <a:xfrm>
            <a:off x="762000" y="2286000"/>
            <a:ext cx="3124200" cy="822325"/>
          </a:xfrm>
          <a:prstGeom prst="rect">
            <a:avLst/>
          </a:prstGeom>
          <a:noFill/>
          <a:ln w="9525">
            <a:noFill/>
            <a:miter lim="800000"/>
            <a:headEnd/>
            <a:tailEnd/>
          </a:ln>
        </p:spPr>
        <p:txBody>
          <a:bodyPr>
            <a:spAutoFit/>
          </a:bodyPr>
          <a:lstStyle/>
          <a:p>
            <a:pPr>
              <a:spcBef>
                <a:spcPct val="50000"/>
              </a:spcBef>
            </a:pPr>
            <a:r>
              <a:rPr lang="en-US">
                <a:latin typeface="Arial" charset="0"/>
              </a:rPr>
              <a:t>Direct time study form</a:t>
            </a:r>
          </a:p>
        </p:txBody>
      </p:sp>
      <p:sp>
        <p:nvSpPr>
          <p:cNvPr id="69636" name="Rectangle 6"/>
          <p:cNvSpPr>
            <a:spLocks noGrp="1" noChangeArrowheads="1"/>
          </p:cNvSpPr>
          <p:nvPr>
            <p:ph type="title"/>
          </p:nvPr>
        </p:nvSpPr>
        <p:spPr>
          <a:xfrm>
            <a:off x="685800" y="44450"/>
            <a:ext cx="3505200" cy="1143000"/>
          </a:xfrm>
          <a:noFill/>
        </p:spPr>
        <p:txBody>
          <a:bodyPr>
            <a:normAutofit fontScale="90000"/>
          </a:bodyPr>
          <a:lstStyle/>
          <a:p>
            <a:pPr algn="l" eaLnBrk="1" hangingPunct="1"/>
            <a:r>
              <a:rPr lang="en-US" dirty="0" smtClean="0"/>
              <a:t>Direct Time Study</a:t>
            </a:r>
          </a:p>
        </p:txBody>
      </p:sp>
    </p:spTree>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t>Direct Time Study</a:t>
            </a:r>
          </a:p>
        </p:txBody>
      </p:sp>
      <p:sp>
        <p:nvSpPr>
          <p:cNvPr id="245763" name="Rectangle 3"/>
          <p:cNvSpPr>
            <a:spLocks noGrp="1" noChangeArrowheads="1"/>
          </p:cNvSpPr>
          <p:nvPr>
            <p:ph type="body" idx="1"/>
          </p:nvPr>
        </p:nvSpPr>
        <p:spPr/>
        <p:txBody>
          <a:bodyPr/>
          <a:lstStyle/>
          <a:p>
            <a:pPr eaLnBrk="1" hangingPunct="1">
              <a:lnSpc>
                <a:spcPct val="90000"/>
              </a:lnSpc>
              <a:buFontTx/>
              <a:buNone/>
            </a:pPr>
            <a:r>
              <a:rPr lang="en-US" sz="2400" smtClean="0"/>
              <a:t>Example </a:t>
            </a:r>
          </a:p>
          <a:p>
            <a:pPr eaLnBrk="1" hangingPunct="1">
              <a:lnSpc>
                <a:spcPct val="90000"/>
              </a:lnSpc>
            </a:pPr>
            <a:r>
              <a:rPr lang="en-US" sz="2400" smtClean="0"/>
              <a:t>A direct time study was taken on a manual work element using the snapback method. The regular cycle consisted of three elements, a, b, and c. Element d is an irregular element performed every five cycles. </a:t>
            </a:r>
          </a:p>
          <a:p>
            <a:pPr eaLnBrk="1" hangingPunct="1">
              <a:lnSpc>
                <a:spcPct val="90000"/>
              </a:lnSpc>
              <a:buFontTx/>
              <a:buNone/>
            </a:pPr>
            <a:r>
              <a:rPr lang="en-US" sz="2000" smtClean="0"/>
              <a:t>	</a:t>
            </a:r>
            <a:r>
              <a:rPr lang="en-US" sz="2000" u="sng" smtClean="0"/>
              <a:t>Work element	    	a	b	c	d </a:t>
            </a:r>
            <a:r>
              <a:rPr lang="en-US" sz="2000" smtClean="0"/>
              <a:t>   </a:t>
            </a:r>
          </a:p>
          <a:p>
            <a:pPr eaLnBrk="1" hangingPunct="1">
              <a:lnSpc>
                <a:spcPct val="90000"/>
              </a:lnSpc>
              <a:buFontTx/>
              <a:buNone/>
            </a:pPr>
            <a:r>
              <a:rPr lang="en-US" sz="2000" smtClean="0"/>
              <a:t>	Observed time (min)    0.56      	0.25      	0.50      	1.10</a:t>
            </a:r>
          </a:p>
          <a:p>
            <a:pPr eaLnBrk="1" hangingPunct="1">
              <a:lnSpc>
                <a:spcPct val="90000"/>
              </a:lnSpc>
              <a:buFontTx/>
              <a:buNone/>
            </a:pPr>
            <a:r>
              <a:rPr lang="en-US" sz="2000" smtClean="0"/>
              <a:t>	</a:t>
            </a:r>
            <a:r>
              <a:rPr lang="en-US" sz="2000" u="sng" smtClean="0"/>
              <a:t>Performance rating      100%     	80%     	110%    	100%</a:t>
            </a:r>
          </a:p>
          <a:p>
            <a:pPr eaLnBrk="1" hangingPunct="1">
              <a:lnSpc>
                <a:spcPct val="90000"/>
              </a:lnSpc>
              <a:buFontTx/>
              <a:buNone/>
            </a:pPr>
            <a:endParaRPr lang="en-US" sz="1000" smtClean="0"/>
          </a:p>
          <a:p>
            <a:pPr eaLnBrk="1" hangingPunct="1">
              <a:lnSpc>
                <a:spcPct val="90000"/>
              </a:lnSpc>
            </a:pPr>
            <a:r>
              <a:rPr lang="en-US" sz="2400" smtClean="0"/>
              <a:t>Determine (a) normal time and (b) standard time for the cycle</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t>Direct Time Study</a:t>
            </a:r>
          </a:p>
        </p:txBody>
      </p:sp>
      <p:sp>
        <p:nvSpPr>
          <p:cNvPr id="246787" name="Rectangle 3"/>
          <p:cNvSpPr>
            <a:spLocks noGrp="1" noChangeArrowheads="1"/>
          </p:cNvSpPr>
          <p:nvPr>
            <p:ph type="body" idx="1"/>
          </p:nvPr>
        </p:nvSpPr>
        <p:spPr/>
        <p:txBody>
          <a:bodyPr/>
          <a:lstStyle/>
          <a:p>
            <a:pPr marL="457200" indent="-457200" eaLnBrk="1" hangingPunct="1">
              <a:buFontTx/>
              <a:buNone/>
            </a:pPr>
            <a:r>
              <a:rPr lang="en-US" smtClean="0"/>
              <a:t>(a) Normal time:</a:t>
            </a:r>
          </a:p>
          <a:p>
            <a:pPr marL="457200" indent="-457200" eaLnBrk="1" hangingPunct="1">
              <a:buFontTx/>
              <a:buNone/>
            </a:pPr>
            <a:r>
              <a:rPr lang="en-US" smtClean="0"/>
              <a:t>	</a:t>
            </a:r>
            <a:r>
              <a:rPr lang="en-US" i="1" smtClean="0"/>
              <a:t>T</a:t>
            </a:r>
            <a:r>
              <a:rPr lang="en-US" i="1" baseline="-25000" smtClean="0"/>
              <a:t>n</a:t>
            </a:r>
            <a:r>
              <a:rPr lang="en-US" smtClean="0"/>
              <a:t> = 0.56(1.00) + 0.25(0.80) + 0.50(1.0) </a:t>
            </a:r>
          </a:p>
          <a:p>
            <a:pPr marL="457200" indent="-457200" eaLnBrk="1" hangingPunct="1">
              <a:buFontTx/>
              <a:buNone/>
            </a:pPr>
            <a:r>
              <a:rPr lang="en-US" smtClean="0"/>
              <a:t>			+ 1.10(1.0)/5 = 1.53 min</a:t>
            </a:r>
          </a:p>
          <a:p>
            <a:pPr marL="457200" indent="-457200" eaLnBrk="1" hangingPunct="1">
              <a:buFontTx/>
              <a:buNone/>
            </a:pPr>
            <a:r>
              <a:rPr lang="en-US" smtClean="0"/>
              <a:t>(b) Standard time:</a:t>
            </a:r>
          </a:p>
          <a:p>
            <a:pPr marL="457200" indent="-457200" eaLnBrk="1" hangingPunct="1">
              <a:buFontTx/>
              <a:buNone/>
            </a:pPr>
            <a:r>
              <a:rPr lang="en-US" smtClean="0"/>
              <a:t>	</a:t>
            </a:r>
            <a:r>
              <a:rPr lang="en-US" i="1" smtClean="0"/>
              <a:t>T</a:t>
            </a:r>
            <a:r>
              <a:rPr lang="en-US" i="1" baseline="-25000" smtClean="0"/>
              <a:t>std</a:t>
            </a:r>
            <a:r>
              <a:rPr lang="en-US" smtClean="0"/>
              <a:t> = 1.53(1 + 0.15) = 1.76 min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67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67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67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67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85800" y="1219200"/>
            <a:ext cx="7772400" cy="4370388"/>
          </a:xfrm>
          <a:prstGeom prst="rect">
            <a:avLst/>
          </a:prstGeom>
          <a:noFill/>
          <a:ln w="9525">
            <a:noFill/>
            <a:miter lim="800000"/>
            <a:headEnd/>
            <a:tailEnd/>
          </a:ln>
        </p:spPr>
        <p:txBody>
          <a:bodyPr lIns="92075" tIns="46038" rIns="92075" bIns="46038" anchor="ctr"/>
          <a:lstStyle/>
          <a:p>
            <a:pPr algn="ctr"/>
            <a:endParaRPr lang="en-US" sz="3200" b="1" dirty="0"/>
          </a:p>
          <a:p>
            <a:pPr algn="ctr"/>
            <a:r>
              <a:rPr lang="en-US" sz="3200" b="1" dirty="0"/>
              <a:t> </a:t>
            </a:r>
            <a:r>
              <a:rPr lang="en-US" sz="5400" b="1" dirty="0"/>
              <a:t>Motion and Time </a:t>
            </a:r>
            <a:r>
              <a:rPr lang="en-US" sz="5400" b="1" dirty="0" smtClean="0"/>
              <a:t>Study (MTS)</a:t>
            </a:r>
          </a:p>
          <a:p>
            <a:pPr algn="ctr"/>
            <a:r>
              <a:rPr lang="en-US" sz="5400" b="1" dirty="0" smtClean="0"/>
              <a:t>Summary Last Lecture</a:t>
            </a:r>
            <a:endParaRPr lang="en-US" sz="5400" b="1" dirty="0"/>
          </a:p>
          <a:p>
            <a:pPr algn="ct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out)">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t>Work Sampling</a:t>
            </a:r>
          </a:p>
        </p:txBody>
      </p:sp>
      <p:sp>
        <p:nvSpPr>
          <p:cNvPr id="72707" name="Rectangle 3"/>
          <p:cNvSpPr>
            <a:spLocks noGrp="1" noChangeArrowheads="1"/>
          </p:cNvSpPr>
          <p:nvPr>
            <p:ph type="body" idx="1"/>
          </p:nvPr>
        </p:nvSpPr>
        <p:spPr>
          <a:xfrm>
            <a:off x="684213" y="1670050"/>
            <a:ext cx="8154987" cy="4495800"/>
          </a:xfrm>
        </p:spPr>
        <p:txBody>
          <a:bodyPr>
            <a:normAutofit lnSpcReduction="10000"/>
          </a:bodyPr>
          <a:lstStyle/>
          <a:p>
            <a:pPr algn="just" eaLnBrk="1" hangingPunct="1">
              <a:buFontTx/>
              <a:buNone/>
            </a:pPr>
            <a:r>
              <a:rPr lang="en-US" sz="2800" smtClean="0"/>
              <a:t>Statistical technique for determining the proportions of time spent by subjects in various defined categories of activity</a:t>
            </a:r>
          </a:p>
          <a:p>
            <a:pPr algn="just" eaLnBrk="1" hangingPunct="1"/>
            <a:r>
              <a:rPr lang="en-US" sz="2800" smtClean="0"/>
              <a:t>Subjects = workers, machines</a:t>
            </a:r>
          </a:p>
          <a:p>
            <a:pPr algn="just" eaLnBrk="1" hangingPunct="1"/>
            <a:r>
              <a:rPr lang="en-US" sz="2800" smtClean="0"/>
              <a:t>Categories of activity = setting up a machine, producing parts, idle, etc.</a:t>
            </a:r>
          </a:p>
          <a:p>
            <a:pPr algn="just" eaLnBrk="1" hangingPunct="1"/>
            <a:r>
              <a:rPr lang="en-US" sz="2800" smtClean="0"/>
              <a:t>For statistical accuracy</a:t>
            </a:r>
          </a:p>
          <a:p>
            <a:pPr lvl="1" algn="just" eaLnBrk="1" hangingPunct="1"/>
            <a:r>
              <a:rPr lang="en-US" sz="2400" smtClean="0"/>
              <a:t>Observations must be taken at random times</a:t>
            </a:r>
          </a:p>
          <a:p>
            <a:pPr lvl="1" algn="just" eaLnBrk="1" hangingPunct="1"/>
            <a:r>
              <a:rPr lang="en-US" sz="2400" smtClean="0"/>
              <a:t>Period of the study must be representative of the types of activities performed by the subjects</a:t>
            </a:r>
          </a:p>
        </p:txBody>
      </p:sp>
      <p:grpSp>
        <p:nvGrpSpPr>
          <p:cNvPr id="2" name="Group 4"/>
          <p:cNvGrpSpPr>
            <a:grpSpLocks/>
          </p:cNvGrpSpPr>
          <p:nvPr/>
        </p:nvGrpSpPr>
        <p:grpSpPr bwMode="auto">
          <a:xfrm>
            <a:off x="0" y="0"/>
            <a:ext cx="1944688" cy="941388"/>
            <a:chOff x="3878" y="3339"/>
            <a:chExt cx="1225" cy="593"/>
          </a:xfrm>
        </p:grpSpPr>
        <p:pic>
          <p:nvPicPr>
            <p:cNvPr id="72709" name="Picture 5" descr="12"/>
            <p:cNvPicPr>
              <a:picLocks noChangeAspect="1" noChangeArrowheads="1"/>
            </p:cNvPicPr>
            <p:nvPr/>
          </p:nvPicPr>
          <p:blipFill>
            <a:blip r:embed="rId2" cstate="print"/>
            <a:srcRect/>
            <a:stretch>
              <a:fillRect/>
            </a:stretch>
          </p:blipFill>
          <p:spPr bwMode="auto">
            <a:xfrm>
              <a:off x="3878" y="3339"/>
              <a:ext cx="1225" cy="593"/>
            </a:xfrm>
            <a:prstGeom prst="rect">
              <a:avLst/>
            </a:prstGeom>
            <a:noFill/>
            <a:ln w="9525">
              <a:noFill/>
              <a:miter lim="800000"/>
              <a:headEnd/>
              <a:tailEnd/>
            </a:ln>
          </p:spPr>
        </p:pic>
        <p:sp>
          <p:nvSpPr>
            <p:cNvPr id="72710" name="Rectangle 6"/>
            <p:cNvSpPr>
              <a:spLocks noChangeArrowheads="1"/>
            </p:cNvSpPr>
            <p:nvPr/>
          </p:nvSpPr>
          <p:spPr bwMode="auto">
            <a:xfrm>
              <a:off x="4513" y="3839"/>
              <a:ext cx="272" cy="45"/>
            </a:xfrm>
            <a:prstGeom prst="rect">
              <a:avLst/>
            </a:prstGeom>
            <a:solidFill>
              <a:srgbClr val="FF00FF">
                <a:alpha val="20000"/>
              </a:srgbClr>
            </a:solidFill>
            <a:ln w="9525" algn="ctr">
              <a:noFill/>
              <a:miter lim="800000"/>
              <a:headEnd/>
              <a:tailEnd/>
            </a:ln>
          </p:spPr>
          <p:txBody>
            <a:bodyPr wrap="none" anchor="ctr"/>
            <a:lstStyle/>
            <a:p>
              <a:endParaRPr lang="en-US"/>
            </a:p>
          </p:txBody>
        </p:sp>
      </p:grpSp>
    </p:spTree>
  </p:cSld>
  <p:clrMapOvr>
    <a:masterClrMapping/>
  </p:clrMapOvr>
  <p:transition advClick="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mtClean="0"/>
              <a:t>Work Sampling</a:t>
            </a:r>
          </a:p>
        </p:txBody>
      </p:sp>
      <p:sp>
        <p:nvSpPr>
          <p:cNvPr id="73731" name="Rectangle 3"/>
          <p:cNvSpPr>
            <a:spLocks noGrp="1" noChangeArrowheads="1"/>
          </p:cNvSpPr>
          <p:nvPr>
            <p:ph type="body" idx="1"/>
          </p:nvPr>
        </p:nvSpPr>
        <p:spPr/>
        <p:txBody>
          <a:bodyPr/>
          <a:lstStyle/>
          <a:p>
            <a:pPr algn="just" eaLnBrk="1" hangingPunct="1">
              <a:lnSpc>
                <a:spcPct val="80000"/>
              </a:lnSpc>
              <a:buFontTx/>
              <a:buNone/>
            </a:pPr>
            <a:r>
              <a:rPr lang="en-US" sz="2800" smtClean="0"/>
              <a:t>When is Work Sampling Appropriate? </a:t>
            </a:r>
          </a:p>
          <a:p>
            <a:pPr algn="just" eaLnBrk="1" hangingPunct="1">
              <a:lnSpc>
                <a:spcPct val="80000"/>
              </a:lnSpc>
            </a:pPr>
            <a:r>
              <a:rPr lang="en-US" sz="2800" smtClean="0"/>
              <a:t>Sufficient time is available to perform the study</a:t>
            </a:r>
          </a:p>
          <a:p>
            <a:pPr lvl="1" algn="just" eaLnBrk="1" hangingPunct="1">
              <a:lnSpc>
                <a:spcPct val="80000"/>
              </a:lnSpc>
            </a:pPr>
            <a:r>
              <a:rPr lang="en-US" sz="2400" smtClean="0"/>
              <a:t>Several weeks usually required for a work sampling study</a:t>
            </a:r>
          </a:p>
          <a:p>
            <a:pPr algn="just" eaLnBrk="1" hangingPunct="1">
              <a:lnSpc>
                <a:spcPct val="80000"/>
              </a:lnSpc>
            </a:pPr>
            <a:r>
              <a:rPr lang="en-US" sz="2800" smtClean="0"/>
              <a:t>Multiple subjects</a:t>
            </a:r>
          </a:p>
          <a:p>
            <a:pPr lvl="1" algn="just" eaLnBrk="1" hangingPunct="1">
              <a:lnSpc>
                <a:spcPct val="80000"/>
              </a:lnSpc>
            </a:pPr>
            <a:r>
              <a:rPr lang="en-US" sz="2400" smtClean="0"/>
              <a:t>Work sampling suited to studies involving more than one subject</a:t>
            </a:r>
          </a:p>
          <a:p>
            <a:pPr algn="just" eaLnBrk="1" hangingPunct="1">
              <a:lnSpc>
                <a:spcPct val="80000"/>
              </a:lnSpc>
            </a:pPr>
            <a:r>
              <a:rPr lang="en-US" sz="2800" smtClean="0"/>
              <a:t>Long cycle times for the jobs covered by the study </a:t>
            </a:r>
          </a:p>
          <a:p>
            <a:pPr algn="just" eaLnBrk="1" hangingPunct="1">
              <a:lnSpc>
                <a:spcPct val="80000"/>
              </a:lnSpc>
            </a:pPr>
            <a:r>
              <a:rPr lang="en-US" sz="2800" smtClean="0"/>
              <a:t>Nonrepetitive work cycles</a:t>
            </a:r>
          </a:p>
          <a:p>
            <a:pPr lvl="1" algn="just" eaLnBrk="1" hangingPunct="1">
              <a:lnSpc>
                <a:spcPct val="80000"/>
              </a:lnSpc>
            </a:pPr>
            <a:r>
              <a:rPr lang="en-US" sz="2400" smtClean="0"/>
              <a:t>Jobs consist of various tasks rather than a single repetitive task</a:t>
            </a:r>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Work Sampling</a:t>
            </a:r>
          </a:p>
        </p:txBody>
      </p:sp>
      <p:sp>
        <p:nvSpPr>
          <p:cNvPr id="74755" name="Rectangle 3"/>
          <p:cNvSpPr>
            <a:spLocks noGrp="1" noChangeArrowheads="1"/>
          </p:cNvSpPr>
          <p:nvPr>
            <p:ph type="body" idx="1"/>
          </p:nvPr>
        </p:nvSpPr>
        <p:spPr/>
        <p:txBody>
          <a:bodyPr/>
          <a:lstStyle/>
          <a:p>
            <a:pPr algn="just" eaLnBrk="1" hangingPunct="1">
              <a:lnSpc>
                <a:spcPct val="80000"/>
              </a:lnSpc>
              <a:buFontTx/>
              <a:buNone/>
            </a:pPr>
            <a:r>
              <a:rPr lang="en-US" sz="2400" dirty="0" smtClean="0"/>
              <a:t>Example: How Work Sampling Works </a:t>
            </a:r>
          </a:p>
          <a:p>
            <a:pPr algn="just" eaLnBrk="1" hangingPunct="1">
              <a:lnSpc>
                <a:spcPct val="80000"/>
              </a:lnSpc>
            </a:pPr>
            <a:r>
              <a:rPr lang="en-US" sz="2400" dirty="0" smtClean="0"/>
              <a:t>A total of 500 observations taken at random times during a one-week period (40 hours) on 10 machines with results shown below. </a:t>
            </a:r>
          </a:p>
          <a:p>
            <a:pPr algn="just" eaLnBrk="1" hangingPunct="1">
              <a:lnSpc>
                <a:spcPct val="80000"/>
              </a:lnSpc>
              <a:buFontTx/>
              <a:buNone/>
            </a:pPr>
            <a:r>
              <a:rPr lang="en-US" sz="2400" dirty="0" smtClean="0"/>
              <a:t>	</a:t>
            </a:r>
            <a:r>
              <a:rPr lang="en-US" sz="2400" u="sng" dirty="0" smtClean="0"/>
              <a:t>Category</a:t>
            </a:r>
            <a:r>
              <a:rPr lang="en-US" sz="2400" dirty="0" smtClean="0"/>
              <a:t>			</a:t>
            </a:r>
            <a:r>
              <a:rPr lang="en-US" sz="2400" u="sng" dirty="0" smtClean="0"/>
              <a:t>No. of observations</a:t>
            </a:r>
          </a:p>
          <a:p>
            <a:pPr algn="just" eaLnBrk="1" hangingPunct="1">
              <a:lnSpc>
                <a:spcPct val="80000"/>
              </a:lnSpc>
              <a:buFontTx/>
              <a:buNone/>
            </a:pPr>
            <a:r>
              <a:rPr lang="en-US" sz="2400" dirty="0" smtClean="0"/>
              <a:t>	(1) Being set up			  75</a:t>
            </a:r>
          </a:p>
          <a:p>
            <a:pPr algn="just" eaLnBrk="1" hangingPunct="1">
              <a:lnSpc>
                <a:spcPct val="80000"/>
              </a:lnSpc>
              <a:buFontTx/>
              <a:buNone/>
            </a:pPr>
            <a:r>
              <a:rPr lang="en-US" sz="2400" dirty="0" smtClean="0"/>
              <a:t>	(2) Running production		300</a:t>
            </a:r>
          </a:p>
          <a:p>
            <a:pPr algn="just" eaLnBrk="1" hangingPunct="1">
              <a:lnSpc>
                <a:spcPct val="80000"/>
              </a:lnSpc>
              <a:buFontTx/>
              <a:buNone/>
            </a:pPr>
            <a:r>
              <a:rPr lang="en-US" sz="2400" dirty="0" smtClean="0"/>
              <a:t>	(3) Machine idle			</a:t>
            </a:r>
            <a:r>
              <a:rPr lang="en-US" sz="2400" u="sng" dirty="0" smtClean="0"/>
              <a:t>125</a:t>
            </a:r>
          </a:p>
          <a:p>
            <a:pPr algn="just" eaLnBrk="1" hangingPunct="1">
              <a:lnSpc>
                <a:spcPct val="80000"/>
              </a:lnSpc>
              <a:buFontTx/>
              <a:buNone/>
            </a:pPr>
            <a:r>
              <a:rPr lang="en-US" sz="2400" dirty="0" smtClean="0"/>
              <a:t>						500</a:t>
            </a:r>
          </a:p>
          <a:p>
            <a:pPr algn="just" eaLnBrk="1" hangingPunct="1">
              <a:lnSpc>
                <a:spcPct val="80000"/>
              </a:lnSpc>
            </a:pPr>
            <a:r>
              <a:rPr lang="en-US" sz="2400" dirty="0" smtClean="0"/>
              <a:t>How many hours per week did an average machine spend in each category?</a:t>
            </a:r>
          </a:p>
          <a:p>
            <a:pPr algn="just" eaLnBrk="1" hangingPunct="1">
              <a:lnSpc>
                <a:spcPct val="80000"/>
              </a:lnSpc>
              <a:buFontTx/>
              <a:buNone/>
            </a:pPr>
            <a:endParaRPr lang="en-US" sz="2400" dirty="0" smtClean="0"/>
          </a:p>
        </p:txBody>
      </p:sp>
    </p:spTree>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mtClean="0"/>
              <a:t>Work Sampling</a:t>
            </a:r>
          </a:p>
        </p:txBody>
      </p:sp>
      <p:sp>
        <p:nvSpPr>
          <p:cNvPr id="75779" name="Rectangle 3"/>
          <p:cNvSpPr>
            <a:spLocks noGrp="1" noChangeArrowheads="1"/>
          </p:cNvSpPr>
          <p:nvPr>
            <p:ph type="body" idx="1"/>
          </p:nvPr>
        </p:nvSpPr>
        <p:spPr>
          <a:xfrm>
            <a:off x="611188" y="1741488"/>
            <a:ext cx="8228012" cy="4495800"/>
          </a:xfrm>
        </p:spPr>
        <p:txBody>
          <a:bodyPr/>
          <a:lstStyle/>
          <a:p>
            <a:pPr algn="just" eaLnBrk="1" hangingPunct="1">
              <a:lnSpc>
                <a:spcPct val="80000"/>
              </a:lnSpc>
            </a:pPr>
            <a:r>
              <a:rPr lang="en-US" sz="2800" dirty="0" smtClean="0"/>
              <a:t>Proportions of time determined as number of observations in each category divided by 500</a:t>
            </a:r>
          </a:p>
          <a:p>
            <a:pPr algn="just" eaLnBrk="1" hangingPunct="1">
              <a:lnSpc>
                <a:spcPct val="80000"/>
              </a:lnSpc>
            </a:pPr>
            <a:r>
              <a:rPr lang="en-US" sz="2800" dirty="0" smtClean="0"/>
              <a:t>Time in each category determined by multiplying proportion by total hours (40 hr)</a:t>
            </a:r>
          </a:p>
          <a:p>
            <a:pPr algn="just" eaLnBrk="1" hangingPunct="1">
              <a:lnSpc>
                <a:spcPct val="80000"/>
              </a:lnSpc>
              <a:buFontTx/>
              <a:buNone/>
            </a:pPr>
            <a:endParaRPr lang="en-US" sz="1400" u="sng" dirty="0" smtClean="0"/>
          </a:p>
          <a:p>
            <a:pPr algn="just" eaLnBrk="1" hangingPunct="1">
              <a:lnSpc>
                <a:spcPct val="80000"/>
              </a:lnSpc>
              <a:buFontTx/>
              <a:buNone/>
            </a:pPr>
            <a:r>
              <a:rPr lang="en-US" sz="2400" u="sng" dirty="0" smtClean="0"/>
              <a:t>Category</a:t>
            </a:r>
            <a:r>
              <a:rPr lang="en-US" sz="2400" dirty="0" smtClean="0"/>
              <a:t>			     </a:t>
            </a:r>
            <a:r>
              <a:rPr lang="en-US" sz="2400" u="sng" dirty="0" smtClean="0"/>
              <a:t>Proportion</a:t>
            </a:r>
            <a:r>
              <a:rPr lang="en-US" sz="2400" dirty="0" smtClean="0"/>
              <a:t>	       </a:t>
            </a:r>
            <a:r>
              <a:rPr lang="en-US" sz="2400" u="sng" dirty="0" smtClean="0"/>
              <a:t>Hrs per category</a:t>
            </a:r>
          </a:p>
          <a:p>
            <a:pPr algn="just" eaLnBrk="1" hangingPunct="1">
              <a:lnSpc>
                <a:spcPct val="80000"/>
              </a:lnSpc>
              <a:buFontTx/>
              <a:buNone/>
            </a:pPr>
            <a:r>
              <a:rPr lang="en-US" sz="2400" dirty="0" smtClean="0"/>
              <a:t>(1) Being set up		   75/500 = 0.15	     0.15 x 40 =   6</a:t>
            </a:r>
          </a:p>
          <a:p>
            <a:pPr algn="just" eaLnBrk="1" hangingPunct="1">
              <a:lnSpc>
                <a:spcPct val="80000"/>
              </a:lnSpc>
              <a:buFontTx/>
              <a:buNone/>
            </a:pPr>
            <a:r>
              <a:rPr lang="en-US" sz="2400" dirty="0" smtClean="0"/>
              <a:t>(2) Running production	 300/500 = 0.60	     0.60 x 40 = 24</a:t>
            </a:r>
          </a:p>
          <a:p>
            <a:pPr algn="just" eaLnBrk="1" hangingPunct="1">
              <a:lnSpc>
                <a:spcPct val="80000"/>
              </a:lnSpc>
              <a:buFontTx/>
              <a:buNone/>
            </a:pPr>
            <a:r>
              <a:rPr lang="en-US" sz="2400" dirty="0" smtClean="0"/>
              <a:t>(3) Machine idle		 125/500 = 0.25          0.25 x 40 = 10</a:t>
            </a:r>
          </a:p>
          <a:p>
            <a:pPr algn="just" eaLnBrk="1" hangingPunct="1">
              <a:lnSpc>
                <a:spcPct val="80000"/>
              </a:lnSpc>
              <a:buFontTx/>
              <a:buNone/>
            </a:pPr>
            <a:r>
              <a:rPr lang="en-US" sz="2400" dirty="0" smtClean="0"/>
              <a:t>							     </a:t>
            </a:r>
          </a:p>
          <a:p>
            <a:pPr algn="just" eaLnBrk="1" hangingPunct="1">
              <a:lnSpc>
                <a:spcPct val="80000"/>
              </a:lnSpc>
              <a:buFontTx/>
              <a:buNone/>
            </a:pPr>
            <a:endParaRPr lang="en-US" sz="2400" dirty="0" smtClean="0"/>
          </a:p>
        </p:txBody>
      </p:sp>
    </p:spTree>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t>Work Sampling</a:t>
            </a:r>
          </a:p>
        </p:txBody>
      </p:sp>
      <p:sp>
        <p:nvSpPr>
          <p:cNvPr id="76803" name="Rectangle 3"/>
          <p:cNvSpPr>
            <a:spLocks noGrp="1" noChangeArrowheads="1"/>
          </p:cNvSpPr>
          <p:nvPr>
            <p:ph type="body" idx="1"/>
          </p:nvPr>
        </p:nvSpPr>
        <p:spPr>
          <a:xfrm>
            <a:off x="684213" y="1885950"/>
            <a:ext cx="8154987" cy="4495800"/>
          </a:xfrm>
        </p:spPr>
        <p:txBody>
          <a:bodyPr/>
          <a:lstStyle/>
          <a:p>
            <a:pPr algn="just" eaLnBrk="1" hangingPunct="1">
              <a:lnSpc>
                <a:spcPct val="80000"/>
              </a:lnSpc>
              <a:buFontTx/>
              <a:buNone/>
            </a:pPr>
            <a:r>
              <a:rPr lang="en-US" sz="2800" smtClean="0"/>
              <a:t>Work Sampling Applications </a:t>
            </a:r>
          </a:p>
          <a:p>
            <a:pPr algn="just" eaLnBrk="1" hangingPunct="1">
              <a:lnSpc>
                <a:spcPct val="80000"/>
              </a:lnSpc>
            </a:pPr>
            <a:r>
              <a:rPr lang="en-US" sz="2800" smtClean="0"/>
              <a:t>Machine utilization - how much time is spent by machines in various categories of activity</a:t>
            </a:r>
          </a:p>
          <a:p>
            <a:pPr lvl="1" algn="just" eaLnBrk="1" hangingPunct="1">
              <a:lnSpc>
                <a:spcPct val="80000"/>
              </a:lnSpc>
            </a:pPr>
            <a:r>
              <a:rPr lang="en-US" sz="2400" smtClean="0"/>
              <a:t>Previous example</a:t>
            </a:r>
          </a:p>
          <a:p>
            <a:pPr algn="just" eaLnBrk="1" hangingPunct="1">
              <a:lnSpc>
                <a:spcPct val="80000"/>
              </a:lnSpc>
            </a:pPr>
            <a:r>
              <a:rPr lang="en-US" sz="2800" smtClean="0"/>
              <a:t>Worker utilization - how workers spend their time</a:t>
            </a:r>
          </a:p>
          <a:p>
            <a:pPr algn="just" eaLnBrk="1" hangingPunct="1">
              <a:lnSpc>
                <a:spcPct val="80000"/>
              </a:lnSpc>
            </a:pPr>
            <a:r>
              <a:rPr lang="en-US" sz="2800" smtClean="0"/>
              <a:t>Allowances for time standards - assessment of delay components in PFD allowance factor</a:t>
            </a:r>
          </a:p>
          <a:p>
            <a:pPr algn="just" eaLnBrk="1" hangingPunct="1">
              <a:lnSpc>
                <a:spcPct val="80000"/>
              </a:lnSpc>
            </a:pPr>
            <a:r>
              <a:rPr lang="en-US" sz="2800" smtClean="0"/>
              <a:t>Average unit time - determining the average time on each work unit</a:t>
            </a:r>
          </a:p>
          <a:p>
            <a:pPr algn="just" eaLnBrk="1" hangingPunct="1">
              <a:lnSpc>
                <a:spcPct val="80000"/>
              </a:lnSpc>
            </a:pPr>
            <a:r>
              <a:rPr lang="en-US" sz="2800" smtClean="0"/>
              <a:t>Time standards - limited statistical accuracy when standards set by work sampling</a:t>
            </a:r>
          </a:p>
        </p:txBody>
      </p:sp>
    </p:spTree>
  </p:cSld>
  <p:clrMapOvr>
    <a:masterClrMapping/>
  </p:clrMapOvr>
  <p:transition advClick="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68313" y="2636838"/>
            <a:ext cx="2517775" cy="2603500"/>
          </a:xfrm>
        </p:spPr>
        <p:txBody>
          <a:bodyPr/>
          <a:lstStyle/>
          <a:p>
            <a:pPr algn="l" eaLnBrk="1" hangingPunct="1"/>
            <a:r>
              <a:rPr lang="en-US" sz="2800" smtClean="0"/>
              <a:t>Work Sampling Observation Form</a:t>
            </a:r>
          </a:p>
        </p:txBody>
      </p:sp>
      <p:pic>
        <p:nvPicPr>
          <p:cNvPr id="77827" name="Picture 3" descr="16"/>
          <p:cNvPicPr>
            <a:picLocks noChangeAspect="1" noChangeArrowheads="1"/>
          </p:cNvPicPr>
          <p:nvPr/>
        </p:nvPicPr>
        <p:blipFill>
          <a:blip r:embed="rId2" cstate="print"/>
          <a:srcRect/>
          <a:stretch>
            <a:fillRect/>
          </a:stretch>
        </p:blipFill>
        <p:spPr bwMode="auto">
          <a:xfrm>
            <a:off x="2852738" y="1785938"/>
            <a:ext cx="5822950" cy="4595812"/>
          </a:xfrm>
          <a:prstGeom prst="rect">
            <a:avLst/>
          </a:prstGeom>
          <a:noFill/>
          <a:ln w="9525">
            <a:noFill/>
            <a:miter lim="800000"/>
            <a:headEnd/>
            <a:tailEnd/>
          </a:ln>
        </p:spPr>
      </p:pic>
      <p:sp>
        <p:nvSpPr>
          <p:cNvPr id="77828" name="Rectangle 4"/>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r>
              <a:rPr lang="en-US" sz="4400">
                <a:solidFill>
                  <a:schemeClr val="tx2"/>
                </a:solidFill>
              </a:rPr>
              <a:t>Work Sampling</a:t>
            </a:r>
          </a:p>
        </p:txBody>
      </p:sp>
    </p:spTree>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42910" y="714356"/>
            <a:ext cx="7772400" cy="1190625"/>
          </a:xfrm>
        </p:spPr>
        <p:txBody>
          <a:bodyPr anchor="t">
            <a:noAutofit/>
          </a:bodyPr>
          <a:lstStyle/>
          <a:p>
            <a:pPr algn="ctr" eaLnBrk="1" fontAlgn="auto" hangingPunct="1">
              <a:spcAft>
                <a:spcPts val="0"/>
              </a:spcAft>
              <a:defRPr/>
            </a:pPr>
            <a:r>
              <a:rPr lang="en-US" sz="4000" b="1" cap="all" dirty="0"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where </a:t>
            </a:r>
            <a:r>
              <a:rPr lang="en-US" sz="4000" b="1" cap="all" dirty="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to use Motion and Time Study in your Organization</a:t>
            </a:r>
          </a:p>
        </p:txBody>
      </p:sp>
      <p:sp>
        <p:nvSpPr>
          <p:cNvPr id="17411" name="Rectangle 3"/>
          <p:cNvSpPr>
            <a:spLocks noGrp="1" noChangeArrowheads="1"/>
          </p:cNvSpPr>
          <p:nvPr>
            <p:ph idx="1"/>
          </p:nvPr>
        </p:nvSpPr>
        <p:spPr>
          <a:xfrm>
            <a:off x="428625" y="1928813"/>
            <a:ext cx="7467600" cy="4525962"/>
          </a:xfrm>
        </p:spPr>
        <p:txBody>
          <a:bodyPr/>
          <a:lstStyle/>
          <a:p>
            <a:pPr eaLnBrk="1" hangingPunct="1"/>
            <a:endParaRPr lang="en-US" smtClean="0"/>
          </a:p>
          <a:p>
            <a:pPr eaLnBrk="1" hangingPunct="1"/>
            <a:r>
              <a:rPr lang="en-US" smtClean="0"/>
              <a:t>Manufacturing</a:t>
            </a:r>
          </a:p>
          <a:p>
            <a:pPr eaLnBrk="1" hangingPunct="1"/>
            <a:r>
              <a:rPr lang="en-US" smtClean="0"/>
              <a:t>Office</a:t>
            </a:r>
          </a:p>
          <a:p>
            <a:pPr eaLnBrk="1" hangingPunct="1"/>
            <a:r>
              <a:rPr lang="en-US" smtClean="0"/>
              <a:t>Banks</a:t>
            </a:r>
          </a:p>
          <a:p>
            <a:pPr eaLnBrk="1" hangingPunct="1"/>
            <a:r>
              <a:rPr lang="en-US" smtClean="0"/>
              <a:t>Department Stores</a:t>
            </a:r>
          </a:p>
          <a:p>
            <a:pPr eaLnBrk="1" hangingPunct="1"/>
            <a:r>
              <a:rPr lang="en-US" smtClean="0"/>
              <a:t>Hospitals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71472" y="714356"/>
            <a:ext cx="7772400" cy="1158875"/>
          </a:xfrm>
        </p:spPr>
        <p:txBody>
          <a:bodyPr anchor="t">
            <a:normAutofit fontScale="90000"/>
          </a:bodyPr>
          <a:lstStyle/>
          <a:p>
            <a:pPr algn="ctr" eaLnBrk="1" fontAlgn="auto" hangingPunct="1">
              <a:spcAft>
                <a:spcPts val="0"/>
              </a:spcAft>
              <a:defRPr/>
            </a:pPr>
            <a:r>
              <a:rPr lang="en-US" sz="4700" b="1" cap="all" dirty="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How do you decide if you need to do a Motion and Time Study</a:t>
            </a:r>
          </a:p>
        </p:txBody>
      </p:sp>
      <p:sp>
        <p:nvSpPr>
          <p:cNvPr id="58371" name="Rectangle 3"/>
          <p:cNvSpPr>
            <a:spLocks noGrp="1" noChangeArrowheads="1"/>
          </p:cNvSpPr>
          <p:nvPr>
            <p:ph idx="1"/>
          </p:nvPr>
        </p:nvSpPr>
        <p:spPr>
          <a:xfrm>
            <a:off x="714375" y="3000375"/>
            <a:ext cx="7848600" cy="2786063"/>
          </a:xfrm>
        </p:spPr>
        <p:txBody>
          <a:bodyPr>
            <a:normAutofit fontScale="92500" lnSpcReduction="20000"/>
          </a:bodyPr>
          <a:lstStyle/>
          <a:p>
            <a:pPr marL="420624" indent="-384048">
              <a:defRPr/>
            </a:pPr>
            <a:r>
              <a:rPr lang="en-US" dirty="0"/>
              <a:t>Are </a:t>
            </a:r>
            <a:r>
              <a:rPr lang="en-US" dirty="0" smtClean="0"/>
              <a:t>production</a:t>
            </a:r>
            <a:r>
              <a:rPr lang="tr-TR" dirty="0" smtClean="0"/>
              <a:t> </a:t>
            </a:r>
            <a:r>
              <a:rPr lang="en-US" dirty="0" smtClean="0"/>
              <a:t>costs </a:t>
            </a:r>
            <a:r>
              <a:rPr lang="en-US" dirty="0"/>
              <a:t>too </a:t>
            </a:r>
            <a:r>
              <a:rPr lang="en-US" dirty="0" smtClean="0"/>
              <a:t>high (</a:t>
            </a:r>
            <a:r>
              <a:rPr lang="en-US" dirty="0"/>
              <a:t>is there a problem)?</a:t>
            </a:r>
          </a:p>
          <a:p>
            <a:pPr marL="420624" indent="-384048">
              <a:defRPr/>
            </a:pPr>
            <a:r>
              <a:rPr lang="en-US" dirty="0"/>
              <a:t>Why is there a problem?</a:t>
            </a:r>
          </a:p>
          <a:p>
            <a:pPr marL="420624" indent="-384048">
              <a:defRPr/>
            </a:pPr>
            <a:r>
              <a:rPr lang="en-US" dirty="0"/>
              <a:t>How can it be solved?</a:t>
            </a:r>
          </a:p>
          <a:p>
            <a:pPr marL="420624" indent="-384048">
              <a:defRPr/>
            </a:pPr>
            <a:r>
              <a:rPr lang="en-US" dirty="0"/>
              <a:t>Which alternative is better?</a:t>
            </a:r>
          </a:p>
          <a:p>
            <a:pPr marL="420624" indent="-384048">
              <a:defRPr/>
            </a:pPr>
            <a:r>
              <a:rPr lang="en-US" dirty="0"/>
              <a:t>Choose the best alternative</a:t>
            </a:r>
          </a:p>
          <a:p>
            <a:pPr marL="420624" indent="-384048" eaLnBrk="1" fontAlgn="auto" hangingPunct="1">
              <a:spcAft>
                <a:spcPts val="0"/>
              </a:spcAft>
              <a:buFontTx/>
              <a:buNone/>
              <a:defRPr/>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7467600" cy="939784"/>
          </a:xfrm>
        </p:spPr>
        <p:txBody>
          <a:bodyPr anchor="t">
            <a:normAutofit/>
          </a:bodyPr>
          <a:lstStyle/>
          <a:p>
            <a:pPr eaLnBrk="1" fontAlgn="auto" hangingPunct="1">
              <a:spcAft>
                <a:spcPts val="0"/>
              </a:spcAft>
              <a:defRPr/>
            </a:pPr>
            <a:r>
              <a:rPr lang="tr-TR" sz="4200" b="1" cap="all" dirty="0" err="1"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Example</a:t>
            </a:r>
            <a:r>
              <a:rPr lang="tr-TR" sz="4200" b="1" cap="all" dirty="0"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a:t>
            </a:r>
            <a:endParaRPr lang="tr-TR" sz="4200" b="1" cap="all" dirty="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endParaRPr>
          </a:p>
        </p:txBody>
      </p:sp>
      <p:pic>
        <p:nvPicPr>
          <p:cNvPr id="19459" name="Picture 4"/>
          <p:cNvPicPr>
            <a:picLocks noChangeAspect="1" noChangeArrowheads="1"/>
          </p:cNvPicPr>
          <p:nvPr/>
        </p:nvPicPr>
        <p:blipFill>
          <a:blip r:embed="rId3" cstate="print"/>
          <a:srcRect/>
          <a:stretch>
            <a:fillRect/>
          </a:stretch>
        </p:blipFill>
        <p:spPr bwMode="auto">
          <a:xfrm>
            <a:off x="214313" y="1285875"/>
            <a:ext cx="8702675" cy="5214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srcRect/>
          <a:stretch>
            <a:fillRect/>
          </a:stretch>
        </p:blipFill>
        <p:spPr bwMode="auto">
          <a:xfrm>
            <a:off x="357188" y="1643063"/>
            <a:ext cx="8489950" cy="4857750"/>
          </a:xfrm>
          <a:prstGeom prst="rect">
            <a:avLst/>
          </a:prstGeom>
          <a:noFill/>
          <a:ln w="9525">
            <a:noFill/>
            <a:miter lim="800000"/>
            <a:headEnd/>
            <a:tailEnd/>
          </a:ln>
        </p:spPr>
      </p:pic>
      <p:sp>
        <p:nvSpPr>
          <p:cNvPr id="5" name="Title 6"/>
          <p:cNvSpPr>
            <a:spLocks noGrp="1"/>
          </p:cNvSpPr>
          <p:nvPr>
            <p:ph type="title"/>
          </p:nvPr>
        </p:nvSpPr>
        <p:spPr>
          <a:xfrm>
            <a:off x="428596" y="214290"/>
            <a:ext cx="8258204" cy="1143000"/>
          </a:xfrm>
        </p:spPr>
        <p:txBody>
          <a:bodyPr anchor="t">
            <a:normAutofit fontScale="90000"/>
          </a:bodyPr>
          <a:lstStyle/>
          <a:p>
            <a:pPr eaLnBrk="1" fontAlgn="auto" hangingPunct="1">
              <a:spcAft>
                <a:spcPts val="0"/>
              </a:spcAft>
              <a:defRPr/>
            </a:pPr>
            <a:r>
              <a:rPr lang="tr-TR" sz="4200" b="1" cap="all" dirty="0" err="1"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After</a:t>
            </a:r>
            <a:r>
              <a:rPr lang="tr-TR" sz="4200" b="1" cap="all" dirty="0"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 Time </a:t>
            </a:r>
            <a:r>
              <a:rPr lang="tr-TR" sz="4200" b="1" cap="all" dirty="0" err="1"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Study</a:t>
            </a:r>
            <a:r>
              <a:rPr lang="tr-TR" sz="4200" b="1" cap="all" dirty="0"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 </a:t>
            </a:r>
            <a:r>
              <a:rPr lang="tr-TR" sz="4200" b="1" cap="all" dirty="0" err="1"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and</a:t>
            </a:r>
            <a:r>
              <a:rPr lang="tr-TR" sz="4200" b="1" cap="all" dirty="0"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 </a:t>
            </a:r>
            <a:r>
              <a:rPr lang="tr-TR" sz="4200" b="1" cap="all" dirty="0" err="1"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Line</a:t>
            </a:r>
            <a:r>
              <a:rPr lang="tr-TR" sz="4200" b="1" cap="all" dirty="0"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 </a:t>
            </a:r>
            <a:r>
              <a:rPr lang="tr-TR" sz="4200" b="1" cap="all" dirty="0" err="1" smtClean="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rPr>
              <a:t>balancing</a:t>
            </a:r>
            <a:endParaRPr lang="tr-TR" sz="4200" b="1" cap="all" dirty="0">
              <a:ln w="5000" cmpd="sng">
                <a:solidFill>
                  <a:schemeClr val="accent1">
                    <a:tint val="80000"/>
                    <a:shade val="99000"/>
                    <a:satMod val="500000"/>
                  </a:schemeClr>
                </a:solidFill>
                <a:prstDash val="solid"/>
              </a:ln>
              <a:solidFill>
                <a:srgbClr val="FF0000"/>
              </a:solidFill>
              <a:effectLst>
                <a:outerShdw blurRad="50800" dist="38100" dir="5400000" algn="t" rotWithShape="0">
                  <a:prstClr val="black">
                    <a:alpha val="50000"/>
                  </a:prstClr>
                </a:outerShdw>
              </a:effectLst>
            </a:endParaRPr>
          </a:p>
        </p:txBody>
      </p:sp>
      <p:sp>
        <p:nvSpPr>
          <p:cNvPr id="6" name="Explosion 2 5"/>
          <p:cNvSpPr/>
          <p:nvPr/>
        </p:nvSpPr>
        <p:spPr>
          <a:xfrm>
            <a:off x="7786688" y="4500563"/>
            <a:ext cx="1357312" cy="1214437"/>
          </a:xfrm>
          <a:prstGeom prst="irregularSeal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000" b="1" dirty="0">
                <a:solidFill>
                  <a:srgbClr val="FF0000"/>
                </a:solidFill>
              </a:rPr>
              <a:t>%5</a:t>
            </a:r>
          </a:p>
        </p:txBody>
      </p:sp>
      <p:sp>
        <p:nvSpPr>
          <p:cNvPr id="20485" name="TextBox 6"/>
          <p:cNvSpPr txBox="1">
            <a:spLocks noChangeArrowheads="1"/>
          </p:cNvSpPr>
          <p:nvPr/>
        </p:nvSpPr>
        <p:spPr bwMode="auto">
          <a:xfrm>
            <a:off x="7000875" y="3929063"/>
            <a:ext cx="2143125" cy="708025"/>
          </a:xfrm>
          <a:prstGeom prst="rect">
            <a:avLst/>
          </a:prstGeom>
          <a:noFill/>
          <a:ln w="9525">
            <a:noFill/>
            <a:miter lim="800000"/>
            <a:headEnd/>
            <a:tailEnd/>
          </a:ln>
        </p:spPr>
        <p:txBody>
          <a:bodyPr>
            <a:spAutoFit/>
          </a:bodyPr>
          <a:lstStyle/>
          <a:p>
            <a:r>
              <a:rPr lang="tr-TR" sz="2000"/>
              <a:t>Production İncrease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14"/>
          <p:cNvSpPr>
            <a:spLocks noChangeArrowheads="1"/>
          </p:cNvSpPr>
          <p:nvPr/>
        </p:nvSpPr>
        <p:spPr bwMode="auto">
          <a:xfrm>
            <a:off x="4537075" y="4078288"/>
            <a:ext cx="4572000" cy="1223962"/>
          </a:xfrm>
          <a:prstGeom prst="ellipse">
            <a:avLst/>
          </a:prstGeom>
          <a:solidFill>
            <a:srgbClr val="FF00FF">
              <a:alpha val="20000"/>
            </a:srgbClr>
          </a:solidFill>
          <a:ln w="9525">
            <a:noFill/>
            <a:round/>
            <a:headEnd/>
            <a:tailEnd/>
          </a:ln>
        </p:spPr>
        <p:txBody>
          <a:bodyPr wrap="none" anchor="ctr"/>
          <a:lstStyle/>
          <a:p>
            <a:r>
              <a:rPr lang="en-US" dirty="0">
                <a:solidFill>
                  <a:srgbClr val="CC0000"/>
                </a:solidFill>
              </a:rPr>
              <a:t>Work</a:t>
            </a:r>
          </a:p>
          <a:p>
            <a:r>
              <a:rPr lang="en-US" dirty="0">
                <a:solidFill>
                  <a:srgbClr val="CC0000"/>
                </a:solidFill>
              </a:rPr>
              <a:t>Meas.mnt</a:t>
            </a:r>
            <a:endParaRPr lang="en-US" sz="1800" dirty="0">
              <a:solidFill>
                <a:srgbClr val="CC0000"/>
              </a:solidFill>
            </a:endParaRPr>
          </a:p>
        </p:txBody>
      </p:sp>
      <p:sp>
        <p:nvSpPr>
          <p:cNvPr id="5123" name="Oval 11"/>
          <p:cNvSpPr>
            <a:spLocks noChangeArrowheads="1"/>
          </p:cNvSpPr>
          <p:nvPr/>
        </p:nvSpPr>
        <p:spPr bwMode="auto">
          <a:xfrm>
            <a:off x="4572000" y="1917700"/>
            <a:ext cx="4572000" cy="1223963"/>
          </a:xfrm>
          <a:prstGeom prst="ellipse">
            <a:avLst/>
          </a:prstGeom>
          <a:solidFill>
            <a:srgbClr val="FF00FF">
              <a:alpha val="20000"/>
            </a:srgbClr>
          </a:solidFill>
          <a:ln w="9525">
            <a:noFill/>
            <a:round/>
            <a:headEnd/>
            <a:tailEnd/>
          </a:ln>
        </p:spPr>
        <p:txBody>
          <a:bodyPr wrap="none" anchor="ctr"/>
          <a:lstStyle/>
          <a:p>
            <a:r>
              <a:rPr lang="en-US" dirty="0">
                <a:solidFill>
                  <a:srgbClr val="CC0000"/>
                </a:solidFill>
              </a:rPr>
              <a:t>Methods</a:t>
            </a:r>
          </a:p>
          <a:p>
            <a:r>
              <a:rPr lang="en-US" dirty="0">
                <a:solidFill>
                  <a:srgbClr val="CC0000"/>
                </a:solidFill>
              </a:rPr>
              <a:t>Design</a:t>
            </a:r>
            <a:endParaRPr lang="en-US" sz="1800" dirty="0">
              <a:solidFill>
                <a:srgbClr val="CC0000"/>
              </a:solidFill>
            </a:endParaRPr>
          </a:p>
        </p:txBody>
      </p:sp>
      <p:sp>
        <p:nvSpPr>
          <p:cNvPr id="5124" name="Rectangle 2"/>
          <p:cNvSpPr>
            <a:spLocks noGrp="1" noChangeArrowheads="1"/>
          </p:cNvSpPr>
          <p:nvPr>
            <p:ph type="title"/>
          </p:nvPr>
        </p:nvSpPr>
        <p:spPr/>
        <p:txBody>
          <a:bodyPr/>
          <a:lstStyle/>
          <a:p>
            <a:pPr eaLnBrk="1" hangingPunct="1"/>
            <a:r>
              <a:rPr lang="tr-TR" smtClean="0"/>
              <a:t>Methodology</a:t>
            </a:r>
            <a:endParaRPr lang="en-US" dirty="0" smtClean="0"/>
          </a:p>
        </p:txBody>
      </p:sp>
      <p:sp>
        <p:nvSpPr>
          <p:cNvPr id="5125" name="Rectangle 3"/>
          <p:cNvSpPr>
            <a:spLocks noGrp="1" noChangeArrowheads="1"/>
          </p:cNvSpPr>
          <p:nvPr>
            <p:ph type="body" idx="1"/>
          </p:nvPr>
        </p:nvSpPr>
        <p:spPr>
          <a:xfrm>
            <a:off x="396875" y="1557338"/>
            <a:ext cx="4246563" cy="4538662"/>
          </a:xfrm>
        </p:spPr>
        <p:txBody>
          <a:bodyPr>
            <a:normAutofit lnSpcReduction="10000"/>
          </a:bodyPr>
          <a:lstStyle/>
          <a:p>
            <a:pPr algn="just" eaLnBrk="1" hangingPunct="1">
              <a:lnSpc>
                <a:spcPct val="80000"/>
              </a:lnSpc>
              <a:buFontTx/>
              <a:buNone/>
            </a:pPr>
            <a:r>
              <a:rPr lang="en-US" sz="2400" dirty="0" smtClean="0"/>
              <a:t>Outline of MTS </a:t>
            </a:r>
          </a:p>
          <a:p>
            <a:pPr algn="just" eaLnBrk="1" hangingPunct="1">
              <a:lnSpc>
                <a:spcPct val="80000"/>
              </a:lnSpc>
            </a:pPr>
            <a:r>
              <a:rPr lang="en-US" sz="2400" dirty="0" smtClean="0"/>
              <a:t>Develop System</a:t>
            </a:r>
          </a:p>
          <a:p>
            <a:pPr lvl="1" algn="just" eaLnBrk="1" hangingPunct="1">
              <a:lnSpc>
                <a:spcPct val="80000"/>
              </a:lnSpc>
            </a:pPr>
            <a:r>
              <a:rPr lang="en-US" sz="2000" dirty="0" smtClean="0"/>
              <a:t>Design work methods (sequence of operations and procedures) that make up the preferred solution</a:t>
            </a:r>
          </a:p>
          <a:p>
            <a:pPr lvl="1" algn="just" eaLnBrk="1" hangingPunct="1">
              <a:lnSpc>
                <a:spcPct val="80000"/>
              </a:lnSpc>
            </a:pPr>
            <a:r>
              <a:rPr lang="en-US" sz="2000" dirty="0" smtClean="0"/>
              <a:t>Find better methods for work</a:t>
            </a:r>
          </a:p>
          <a:p>
            <a:pPr algn="just" eaLnBrk="1" hangingPunct="1">
              <a:lnSpc>
                <a:spcPct val="80000"/>
              </a:lnSpc>
            </a:pPr>
            <a:r>
              <a:rPr lang="en-US" sz="2400" dirty="0" smtClean="0"/>
              <a:t>Standardize</a:t>
            </a:r>
          </a:p>
          <a:p>
            <a:pPr lvl="1" algn="just" eaLnBrk="1" hangingPunct="1">
              <a:lnSpc>
                <a:spcPct val="80000"/>
              </a:lnSpc>
            </a:pPr>
            <a:r>
              <a:rPr lang="en-US" sz="2000" dirty="0" smtClean="0"/>
              <a:t>Form written standards for operations</a:t>
            </a:r>
          </a:p>
          <a:p>
            <a:pPr algn="just" eaLnBrk="1" hangingPunct="1">
              <a:lnSpc>
                <a:spcPct val="80000"/>
              </a:lnSpc>
            </a:pPr>
            <a:r>
              <a:rPr lang="en-US" sz="2400" dirty="0" smtClean="0"/>
              <a:t>Time Standards</a:t>
            </a:r>
          </a:p>
          <a:p>
            <a:pPr lvl="1" algn="just" eaLnBrk="1" hangingPunct="1">
              <a:lnSpc>
                <a:spcPct val="80000"/>
              </a:lnSpc>
            </a:pPr>
            <a:r>
              <a:rPr lang="en-US" sz="2000" dirty="0" smtClean="0"/>
              <a:t>Determine a standard time for each operation</a:t>
            </a:r>
          </a:p>
          <a:p>
            <a:pPr algn="just" eaLnBrk="1" hangingPunct="1">
              <a:lnSpc>
                <a:spcPct val="80000"/>
              </a:lnSpc>
            </a:pPr>
            <a:r>
              <a:rPr lang="en-US" sz="2400" dirty="0" smtClean="0"/>
              <a:t>Training</a:t>
            </a:r>
          </a:p>
          <a:p>
            <a:pPr lvl="1" algn="just" eaLnBrk="1" hangingPunct="1">
              <a:lnSpc>
                <a:spcPct val="80000"/>
              </a:lnSpc>
            </a:pPr>
            <a:r>
              <a:rPr lang="en-US" sz="2000" dirty="0" smtClean="0"/>
              <a:t>Train the operators</a:t>
            </a:r>
          </a:p>
        </p:txBody>
      </p:sp>
      <p:sp>
        <p:nvSpPr>
          <p:cNvPr id="5126" name="AutoShape 4"/>
          <p:cNvSpPr>
            <a:spLocks noChangeArrowheads="1"/>
          </p:cNvSpPr>
          <p:nvPr/>
        </p:nvSpPr>
        <p:spPr bwMode="auto">
          <a:xfrm>
            <a:off x="6445250" y="2276475"/>
            <a:ext cx="2447925" cy="504825"/>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dirty="0">
                <a:solidFill>
                  <a:srgbClr val="0000FF"/>
                </a:solidFill>
              </a:rPr>
              <a:t>Develop System</a:t>
            </a:r>
            <a:endParaRPr lang="en-US" sz="2000" dirty="0">
              <a:solidFill>
                <a:srgbClr val="0000FF"/>
              </a:solidFill>
            </a:endParaRPr>
          </a:p>
        </p:txBody>
      </p:sp>
      <p:sp>
        <p:nvSpPr>
          <p:cNvPr id="5127" name="AutoShape 5"/>
          <p:cNvSpPr>
            <a:spLocks noChangeArrowheads="1"/>
          </p:cNvSpPr>
          <p:nvPr/>
        </p:nvSpPr>
        <p:spPr bwMode="auto">
          <a:xfrm>
            <a:off x="6443663" y="3355975"/>
            <a:ext cx="2447925" cy="504825"/>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dirty="0">
                <a:solidFill>
                  <a:srgbClr val="0000FF"/>
                </a:solidFill>
              </a:rPr>
              <a:t>Standardize</a:t>
            </a:r>
            <a:endParaRPr lang="en-US" sz="2000" dirty="0">
              <a:solidFill>
                <a:srgbClr val="0000FF"/>
              </a:solidFill>
            </a:endParaRPr>
          </a:p>
        </p:txBody>
      </p:sp>
      <p:sp>
        <p:nvSpPr>
          <p:cNvPr id="5128" name="AutoShape 6"/>
          <p:cNvSpPr>
            <a:spLocks noChangeArrowheads="1"/>
          </p:cNvSpPr>
          <p:nvPr/>
        </p:nvSpPr>
        <p:spPr bwMode="auto">
          <a:xfrm>
            <a:off x="6443663" y="4435475"/>
            <a:ext cx="2447925" cy="504825"/>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dirty="0">
                <a:solidFill>
                  <a:srgbClr val="0000FF"/>
                </a:solidFill>
              </a:rPr>
              <a:t>Time Standards</a:t>
            </a:r>
            <a:endParaRPr lang="en-US" sz="2000" dirty="0">
              <a:solidFill>
                <a:srgbClr val="0000FF"/>
              </a:solidFill>
            </a:endParaRPr>
          </a:p>
        </p:txBody>
      </p:sp>
      <p:sp>
        <p:nvSpPr>
          <p:cNvPr id="5129" name="AutoShape 7"/>
          <p:cNvSpPr>
            <a:spLocks noChangeArrowheads="1"/>
          </p:cNvSpPr>
          <p:nvPr/>
        </p:nvSpPr>
        <p:spPr bwMode="auto">
          <a:xfrm>
            <a:off x="6443663" y="5516563"/>
            <a:ext cx="2447925" cy="504825"/>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dirty="0">
                <a:solidFill>
                  <a:srgbClr val="0000FF"/>
                </a:solidFill>
              </a:rPr>
              <a:t>Training</a:t>
            </a:r>
            <a:endParaRPr lang="en-US" sz="2000" dirty="0">
              <a:solidFill>
                <a:srgbClr val="0000FF"/>
              </a:solidFill>
            </a:endParaRPr>
          </a:p>
        </p:txBody>
      </p:sp>
      <p:cxnSp>
        <p:nvCxnSpPr>
          <p:cNvPr id="5130" name="AutoShape 8"/>
          <p:cNvCxnSpPr>
            <a:cxnSpLocks noChangeShapeType="1"/>
            <a:stCxn id="5126" idx="2"/>
            <a:endCxn id="5127" idx="0"/>
          </p:cNvCxnSpPr>
          <p:nvPr/>
        </p:nvCxnSpPr>
        <p:spPr bwMode="auto">
          <a:xfrm flipH="1">
            <a:off x="7667625" y="2781300"/>
            <a:ext cx="1588" cy="574675"/>
          </a:xfrm>
          <a:prstGeom prst="straightConnector1">
            <a:avLst/>
          </a:prstGeom>
          <a:noFill/>
          <a:ln w="38100">
            <a:solidFill>
              <a:srgbClr val="0000FF"/>
            </a:solidFill>
            <a:round/>
            <a:headEnd/>
            <a:tailEnd type="triangle" w="med" len="med"/>
          </a:ln>
        </p:spPr>
      </p:cxnSp>
      <p:cxnSp>
        <p:nvCxnSpPr>
          <p:cNvPr id="5131" name="AutoShape 9"/>
          <p:cNvCxnSpPr>
            <a:cxnSpLocks noChangeShapeType="1"/>
            <a:stCxn id="5127" idx="2"/>
            <a:endCxn id="5128" idx="0"/>
          </p:cNvCxnSpPr>
          <p:nvPr/>
        </p:nvCxnSpPr>
        <p:spPr bwMode="auto">
          <a:xfrm>
            <a:off x="7667625" y="3860800"/>
            <a:ext cx="0" cy="574675"/>
          </a:xfrm>
          <a:prstGeom prst="straightConnector1">
            <a:avLst/>
          </a:prstGeom>
          <a:noFill/>
          <a:ln w="38100">
            <a:solidFill>
              <a:srgbClr val="0000FF"/>
            </a:solidFill>
            <a:round/>
            <a:headEnd/>
            <a:tailEnd type="triangle" w="med" len="med"/>
          </a:ln>
        </p:spPr>
      </p:cxnSp>
      <p:cxnSp>
        <p:nvCxnSpPr>
          <p:cNvPr id="5132" name="AutoShape 10"/>
          <p:cNvCxnSpPr>
            <a:cxnSpLocks noChangeShapeType="1"/>
            <a:stCxn id="5128" idx="2"/>
            <a:endCxn id="5129" idx="0"/>
          </p:cNvCxnSpPr>
          <p:nvPr/>
        </p:nvCxnSpPr>
        <p:spPr bwMode="auto">
          <a:xfrm>
            <a:off x="7667625" y="4940300"/>
            <a:ext cx="0" cy="576263"/>
          </a:xfrm>
          <a:prstGeom prst="straightConnector1">
            <a:avLst/>
          </a:prstGeom>
          <a:noFill/>
          <a:ln w="38100">
            <a:solidFill>
              <a:srgbClr val="0000FF"/>
            </a:solidFill>
            <a:round/>
            <a:headEnd/>
            <a:tailEnd type="triangle" w="med" len="med"/>
          </a:ln>
        </p:spPr>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pPr marL="420624" indent="-384048">
              <a:defRPr/>
            </a:pPr>
            <a:r>
              <a:rPr lang="en-US" dirty="0" smtClean="0"/>
              <a:t>Motion and time study helps management determine how much is produced by workers in a specific period of time, therefore making it easier to predict work schedules and output.  </a:t>
            </a:r>
          </a:p>
          <a:p>
            <a:pPr marL="420624" indent="-384048">
              <a:defRPr/>
            </a:pPr>
            <a:r>
              <a:rPr lang="en-US" dirty="0" smtClean="0"/>
              <a:t>Motion and Time Study is a scientific method designed by two different people for the same purpose, to increase productivity and reduce unit cost.   </a:t>
            </a:r>
          </a:p>
          <a:p>
            <a:pPr marL="420624" indent="-384048">
              <a:defRPr/>
            </a:pPr>
            <a:r>
              <a:rPr lang="en-US" dirty="0" smtClean="0"/>
              <a:t>The two methods evaluate work and try to find ways to improve processes. </a:t>
            </a:r>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tr-TR" smtClean="0"/>
              <a:t>References</a:t>
            </a:r>
            <a:endParaRPr lang="en-US" dirty="0" smtClean="0"/>
          </a:p>
        </p:txBody>
      </p:sp>
      <p:sp>
        <p:nvSpPr>
          <p:cNvPr id="78851" name="Rectangle 3"/>
          <p:cNvSpPr>
            <a:spLocks noGrp="1" noChangeArrowheads="1"/>
          </p:cNvSpPr>
          <p:nvPr>
            <p:ph type="body" idx="1"/>
          </p:nvPr>
        </p:nvSpPr>
        <p:spPr/>
        <p:txBody>
          <a:bodyPr/>
          <a:lstStyle/>
          <a:p>
            <a:pPr eaLnBrk="1" hangingPunct="1"/>
            <a:r>
              <a:rPr lang="en-US" b="1" dirty="0" err="1" smtClean="0"/>
              <a:t>Groover</a:t>
            </a:r>
            <a:r>
              <a:rPr lang="tr-TR" b="1" dirty="0" smtClean="0"/>
              <a:t>,</a:t>
            </a:r>
            <a:r>
              <a:rPr lang="en-US" dirty="0" smtClean="0"/>
              <a:t> </a:t>
            </a:r>
            <a:r>
              <a:rPr lang="en-US" b="1" dirty="0" err="1" smtClean="0"/>
              <a:t>Mikell</a:t>
            </a:r>
            <a:r>
              <a:rPr lang="en-US" b="1" dirty="0" smtClean="0"/>
              <a:t> P</a:t>
            </a:r>
            <a:r>
              <a:rPr lang="tr-TR" b="1" dirty="0" smtClean="0"/>
              <a:t>.</a:t>
            </a:r>
            <a:r>
              <a:rPr lang="en-US" dirty="0" smtClean="0"/>
              <a:t>, </a:t>
            </a:r>
            <a:r>
              <a:rPr lang="en-US" i="1" dirty="0" smtClean="0"/>
              <a:t>Work Systems: The Methods, Measurement &amp; Management of Work</a:t>
            </a:r>
            <a:r>
              <a:rPr lang="tr-TR" i="1" dirty="0" smtClean="0"/>
              <a:t>,</a:t>
            </a:r>
            <a:r>
              <a:rPr lang="en-US" dirty="0" smtClean="0"/>
              <a:t> 2007</a:t>
            </a:r>
            <a:r>
              <a:rPr lang="tr-TR" dirty="0" smtClean="0"/>
              <a:t>,</a:t>
            </a:r>
            <a:r>
              <a:rPr lang="en-US" dirty="0" smtClean="0"/>
              <a:t> Prentice Hall</a:t>
            </a:r>
            <a:endParaRPr lang="tr-TR" dirty="0" smtClean="0"/>
          </a:p>
          <a:p>
            <a:pPr eaLnBrk="1" hangingPunct="1"/>
            <a:r>
              <a:rPr lang="tr-TR" b="1" dirty="0" smtClean="0"/>
              <a:t>Barnes,</a:t>
            </a:r>
            <a:r>
              <a:rPr lang="en-US" dirty="0" smtClean="0"/>
              <a:t> </a:t>
            </a:r>
            <a:r>
              <a:rPr lang="tr-TR" b="1" dirty="0" smtClean="0"/>
              <a:t>Ralph</a:t>
            </a:r>
            <a:r>
              <a:rPr lang="en-US" b="1" dirty="0" smtClean="0"/>
              <a:t> </a:t>
            </a:r>
            <a:r>
              <a:rPr lang="tr-TR" b="1" dirty="0" smtClean="0"/>
              <a:t>M.</a:t>
            </a:r>
            <a:r>
              <a:rPr lang="en-US" dirty="0" smtClean="0"/>
              <a:t>, </a:t>
            </a:r>
            <a:r>
              <a:rPr lang="tr-TR" i="1" dirty="0" smtClean="0"/>
              <a:t>Motion and Time Study: Design and</a:t>
            </a:r>
            <a:r>
              <a:rPr lang="en-US" i="1" dirty="0" smtClean="0"/>
              <a:t> Measurement of Work</a:t>
            </a:r>
            <a:r>
              <a:rPr lang="tr-TR" i="1" dirty="0" smtClean="0"/>
              <a:t>,</a:t>
            </a:r>
            <a:r>
              <a:rPr lang="en-US" dirty="0" smtClean="0"/>
              <a:t> </a:t>
            </a:r>
            <a:r>
              <a:rPr lang="tr-TR" dirty="0" smtClean="0"/>
              <a:t>1990, John Wiley &amp; Sons Inc.</a:t>
            </a:r>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islamic quotes">
            <a:hlinkClick r:id="rId2"/>
          </p:cNvPr>
          <p:cNvPicPr/>
          <p:nvPr/>
        </p:nvPicPr>
        <p:blipFill>
          <a:blip r:embed="rId3" cstate="print"/>
          <a:srcRect/>
          <a:stretch>
            <a:fillRect/>
          </a:stretch>
        </p:blipFill>
        <p:spPr bwMode="auto">
          <a:xfrm>
            <a:off x="1981200" y="1981200"/>
            <a:ext cx="5029200" cy="304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p:cNvSpPr txBox="1">
            <a:spLocks noChangeArrowheads="1"/>
          </p:cNvSpPr>
          <p:nvPr/>
        </p:nvSpPr>
        <p:spPr bwMode="auto">
          <a:xfrm>
            <a:off x="188913" y="6286500"/>
            <a:ext cx="2278062" cy="369888"/>
          </a:xfrm>
          <a:prstGeom prst="rect">
            <a:avLst/>
          </a:prstGeom>
          <a:noFill/>
          <a:ln w="9525">
            <a:noFill/>
            <a:miter lim="800000"/>
            <a:headEnd/>
            <a:tailEnd/>
          </a:ln>
        </p:spPr>
        <p:txBody>
          <a:bodyPr wrap="none">
            <a:spAutoFit/>
          </a:bodyPr>
          <a:lstStyle/>
          <a:p>
            <a:r>
              <a:rPr lang="en-US" altLang="en-US">
                <a:solidFill>
                  <a:srgbClr val="663300"/>
                </a:solidFill>
                <a:latin typeface="Bernard MT Condensed" pitchFamily="18" charset="0"/>
              </a:rPr>
              <a:t>Improving Productivity </a:t>
            </a:r>
          </a:p>
        </p:txBody>
      </p:sp>
      <p:pic>
        <p:nvPicPr>
          <p:cNvPr id="68611" name="Picture 2" descr="http://static1.squarespace.com/static/524caf98e4b0b5e2e07fd6cc/t/54f4d257e4b0bae73feecfe4/1425330776942/"/>
          <p:cNvPicPr>
            <a:picLocks noChangeAspect="1" noChangeArrowheads="1"/>
          </p:cNvPicPr>
          <p:nvPr/>
        </p:nvPicPr>
        <p:blipFill>
          <a:blip r:embed="rId3" cstate="print"/>
          <a:srcRect t="14655" b="16074"/>
          <a:stretch>
            <a:fillRect/>
          </a:stretch>
        </p:blipFill>
        <p:spPr bwMode="auto">
          <a:xfrm>
            <a:off x="1500188" y="1928813"/>
            <a:ext cx="6215062" cy="335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Defining Work Systems</a:t>
            </a:r>
          </a:p>
        </p:txBody>
      </p:sp>
      <p:sp>
        <p:nvSpPr>
          <p:cNvPr id="6147" name="Rectangle 3"/>
          <p:cNvSpPr>
            <a:spLocks noGrp="1" noChangeArrowheads="1"/>
          </p:cNvSpPr>
          <p:nvPr>
            <p:ph type="body" idx="1"/>
          </p:nvPr>
        </p:nvSpPr>
        <p:spPr/>
        <p:txBody>
          <a:bodyPr/>
          <a:lstStyle/>
          <a:p>
            <a:pPr algn="just" eaLnBrk="1" hangingPunct="1">
              <a:lnSpc>
                <a:spcPct val="90000"/>
              </a:lnSpc>
              <a:buFontTx/>
              <a:buNone/>
            </a:pPr>
            <a:r>
              <a:rPr lang="tr-TR" smtClean="0"/>
              <a:t>Work</a:t>
            </a:r>
          </a:p>
          <a:p>
            <a:pPr algn="just" eaLnBrk="1" hangingPunct="1">
              <a:lnSpc>
                <a:spcPct val="90000"/>
              </a:lnSpc>
            </a:pPr>
            <a:r>
              <a:rPr lang="en-US" dirty="0" smtClean="0"/>
              <a:t>Is our primary means of livelihood</a:t>
            </a:r>
          </a:p>
          <a:p>
            <a:pPr algn="just" eaLnBrk="1" hangingPunct="1">
              <a:lnSpc>
                <a:spcPct val="90000"/>
              </a:lnSpc>
            </a:pPr>
            <a:r>
              <a:rPr lang="en-US" dirty="0" smtClean="0"/>
              <a:t>Serves an important economic function in the global world of commerce</a:t>
            </a:r>
          </a:p>
          <a:p>
            <a:pPr algn="just" eaLnBrk="1" hangingPunct="1">
              <a:lnSpc>
                <a:spcPct val="90000"/>
              </a:lnSpc>
            </a:pPr>
            <a:r>
              <a:rPr lang="en-US" dirty="0" smtClean="0"/>
              <a:t>Creates opportunities for social interactions and friendships</a:t>
            </a:r>
          </a:p>
          <a:p>
            <a:pPr algn="just" eaLnBrk="1" hangingPunct="1">
              <a:lnSpc>
                <a:spcPct val="90000"/>
              </a:lnSpc>
            </a:pPr>
            <a:r>
              <a:rPr lang="en-US" dirty="0" smtClean="0"/>
              <a:t>Provides the products and services that sustain and improve our standard of living</a:t>
            </a:r>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p:txBody>
          <a:bodyPr/>
          <a:lstStyle/>
          <a:p>
            <a:pPr eaLnBrk="1" hangingPunct="1"/>
            <a:r>
              <a:rPr lang="en-US" dirty="0" smtClean="0"/>
              <a:t>Defining Work Systems</a:t>
            </a:r>
          </a:p>
        </p:txBody>
      </p:sp>
      <p:sp>
        <p:nvSpPr>
          <p:cNvPr id="7171" name="Rectangle 3"/>
          <p:cNvSpPr>
            <a:spLocks noGrp="1" noChangeArrowheads="1"/>
          </p:cNvSpPr>
          <p:nvPr>
            <p:ph type="body" sz="half" idx="1"/>
          </p:nvPr>
        </p:nvSpPr>
        <p:spPr>
          <a:xfrm>
            <a:off x="684213" y="1700213"/>
            <a:ext cx="4749800" cy="2024062"/>
          </a:xfrm>
        </p:spPr>
        <p:txBody>
          <a:bodyPr/>
          <a:lstStyle/>
          <a:p>
            <a:pPr algn="just" eaLnBrk="1" hangingPunct="1">
              <a:lnSpc>
                <a:spcPct val="90000"/>
              </a:lnSpc>
            </a:pPr>
            <a:r>
              <a:rPr lang="en-US" sz="2800" dirty="0" smtClean="0"/>
              <a:t>Work consists of tasks</a:t>
            </a:r>
          </a:p>
          <a:p>
            <a:pPr lvl="1" algn="just" eaLnBrk="1" hangingPunct="1">
              <a:lnSpc>
                <a:spcPct val="90000"/>
              </a:lnSpc>
            </a:pPr>
            <a:r>
              <a:rPr lang="en-US" sz="2500" dirty="0" smtClean="0"/>
              <a:t>Tasks consist of work elements</a:t>
            </a:r>
          </a:p>
          <a:p>
            <a:pPr lvl="2" algn="just" eaLnBrk="1" hangingPunct="1">
              <a:lnSpc>
                <a:spcPct val="90000"/>
              </a:lnSpc>
            </a:pPr>
            <a:r>
              <a:rPr lang="en-US" sz="2000" dirty="0" smtClean="0"/>
              <a:t>Work elements consist of basic motion elements</a:t>
            </a:r>
            <a:endParaRPr lang="tr-TR" sz="2000" smtClean="0"/>
          </a:p>
          <a:p>
            <a:pPr algn="just" eaLnBrk="1" hangingPunct="1">
              <a:lnSpc>
                <a:spcPct val="90000"/>
              </a:lnSpc>
            </a:pPr>
            <a:endParaRPr lang="en-US" sz="2800" dirty="0" smtClean="0"/>
          </a:p>
        </p:txBody>
      </p:sp>
      <p:pic>
        <p:nvPicPr>
          <p:cNvPr id="7172" name="Picture 4" descr="Fig1"/>
          <p:cNvPicPr>
            <a:picLocks noGrp="1" noChangeAspect="1" noChangeArrowheads="1"/>
          </p:cNvPicPr>
          <p:nvPr>
            <p:ph sz="quarter" idx="2"/>
          </p:nvPr>
        </p:nvPicPr>
        <p:blipFill>
          <a:blip r:embed="rId3" cstate="print"/>
          <a:srcRect/>
          <a:stretch>
            <a:fillRect/>
          </a:stretch>
        </p:blipFill>
        <p:spPr>
          <a:xfrm>
            <a:off x="4211638" y="3246438"/>
            <a:ext cx="4370387" cy="3278187"/>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Motion Study</a:t>
            </a:r>
          </a:p>
        </p:txBody>
      </p:sp>
      <p:sp>
        <p:nvSpPr>
          <p:cNvPr id="43011" name="Rectangle 3"/>
          <p:cNvSpPr>
            <a:spLocks noGrp="1" noChangeArrowheads="1"/>
          </p:cNvSpPr>
          <p:nvPr>
            <p:ph type="body" idx="1"/>
          </p:nvPr>
        </p:nvSpPr>
        <p:spPr/>
        <p:txBody>
          <a:bodyPr/>
          <a:lstStyle/>
          <a:p>
            <a:pPr algn="just" eaLnBrk="1" hangingPunct="1">
              <a:lnSpc>
                <a:spcPct val="90000"/>
              </a:lnSpc>
              <a:buFontTx/>
              <a:buNone/>
            </a:pPr>
            <a:r>
              <a:rPr lang="en-US" sz="2800" dirty="0" smtClean="0"/>
              <a:t>Principles of Motion Economy </a:t>
            </a:r>
          </a:p>
          <a:p>
            <a:pPr algn="just" eaLnBrk="1" hangingPunct="1">
              <a:lnSpc>
                <a:spcPct val="90000"/>
              </a:lnSpc>
            </a:pPr>
            <a:r>
              <a:rPr lang="en-US" sz="2800" dirty="0" smtClean="0"/>
              <a:t>Developed over many years of practical experience in work design</a:t>
            </a:r>
          </a:p>
          <a:p>
            <a:pPr algn="just" eaLnBrk="1" hangingPunct="1">
              <a:lnSpc>
                <a:spcPct val="90000"/>
              </a:lnSpc>
            </a:pPr>
            <a:r>
              <a:rPr lang="en-US" sz="2800" dirty="0" smtClean="0"/>
              <a:t>Guidelines to help determine </a:t>
            </a:r>
          </a:p>
          <a:p>
            <a:pPr lvl="1" algn="just" eaLnBrk="1" hangingPunct="1">
              <a:lnSpc>
                <a:spcPct val="90000"/>
              </a:lnSpc>
            </a:pPr>
            <a:r>
              <a:rPr lang="en-US" sz="2400" dirty="0" smtClean="0"/>
              <a:t>Work method</a:t>
            </a:r>
          </a:p>
          <a:p>
            <a:pPr lvl="1" algn="just" eaLnBrk="1" hangingPunct="1">
              <a:lnSpc>
                <a:spcPct val="90000"/>
              </a:lnSpc>
            </a:pPr>
            <a:r>
              <a:rPr lang="en-US" sz="2400" dirty="0" smtClean="0"/>
              <a:t>Workplace layout</a:t>
            </a:r>
          </a:p>
          <a:p>
            <a:pPr lvl="1" algn="just" eaLnBrk="1" hangingPunct="1">
              <a:lnSpc>
                <a:spcPct val="90000"/>
              </a:lnSpc>
            </a:pPr>
            <a:r>
              <a:rPr lang="en-US" sz="2400" dirty="0" smtClean="0"/>
              <a:t>Tools, and equipment </a:t>
            </a:r>
          </a:p>
          <a:p>
            <a:pPr algn="just" eaLnBrk="1" hangingPunct="1">
              <a:lnSpc>
                <a:spcPct val="90000"/>
              </a:lnSpc>
            </a:pPr>
            <a:r>
              <a:rPr lang="en-US" sz="2800" dirty="0" smtClean="0"/>
              <a:t>Objective: to maximize efficiency and minimize worker fatigue</a:t>
            </a: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smtClean="0"/>
              <a:t>Work Methods Design</a:t>
            </a:r>
          </a:p>
        </p:txBody>
      </p:sp>
      <p:sp>
        <p:nvSpPr>
          <p:cNvPr id="44035" name="Rectangle 3"/>
          <p:cNvSpPr>
            <a:spLocks noGrp="1" noChangeArrowheads="1"/>
          </p:cNvSpPr>
          <p:nvPr>
            <p:ph type="body" idx="1"/>
          </p:nvPr>
        </p:nvSpPr>
        <p:spPr/>
        <p:txBody>
          <a:bodyPr/>
          <a:lstStyle/>
          <a:p>
            <a:pPr marL="609600" indent="-609600" algn="just" eaLnBrk="1" hangingPunct="1">
              <a:buFontTx/>
              <a:buNone/>
            </a:pPr>
            <a:r>
              <a:rPr lang="en-US" dirty="0" smtClean="0"/>
              <a:t>To select preferred work method:</a:t>
            </a:r>
          </a:p>
          <a:p>
            <a:pPr marL="990600" lvl="1" indent="-533400" algn="just" eaLnBrk="1" hangingPunct="1">
              <a:buFontTx/>
              <a:buAutoNum type="arabicPeriod"/>
            </a:pPr>
            <a:r>
              <a:rPr lang="en-US" dirty="0" smtClean="0"/>
              <a:t>Eliminate all unnecessary work</a:t>
            </a:r>
          </a:p>
          <a:p>
            <a:pPr marL="990600" lvl="1" indent="-533400" algn="just" eaLnBrk="1" hangingPunct="1">
              <a:buFontTx/>
              <a:buAutoNum type="arabicPeriod"/>
            </a:pPr>
            <a:r>
              <a:rPr lang="en-US" dirty="0" smtClean="0"/>
              <a:t>Combine operations or elements</a:t>
            </a:r>
          </a:p>
          <a:p>
            <a:pPr marL="990600" lvl="1" indent="-533400" algn="just" eaLnBrk="1" hangingPunct="1">
              <a:buFontTx/>
              <a:buAutoNum type="arabicPeriod"/>
            </a:pPr>
            <a:r>
              <a:rPr lang="en-US" dirty="0" smtClean="0"/>
              <a:t>Change the sequence of operations</a:t>
            </a:r>
          </a:p>
          <a:p>
            <a:pPr marL="990600" lvl="1" indent="-533400" algn="just" eaLnBrk="1" hangingPunct="1">
              <a:buFontTx/>
              <a:buAutoNum type="arabicPeriod"/>
            </a:pPr>
            <a:r>
              <a:rPr lang="en-US" dirty="0" smtClean="0"/>
              <a:t>Simplify the necessary operations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2142</Words>
  <Application>Microsoft Office PowerPoint</Application>
  <PresentationFormat>On-screen Show (4:3)</PresentationFormat>
  <Paragraphs>321</Paragraphs>
  <Slides>53</Slides>
  <Notes>8</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Slide 1</vt:lpstr>
      <vt:lpstr>Slide 2</vt:lpstr>
      <vt:lpstr>Productivity and Quality Management</vt:lpstr>
      <vt:lpstr>Slide 4</vt:lpstr>
      <vt:lpstr>Methodology</vt:lpstr>
      <vt:lpstr>Defining Work Systems</vt:lpstr>
      <vt:lpstr>Defining Work Systems</vt:lpstr>
      <vt:lpstr>Motion Study</vt:lpstr>
      <vt:lpstr>Work Methods Design</vt:lpstr>
      <vt:lpstr>This Lecture  Time study</vt:lpstr>
      <vt:lpstr>Time Study</vt:lpstr>
      <vt:lpstr>Slide 12</vt:lpstr>
      <vt:lpstr>Time Study and Work Measurement</vt:lpstr>
      <vt:lpstr>Time Study and Work Measurement</vt:lpstr>
      <vt:lpstr>Time Study and Work Measurement</vt:lpstr>
      <vt:lpstr>Task Hierarchy &amp; Work Measurement</vt:lpstr>
      <vt:lpstr>Time Study and Work Measurement</vt:lpstr>
      <vt:lpstr>Time Study and Work Measurement</vt:lpstr>
      <vt:lpstr>Time Study and Work Measurement</vt:lpstr>
      <vt:lpstr>Time Study and Work Measurement</vt:lpstr>
      <vt:lpstr>Time Study and Work Measurement</vt:lpstr>
      <vt:lpstr>Time Study and Work Measurement</vt:lpstr>
      <vt:lpstr>Reasons for Lost Time at Work</vt:lpstr>
      <vt:lpstr>Time Study and Work Measurement</vt:lpstr>
      <vt:lpstr>Time Study and Work Measurement</vt:lpstr>
      <vt:lpstr>Time Study and Work Measurement</vt:lpstr>
      <vt:lpstr>Time Study and Work Measurement</vt:lpstr>
      <vt:lpstr>Time Study and Work Measurement</vt:lpstr>
      <vt:lpstr>Time Study and Work Measurement</vt:lpstr>
      <vt:lpstr>Time Study and Work Measurement</vt:lpstr>
      <vt:lpstr>Time Study and Work Measurement</vt:lpstr>
      <vt:lpstr>Time Study and Work Measurement</vt:lpstr>
      <vt:lpstr>Time Study and Work Measurement</vt:lpstr>
      <vt:lpstr>Direct Time Study</vt:lpstr>
      <vt:lpstr>Direct Time Study</vt:lpstr>
      <vt:lpstr>Direct Time Study</vt:lpstr>
      <vt:lpstr>Direct Time Study</vt:lpstr>
      <vt:lpstr>Direct Time Study</vt:lpstr>
      <vt:lpstr>Direct Time Study</vt:lpstr>
      <vt:lpstr>Work Sampling</vt:lpstr>
      <vt:lpstr>Work Sampling</vt:lpstr>
      <vt:lpstr>Work Sampling</vt:lpstr>
      <vt:lpstr>Work Sampling</vt:lpstr>
      <vt:lpstr>Work Sampling</vt:lpstr>
      <vt:lpstr>Work Sampling Observation Form</vt:lpstr>
      <vt:lpstr>where to use Motion and Time Study in your Organization</vt:lpstr>
      <vt:lpstr>How do you decide if you need to do a Motion and Time Study</vt:lpstr>
      <vt:lpstr>Example:</vt:lpstr>
      <vt:lpstr>After Time Study and Line balancing</vt:lpstr>
      <vt:lpstr>Conclusion</vt:lpstr>
      <vt:lpstr>References</vt:lpstr>
      <vt:lpstr>Slide 52</vt:lpstr>
      <vt:lpstr>Slide 53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NTS</cp:lastModifiedBy>
  <cp:revision>50</cp:revision>
  <dcterms:created xsi:type="dcterms:W3CDTF">2015-04-06T05:48:01Z</dcterms:created>
  <dcterms:modified xsi:type="dcterms:W3CDTF">2015-04-11T07:33:54Z</dcterms:modified>
</cp:coreProperties>
</file>