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drawings/legacyDiagramText6.bin" ContentType="application/vnd.ms-office.legacyDiagramText"/>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drawings/legacyDiagramText4.bin" ContentType="application/vnd.ms-office.legacyDiagramText"/>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rawings/legacyDiagramText2.bin" ContentType="application/vnd.ms-office.legacyDiagramText"/>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drawings/legacyDiagramText7.bin" ContentType="application/vnd.ms-office.legacyDiagramText"/>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rawings/legacyDiagramText5.bin" ContentType="application/vnd.ms-office.legacyDiagramText"/>
  <Override PartName="/ppt/notesSlides/notesSlide6.xml" ContentType="application/vnd.openxmlformats-officedocument.presentationml.notesSlide+xml"/>
  <Override PartName="/ppt/legacyDocTextInfo.bin" ContentType="application/vnd.ms-office.legacyDocTextInfo"/>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rawings/legacyDiagramText1.bin" ContentType="application/vnd.ms-office.legacyDiagramText"/>
  <Override PartName="/ppt/drawings/legacyDiagramText3.bin" ContentType="application/vnd.ms-office.legacyDiagramText"/>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Default Extension="wmf" ContentType="image/x-wmf"/>
  <Default Extension="xls" ContentType="application/vnd.ms-exce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55"/>
  </p:notesMasterIdLst>
  <p:sldIdLst>
    <p:sldId id="313" r:id="rId2"/>
    <p:sldId id="314" r:id="rId3"/>
    <p:sldId id="315" r:id="rId4"/>
    <p:sldId id="578" r:id="rId5"/>
    <p:sldId id="575" r:id="rId6"/>
    <p:sldId id="576" r:id="rId7"/>
    <p:sldId id="577" r:id="rId8"/>
    <p:sldId id="564" r:id="rId9"/>
    <p:sldId id="565" r:id="rId10"/>
    <p:sldId id="566" r:id="rId11"/>
    <p:sldId id="567" r:id="rId12"/>
    <p:sldId id="568" r:id="rId13"/>
    <p:sldId id="569" r:id="rId14"/>
    <p:sldId id="570" r:id="rId15"/>
    <p:sldId id="571" r:id="rId16"/>
    <p:sldId id="572" r:id="rId17"/>
    <p:sldId id="502" r:id="rId18"/>
    <p:sldId id="503" r:id="rId19"/>
    <p:sldId id="504" r:id="rId20"/>
    <p:sldId id="505" r:id="rId21"/>
    <p:sldId id="506" r:id="rId22"/>
    <p:sldId id="507" r:id="rId23"/>
    <p:sldId id="508" r:id="rId24"/>
    <p:sldId id="509" r:id="rId25"/>
    <p:sldId id="510" r:id="rId26"/>
    <p:sldId id="511" r:id="rId27"/>
    <p:sldId id="512" r:id="rId28"/>
    <p:sldId id="513" r:id="rId29"/>
    <p:sldId id="514" r:id="rId30"/>
    <p:sldId id="515" r:id="rId31"/>
    <p:sldId id="516" r:id="rId32"/>
    <p:sldId id="517" r:id="rId33"/>
    <p:sldId id="518" r:id="rId34"/>
    <p:sldId id="519" r:id="rId35"/>
    <p:sldId id="520" r:id="rId36"/>
    <p:sldId id="521" r:id="rId37"/>
    <p:sldId id="522" r:id="rId38"/>
    <p:sldId id="523" r:id="rId39"/>
    <p:sldId id="524" r:id="rId40"/>
    <p:sldId id="525" r:id="rId41"/>
    <p:sldId id="526" r:id="rId42"/>
    <p:sldId id="527" r:id="rId43"/>
    <p:sldId id="528" r:id="rId44"/>
    <p:sldId id="529" r:id="rId45"/>
    <p:sldId id="530" r:id="rId46"/>
    <p:sldId id="531" r:id="rId47"/>
    <p:sldId id="532" r:id="rId48"/>
    <p:sldId id="533" r:id="rId49"/>
    <p:sldId id="534" r:id="rId50"/>
    <p:sldId id="535" r:id="rId51"/>
    <p:sldId id="563" r:id="rId52"/>
    <p:sldId id="574" r:id="rId53"/>
    <p:sldId id="318"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06/relationships/legacyDocTextInfo" Target="legacyDocTextInfo.bin"/><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4D1B7D-5C26-47A5-9810-DFE4A8385644}" type="doc">
      <dgm:prSet loTypeId="urn:microsoft.com/office/officeart/2005/8/layout/arrow2" loCatId="process" qsTypeId="urn:microsoft.com/office/officeart/2005/8/quickstyle/simple5" qsCatId="simple" csTypeId="urn:microsoft.com/office/officeart/2005/8/colors/accent1_2" csCatId="accent1" phldr="1"/>
      <dgm:spPr/>
    </dgm:pt>
    <dgm:pt modelId="{8A98E14D-7DD3-4259-9D14-F4204C96DA12}">
      <dgm:prSet phldrT="[Text]"/>
      <dgm:spPr/>
      <dgm:t>
        <a:bodyPr/>
        <a:lstStyle/>
        <a:p>
          <a:r>
            <a:rPr lang="en-IN" b="1" dirty="0" smtClean="0">
              <a:solidFill>
                <a:srgbClr val="7030A0"/>
              </a:solidFill>
              <a:effectLst>
                <a:outerShdw blurRad="38100" dist="38100" dir="2700000" algn="tl">
                  <a:srgbClr val="000000">
                    <a:alpha val="43137"/>
                  </a:srgbClr>
                </a:outerShdw>
              </a:effectLst>
            </a:rPr>
            <a:t>Mass Inspection</a:t>
          </a:r>
          <a:endParaRPr lang="en-IN" b="1" dirty="0">
            <a:solidFill>
              <a:srgbClr val="7030A0"/>
            </a:solidFill>
            <a:effectLst>
              <a:outerShdw blurRad="38100" dist="38100" dir="2700000" algn="tl">
                <a:srgbClr val="000000">
                  <a:alpha val="43137"/>
                </a:srgbClr>
              </a:outerShdw>
            </a:effectLst>
          </a:endParaRPr>
        </a:p>
      </dgm:t>
    </dgm:pt>
    <dgm:pt modelId="{B29B5EDD-BE1E-4428-A19D-3E76B2644AA8}" type="parTrans" cxnId="{C550AA9A-7456-4E32-BD9D-5CDD91837366}">
      <dgm:prSet/>
      <dgm:spPr/>
      <dgm:t>
        <a:bodyPr/>
        <a:lstStyle/>
        <a:p>
          <a:endParaRPr lang="en-IN"/>
        </a:p>
      </dgm:t>
    </dgm:pt>
    <dgm:pt modelId="{93504CD7-B530-4CF2-A08D-70B1225A62C4}" type="sibTrans" cxnId="{C550AA9A-7456-4E32-BD9D-5CDD91837366}">
      <dgm:prSet/>
      <dgm:spPr/>
      <dgm:t>
        <a:bodyPr/>
        <a:lstStyle/>
        <a:p>
          <a:endParaRPr lang="en-IN"/>
        </a:p>
      </dgm:t>
    </dgm:pt>
    <dgm:pt modelId="{37E42219-530B-474B-9AF6-F65E7E17F28C}">
      <dgm:prSet phldrT="[Text]"/>
      <dgm:spPr/>
      <dgm:t>
        <a:bodyPr/>
        <a:lstStyle/>
        <a:p>
          <a:r>
            <a:rPr lang="en-IN" b="1" dirty="0" smtClean="0">
              <a:solidFill>
                <a:schemeClr val="accent2">
                  <a:lumMod val="50000"/>
                </a:schemeClr>
              </a:solidFill>
              <a:effectLst>
                <a:outerShdw blurRad="38100" dist="38100" dir="2700000" algn="tl">
                  <a:srgbClr val="000000">
                    <a:alpha val="43137"/>
                  </a:srgbClr>
                </a:outerShdw>
              </a:effectLst>
            </a:rPr>
            <a:t>Quality Control (Acceptance Sampling)</a:t>
          </a:r>
          <a:endParaRPr lang="en-IN" b="1" dirty="0">
            <a:solidFill>
              <a:schemeClr val="accent2">
                <a:lumMod val="50000"/>
              </a:schemeClr>
            </a:solidFill>
            <a:effectLst>
              <a:outerShdw blurRad="38100" dist="38100" dir="2700000" algn="tl">
                <a:srgbClr val="000000">
                  <a:alpha val="43137"/>
                </a:srgbClr>
              </a:outerShdw>
            </a:effectLst>
          </a:endParaRPr>
        </a:p>
      </dgm:t>
    </dgm:pt>
    <dgm:pt modelId="{FECCA092-F59D-4254-B4B7-27E7EA5F1F41}" type="parTrans" cxnId="{7D501DE9-542C-494D-AB6C-FCC0CCE6A57C}">
      <dgm:prSet/>
      <dgm:spPr/>
      <dgm:t>
        <a:bodyPr/>
        <a:lstStyle/>
        <a:p>
          <a:endParaRPr lang="en-IN"/>
        </a:p>
      </dgm:t>
    </dgm:pt>
    <dgm:pt modelId="{7ED4EC05-1F22-4D01-BF2D-4C14400AACE0}" type="sibTrans" cxnId="{7D501DE9-542C-494D-AB6C-FCC0CCE6A57C}">
      <dgm:prSet/>
      <dgm:spPr/>
      <dgm:t>
        <a:bodyPr/>
        <a:lstStyle/>
        <a:p>
          <a:endParaRPr lang="en-IN"/>
        </a:p>
      </dgm:t>
    </dgm:pt>
    <dgm:pt modelId="{194E2B4E-11AF-47CC-B23A-192249B30889}">
      <dgm:prSet phldrT="[Text]"/>
      <dgm:spPr/>
      <dgm:t>
        <a:bodyPr/>
        <a:lstStyle/>
        <a:p>
          <a:r>
            <a:rPr lang="en-IN" b="1" dirty="0" smtClean="0">
              <a:solidFill>
                <a:srgbClr val="00B050"/>
              </a:solidFill>
              <a:effectLst>
                <a:outerShdw blurRad="38100" dist="38100" dir="2700000" algn="tl">
                  <a:srgbClr val="000000">
                    <a:alpha val="43137"/>
                  </a:srgbClr>
                </a:outerShdw>
              </a:effectLst>
            </a:rPr>
            <a:t>Quality Assurance</a:t>
          </a:r>
          <a:endParaRPr lang="en-IN" b="1" dirty="0">
            <a:solidFill>
              <a:srgbClr val="00B050"/>
            </a:solidFill>
            <a:effectLst>
              <a:outerShdw blurRad="38100" dist="38100" dir="2700000" algn="tl">
                <a:srgbClr val="000000">
                  <a:alpha val="43137"/>
                </a:srgbClr>
              </a:outerShdw>
            </a:effectLst>
          </a:endParaRPr>
        </a:p>
      </dgm:t>
    </dgm:pt>
    <dgm:pt modelId="{D8D12534-F4BB-47DD-9E09-1C62254DD9E1}" type="parTrans" cxnId="{A93D2875-500E-4372-B87F-97A9C493BEFC}">
      <dgm:prSet/>
      <dgm:spPr/>
      <dgm:t>
        <a:bodyPr/>
        <a:lstStyle/>
        <a:p>
          <a:endParaRPr lang="en-IN"/>
        </a:p>
      </dgm:t>
    </dgm:pt>
    <dgm:pt modelId="{535DFE7E-FE9C-4650-B001-4B454111FFA7}" type="sibTrans" cxnId="{A93D2875-500E-4372-B87F-97A9C493BEFC}">
      <dgm:prSet/>
      <dgm:spPr/>
      <dgm:t>
        <a:bodyPr/>
        <a:lstStyle/>
        <a:p>
          <a:endParaRPr lang="en-IN"/>
        </a:p>
      </dgm:t>
    </dgm:pt>
    <dgm:pt modelId="{31DF0577-E3DE-4D11-971E-06A641DF1042}">
      <dgm:prSet/>
      <dgm:spPr/>
      <dgm:t>
        <a:bodyPr/>
        <a:lstStyle/>
        <a:p>
          <a:endParaRPr lang="en-IN" dirty="0"/>
        </a:p>
      </dgm:t>
    </dgm:pt>
    <dgm:pt modelId="{EF3FE9F9-2A12-4B83-A94A-C72158B54B3B}" type="parTrans" cxnId="{4897760E-9ACF-4C89-BD5C-94662684F091}">
      <dgm:prSet/>
      <dgm:spPr/>
      <dgm:t>
        <a:bodyPr/>
        <a:lstStyle/>
        <a:p>
          <a:endParaRPr lang="en-IN"/>
        </a:p>
      </dgm:t>
    </dgm:pt>
    <dgm:pt modelId="{8C401201-5828-45DB-A4D0-2AAD8243AE16}" type="sibTrans" cxnId="{4897760E-9ACF-4C89-BD5C-94662684F091}">
      <dgm:prSet/>
      <dgm:spPr/>
      <dgm:t>
        <a:bodyPr/>
        <a:lstStyle/>
        <a:p>
          <a:endParaRPr lang="en-IN"/>
        </a:p>
      </dgm:t>
    </dgm:pt>
    <dgm:pt modelId="{C768ED10-94D7-44EE-A526-9F4B8ABEAB42}">
      <dgm:prSet phldrT="[Text]"/>
      <dgm:spPr/>
      <dgm:t>
        <a:bodyPr/>
        <a:lstStyle/>
        <a:p>
          <a:r>
            <a:rPr lang="en-IN" b="1" dirty="0" smtClean="0">
              <a:solidFill>
                <a:schemeClr val="accent3"/>
              </a:solidFill>
              <a:effectLst>
                <a:outerShdw blurRad="38100" dist="38100" dir="2700000" algn="tl">
                  <a:srgbClr val="000000">
                    <a:alpha val="43137"/>
                  </a:srgbClr>
                </a:outerShdw>
              </a:effectLst>
            </a:rPr>
            <a:t>Quality Management System</a:t>
          </a:r>
          <a:endParaRPr lang="en-IN" b="1" dirty="0">
            <a:solidFill>
              <a:schemeClr val="accent3"/>
            </a:solidFill>
            <a:effectLst>
              <a:outerShdw blurRad="38100" dist="38100" dir="2700000" algn="tl">
                <a:srgbClr val="000000">
                  <a:alpha val="43137"/>
                </a:srgbClr>
              </a:outerShdw>
            </a:effectLst>
          </a:endParaRPr>
        </a:p>
      </dgm:t>
    </dgm:pt>
    <dgm:pt modelId="{A01B16C8-C8BC-4EF9-8A53-C211EB180459}" type="parTrans" cxnId="{2F6636DE-05D9-4C66-B201-E92DD3F6062C}">
      <dgm:prSet/>
      <dgm:spPr/>
      <dgm:t>
        <a:bodyPr/>
        <a:lstStyle/>
        <a:p>
          <a:endParaRPr lang="en-IN"/>
        </a:p>
      </dgm:t>
    </dgm:pt>
    <dgm:pt modelId="{C17AD903-1589-4A6C-8847-B8E002C81957}" type="sibTrans" cxnId="{2F6636DE-05D9-4C66-B201-E92DD3F6062C}">
      <dgm:prSet/>
      <dgm:spPr/>
      <dgm:t>
        <a:bodyPr/>
        <a:lstStyle/>
        <a:p>
          <a:endParaRPr lang="en-IN"/>
        </a:p>
      </dgm:t>
    </dgm:pt>
    <dgm:pt modelId="{63F3EF80-5763-477C-88DE-24E76495670C}">
      <dgm:prSet phldrT="[Text]"/>
      <dgm:spPr/>
      <dgm:t>
        <a:bodyPr/>
        <a:lstStyle/>
        <a:p>
          <a:r>
            <a:rPr lang="en-IN" b="1" dirty="0" smtClean="0">
              <a:solidFill>
                <a:srgbClr val="006699"/>
              </a:solidFill>
              <a:effectLst>
                <a:outerShdw blurRad="38100" dist="38100" dir="2700000" algn="tl">
                  <a:srgbClr val="000000">
                    <a:alpha val="43137"/>
                  </a:srgbClr>
                </a:outerShdw>
              </a:effectLst>
            </a:rPr>
            <a:t>Company wide Quality Control</a:t>
          </a:r>
          <a:endParaRPr lang="en-IN" b="1" dirty="0">
            <a:solidFill>
              <a:srgbClr val="006699"/>
            </a:solidFill>
            <a:effectLst>
              <a:outerShdw blurRad="38100" dist="38100" dir="2700000" algn="tl">
                <a:srgbClr val="000000">
                  <a:alpha val="43137"/>
                </a:srgbClr>
              </a:outerShdw>
            </a:effectLst>
          </a:endParaRPr>
        </a:p>
      </dgm:t>
    </dgm:pt>
    <dgm:pt modelId="{87432910-1154-4EB4-B1E6-0564702CB411}" type="parTrans" cxnId="{B12EC20C-C7A7-4056-A1C8-D01D3964161C}">
      <dgm:prSet/>
      <dgm:spPr/>
      <dgm:t>
        <a:bodyPr/>
        <a:lstStyle/>
        <a:p>
          <a:endParaRPr lang="en-IN"/>
        </a:p>
      </dgm:t>
    </dgm:pt>
    <dgm:pt modelId="{46BD76A7-10A4-4EB1-9329-3733301B4447}" type="sibTrans" cxnId="{B12EC20C-C7A7-4056-A1C8-D01D3964161C}">
      <dgm:prSet/>
      <dgm:spPr/>
      <dgm:t>
        <a:bodyPr/>
        <a:lstStyle/>
        <a:p>
          <a:endParaRPr lang="en-IN"/>
        </a:p>
      </dgm:t>
    </dgm:pt>
    <dgm:pt modelId="{482A94C0-AF6A-4F72-AEF6-320BC0820EAA}">
      <dgm:prSet phldrT="[Text]"/>
      <dgm:spPr/>
      <dgm:t>
        <a:bodyPr/>
        <a:lstStyle/>
        <a:p>
          <a:endParaRPr lang="en-IN" dirty="0"/>
        </a:p>
      </dgm:t>
    </dgm:pt>
    <dgm:pt modelId="{6C89F1E0-3E77-42BD-BCF7-04C055431E53}" type="parTrans" cxnId="{9732E68C-14A8-485C-859C-7E7A6A172E40}">
      <dgm:prSet/>
      <dgm:spPr/>
      <dgm:t>
        <a:bodyPr/>
        <a:lstStyle/>
        <a:p>
          <a:endParaRPr lang="en-IN"/>
        </a:p>
      </dgm:t>
    </dgm:pt>
    <dgm:pt modelId="{67E97E2F-1E34-445A-AB19-BFD05B5D8277}" type="sibTrans" cxnId="{9732E68C-14A8-485C-859C-7E7A6A172E40}">
      <dgm:prSet/>
      <dgm:spPr/>
      <dgm:t>
        <a:bodyPr/>
        <a:lstStyle/>
        <a:p>
          <a:endParaRPr lang="en-IN"/>
        </a:p>
      </dgm:t>
    </dgm:pt>
    <dgm:pt modelId="{A7874952-30E9-486B-93AC-0301E706E63F}" type="pres">
      <dgm:prSet presAssocID="{064D1B7D-5C26-47A5-9810-DFE4A8385644}" presName="arrowDiagram" presStyleCnt="0">
        <dgm:presLayoutVars>
          <dgm:chMax val="5"/>
          <dgm:dir/>
          <dgm:resizeHandles val="exact"/>
        </dgm:presLayoutVars>
      </dgm:prSet>
      <dgm:spPr/>
    </dgm:pt>
    <dgm:pt modelId="{E923566B-D70F-4C57-9E22-E3B39A55A06C}" type="pres">
      <dgm:prSet presAssocID="{064D1B7D-5C26-47A5-9810-DFE4A8385644}" presName="arrow" presStyleLbl="bgShp" presStyleIdx="0" presStyleCnt="1" custAng="0" custLinFactNeighborY="-1813"/>
      <dgm:spPr/>
    </dgm:pt>
    <dgm:pt modelId="{045ABBE8-6D4E-4888-8A30-72D539301C52}" type="pres">
      <dgm:prSet presAssocID="{064D1B7D-5C26-47A5-9810-DFE4A8385644}" presName="arrowDiagram5" presStyleCnt="0"/>
      <dgm:spPr/>
    </dgm:pt>
    <dgm:pt modelId="{4F328236-1EE9-46DC-818C-8F7E9B434EDB}" type="pres">
      <dgm:prSet presAssocID="{8A98E14D-7DD3-4259-9D14-F4204C96DA12}" presName="bullet5a" presStyleLbl="node1" presStyleIdx="0" presStyleCnt="5"/>
      <dgm:spPr/>
    </dgm:pt>
    <dgm:pt modelId="{FC9E3A5E-B7C7-4B66-B971-371D781A4B34}" type="pres">
      <dgm:prSet presAssocID="{8A98E14D-7DD3-4259-9D14-F4204C96DA12}" presName="textBox5a" presStyleLbl="revTx" presStyleIdx="0" presStyleCnt="5" custScaleY="57731">
        <dgm:presLayoutVars>
          <dgm:bulletEnabled val="1"/>
        </dgm:presLayoutVars>
      </dgm:prSet>
      <dgm:spPr/>
      <dgm:t>
        <a:bodyPr/>
        <a:lstStyle/>
        <a:p>
          <a:endParaRPr lang="en-IN"/>
        </a:p>
      </dgm:t>
    </dgm:pt>
    <dgm:pt modelId="{C9CD2372-F7A2-4BA7-9988-FFE439A3F219}" type="pres">
      <dgm:prSet presAssocID="{37E42219-530B-474B-9AF6-F65E7E17F28C}" presName="bullet5b" presStyleLbl="node1" presStyleIdx="1" presStyleCnt="5"/>
      <dgm:spPr/>
    </dgm:pt>
    <dgm:pt modelId="{2FB22893-FE64-4C6A-8B0E-BF4354A88B73}" type="pres">
      <dgm:prSet presAssocID="{37E42219-530B-474B-9AF6-F65E7E17F28C}" presName="textBox5b" presStyleLbl="revTx" presStyleIdx="1" presStyleCnt="5" custScaleY="43974" custLinFactNeighborX="4800" custLinFactNeighborY="-11653">
        <dgm:presLayoutVars>
          <dgm:bulletEnabled val="1"/>
        </dgm:presLayoutVars>
      </dgm:prSet>
      <dgm:spPr/>
      <dgm:t>
        <a:bodyPr/>
        <a:lstStyle/>
        <a:p>
          <a:endParaRPr lang="en-IN"/>
        </a:p>
      </dgm:t>
    </dgm:pt>
    <dgm:pt modelId="{3C868623-3496-4526-9182-6B13F0DAFB4E}" type="pres">
      <dgm:prSet presAssocID="{194E2B4E-11AF-47CC-B23A-192249B30889}" presName="bullet5c" presStyleLbl="node1" presStyleIdx="2" presStyleCnt="5"/>
      <dgm:spPr/>
    </dgm:pt>
    <dgm:pt modelId="{A577F318-D3E0-4006-8FCC-D1D5F4FC2A85}" type="pres">
      <dgm:prSet presAssocID="{194E2B4E-11AF-47CC-B23A-192249B30889}" presName="textBox5c" presStyleLbl="revTx" presStyleIdx="2" presStyleCnt="5" custScaleY="18923" custLinFactNeighborX="4266" custLinFactNeighborY="-21247">
        <dgm:presLayoutVars>
          <dgm:bulletEnabled val="1"/>
        </dgm:presLayoutVars>
      </dgm:prSet>
      <dgm:spPr/>
      <dgm:t>
        <a:bodyPr/>
        <a:lstStyle/>
        <a:p>
          <a:endParaRPr lang="en-IN"/>
        </a:p>
      </dgm:t>
    </dgm:pt>
    <dgm:pt modelId="{F3F1C948-0DC2-4950-B20D-A02FF3ED8853}" type="pres">
      <dgm:prSet presAssocID="{C768ED10-94D7-44EE-A526-9F4B8ABEAB42}" presName="bullet5d" presStyleLbl="node1" presStyleIdx="3" presStyleCnt="5"/>
      <dgm:spPr/>
    </dgm:pt>
    <dgm:pt modelId="{A9AA7EDD-8BA0-40E6-A963-D79291972747}" type="pres">
      <dgm:prSet presAssocID="{C768ED10-94D7-44EE-A526-9F4B8ABEAB42}" presName="textBox5d" presStyleLbl="revTx" presStyleIdx="3" presStyleCnt="5" custScaleY="28903" custLinFactNeighborY="-14247">
        <dgm:presLayoutVars>
          <dgm:bulletEnabled val="1"/>
        </dgm:presLayoutVars>
      </dgm:prSet>
      <dgm:spPr/>
      <dgm:t>
        <a:bodyPr/>
        <a:lstStyle/>
        <a:p>
          <a:endParaRPr lang="en-IN"/>
        </a:p>
      </dgm:t>
    </dgm:pt>
    <dgm:pt modelId="{3ED087D6-294F-4378-9B01-F85623E3CBDC}" type="pres">
      <dgm:prSet presAssocID="{63F3EF80-5763-477C-88DE-24E76495670C}" presName="bullet5e" presStyleLbl="node1" presStyleIdx="4" presStyleCnt="5"/>
      <dgm:spPr/>
    </dgm:pt>
    <dgm:pt modelId="{96DBDD37-C40B-4D34-BB54-4827504EB523}" type="pres">
      <dgm:prSet presAssocID="{63F3EF80-5763-477C-88DE-24E76495670C}" presName="textBox5e" presStyleLbl="revTx" presStyleIdx="4" presStyleCnt="5" custScaleY="30611" custLinFactNeighborX="749" custLinFactNeighborY="-1397">
        <dgm:presLayoutVars>
          <dgm:bulletEnabled val="1"/>
        </dgm:presLayoutVars>
      </dgm:prSet>
      <dgm:spPr/>
      <dgm:t>
        <a:bodyPr/>
        <a:lstStyle/>
        <a:p>
          <a:endParaRPr lang="en-IN"/>
        </a:p>
      </dgm:t>
    </dgm:pt>
  </dgm:ptLst>
  <dgm:cxnLst>
    <dgm:cxn modelId="{C600A691-4D11-4FBB-9015-DCC7A32217EF}" type="presOf" srcId="{194E2B4E-11AF-47CC-B23A-192249B30889}" destId="{A577F318-D3E0-4006-8FCC-D1D5F4FC2A85}" srcOrd="0" destOrd="0" presId="urn:microsoft.com/office/officeart/2005/8/layout/arrow2"/>
    <dgm:cxn modelId="{C550AA9A-7456-4E32-BD9D-5CDD91837366}" srcId="{064D1B7D-5C26-47A5-9810-DFE4A8385644}" destId="{8A98E14D-7DD3-4259-9D14-F4204C96DA12}" srcOrd="0" destOrd="0" parTransId="{B29B5EDD-BE1E-4428-A19D-3E76B2644AA8}" sibTransId="{93504CD7-B530-4CF2-A08D-70B1225A62C4}"/>
    <dgm:cxn modelId="{4E7D6205-49AB-4CCB-8634-3332E2143576}" type="presOf" srcId="{8A98E14D-7DD3-4259-9D14-F4204C96DA12}" destId="{FC9E3A5E-B7C7-4B66-B971-371D781A4B34}" srcOrd="0" destOrd="0" presId="urn:microsoft.com/office/officeart/2005/8/layout/arrow2"/>
    <dgm:cxn modelId="{A93D2875-500E-4372-B87F-97A9C493BEFC}" srcId="{064D1B7D-5C26-47A5-9810-DFE4A8385644}" destId="{194E2B4E-11AF-47CC-B23A-192249B30889}" srcOrd="2" destOrd="0" parTransId="{D8D12534-F4BB-47DD-9E09-1C62254DD9E1}" sibTransId="{535DFE7E-FE9C-4650-B001-4B454111FFA7}"/>
    <dgm:cxn modelId="{E2317D85-EF01-45DE-BEBD-2D705FF96138}" type="presOf" srcId="{63F3EF80-5763-477C-88DE-24E76495670C}" destId="{96DBDD37-C40B-4D34-BB54-4827504EB523}" srcOrd="0" destOrd="0" presId="urn:microsoft.com/office/officeart/2005/8/layout/arrow2"/>
    <dgm:cxn modelId="{B12EC20C-C7A7-4056-A1C8-D01D3964161C}" srcId="{064D1B7D-5C26-47A5-9810-DFE4A8385644}" destId="{63F3EF80-5763-477C-88DE-24E76495670C}" srcOrd="4" destOrd="0" parTransId="{87432910-1154-4EB4-B1E6-0564702CB411}" sibTransId="{46BD76A7-10A4-4EB1-9329-3733301B4447}"/>
    <dgm:cxn modelId="{4897760E-9ACF-4C89-BD5C-94662684F091}" srcId="{064D1B7D-5C26-47A5-9810-DFE4A8385644}" destId="{31DF0577-E3DE-4D11-971E-06A641DF1042}" srcOrd="6" destOrd="0" parTransId="{EF3FE9F9-2A12-4B83-A94A-C72158B54B3B}" sibTransId="{8C401201-5828-45DB-A4D0-2AAD8243AE16}"/>
    <dgm:cxn modelId="{EB463A2C-686B-4D9C-BDD1-90F0270CD5BD}" type="presOf" srcId="{37E42219-530B-474B-9AF6-F65E7E17F28C}" destId="{2FB22893-FE64-4C6A-8B0E-BF4354A88B73}" srcOrd="0" destOrd="0" presId="urn:microsoft.com/office/officeart/2005/8/layout/arrow2"/>
    <dgm:cxn modelId="{2F6636DE-05D9-4C66-B201-E92DD3F6062C}" srcId="{064D1B7D-5C26-47A5-9810-DFE4A8385644}" destId="{C768ED10-94D7-44EE-A526-9F4B8ABEAB42}" srcOrd="3" destOrd="0" parTransId="{A01B16C8-C8BC-4EF9-8A53-C211EB180459}" sibTransId="{C17AD903-1589-4A6C-8847-B8E002C81957}"/>
    <dgm:cxn modelId="{9732E68C-14A8-485C-859C-7E7A6A172E40}" srcId="{064D1B7D-5C26-47A5-9810-DFE4A8385644}" destId="{482A94C0-AF6A-4F72-AEF6-320BC0820EAA}" srcOrd="5" destOrd="0" parTransId="{6C89F1E0-3E77-42BD-BCF7-04C055431E53}" sibTransId="{67E97E2F-1E34-445A-AB19-BFD05B5D8277}"/>
    <dgm:cxn modelId="{EA36D113-E712-4C1A-9245-21FEDE1A9B0E}" type="presOf" srcId="{C768ED10-94D7-44EE-A526-9F4B8ABEAB42}" destId="{A9AA7EDD-8BA0-40E6-A963-D79291972747}" srcOrd="0" destOrd="0" presId="urn:microsoft.com/office/officeart/2005/8/layout/arrow2"/>
    <dgm:cxn modelId="{16AC8DAA-67DF-45F1-892B-AB48A8030B01}" type="presOf" srcId="{064D1B7D-5C26-47A5-9810-DFE4A8385644}" destId="{A7874952-30E9-486B-93AC-0301E706E63F}" srcOrd="0" destOrd="0" presId="urn:microsoft.com/office/officeart/2005/8/layout/arrow2"/>
    <dgm:cxn modelId="{7D501DE9-542C-494D-AB6C-FCC0CCE6A57C}" srcId="{064D1B7D-5C26-47A5-9810-DFE4A8385644}" destId="{37E42219-530B-474B-9AF6-F65E7E17F28C}" srcOrd="1" destOrd="0" parTransId="{FECCA092-F59D-4254-B4B7-27E7EA5F1F41}" sibTransId="{7ED4EC05-1F22-4D01-BF2D-4C14400AACE0}"/>
    <dgm:cxn modelId="{61AD9F0F-F45D-4CDC-AF3A-C67A50FC353E}" type="presParOf" srcId="{A7874952-30E9-486B-93AC-0301E706E63F}" destId="{E923566B-D70F-4C57-9E22-E3B39A55A06C}" srcOrd="0" destOrd="0" presId="urn:microsoft.com/office/officeart/2005/8/layout/arrow2"/>
    <dgm:cxn modelId="{75047FF8-2182-407F-A556-F88D4A3FB6B1}" type="presParOf" srcId="{A7874952-30E9-486B-93AC-0301E706E63F}" destId="{045ABBE8-6D4E-4888-8A30-72D539301C52}" srcOrd="1" destOrd="0" presId="urn:microsoft.com/office/officeart/2005/8/layout/arrow2"/>
    <dgm:cxn modelId="{D834EE11-B80E-4887-ACE3-5779CFEF3ABF}" type="presParOf" srcId="{045ABBE8-6D4E-4888-8A30-72D539301C52}" destId="{4F328236-1EE9-46DC-818C-8F7E9B434EDB}" srcOrd="0" destOrd="0" presId="urn:microsoft.com/office/officeart/2005/8/layout/arrow2"/>
    <dgm:cxn modelId="{F1E52B46-1DEF-42D6-8EB7-5885AC58E053}" type="presParOf" srcId="{045ABBE8-6D4E-4888-8A30-72D539301C52}" destId="{FC9E3A5E-B7C7-4B66-B971-371D781A4B34}" srcOrd="1" destOrd="0" presId="urn:microsoft.com/office/officeart/2005/8/layout/arrow2"/>
    <dgm:cxn modelId="{5855BC46-4C76-4D9E-AF37-7B5086252A56}" type="presParOf" srcId="{045ABBE8-6D4E-4888-8A30-72D539301C52}" destId="{C9CD2372-F7A2-4BA7-9988-FFE439A3F219}" srcOrd="2" destOrd="0" presId="urn:microsoft.com/office/officeart/2005/8/layout/arrow2"/>
    <dgm:cxn modelId="{9B5AEDF1-61BE-4AC9-BB32-2A1FE3F0115A}" type="presParOf" srcId="{045ABBE8-6D4E-4888-8A30-72D539301C52}" destId="{2FB22893-FE64-4C6A-8B0E-BF4354A88B73}" srcOrd="3" destOrd="0" presId="urn:microsoft.com/office/officeart/2005/8/layout/arrow2"/>
    <dgm:cxn modelId="{33A2682C-4145-44AD-BBEC-A1A21ED0DB44}" type="presParOf" srcId="{045ABBE8-6D4E-4888-8A30-72D539301C52}" destId="{3C868623-3496-4526-9182-6B13F0DAFB4E}" srcOrd="4" destOrd="0" presId="urn:microsoft.com/office/officeart/2005/8/layout/arrow2"/>
    <dgm:cxn modelId="{867C05EB-0530-44A3-AEF3-63374B153EBE}" type="presParOf" srcId="{045ABBE8-6D4E-4888-8A30-72D539301C52}" destId="{A577F318-D3E0-4006-8FCC-D1D5F4FC2A85}" srcOrd="5" destOrd="0" presId="urn:microsoft.com/office/officeart/2005/8/layout/arrow2"/>
    <dgm:cxn modelId="{3640D5E1-2E7B-4232-A310-461296143A04}" type="presParOf" srcId="{045ABBE8-6D4E-4888-8A30-72D539301C52}" destId="{F3F1C948-0DC2-4950-B20D-A02FF3ED8853}" srcOrd="6" destOrd="0" presId="urn:microsoft.com/office/officeart/2005/8/layout/arrow2"/>
    <dgm:cxn modelId="{633AB626-259A-41A9-92B9-61BE22330A93}" type="presParOf" srcId="{045ABBE8-6D4E-4888-8A30-72D539301C52}" destId="{A9AA7EDD-8BA0-40E6-A963-D79291972747}" srcOrd="7" destOrd="0" presId="urn:microsoft.com/office/officeart/2005/8/layout/arrow2"/>
    <dgm:cxn modelId="{0928BA7E-048A-4E71-89E7-A77D7DD3DB93}" type="presParOf" srcId="{045ABBE8-6D4E-4888-8A30-72D539301C52}" destId="{3ED087D6-294F-4378-9B01-F85623E3CBDC}" srcOrd="8" destOrd="0" presId="urn:microsoft.com/office/officeart/2005/8/layout/arrow2"/>
    <dgm:cxn modelId="{11A7D79E-16F5-475C-9F5B-03B83279D5CF}" type="presParOf" srcId="{045ABBE8-6D4E-4888-8A30-72D539301C52}" destId="{96DBDD37-C40B-4D34-BB54-4827504EB523}" srcOrd="9" destOrd="0" presId="urn:microsoft.com/office/officeart/2005/8/layout/arrow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0.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4.vml.rels><?xml version="1.0" encoding="UTF-8" standalone="yes"?>
<Relationships xmlns="http://schemas.openxmlformats.org/package/2006/relationships"><Relationship Id="rId3" Type="http://schemas.microsoft.com/office/2006/relationships/legacyDiagramText" Target="legacyDiagramText3.bin"/><Relationship Id="rId7" Type="http://schemas.microsoft.com/office/2006/relationships/legacyDiagramText" Target="legacyDiagramText7.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50E2F3-49F9-4396-B40E-6AFE3916710D}" type="datetimeFigureOut">
              <a:rPr lang="en-US" smtClean="0"/>
              <a:pPr/>
              <a:t>4/16/2015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B673A7-5530-434C-8981-E3DE1620B58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8187D631-C625-46B3-99DF-C3F46C633AEB}" type="slidenum">
              <a:rPr lang="en-US"/>
              <a:pPr/>
              <a:t>4</a:t>
            </a:fld>
            <a:endParaRPr lang="en-US" dirty="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A8FA7F-2E94-4550-8BBC-CF0A75527CE6}" type="slidenum">
              <a:rPr lang="tr-TR"/>
              <a:pPr/>
              <a:t>27</a:t>
            </a:fld>
            <a:endParaRPr lang="tr-TR"/>
          </a:p>
        </p:txBody>
      </p:sp>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a:xfrm>
            <a:off x="914400" y="4343400"/>
            <a:ext cx="5029200" cy="4114800"/>
          </a:xfrm>
        </p:spPr>
        <p:txBody>
          <a:bodyPr/>
          <a:lstStyle/>
          <a:p>
            <a:r>
              <a:rPr lang="en-US"/>
              <a:t>Look at the reading for this week.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B3290C-6CC6-49DF-9996-DFA7B00293A9}" type="slidenum">
              <a:rPr lang="tr-TR"/>
              <a:pPr/>
              <a:t>28</a:t>
            </a:fld>
            <a:endParaRPr lang="tr-TR"/>
          </a:p>
        </p:txBody>
      </p:sp>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2FCF30-9309-46E8-8C08-8AA62332BFC5}" type="slidenum">
              <a:rPr lang="tr-TR"/>
              <a:pPr/>
              <a:t>29</a:t>
            </a:fld>
            <a:endParaRPr lang="tr-TR"/>
          </a:p>
        </p:txBody>
      </p:sp>
      <p:sp>
        <p:nvSpPr>
          <p:cNvPr id="314370" name="Rectangle 2"/>
          <p:cNvSpPr>
            <a:spLocks noGrp="1" noRot="1" noChangeAspect="1" noChangeArrowheads="1" noTextEdit="1"/>
          </p:cNvSpPr>
          <p:nvPr>
            <p:ph type="sldImg"/>
          </p:nvPr>
        </p:nvSpPr>
        <p:spPr>
          <a:xfrm>
            <a:off x="1144588" y="685800"/>
            <a:ext cx="4572000" cy="3429000"/>
          </a:xfrm>
          <a:ln/>
        </p:spPr>
      </p:sp>
      <p:sp>
        <p:nvSpPr>
          <p:cNvPr id="314371" name="Rectangle 3"/>
          <p:cNvSpPr>
            <a:spLocks noGrp="1" noChangeArrowheads="1"/>
          </p:cNvSpPr>
          <p:nvPr>
            <p:ph type="body" idx="1"/>
          </p:nvPr>
        </p:nvSpPr>
        <p:spPr>
          <a:xfrm>
            <a:off x="914400" y="4343400"/>
            <a:ext cx="5029200" cy="4114800"/>
          </a:xfrm>
        </p:spPr>
        <p:txBody>
          <a:bodyPr/>
          <a:lstStyle/>
          <a:p>
            <a:r>
              <a:rPr lang="en-US"/>
              <a:t>Build understanding:  This effect is biggest when a group works together to create the chart</a:t>
            </a:r>
          </a:p>
          <a:p>
            <a:endParaRPr lang="en-US"/>
          </a:p>
          <a:p>
            <a:endParaRPr lang="en-US"/>
          </a:p>
          <a:p>
            <a:endParaRPr lang="en-US"/>
          </a:p>
          <a:p>
            <a:r>
              <a:rPr lang="en-US"/>
              <a:t>Develop process thinking:   The more people that see flowcharts, the more the become aware of hoe the work they doe is made up of many interacting processes</a:t>
            </a:r>
          </a:p>
          <a:p>
            <a:endParaRPr lang="en-US"/>
          </a:p>
          <a:p>
            <a:endParaRPr lang="en-US"/>
          </a:p>
          <a:p>
            <a:r>
              <a:rPr lang="en-US"/>
              <a:t>Improve a process:  Inefficiencies can be eliminated when people agree how a process actually works</a:t>
            </a:r>
          </a:p>
          <a:p>
            <a:endParaRPr lang="en-US"/>
          </a:p>
          <a:p>
            <a:r>
              <a:rPr lang="en-US"/>
              <a:t>Standardize:  allowing people to agree to a single set of steps for doing work can help improve process consistency</a:t>
            </a:r>
          </a:p>
          <a:p>
            <a:endParaRPr lang="en-US"/>
          </a:p>
          <a:p>
            <a:r>
              <a:rPr lang="en-US" b="1"/>
              <a:t>Limitations: Still must gather data on the extent, impact, and causes of problems</a:t>
            </a:r>
          </a:p>
          <a:p>
            <a:endParaRPr lang="en-US" b="1"/>
          </a:p>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398BCE-ADFF-42D1-8F19-55A69CA9C24D}" type="slidenum">
              <a:rPr lang="tr-TR"/>
              <a:pPr/>
              <a:t>30</a:t>
            </a:fld>
            <a:endParaRPr lang="tr-TR"/>
          </a:p>
        </p:txBody>
      </p:sp>
      <p:sp>
        <p:nvSpPr>
          <p:cNvPr id="316418" name="Rectangle 2"/>
          <p:cNvSpPr>
            <a:spLocks noGrp="1" noRot="1" noChangeAspect="1" noChangeArrowheads="1" noTextEdit="1"/>
          </p:cNvSpPr>
          <p:nvPr>
            <p:ph type="sldImg"/>
          </p:nvPr>
        </p:nvSpPr>
        <p:spPr>
          <a:ln/>
        </p:spPr>
      </p:sp>
      <p:sp>
        <p:nvSpPr>
          <p:cNvPr id="31641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A0093F-859E-4DCB-81E2-14CE6A90B9CD}" type="slidenum">
              <a:rPr lang="tr-TR"/>
              <a:pPr/>
              <a:t>31</a:t>
            </a:fld>
            <a:endParaRPr lang="tr-TR"/>
          </a:p>
        </p:txBody>
      </p:sp>
      <p:sp>
        <p:nvSpPr>
          <p:cNvPr id="318466" name="Rectangle 2"/>
          <p:cNvSpPr>
            <a:spLocks noGrp="1" noRot="1" noChangeAspect="1" noChangeArrowheads="1" noTextEdit="1"/>
          </p:cNvSpPr>
          <p:nvPr>
            <p:ph type="sldImg"/>
          </p:nvPr>
        </p:nvSpPr>
        <p:spPr>
          <a:ln/>
        </p:spPr>
      </p:sp>
      <p:sp>
        <p:nvSpPr>
          <p:cNvPr id="318467" name="Rectangle 3"/>
          <p:cNvSpPr>
            <a:spLocks noGrp="1" noChangeArrowheads="1"/>
          </p:cNvSpPr>
          <p:nvPr>
            <p:ph type="body" idx="1"/>
          </p:nvPr>
        </p:nvSpPr>
        <p:spPr>
          <a:xfrm>
            <a:off x="914400" y="4343400"/>
            <a:ext cx="5029200" cy="4114800"/>
          </a:xfrm>
        </p:spPr>
        <p:txBody>
          <a:bodyPr/>
          <a:lstStyle/>
          <a:p>
            <a:r>
              <a:rPr lang="en-US"/>
              <a:t>Many problems or improvement opportunities are complicated, there may be a plethora of contributing factors or causes for the problem. </a:t>
            </a:r>
          </a:p>
          <a:p>
            <a:endParaRPr lang="en-US"/>
          </a:p>
          <a:p>
            <a:r>
              <a:rPr lang="en-US"/>
              <a:t>It is a common mistake to jump into a solution without really studying the causes.  A team may target one cause and ignore important other causes.  Or the team may take an action that is aimed at a surface symptom and as a result, the solutions aren’t really solutions at all and the problem continues.  This could waste a lot of time and money.</a:t>
            </a:r>
          </a:p>
          <a:p>
            <a:r>
              <a:rPr lang="en-US"/>
              <a:t>To be more effective problem solvers we should think about the possible causes of a problem and verify the causes with data.</a:t>
            </a:r>
          </a:p>
          <a:p>
            <a:endParaRPr lang="en-US"/>
          </a:p>
          <a:p>
            <a:r>
              <a:rPr lang="en-US"/>
              <a:t>I’ll give an example on the next slide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473C19-299F-4441-9B06-7B875A9CF988}" type="slidenum">
              <a:rPr lang="tr-TR"/>
              <a:pPr/>
              <a:t>32</a:t>
            </a:fld>
            <a:endParaRPr lang="tr-TR"/>
          </a:p>
        </p:txBody>
      </p:sp>
      <p:sp>
        <p:nvSpPr>
          <p:cNvPr id="320514" name="Rectangle 2"/>
          <p:cNvSpPr>
            <a:spLocks noGrp="1" noRot="1" noChangeAspect="1" noChangeArrowheads="1" noTextEdit="1"/>
          </p:cNvSpPr>
          <p:nvPr>
            <p:ph type="sldImg"/>
          </p:nvPr>
        </p:nvSpPr>
        <p:spPr>
          <a:xfrm>
            <a:off x="1144588" y="685800"/>
            <a:ext cx="4572000" cy="3429000"/>
          </a:xfrm>
          <a:ln/>
        </p:spPr>
      </p:sp>
      <p:sp>
        <p:nvSpPr>
          <p:cNvPr id="320515" name="Rectangle 3"/>
          <p:cNvSpPr>
            <a:spLocks noGrp="1" noChangeArrowheads="1"/>
          </p:cNvSpPr>
          <p:nvPr>
            <p:ph type="body" idx="1"/>
          </p:nvPr>
        </p:nvSpPr>
        <p:spPr>
          <a:xfrm>
            <a:off x="914400" y="4343400"/>
            <a:ext cx="5029200" cy="4114800"/>
          </a:xfrm>
        </p:spPr>
        <p:txBody>
          <a:bodyPr/>
          <a:lstStyle/>
          <a:p>
            <a:r>
              <a:rPr lang="en-US"/>
              <a:t>We can more easily identify and display many different causes for a problem, We can see the relationship between the many causes.  It gives us a framework for planning what data to collect.  Because it is a visual display, it also helps us to communicate within the team and to others in the organization. </a:t>
            </a:r>
          </a:p>
          <a:p>
            <a:endParaRPr lang="en-US"/>
          </a:p>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CAF5DC-0DF9-414D-A77B-8EB600B4FAF5}" type="slidenum">
              <a:rPr lang="tr-TR"/>
              <a:pPr/>
              <a:t>33</a:t>
            </a:fld>
            <a:endParaRPr lang="tr-TR"/>
          </a:p>
        </p:txBody>
      </p:sp>
      <p:sp>
        <p:nvSpPr>
          <p:cNvPr id="324610" name="Rectangle 2"/>
          <p:cNvSpPr>
            <a:spLocks noGrp="1" noRot="1" noChangeAspect="1" noChangeArrowheads="1" noTextEdit="1"/>
          </p:cNvSpPr>
          <p:nvPr>
            <p:ph type="sldImg"/>
          </p:nvPr>
        </p:nvSpPr>
        <p:spPr>
          <a:ln/>
        </p:spPr>
      </p:sp>
      <p:sp>
        <p:nvSpPr>
          <p:cNvPr id="32461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A4C62D-13D4-4BCA-A57C-46723BB1C545}" type="slidenum">
              <a:rPr lang="tr-TR"/>
              <a:pPr/>
              <a:t>34</a:t>
            </a:fld>
            <a:endParaRPr lang="tr-TR"/>
          </a:p>
        </p:txBody>
      </p:sp>
      <p:sp>
        <p:nvSpPr>
          <p:cNvPr id="322562" name="Rectangle 2"/>
          <p:cNvSpPr>
            <a:spLocks noGrp="1" noRot="1" noChangeAspect="1" noChangeArrowheads="1" noTextEdit="1"/>
          </p:cNvSpPr>
          <p:nvPr>
            <p:ph type="sldImg"/>
          </p:nvPr>
        </p:nvSpPr>
        <p:spPr>
          <a:ln/>
        </p:spPr>
      </p:sp>
      <p:sp>
        <p:nvSpPr>
          <p:cNvPr id="322563" name="Rectangle 3"/>
          <p:cNvSpPr>
            <a:spLocks noGrp="1" noChangeArrowheads="1"/>
          </p:cNvSpPr>
          <p:nvPr>
            <p:ph type="body" idx="1"/>
          </p:nvPr>
        </p:nvSpPr>
        <p:spPr>
          <a:xfrm>
            <a:off x="914400" y="4343400"/>
            <a:ext cx="5029200" cy="4114800"/>
          </a:xfrm>
        </p:spPr>
        <p:txBody>
          <a:bodyPr/>
          <a:lstStyle/>
          <a:p>
            <a:r>
              <a:rPr lang="en-US"/>
              <a:t>The focused problem under investigation is describe in a box at the head of the diagram.  The focused problem here is from your case study ready, client dissatisfaction at the Max Salud Clinic.  Some examples from your charter statements, the focused problem may be ineffective meetings, poor utilization of financial management planning or other program specific to your agency like the RISE program (a program designed to develop client independence).  Another example, what are the causes of inadequate charting?  </a:t>
            </a:r>
          </a:p>
          <a:p>
            <a:endParaRPr lang="en-US"/>
          </a:p>
          <a:p>
            <a:r>
              <a:rPr lang="en-US"/>
              <a:t>The long spine that points to the head of the fish indicates the items that feed into the spine might cause the problem described at the head.  </a:t>
            </a:r>
          </a:p>
          <a:p>
            <a:r>
              <a:rPr lang="en-US"/>
              <a:t>The idea is to use the results of your brainstorming or nominal group technique …just as we saw in the case.</a:t>
            </a:r>
          </a:p>
          <a:p>
            <a:endParaRPr lang="en-US"/>
          </a:p>
          <a:p>
            <a:r>
              <a:rPr lang="en-US"/>
              <a:t>You may want to use nominal group technique to sort the contributing causes into categories.  In the case you read, the clinic team divided the causes into 8 main bones or categories.  Here are four of those main categories or bones.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8280DE-32AD-445F-9EB6-145546F1BC8D}" type="slidenum">
              <a:rPr lang="tr-TR"/>
              <a:pPr/>
              <a:t>35</a:t>
            </a:fld>
            <a:endParaRPr lang="tr-TR"/>
          </a:p>
        </p:txBody>
      </p:sp>
      <p:sp>
        <p:nvSpPr>
          <p:cNvPr id="334850" name="Rectangle 2"/>
          <p:cNvSpPr>
            <a:spLocks noGrp="1" noRot="1" noChangeAspect="1" noChangeArrowheads="1" noTextEdit="1"/>
          </p:cNvSpPr>
          <p:nvPr>
            <p:ph type="sldImg"/>
          </p:nvPr>
        </p:nvSpPr>
        <p:spPr>
          <a:ln/>
        </p:spPr>
      </p:sp>
      <p:sp>
        <p:nvSpPr>
          <p:cNvPr id="33485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4E1B01-5755-4B27-928D-C5927B0F196E}" type="slidenum">
              <a:rPr lang="tr-TR"/>
              <a:pPr/>
              <a:t>36</a:t>
            </a:fld>
            <a:endParaRPr lang="tr-TR"/>
          </a:p>
        </p:txBody>
      </p:sp>
      <p:sp>
        <p:nvSpPr>
          <p:cNvPr id="328706" name="Rectangle 2"/>
          <p:cNvSpPr>
            <a:spLocks noGrp="1" noRot="1" noChangeAspect="1" noChangeArrowheads="1" noTextEdit="1"/>
          </p:cNvSpPr>
          <p:nvPr>
            <p:ph type="sldImg"/>
          </p:nvPr>
        </p:nvSpPr>
        <p:spPr>
          <a:ln/>
        </p:spPr>
      </p:sp>
      <p:sp>
        <p:nvSpPr>
          <p:cNvPr id="32870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xfrm>
            <a:off x="1144588" y="687388"/>
            <a:ext cx="4568825" cy="3425825"/>
          </a:xfrm>
          <a:ln/>
        </p:spPr>
      </p:sp>
      <p:sp>
        <p:nvSpPr>
          <p:cNvPr id="107523" name="Notes Placeholder 2"/>
          <p:cNvSpPr>
            <a:spLocks noGrp="1"/>
          </p:cNvSpPr>
          <p:nvPr>
            <p:ph type="body" idx="1"/>
          </p:nvPr>
        </p:nvSpPr>
        <p:spPr>
          <a:noFill/>
          <a:ln/>
        </p:spPr>
        <p:txBody>
          <a:bodyPr/>
          <a:lstStyle/>
          <a:p>
            <a:pPr eaLnBrk="1" hangingPunct="1">
              <a:spcBef>
                <a:spcPct val="0"/>
              </a:spcBef>
            </a:pPr>
            <a:endParaRPr lang="en-IN" dirty="0" smtClean="0"/>
          </a:p>
        </p:txBody>
      </p:sp>
      <p:sp>
        <p:nvSpPr>
          <p:cNvPr id="107524" name="Slide Number Placeholder 3"/>
          <p:cNvSpPr>
            <a:spLocks noGrp="1"/>
          </p:cNvSpPr>
          <p:nvPr>
            <p:ph type="sldNum" sz="quarter" idx="5"/>
          </p:nvPr>
        </p:nvSpPr>
        <p:spPr>
          <a:xfrm>
            <a:off x="3884817" y="8685983"/>
            <a:ext cx="2972119" cy="455974"/>
          </a:xfrm>
          <a:prstGeom prst="rect">
            <a:avLst/>
          </a:prstGeom>
          <a:noFill/>
        </p:spPr>
        <p:txBody>
          <a:bodyPr/>
          <a:lstStyle/>
          <a:p>
            <a:pPr defTabSz="944563"/>
            <a:fld id="{859B4BC1-7C65-4A3E-AC85-78C588D6E08F}" type="slidenum">
              <a:rPr lang="en-IN" smtClean="0"/>
              <a:pPr defTabSz="944563"/>
              <a:t>8</a:t>
            </a:fld>
            <a:endParaRPr lang="en-IN"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2A0EF9-F4EE-44F4-9B7E-F245434EB5C6}" type="slidenum">
              <a:rPr lang="tr-TR"/>
              <a:pPr/>
              <a:t>38</a:t>
            </a:fld>
            <a:endParaRPr lang="tr-TR"/>
          </a:p>
        </p:txBody>
      </p:sp>
      <p:sp>
        <p:nvSpPr>
          <p:cNvPr id="220162" name="Rectangle 2"/>
          <p:cNvSpPr>
            <a:spLocks noGrp="1" noRot="1" noChangeAspect="1" noChangeArrowheads="1" noTextEdit="1"/>
          </p:cNvSpPr>
          <p:nvPr>
            <p:ph type="sldImg"/>
          </p:nvPr>
        </p:nvSpPr>
        <p:spPr>
          <a:ln/>
        </p:spPr>
      </p:sp>
      <p:sp>
        <p:nvSpPr>
          <p:cNvPr id="22016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D72BF7-6D07-4659-8B42-A852EFA8371D}" type="slidenum">
              <a:rPr lang="tr-TR"/>
              <a:pPr/>
              <a:t>39</a:t>
            </a:fld>
            <a:endParaRPr lang="tr-TR"/>
          </a:p>
        </p:txBody>
      </p:sp>
      <p:sp>
        <p:nvSpPr>
          <p:cNvPr id="222210" name="Rectangle 2"/>
          <p:cNvSpPr>
            <a:spLocks noGrp="1" noRot="1" noChangeAspect="1" noChangeArrowheads="1" noTextEdit="1"/>
          </p:cNvSpPr>
          <p:nvPr>
            <p:ph type="sldImg"/>
          </p:nvPr>
        </p:nvSpPr>
        <p:spPr>
          <a:ln/>
        </p:spPr>
      </p:sp>
      <p:sp>
        <p:nvSpPr>
          <p:cNvPr id="22221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C9B092-7B7D-4306-9A9E-72CCE9409F38}" type="slidenum">
              <a:rPr lang="tr-TR"/>
              <a:pPr/>
              <a:t>43</a:t>
            </a:fld>
            <a:endParaRPr lang="tr-TR"/>
          </a:p>
        </p:txBody>
      </p:sp>
      <p:sp>
        <p:nvSpPr>
          <p:cNvPr id="174082" name="Rectangle 2"/>
          <p:cNvSpPr>
            <a:spLocks noGrp="1" noRot="1" noChangeAspect="1" noChangeArrowheads="1" noTextEdit="1"/>
          </p:cNvSpPr>
          <p:nvPr>
            <p:ph type="sldImg"/>
          </p:nvPr>
        </p:nvSpPr>
        <p:spPr>
          <a:xfrm>
            <a:off x="1293813" y="798513"/>
            <a:ext cx="4268787" cy="3201987"/>
          </a:xfrm>
          <a:ln w="12700" cap="flat">
            <a:solidFill>
              <a:schemeClr val="tx1"/>
            </a:solidFill>
          </a:ln>
        </p:spPr>
      </p:sp>
      <p:sp>
        <p:nvSpPr>
          <p:cNvPr id="174083" name="Rectangle 3"/>
          <p:cNvSpPr>
            <a:spLocks noGrp="1" noChangeArrowheads="1"/>
          </p:cNvSpPr>
          <p:nvPr>
            <p:ph type="body" idx="1"/>
          </p:nvPr>
        </p:nvSpPr>
        <p:spPr>
          <a:xfrm>
            <a:off x="914400" y="4346575"/>
            <a:ext cx="5027613" cy="3848100"/>
          </a:xfrm>
          <a:ln/>
        </p:spPr>
        <p:txBody>
          <a:bodyPr lIns="93382" tIns="46692" rIns="93382" bIns="46692"/>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0360C0-A1D5-4E71-AD75-AE229858F158}" type="slidenum">
              <a:rPr lang="tr-TR"/>
              <a:pPr/>
              <a:t>48</a:t>
            </a:fld>
            <a:endParaRPr lang="tr-TR"/>
          </a:p>
        </p:txBody>
      </p:sp>
      <p:sp>
        <p:nvSpPr>
          <p:cNvPr id="180226" name="Rectangle 2"/>
          <p:cNvSpPr>
            <a:spLocks noGrp="1" noChangeArrowheads="1"/>
          </p:cNvSpPr>
          <p:nvPr>
            <p:ph type="body" idx="1"/>
          </p:nvPr>
        </p:nvSpPr>
        <p:spPr>
          <a:xfrm>
            <a:off x="914400" y="4346575"/>
            <a:ext cx="5027613" cy="3848100"/>
          </a:xfrm>
          <a:noFill/>
          <a:ln/>
        </p:spPr>
        <p:txBody>
          <a:bodyPr lIns="93382" tIns="46692" rIns="93382" bIns="46692"/>
          <a:lstStyle/>
          <a:p>
            <a:pPr>
              <a:buFontTx/>
              <a:buChar char="•"/>
            </a:pPr>
            <a:r>
              <a:rPr lang="en-US"/>
              <a:t>presumably there are some costs for correction of mistakes now, e.g. repeating measurements. The effect of a well designed quality system is to reduce those. But they can not be totally eliminated</a:t>
            </a:r>
          </a:p>
          <a:p>
            <a:pPr>
              <a:buFontTx/>
              <a:buChar char="•"/>
            </a:pPr>
            <a:r>
              <a:rPr lang="en-US"/>
              <a:t>when implementing quality assurance there is a large amount of work to be done.</a:t>
            </a:r>
          </a:p>
          <a:p>
            <a:pPr>
              <a:buFontTx/>
              <a:buChar char="•"/>
            </a:pPr>
            <a:r>
              <a:rPr lang="en-US"/>
              <a:t>after implementation there is work in quality control, in documentation, in calibration (more than before?) and in keeping the system up to date</a:t>
            </a:r>
          </a:p>
          <a:p>
            <a:pPr>
              <a:buFontTx/>
              <a:buChar char="•"/>
            </a:pPr>
            <a:r>
              <a:rPr lang="en-US"/>
              <a:t>this may use up all the savings from reduced correction costs, and may even increase costs a little - depending on the starting point, how cost effective the quality system is etc.</a:t>
            </a:r>
          </a:p>
          <a:p>
            <a:pPr>
              <a:buFontTx/>
              <a:buChar char="•"/>
            </a:pPr>
            <a:r>
              <a:rPr lang="en-US"/>
              <a:t>in total there will probably be an increased cost but definitely there will be increased quality, if nothing else then by eliminating occasional deviations from normal routines</a:t>
            </a:r>
          </a:p>
        </p:txBody>
      </p:sp>
      <p:sp>
        <p:nvSpPr>
          <p:cNvPr id="180227" name="Rectangle 3"/>
          <p:cNvSpPr>
            <a:spLocks noGrp="1" noRot="1" noChangeAspect="1" noChangeArrowheads="1" noTextEdit="1"/>
          </p:cNvSpPr>
          <p:nvPr>
            <p:ph type="sldImg"/>
          </p:nvPr>
        </p:nvSpPr>
        <p:spPr>
          <a:xfrm>
            <a:off x="1293813" y="798513"/>
            <a:ext cx="4268787" cy="3201987"/>
          </a:xfrm>
          <a:ln w="12700" cap="flat">
            <a:solidFill>
              <a:schemeClr val="tx1"/>
            </a:solidFill>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4A2A96-8F9A-4CAF-9AF6-18A3ABF739F2}" type="slidenum">
              <a:rPr lang="tr-TR"/>
              <a:pPr/>
              <a:t>49</a:t>
            </a:fld>
            <a:endParaRPr lang="tr-TR"/>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F8BAB87-12C9-46E2-931C-6E41036A09D2}" type="slidenum">
              <a:rPr lang="en-US" altLang="en-US" smtClean="0">
                <a:latin typeface="Arial" pitchFamily="34" charset="0"/>
                <a:cs typeface="Arial" pitchFamily="34" charset="0"/>
              </a:rPr>
              <a:pPr/>
              <a:t>53</a:t>
            </a:fld>
            <a:endParaRPr lang="en-US" altLang="en-US"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xfrm>
            <a:off x="3884817" y="8685983"/>
            <a:ext cx="2972119" cy="455974"/>
          </a:xfrm>
          <a:prstGeom prst="rect">
            <a:avLst/>
          </a:prstGeom>
          <a:noFill/>
        </p:spPr>
        <p:txBody>
          <a:bodyPr/>
          <a:lstStyle/>
          <a:p>
            <a:pPr defTabSz="944563"/>
            <a:fld id="{526FFF40-DE85-449E-B2F9-6B2F24F9FEAE}" type="slidenum">
              <a:rPr lang="en-US" smtClean="0">
                <a:latin typeface="Arial" pitchFamily="34" charset="0"/>
                <a:cs typeface="Arial" pitchFamily="34" charset="0"/>
              </a:rPr>
              <a:pPr defTabSz="944563"/>
              <a:t>9</a:t>
            </a:fld>
            <a:endParaRPr lang="en-US" dirty="0" smtClean="0">
              <a:latin typeface="Arial" pitchFamily="34" charset="0"/>
              <a:cs typeface="Arial" pitchFamily="34" charset="0"/>
            </a:endParaRPr>
          </a:p>
        </p:txBody>
      </p:sp>
      <p:sp>
        <p:nvSpPr>
          <p:cNvPr id="109571" name="Rectangle 2"/>
          <p:cNvSpPr>
            <a:spLocks noGrp="1" noRot="1" noChangeAspect="1" noChangeArrowheads="1" noTextEdit="1"/>
          </p:cNvSpPr>
          <p:nvPr>
            <p:ph type="sldImg"/>
          </p:nvPr>
        </p:nvSpPr>
        <p:spPr>
          <a:xfrm>
            <a:off x="1144588" y="687388"/>
            <a:ext cx="4568825" cy="3425825"/>
          </a:xfrm>
          <a:ln/>
        </p:spPr>
      </p:sp>
      <p:sp>
        <p:nvSpPr>
          <p:cNvPr id="109572" name="Rectangle 3"/>
          <p:cNvSpPr>
            <a:spLocks noGrp="1" noChangeArrowheads="1"/>
          </p:cNvSpPr>
          <p:nvPr>
            <p:ph type="body" idx="1"/>
          </p:nvPr>
        </p:nvSpPr>
        <p:spPr>
          <a:noFill/>
          <a:ln/>
        </p:spPr>
        <p:txBody>
          <a:bodyPr/>
          <a:lstStyle/>
          <a:p>
            <a:pPr eaLnBrk="1" hangingPunct="1"/>
            <a:endParaRPr lang="ar-A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xfrm>
            <a:off x="3884817" y="8685983"/>
            <a:ext cx="2972119" cy="455974"/>
          </a:xfrm>
          <a:prstGeom prst="rect">
            <a:avLst/>
          </a:prstGeom>
          <a:noFill/>
        </p:spPr>
        <p:txBody>
          <a:bodyPr/>
          <a:lstStyle/>
          <a:p>
            <a:pPr defTabSz="944563"/>
            <a:fld id="{51EAA9BB-76EC-49CC-9DC0-D66A7B806340}" type="slidenum">
              <a:rPr lang="en-US" smtClean="0">
                <a:latin typeface="Arial" pitchFamily="34" charset="0"/>
                <a:cs typeface="Arial" pitchFamily="34" charset="0"/>
              </a:rPr>
              <a:pPr defTabSz="944563"/>
              <a:t>13</a:t>
            </a:fld>
            <a:endParaRPr lang="en-US" dirty="0" smtClean="0">
              <a:latin typeface="Arial" pitchFamily="34" charset="0"/>
              <a:cs typeface="Arial" pitchFamily="34" charset="0"/>
            </a:endParaRPr>
          </a:p>
        </p:txBody>
      </p:sp>
      <p:sp>
        <p:nvSpPr>
          <p:cNvPr id="110595" name="Rectangle 2"/>
          <p:cNvSpPr>
            <a:spLocks noGrp="1" noRot="1" noChangeAspect="1" noChangeArrowheads="1" noTextEdit="1"/>
          </p:cNvSpPr>
          <p:nvPr>
            <p:ph type="sldImg"/>
          </p:nvPr>
        </p:nvSpPr>
        <p:spPr>
          <a:xfrm>
            <a:off x="1144588" y="687388"/>
            <a:ext cx="4568825" cy="3425825"/>
          </a:xfrm>
          <a:ln/>
        </p:spPr>
      </p:sp>
      <p:sp>
        <p:nvSpPr>
          <p:cNvPr id="110596" name="Rectangle 3"/>
          <p:cNvSpPr>
            <a:spLocks noGrp="1" noChangeArrowheads="1"/>
          </p:cNvSpPr>
          <p:nvPr>
            <p:ph type="body" idx="1"/>
          </p:nvPr>
        </p:nvSpPr>
        <p:spPr>
          <a:noFill/>
          <a:ln/>
        </p:spPr>
        <p:txBody>
          <a:bodyPr/>
          <a:lstStyle/>
          <a:p>
            <a:pPr eaLnBrk="1" hangingPunct="1"/>
            <a:endParaRPr lang="ar-A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49302A-89CC-4C7E-ACD0-57FF1FF19E7E}" type="slidenum">
              <a:rPr lang="tr-TR"/>
              <a:pPr/>
              <a:t>21</a:t>
            </a:fld>
            <a:endParaRPr lang="tr-TR"/>
          </a:p>
        </p:txBody>
      </p:sp>
      <p:sp>
        <p:nvSpPr>
          <p:cNvPr id="135170" name="Rectangle 2"/>
          <p:cNvSpPr>
            <a:spLocks noGrp="1" noRot="1" noChangeAspect="1" noChangeArrowheads="1" noTextEdit="1"/>
          </p:cNvSpPr>
          <p:nvPr>
            <p:ph type="sldImg"/>
          </p:nvPr>
        </p:nvSpPr>
        <p:spPr>
          <a:xfrm>
            <a:off x="1152525" y="693738"/>
            <a:ext cx="4552950" cy="3414712"/>
          </a:xfrm>
          <a:ln w="12700" cap="flat">
            <a:solidFill>
              <a:schemeClr val="tx1"/>
            </a:solidFill>
          </a:ln>
        </p:spPr>
      </p:sp>
      <p:sp>
        <p:nvSpPr>
          <p:cNvPr id="135171" name="Rectangle 3"/>
          <p:cNvSpPr>
            <a:spLocks noGrp="1" noChangeArrowheads="1"/>
          </p:cNvSpPr>
          <p:nvPr>
            <p:ph type="body" idx="1"/>
          </p:nvPr>
        </p:nvSpPr>
        <p:spPr>
          <a:xfrm>
            <a:off x="914400" y="4343400"/>
            <a:ext cx="5029200" cy="4114800"/>
          </a:xfrm>
          <a:ln/>
        </p:spPr>
        <p:txBody>
          <a:bodyPr lIns="92075" tIns="46038" rIns="92075" bIns="46038"/>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5FC561-9CA1-4D3A-AF47-EB8341ED1379}" type="slidenum">
              <a:rPr lang="tr-TR"/>
              <a:pPr/>
              <a:t>23</a:t>
            </a:fld>
            <a:endParaRPr lang="tr-TR"/>
          </a:p>
        </p:txBody>
      </p:sp>
      <p:sp>
        <p:nvSpPr>
          <p:cNvPr id="211970" name="Rectangle 2"/>
          <p:cNvSpPr>
            <a:spLocks noGrp="1" noRot="1" noChangeAspect="1" noChangeArrowheads="1" noTextEdit="1"/>
          </p:cNvSpPr>
          <p:nvPr>
            <p:ph type="sldImg"/>
          </p:nvPr>
        </p:nvSpPr>
        <p:spPr>
          <a:xfrm>
            <a:off x="1144588" y="687388"/>
            <a:ext cx="4570412" cy="3427412"/>
          </a:xfrm>
          <a:ln/>
        </p:spPr>
      </p:sp>
      <p:sp>
        <p:nvSpPr>
          <p:cNvPr id="211971" name="Rectangle 3"/>
          <p:cNvSpPr>
            <a:spLocks noGrp="1" noChangeArrowheads="1"/>
          </p:cNvSpPr>
          <p:nvPr>
            <p:ph type="body" idx="1"/>
          </p:nvPr>
        </p:nvSpPr>
        <p:spPr>
          <a:xfrm>
            <a:off x="685800" y="4344988"/>
            <a:ext cx="5486400" cy="4114800"/>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E965AA-BF64-4FB0-B746-2ADEE88245BA}" type="slidenum">
              <a:rPr lang="tr-TR"/>
              <a:pPr/>
              <a:t>24</a:t>
            </a:fld>
            <a:endParaRPr lang="tr-TR"/>
          </a:p>
        </p:txBody>
      </p:sp>
      <p:sp>
        <p:nvSpPr>
          <p:cNvPr id="214018" name="Rectangle 2"/>
          <p:cNvSpPr>
            <a:spLocks noGrp="1" noRot="1" noChangeAspect="1" noChangeArrowheads="1" noTextEdit="1"/>
          </p:cNvSpPr>
          <p:nvPr>
            <p:ph type="sldImg"/>
          </p:nvPr>
        </p:nvSpPr>
        <p:spPr>
          <a:xfrm>
            <a:off x="1144588" y="687388"/>
            <a:ext cx="4570412" cy="3427412"/>
          </a:xfrm>
          <a:ln/>
        </p:spPr>
      </p:sp>
      <p:sp>
        <p:nvSpPr>
          <p:cNvPr id="214019" name="Rectangle 3"/>
          <p:cNvSpPr>
            <a:spLocks noGrp="1" noChangeArrowheads="1"/>
          </p:cNvSpPr>
          <p:nvPr>
            <p:ph type="body" idx="1"/>
          </p:nvPr>
        </p:nvSpPr>
        <p:spPr>
          <a:xfrm>
            <a:off x="685800" y="4344988"/>
            <a:ext cx="5486400" cy="4114800"/>
          </a:xfrm>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8F5C1C-3475-4BF6-8517-4A0E23B41FEA}" type="slidenum">
              <a:rPr lang="tr-TR"/>
              <a:pPr/>
              <a:t>25</a:t>
            </a:fld>
            <a:endParaRPr lang="tr-TR"/>
          </a:p>
        </p:txBody>
      </p:sp>
      <p:sp>
        <p:nvSpPr>
          <p:cNvPr id="216066" name="Rectangle 2"/>
          <p:cNvSpPr>
            <a:spLocks noGrp="1" noRot="1" noChangeAspect="1" noChangeArrowheads="1" noTextEdit="1"/>
          </p:cNvSpPr>
          <p:nvPr>
            <p:ph type="sldImg"/>
          </p:nvPr>
        </p:nvSpPr>
        <p:spPr>
          <a:xfrm>
            <a:off x="1144588" y="687388"/>
            <a:ext cx="4570412" cy="3427412"/>
          </a:xfrm>
          <a:ln/>
        </p:spPr>
      </p:sp>
      <p:sp>
        <p:nvSpPr>
          <p:cNvPr id="216067" name="Rectangle 3"/>
          <p:cNvSpPr>
            <a:spLocks noGrp="1" noChangeArrowheads="1"/>
          </p:cNvSpPr>
          <p:nvPr>
            <p:ph type="body" idx="1"/>
          </p:nvPr>
        </p:nvSpPr>
        <p:spPr>
          <a:xfrm>
            <a:off x="685800" y="4344988"/>
            <a:ext cx="5486400" cy="4114800"/>
          </a:xfrm>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685DBB-00EF-45B9-8A15-C1353429AA9C}" type="slidenum">
              <a:rPr lang="tr-TR"/>
              <a:pPr/>
              <a:t>26</a:t>
            </a:fld>
            <a:endParaRPr lang="tr-TR"/>
          </a:p>
        </p:txBody>
      </p:sp>
      <p:sp>
        <p:nvSpPr>
          <p:cNvPr id="308226" name="Rectangle 2"/>
          <p:cNvSpPr>
            <a:spLocks noGrp="1" noRot="1" noChangeAspect="1" noChangeArrowheads="1" noTextEdit="1"/>
          </p:cNvSpPr>
          <p:nvPr>
            <p:ph type="sldImg"/>
          </p:nvPr>
        </p:nvSpPr>
        <p:spPr>
          <a:ln/>
        </p:spPr>
      </p:sp>
      <p:sp>
        <p:nvSpPr>
          <p:cNvPr id="30822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1F0CAA-E95C-4E95-B5E9-C9006C7CDDB2}" type="datetimeFigureOut">
              <a:rPr lang="en-US" smtClean="0"/>
              <a:pPr/>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1F0CAA-E95C-4E95-B5E9-C9006C7CDDB2}" type="datetimeFigureOut">
              <a:rPr lang="en-US" smtClean="0"/>
              <a:pPr/>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1F0CAA-E95C-4E95-B5E9-C9006C7CDDB2}" type="datetimeFigureOut">
              <a:rPr lang="en-US" smtClean="0"/>
              <a:pPr/>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6251575"/>
            <a:ext cx="1981200" cy="457200"/>
          </a:xfrm>
        </p:spPr>
        <p:txBody>
          <a:bodyPr/>
          <a:lstStyle>
            <a:lvl1pPr>
              <a:defRPr/>
            </a:lvl1pPr>
          </a:lstStyle>
          <a:p>
            <a:endParaRPr lang="tr-TR"/>
          </a:p>
        </p:txBody>
      </p:sp>
      <p:sp>
        <p:nvSpPr>
          <p:cNvPr id="6" name="Footer Placeholder 5"/>
          <p:cNvSpPr>
            <a:spLocks noGrp="1"/>
          </p:cNvSpPr>
          <p:nvPr>
            <p:ph type="ftr" sz="quarter" idx="11"/>
          </p:nvPr>
        </p:nvSpPr>
        <p:spPr>
          <a:xfrm>
            <a:off x="3352800" y="6248400"/>
            <a:ext cx="2971800" cy="457200"/>
          </a:xfrm>
        </p:spPr>
        <p:txBody>
          <a:bodyPr/>
          <a:lstStyle>
            <a:lvl1pPr>
              <a:defRPr/>
            </a:lvl1pPr>
          </a:lstStyle>
          <a:p>
            <a:endParaRPr lang="tr-TR"/>
          </a:p>
        </p:txBody>
      </p:sp>
      <p:sp>
        <p:nvSpPr>
          <p:cNvPr id="7" name="Slide Number Placeholder 6"/>
          <p:cNvSpPr>
            <a:spLocks noGrp="1"/>
          </p:cNvSpPr>
          <p:nvPr>
            <p:ph type="sldNum" sz="quarter" idx="12"/>
          </p:nvPr>
        </p:nvSpPr>
        <p:spPr>
          <a:xfrm>
            <a:off x="6781800" y="6248400"/>
            <a:ext cx="1905000" cy="457200"/>
          </a:xfrm>
        </p:spPr>
        <p:txBody>
          <a:bodyPr/>
          <a:lstStyle>
            <a:lvl1pPr>
              <a:defRPr/>
            </a:lvl1pPr>
          </a:lstStyle>
          <a:p>
            <a:fld id="{2ECE59BA-FA97-4406-B374-EC26BFACC23F}" type="slidenum">
              <a:rPr lang="tr-T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914400" y="1600200"/>
            <a:ext cx="7772400" cy="4530725"/>
          </a:xfrm>
        </p:spPr>
        <p:txBody>
          <a:bodyPr/>
          <a:lstStyle/>
          <a:p>
            <a:endParaRPr lang="en-US"/>
          </a:p>
        </p:txBody>
      </p:sp>
      <p:sp>
        <p:nvSpPr>
          <p:cNvPr id="4" name="Date Placeholder 3"/>
          <p:cNvSpPr>
            <a:spLocks noGrp="1"/>
          </p:cNvSpPr>
          <p:nvPr>
            <p:ph type="dt" sz="half" idx="10"/>
          </p:nvPr>
        </p:nvSpPr>
        <p:spPr>
          <a:xfrm>
            <a:off x="914400" y="6251575"/>
            <a:ext cx="1981200" cy="457200"/>
          </a:xfrm>
        </p:spPr>
        <p:txBody>
          <a:bodyPr/>
          <a:lstStyle>
            <a:lvl1pPr>
              <a:defRPr/>
            </a:lvl1pPr>
          </a:lstStyle>
          <a:p>
            <a:endParaRPr lang="tr-TR"/>
          </a:p>
        </p:txBody>
      </p:sp>
      <p:sp>
        <p:nvSpPr>
          <p:cNvPr id="5" name="Footer Placeholder 4"/>
          <p:cNvSpPr>
            <a:spLocks noGrp="1"/>
          </p:cNvSpPr>
          <p:nvPr>
            <p:ph type="ftr" sz="quarter" idx="11"/>
          </p:nvPr>
        </p:nvSpPr>
        <p:spPr>
          <a:xfrm>
            <a:off x="3352800" y="6248400"/>
            <a:ext cx="2971800" cy="457200"/>
          </a:xfrm>
        </p:spPr>
        <p:txBody>
          <a:bodyPr/>
          <a:lstStyle>
            <a:lvl1pPr>
              <a:defRPr/>
            </a:lvl1pPr>
          </a:lstStyle>
          <a:p>
            <a:endParaRPr lang="tr-TR"/>
          </a:p>
        </p:txBody>
      </p:sp>
      <p:sp>
        <p:nvSpPr>
          <p:cNvPr id="6" name="Slide Number Placeholder 5"/>
          <p:cNvSpPr>
            <a:spLocks noGrp="1"/>
          </p:cNvSpPr>
          <p:nvPr>
            <p:ph type="sldNum" sz="quarter" idx="12"/>
          </p:nvPr>
        </p:nvSpPr>
        <p:spPr>
          <a:xfrm>
            <a:off x="6781800" y="6248400"/>
            <a:ext cx="1905000" cy="457200"/>
          </a:xfrm>
        </p:spPr>
        <p:txBody>
          <a:bodyPr/>
          <a:lstStyle>
            <a:lvl1pPr>
              <a:defRPr/>
            </a:lvl1pPr>
          </a:lstStyle>
          <a:p>
            <a:fld id="{8E0CB16D-1294-4B94-BB2D-2C7FF7802E78}" type="slidenum">
              <a:rPr lang="tr-T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914400" y="1600200"/>
            <a:ext cx="3810000" cy="4530725"/>
          </a:xfrm>
        </p:spPr>
        <p:txBody>
          <a:bodyPr/>
          <a:lstStyle/>
          <a:p>
            <a:endParaRPr lang="en-US"/>
          </a:p>
        </p:txBody>
      </p:sp>
      <p:sp>
        <p:nvSpPr>
          <p:cNvPr id="4" name="Text Placeholder 3"/>
          <p:cNvSpPr>
            <a:spLocks noGrp="1"/>
          </p:cNvSpPr>
          <p:nvPr>
            <p:ph type="body"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6251575"/>
            <a:ext cx="1981200" cy="457200"/>
          </a:xfrm>
        </p:spPr>
        <p:txBody>
          <a:bodyPr/>
          <a:lstStyle>
            <a:lvl1pPr>
              <a:defRPr/>
            </a:lvl1pPr>
          </a:lstStyle>
          <a:p>
            <a:endParaRPr lang="tr-TR"/>
          </a:p>
        </p:txBody>
      </p:sp>
      <p:sp>
        <p:nvSpPr>
          <p:cNvPr id="6" name="Footer Placeholder 5"/>
          <p:cNvSpPr>
            <a:spLocks noGrp="1"/>
          </p:cNvSpPr>
          <p:nvPr>
            <p:ph type="ftr" sz="quarter" idx="11"/>
          </p:nvPr>
        </p:nvSpPr>
        <p:spPr>
          <a:xfrm>
            <a:off x="3352800" y="6248400"/>
            <a:ext cx="2971800" cy="457200"/>
          </a:xfrm>
        </p:spPr>
        <p:txBody>
          <a:bodyPr/>
          <a:lstStyle>
            <a:lvl1pPr>
              <a:defRPr/>
            </a:lvl1pPr>
          </a:lstStyle>
          <a:p>
            <a:endParaRPr lang="tr-TR"/>
          </a:p>
        </p:txBody>
      </p:sp>
      <p:sp>
        <p:nvSpPr>
          <p:cNvPr id="7" name="Slide Number Placeholder 6"/>
          <p:cNvSpPr>
            <a:spLocks noGrp="1"/>
          </p:cNvSpPr>
          <p:nvPr>
            <p:ph type="sldNum" sz="quarter" idx="12"/>
          </p:nvPr>
        </p:nvSpPr>
        <p:spPr>
          <a:xfrm>
            <a:off x="6781800" y="6248400"/>
            <a:ext cx="1905000" cy="457200"/>
          </a:xfrm>
        </p:spPr>
        <p:txBody>
          <a:bodyPr/>
          <a:lstStyle>
            <a:lvl1pPr>
              <a:defRPr/>
            </a:lvl1pPr>
          </a:lstStyle>
          <a:p>
            <a:fld id="{B80C4B81-130E-40D4-AC33-31C45C7E467C}" type="slidenum">
              <a:rPr lang="tr-TR"/>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6251575"/>
            <a:ext cx="1981200" cy="457200"/>
          </a:xfrm>
        </p:spPr>
        <p:txBody>
          <a:bodyPr/>
          <a:lstStyle>
            <a:lvl1pPr>
              <a:defRPr/>
            </a:lvl1pPr>
          </a:lstStyle>
          <a:p>
            <a:endParaRPr lang="tr-TR"/>
          </a:p>
        </p:txBody>
      </p:sp>
      <p:sp>
        <p:nvSpPr>
          <p:cNvPr id="6" name="Footer Placeholder 5"/>
          <p:cNvSpPr>
            <a:spLocks noGrp="1"/>
          </p:cNvSpPr>
          <p:nvPr>
            <p:ph type="ftr" sz="quarter" idx="11"/>
          </p:nvPr>
        </p:nvSpPr>
        <p:spPr>
          <a:xfrm>
            <a:off x="3352800" y="6248400"/>
            <a:ext cx="2971800" cy="457200"/>
          </a:xfrm>
        </p:spPr>
        <p:txBody>
          <a:bodyPr/>
          <a:lstStyle>
            <a:lvl1pPr>
              <a:defRPr/>
            </a:lvl1pPr>
          </a:lstStyle>
          <a:p>
            <a:endParaRPr lang="tr-TR"/>
          </a:p>
        </p:txBody>
      </p:sp>
      <p:sp>
        <p:nvSpPr>
          <p:cNvPr id="7" name="Slide Number Placeholder 6"/>
          <p:cNvSpPr>
            <a:spLocks noGrp="1"/>
          </p:cNvSpPr>
          <p:nvPr>
            <p:ph type="sldNum" sz="quarter" idx="12"/>
          </p:nvPr>
        </p:nvSpPr>
        <p:spPr>
          <a:xfrm>
            <a:off x="6781800" y="6248400"/>
            <a:ext cx="1905000" cy="457200"/>
          </a:xfrm>
        </p:spPr>
        <p:txBody>
          <a:bodyPr/>
          <a:lstStyle>
            <a:lvl1pPr>
              <a:defRPr/>
            </a:lvl1pPr>
          </a:lstStyle>
          <a:p>
            <a:fld id="{18743626-D272-45C6-BEEB-13E837696873}" type="slidenum">
              <a:rPr lang="tr-TR"/>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277813"/>
            <a:ext cx="77724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914400" y="6251575"/>
            <a:ext cx="1981200" cy="457200"/>
          </a:xfrm>
        </p:spPr>
        <p:txBody>
          <a:bodyPr/>
          <a:lstStyle>
            <a:lvl1pPr>
              <a:defRPr/>
            </a:lvl1pPr>
          </a:lstStyle>
          <a:p>
            <a:endParaRPr lang="tr-TR"/>
          </a:p>
        </p:txBody>
      </p:sp>
      <p:sp>
        <p:nvSpPr>
          <p:cNvPr id="4" name="Footer Placeholder 3"/>
          <p:cNvSpPr>
            <a:spLocks noGrp="1"/>
          </p:cNvSpPr>
          <p:nvPr>
            <p:ph type="ftr" sz="quarter" idx="11"/>
          </p:nvPr>
        </p:nvSpPr>
        <p:spPr>
          <a:xfrm>
            <a:off x="3352800" y="6248400"/>
            <a:ext cx="2971800" cy="457200"/>
          </a:xfrm>
        </p:spPr>
        <p:txBody>
          <a:bodyPr/>
          <a:lstStyle>
            <a:lvl1pPr>
              <a:defRPr/>
            </a:lvl1pPr>
          </a:lstStyle>
          <a:p>
            <a:endParaRPr lang="tr-TR"/>
          </a:p>
        </p:txBody>
      </p:sp>
      <p:sp>
        <p:nvSpPr>
          <p:cNvPr id="5" name="Slide Number Placeholder 4"/>
          <p:cNvSpPr>
            <a:spLocks noGrp="1"/>
          </p:cNvSpPr>
          <p:nvPr>
            <p:ph type="sldNum" sz="quarter" idx="12"/>
          </p:nvPr>
        </p:nvSpPr>
        <p:spPr>
          <a:xfrm>
            <a:off x="6781800" y="6248400"/>
            <a:ext cx="1905000" cy="457200"/>
          </a:xfrm>
        </p:spPr>
        <p:txBody>
          <a:bodyPr/>
          <a:lstStyle>
            <a:lvl1pPr>
              <a:defRPr/>
            </a:lvl1pPr>
          </a:lstStyle>
          <a:p>
            <a:fld id="{ED04DFB2-B7AC-468B-A82E-69AB4DBC9D6E}" type="slidenum">
              <a:rPr lang="tr-TR"/>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914400" y="1600200"/>
            <a:ext cx="7772400" cy="4530725"/>
          </a:xfrm>
        </p:spPr>
        <p:txBody>
          <a:bodyPr/>
          <a:lstStyle/>
          <a:p>
            <a:endParaRPr lang="en-US"/>
          </a:p>
        </p:txBody>
      </p:sp>
      <p:sp>
        <p:nvSpPr>
          <p:cNvPr id="4" name="Date Placeholder 3"/>
          <p:cNvSpPr>
            <a:spLocks noGrp="1"/>
          </p:cNvSpPr>
          <p:nvPr>
            <p:ph type="dt" sz="half" idx="10"/>
          </p:nvPr>
        </p:nvSpPr>
        <p:spPr>
          <a:xfrm>
            <a:off x="914400" y="6251575"/>
            <a:ext cx="1981200" cy="457200"/>
          </a:xfrm>
        </p:spPr>
        <p:txBody>
          <a:bodyPr/>
          <a:lstStyle>
            <a:lvl1pPr>
              <a:defRPr/>
            </a:lvl1pPr>
          </a:lstStyle>
          <a:p>
            <a:endParaRPr lang="tr-TR"/>
          </a:p>
        </p:txBody>
      </p:sp>
      <p:sp>
        <p:nvSpPr>
          <p:cNvPr id="5" name="Footer Placeholder 4"/>
          <p:cNvSpPr>
            <a:spLocks noGrp="1"/>
          </p:cNvSpPr>
          <p:nvPr>
            <p:ph type="ftr" sz="quarter" idx="11"/>
          </p:nvPr>
        </p:nvSpPr>
        <p:spPr>
          <a:xfrm>
            <a:off x="3352800" y="6248400"/>
            <a:ext cx="2971800" cy="457200"/>
          </a:xfrm>
        </p:spPr>
        <p:txBody>
          <a:bodyPr/>
          <a:lstStyle>
            <a:lvl1pPr>
              <a:defRPr/>
            </a:lvl1pPr>
          </a:lstStyle>
          <a:p>
            <a:endParaRPr lang="tr-TR"/>
          </a:p>
        </p:txBody>
      </p:sp>
      <p:sp>
        <p:nvSpPr>
          <p:cNvPr id="6" name="Slide Number Placeholder 5"/>
          <p:cNvSpPr>
            <a:spLocks noGrp="1"/>
          </p:cNvSpPr>
          <p:nvPr>
            <p:ph type="sldNum" sz="quarter" idx="12"/>
          </p:nvPr>
        </p:nvSpPr>
        <p:spPr>
          <a:xfrm>
            <a:off x="6781800" y="6248400"/>
            <a:ext cx="1905000" cy="457200"/>
          </a:xfrm>
        </p:spPr>
        <p:txBody>
          <a:bodyPr/>
          <a:lstStyle>
            <a:lvl1pPr>
              <a:defRPr/>
            </a:lvl1pPr>
          </a:lstStyle>
          <a:p>
            <a:fld id="{2FAA5320-74B2-47AA-9CC9-6B234B4531F6}"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1F0CAA-E95C-4E95-B5E9-C9006C7CDDB2}" type="datetimeFigureOut">
              <a:rPr lang="en-US" smtClean="0"/>
              <a:pPr/>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1F0CAA-E95C-4E95-B5E9-C9006C7CDDB2}" type="datetimeFigureOut">
              <a:rPr lang="en-US" smtClean="0"/>
              <a:pPr/>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1F0CAA-E95C-4E95-B5E9-C9006C7CDDB2}" type="datetimeFigureOut">
              <a:rPr lang="en-US" smtClean="0"/>
              <a:pPr/>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1F0CAA-E95C-4E95-B5E9-C9006C7CDDB2}" type="datetimeFigureOut">
              <a:rPr lang="en-US" smtClean="0"/>
              <a:pPr/>
              <a:t>4/16/2015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1F0CAA-E95C-4E95-B5E9-C9006C7CDDB2}" type="datetimeFigureOut">
              <a:rPr lang="en-US" smtClean="0"/>
              <a:pPr/>
              <a:t>4/16/2015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F0CAA-E95C-4E95-B5E9-C9006C7CDDB2}" type="datetimeFigureOut">
              <a:rPr lang="en-US" smtClean="0"/>
              <a:pPr/>
              <a:t>4/16/2015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F0CAA-E95C-4E95-B5E9-C9006C7CDDB2}" type="datetimeFigureOut">
              <a:rPr lang="en-US" smtClean="0"/>
              <a:pPr/>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F0CAA-E95C-4E95-B5E9-C9006C7CDDB2}" type="datetimeFigureOut">
              <a:rPr lang="en-US" smtClean="0"/>
              <a:pPr/>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1F0CAA-E95C-4E95-B5E9-C9006C7CDDB2}" type="datetimeFigureOut">
              <a:rPr lang="en-US" smtClean="0"/>
              <a:pPr/>
              <a:t>4/16/2015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FB6CFA-C865-4719-B3ED-ECA58923C2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6" r:id="rId12"/>
    <p:sldLayoutId id="2147483707" r:id="rId13"/>
    <p:sldLayoutId id="2147483708" r:id="rId14"/>
    <p:sldLayoutId id="2147483709" r:id="rId15"/>
    <p:sldLayoutId id="2147483710" r:id="rId16"/>
    <p:sldLayoutId id="2147483711"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vmlDrawing" Target="../drawings/vmlDrawing4.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pk/imgres?imgurl=http://www.amusingfun.com/wp-content/uploads/2013/07/trust-allah-islamic-quote.jpg&amp;imgrefurl=http://www.amusingfun.com/islamic-dua-quote/&amp;h=768&amp;w=1024&amp;tbnid=yJZL9Rf2gPQVYM:&amp;zoom=1&amp;docid=-GbNHP7N9iY8kM&amp;hl=en-PK&amp;ei=kUIaVcD4O8vzapDcgbAN&amp;tbm=isch&amp;ved=0CB8QMygXMBc4rAI"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Microsoft_Office_Excel_97-2003_Worksheet1.xls"/></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Microsoft_Office_Excel_97-2003_Worksheet2.xls"/></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Microsoft_Office_Excel_97-2003_Worksheet3.xls"/></Relationships>
</file>

<file path=ppt/slides/_rels/slide2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6.xml"/><Relationship Id="rId1" Type="http://schemas.openxmlformats.org/officeDocument/2006/relationships/vmlDrawing" Target="../drawings/vmlDrawing8.vml"/><Relationship Id="rId4" Type="http://schemas.openxmlformats.org/officeDocument/2006/relationships/oleObject" Target="../embeddings/oleObject3.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4.xml"/><Relationship Id="rId1" Type="http://schemas.openxmlformats.org/officeDocument/2006/relationships/vmlDrawing" Target="../drawings/vmlDrawing9.vml"/><Relationship Id="rId4" Type="http://schemas.openxmlformats.org/officeDocument/2006/relationships/oleObject" Target="../embeddings/oleObject4.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7.xml"/><Relationship Id="rId1" Type="http://schemas.openxmlformats.org/officeDocument/2006/relationships/vmlDrawing" Target="../drawings/vmlDrawing11.vml"/><Relationship Id="rId4" Type="http://schemas.openxmlformats.org/officeDocument/2006/relationships/oleObject" Target="../embeddings/oleObject6.bin"/></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252934" name="Picture 6" descr="Image result for bismillah pics gallery"/>
          <p:cNvPicPr>
            <a:picLocks noChangeAspect="1" noChangeArrowheads="1"/>
          </p:cNvPicPr>
          <p:nvPr/>
        </p:nvPicPr>
        <p:blipFill>
          <a:blip r:embed="rId3" cstate="print"/>
          <a:srcRect/>
          <a:stretch>
            <a:fillRect/>
          </a:stretch>
        </p:blipFill>
        <p:spPr bwMode="auto">
          <a:xfrm>
            <a:off x="685800" y="1524000"/>
            <a:ext cx="7777844" cy="4191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519549" y="142852"/>
            <a:ext cx="8468618"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solidFill>
                  <a:schemeClr val="tx1"/>
                </a:solidFill>
                <a:latin typeface="Book Antiqua" pitchFamily="18" charset="0"/>
              </a:rPr>
              <a:t>The Acceptance Inspection Model</a:t>
            </a:r>
          </a:p>
        </p:txBody>
      </p:sp>
      <p:grpSp>
        <p:nvGrpSpPr>
          <p:cNvPr id="2" name="Group 30"/>
          <p:cNvGrpSpPr/>
          <p:nvPr/>
        </p:nvGrpSpPr>
        <p:grpSpPr>
          <a:xfrm>
            <a:off x="610439" y="866782"/>
            <a:ext cx="7485817" cy="5800725"/>
            <a:chOff x="671476" y="866775"/>
            <a:chExt cx="8234399" cy="5800725"/>
          </a:xfrm>
        </p:grpSpPr>
        <p:sp>
          <p:nvSpPr>
            <p:cNvPr id="32" name="Oval 2"/>
            <p:cNvSpPr>
              <a:spLocks noChangeArrowheads="1"/>
            </p:cNvSpPr>
            <p:nvPr/>
          </p:nvSpPr>
          <p:spPr bwMode="auto">
            <a:xfrm>
              <a:off x="2268538" y="2162175"/>
              <a:ext cx="1981200" cy="1028700"/>
            </a:xfrm>
            <a:prstGeom prst="ellipse">
              <a:avLst/>
            </a:prstGeom>
            <a:ln>
              <a:headEnd/>
              <a:tailEnd/>
            </a:ln>
          </p:spPr>
          <p:style>
            <a:lnRef idx="2">
              <a:schemeClr val="accent6"/>
            </a:lnRef>
            <a:fillRef idx="1">
              <a:schemeClr val="lt1"/>
            </a:fillRef>
            <a:effectRef idx="0">
              <a:schemeClr val="accent6"/>
            </a:effectRef>
            <a:fontRef idx="minor">
              <a:schemeClr val="dk1"/>
            </a:fontRef>
          </p:style>
          <p:txBody>
            <a:bodyPr/>
            <a:lstStyle/>
            <a:p>
              <a:endParaRPr lang="en-US" sz="1800" dirty="0">
                <a:latin typeface="Arial" pitchFamily="34" charset="0"/>
              </a:endParaRPr>
            </a:p>
          </p:txBody>
        </p:sp>
        <p:sp>
          <p:nvSpPr>
            <p:cNvPr id="33" name="Oval 3"/>
            <p:cNvSpPr>
              <a:spLocks noChangeArrowheads="1"/>
            </p:cNvSpPr>
            <p:nvPr/>
          </p:nvSpPr>
          <p:spPr bwMode="auto">
            <a:xfrm>
              <a:off x="2373313" y="866775"/>
              <a:ext cx="1752600" cy="1028700"/>
            </a:xfrm>
            <a:prstGeom prst="ellipse">
              <a:avLst/>
            </a:prstGeom>
            <a:ln>
              <a:headEnd/>
              <a:tailEnd/>
            </a:ln>
          </p:spPr>
          <p:style>
            <a:lnRef idx="2">
              <a:schemeClr val="accent4"/>
            </a:lnRef>
            <a:fillRef idx="1">
              <a:schemeClr val="lt1"/>
            </a:fillRef>
            <a:effectRef idx="0">
              <a:schemeClr val="accent4"/>
            </a:effectRef>
            <a:fontRef idx="minor">
              <a:schemeClr val="dk1"/>
            </a:fontRef>
          </p:style>
          <p:txBody>
            <a:bodyPr/>
            <a:lstStyle/>
            <a:p>
              <a:endParaRPr lang="en-US" sz="1800" dirty="0">
                <a:latin typeface="Arial" pitchFamily="34" charset="0"/>
              </a:endParaRPr>
            </a:p>
          </p:txBody>
        </p:sp>
        <p:sp>
          <p:nvSpPr>
            <p:cNvPr id="34" name="Oval 4"/>
            <p:cNvSpPr>
              <a:spLocks noChangeArrowheads="1"/>
            </p:cNvSpPr>
            <p:nvPr/>
          </p:nvSpPr>
          <p:spPr bwMode="auto">
            <a:xfrm>
              <a:off x="4562475" y="4867275"/>
              <a:ext cx="4343400" cy="838200"/>
            </a:xfrm>
            <a:prstGeom prst="ellipse">
              <a:avLst/>
            </a:prstGeom>
            <a:ln w="25400">
              <a:solidFill>
                <a:schemeClr val="tx1"/>
              </a:solidFill>
              <a:round/>
              <a:headEnd/>
              <a:tailEnd/>
            </a:ln>
          </p:spPr>
          <p:style>
            <a:lnRef idx="0">
              <a:scrgbClr r="0" g="0" b="0"/>
            </a:lnRef>
            <a:fillRef idx="1003">
              <a:schemeClr val="lt2"/>
            </a:fillRef>
            <a:effectRef idx="0">
              <a:scrgbClr r="0" g="0" b="0"/>
            </a:effectRef>
            <a:fontRef idx="major"/>
          </p:style>
          <p:txBody>
            <a:bodyPr wrap="none" anchor="ctr"/>
            <a:lstStyle/>
            <a:p>
              <a:pPr algn="ctr"/>
              <a:r>
                <a:rPr lang="en-US" sz="1800" b="1" dirty="0">
                  <a:latin typeface="Arial" pitchFamily="34" charset="0"/>
                </a:rPr>
                <a:t>Reject, Scrap, Rework, Repair</a:t>
              </a:r>
            </a:p>
          </p:txBody>
        </p:sp>
        <p:sp>
          <p:nvSpPr>
            <p:cNvPr id="35" name="Oval 5"/>
            <p:cNvSpPr>
              <a:spLocks noChangeArrowheads="1"/>
            </p:cNvSpPr>
            <p:nvPr/>
          </p:nvSpPr>
          <p:spPr bwMode="auto">
            <a:xfrm>
              <a:off x="2278063" y="4629150"/>
              <a:ext cx="1981200" cy="952500"/>
            </a:xfrm>
            <a:prstGeom prst="ellipse">
              <a:avLst/>
            </a:prstGeom>
            <a:ln>
              <a:headEnd/>
              <a:tailEnd/>
            </a:ln>
          </p:spPr>
          <p:style>
            <a:lnRef idx="2">
              <a:schemeClr val="accent2"/>
            </a:lnRef>
            <a:fillRef idx="1">
              <a:schemeClr val="lt1"/>
            </a:fillRef>
            <a:effectRef idx="0">
              <a:schemeClr val="accent2"/>
            </a:effectRef>
            <a:fontRef idx="minor">
              <a:schemeClr val="dk1"/>
            </a:fontRef>
          </p:style>
          <p:txBody>
            <a:bodyPr/>
            <a:lstStyle/>
            <a:p>
              <a:endParaRPr lang="en-US" sz="1800" dirty="0">
                <a:latin typeface="Arial" pitchFamily="34" charset="0"/>
              </a:endParaRPr>
            </a:p>
          </p:txBody>
        </p:sp>
        <p:sp>
          <p:nvSpPr>
            <p:cNvPr id="36" name="Oval 6"/>
            <p:cNvSpPr>
              <a:spLocks noChangeArrowheads="1"/>
            </p:cNvSpPr>
            <p:nvPr/>
          </p:nvSpPr>
          <p:spPr bwMode="auto">
            <a:xfrm>
              <a:off x="2201863" y="5867400"/>
              <a:ext cx="2133600" cy="800100"/>
            </a:xfrm>
            <a:prstGeom prst="ellipse">
              <a:avLst/>
            </a:prstGeom>
            <a:ln>
              <a:headEnd/>
              <a:tailEnd/>
            </a:ln>
          </p:spPr>
          <p:style>
            <a:lnRef idx="2">
              <a:schemeClr val="dk1"/>
            </a:lnRef>
            <a:fillRef idx="1">
              <a:schemeClr val="lt1"/>
            </a:fillRef>
            <a:effectRef idx="0">
              <a:schemeClr val="dk1"/>
            </a:effectRef>
            <a:fontRef idx="minor">
              <a:schemeClr val="dk1"/>
            </a:fontRef>
          </p:style>
          <p:txBody>
            <a:bodyPr/>
            <a:lstStyle/>
            <a:p>
              <a:endParaRPr lang="en-US" sz="1800" dirty="0">
                <a:latin typeface="Arial" pitchFamily="34" charset="0"/>
              </a:endParaRPr>
            </a:p>
          </p:txBody>
        </p:sp>
        <p:sp>
          <p:nvSpPr>
            <p:cNvPr id="37" name="Line 11"/>
            <p:cNvSpPr>
              <a:spLocks noChangeShapeType="1"/>
            </p:cNvSpPr>
            <p:nvPr/>
          </p:nvSpPr>
          <p:spPr bwMode="auto">
            <a:xfrm>
              <a:off x="6791325" y="3933825"/>
              <a:ext cx="0" cy="914400"/>
            </a:xfrm>
            <a:prstGeom prst="line">
              <a:avLst/>
            </a:prstGeom>
            <a:noFill/>
            <a:ln w="25400">
              <a:solidFill>
                <a:schemeClr val="tx1"/>
              </a:solidFill>
              <a:round/>
              <a:headEnd/>
              <a:tailEnd type="stealth" w="lg" len="lg"/>
            </a:ln>
          </p:spPr>
          <p:txBody>
            <a:bodyPr/>
            <a:lstStyle/>
            <a:p>
              <a:endParaRPr lang="en-US" dirty="0"/>
            </a:p>
          </p:txBody>
        </p:sp>
        <p:sp>
          <p:nvSpPr>
            <p:cNvPr id="38" name="Oval 12"/>
            <p:cNvSpPr>
              <a:spLocks noChangeArrowheads="1"/>
            </p:cNvSpPr>
            <p:nvPr/>
          </p:nvSpPr>
          <p:spPr bwMode="auto">
            <a:xfrm>
              <a:off x="1744663" y="3505200"/>
              <a:ext cx="3124200" cy="838200"/>
            </a:xfrm>
            <a:prstGeom prst="ellipse">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a:r>
                <a:rPr lang="en-US" sz="1800" b="1" dirty="0">
                  <a:latin typeface="Arial" pitchFamily="34" charset="0"/>
                </a:rPr>
                <a:t>Pass the Inspection?</a:t>
              </a:r>
            </a:p>
          </p:txBody>
        </p:sp>
        <p:sp>
          <p:nvSpPr>
            <p:cNvPr id="39" name="Text Box 13"/>
            <p:cNvSpPr txBox="1">
              <a:spLocks noChangeArrowheads="1"/>
            </p:cNvSpPr>
            <p:nvPr/>
          </p:nvSpPr>
          <p:spPr bwMode="auto">
            <a:xfrm>
              <a:off x="6392863" y="3595688"/>
              <a:ext cx="609600" cy="366712"/>
            </a:xfrm>
            <a:prstGeom prst="rect">
              <a:avLst/>
            </a:prstGeom>
            <a:noFill/>
            <a:ln w="9525">
              <a:noFill/>
              <a:miter lim="800000"/>
              <a:headEnd/>
              <a:tailEnd/>
            </a:ln>
          </p:spPr>
          <p:txBody>
            <a:bodyPr>
              <a:spAutoFit/>
            </a:bodyPr>
            <a:lstStyle/>
            <a:p>
              <a:pPr>
                <a:spcBef>
                  <a:spcPct val="50000"/>
                </a:spcBef>
              </a:pPr>
              <a:r>
                <a:rPr lang="en-US" sz="1800" b="1" dirty="0">
                  <a:latin typeface="Arial" pitchFamily="34" charset="0"/>
                </a:rPr>
                <a:t>NO</a:t>
              </a:r>
            </a:p>
          </p:txBody>
        </p:sp>
        <p:sp>
          <p:nvSpPr>
            <p:cNvPr id="40" name="Text Box 14"/>
            <p:cNvSpPr txBox="1">
              <a:spLocks noChangeArrowheads="1"/>
            </p:cNvSpPr>
            <p:nvPr/>
          </p:nvSpPr>
          <p:spPr bwMode="auto">
            <a:xfrm>
              <a:off x="3878263" y="4357688"/>
              <a:ext cx="914400" cy="366712"/>
            </a:xfrm>
            <a:prstGeom prst="rect">
              <a:avLst/>
            </a:prstGeom>
            <a:noFill/>
            <a:ln w="9525">
              <a:noFill/>
              <a:miter lim="800000"/>
              <a:headEnd/>
              <a:tailEnd/>
            </a:ln>
          </p:spPr>
          <p:txBody>
            <a:bodyPr>
              <a:spAutoFit/>
            </a:bodyPr>
            <a:lstStyle/>
            <a:p>
              <a:pPr>
                <a:spcBef>
                  <a:spcPct val="50000"/>
                </a:spcBef>
              </a:pPr>
              <a:r>
                <a:rPr lang="en-US" sz="1800" b="1" dirty="0">
                  <a:latin typeface="Arial" pitchFamily="34" charset="0"/>
                </a:rPr>
                <a:t>YES</a:t>
              </a:r>
            </a:p>
          </p:txBody>
        </p:sp>
        <p:sp>
          <p:nvSpPr>
            <p:cNvPr id="41" name="Rectangle 15"/>
            <p:cNvSpPr>
              <a:spLocks noChangeArrowheads="1"/>
            </p:cNvSpPr>
            <p:nvPr/>
          </p:nvSpPr>
          <p:spPr bwMode="auto">
            <a:xfrm>
              <a:off x="2754313" y="1171575"/>
              <a:ext cx="1190583" cy="369332"/>
            </a:xfrm>
            <a:prstGeom prst="rect">
              <a:avLst/>
            </a:prstGeom>
            <a:noFill/>
            <a:ln w="9525">
              <a:noFill/>
              <a:miter lim="800000"/>
              <a:headEnd/>
              <a:tailEnd/>
            </a:ln>
          </p:spPr>
          <p:txBody>
            <a:bodyPr wrap="none">
              <a:spAutoFit/>
            </a:bodyPr>
            <a:lstStyle/>
            <a:p>
              <a:r>
                <a:rPr lang="en-US" sz="1800" b="1" dirty="0">
                  <a:solidFill>
                    <a:srgbClr val="002060"/>
                  </a:solidFill>
                  <a:latin typeface="Arial" pitchFamily="34" charset="0"/>
                </a:rPr>
                <a:t>Process</a:t>
              </a:r>
            </a:p>
          </p:txBody>
        </p:sp>
        <p:sp>
          <p:nvSpPr>
            <p:cNvPr id="42" name="Rectangle 16"/>
            <p:cNvSpPr>
              <a:spLocks noChangeArrowheads="1"/>
            </p:cNvSpPr>
            <p:nvPr/>
          </p:nvSpPr>
          <p:spPr bwMode="auto">
            <a:xfrm>
              <a:off x="2649538" y="2466975"/>
              <a:ext cx="1472711" cy="369332"/>
            </a:xfrm>
            <a:prstGeom prst="rect">
              <a:avLst/>
            </a:prstGeom>
            <a:noFill/>
            <a:ln w="9525">
              <a:noFill/>
              <a:miter lim="800000"/>
              <a:headEnd/>
              <a:tailEnd/>
            </a:ln>
          </p:spPr>
          <p:txBody>
            <a:bodyPr wrap="none">
              <a:spAutoFit/>
            </a:bodyPr>
            <a:lstStyle/>
            <a:p>
              <a:r>
                <a:rPr lang="en-US" sz="1800" b="1" dirty="0">
                  <a:solidFill>
                    <a:srgbClr val="002060"/>
                  </a:solidFill>
                  <a:latin typeface="Arial" pitchFamily="34" charset="0"/>
                </a:rPr>
                <a:t>Inspection</a:t>
              </a:r>
            </a:p>
          </p:txBody>
        </p:sp>
        <p:sp>
          <p:nvSpPr>
            <p:cNvPr id="43" name="Rectangle 17"/>
            <p:cNvSpPr>
              <a:spLocks noChangeArrowheads="1"/>
            </p:cNvSpPr>
            <p:nvPr/>
          </p:nvSpPr>
          <p:spPr bwMode="auto">
            <a:xfrm>
              <a:off x="2582862" y="4933950"/>
              <a:ext cx="1627881" cy="369332"/>
            </a:xfrm>
            <a:prstGeom prst="rect">
              <a:avLst/>
            </a:prstGeom>
            <a:noFill/>
            <a:ln w="9525">
              <a:noFill/>
              <a:miter lim="800000"/>
              <a:headEnd/>
              <a:tailEnd/>
            </a:ln>
          </p:spPr>
          <p:txBody>
            <a:bodyPr wrap="none">
              <a:spAutoFit/>
            </a:bodyPr>
            <a:lstStyle/>
            <a:p>
              <a:r>
                <a:rPr lang="en-US" sz="1800" b="1" dirty="0">
                  <a:solidFill>
                    <a:srgbClr val="002060"/>
                  </a:solidFill>
                  <a:latin typeface="Arial" pitchFamily="34" charset="0"/>
                </a:rPr>
                <a:t>Acceptance</a:t>
              </a:r>
            </a:p>
          </p:txBody>
        </p:sp>
        <p:sp>
          <p:nvSpPr>
            <p:cNvPr id="44" name="Line 18"/>
            <p:cNvSpPr>
              <a:spLocks noChangeShapeType="1"/>
            </p:cNvSpPr>
            <p:nvPr/>
          </p:nvSpPr>
          <p:spPr bwMode="auto">
            <a:xfrm flipH="1" flipV="1">
              <a:off x="4927600" y="3929063"/>
              <a:ext cx="1873250" cy="4762"/>
            </a:xfrm>
            <a:prstGeom prst="line">
              <a:avLst/>
            </a:prstGeom>
            <a:noFill/>
            <a:ln w="25400">
              <a:solidFill>
                <a:schemeClr val="tx1"/>
              </a:solidFill>
              <a:round/>
              <a:headEnd/>
              <a:tailEnd/>
            </a:ln>
          </p:spPr>
          <p:txBody>
            <a:bodyPr/>
            <a:lstStyle/>
            <a:p>
              <a:endParaRPr lang="en-US" dirty="0"/>
            </a:p>
          </p:txBody>
        </p:sp>
        <p:sp>
          <p:nvSpPr>
            <p:cNvPr id="45" name="Rectangle 19"/>
            <p:cNvSpPr>
              <a:spLocks noChangeArrowheads="1"/>
            </p:cNvSpPr>
            <p:nvPr/>
          </p:nvSpPr>
          <p:spPr bwMode="auto">
            <a:xfrm>
              <a:off x="2506663" y="6096000"/>
              <a:ext cx="1811266" cy="369332"/>
            </a:xfrm>
            <a:prstGeom prst="rect">
              <a:avLst/>
            </a:prstGeom>
            <a:noFill/>
            <a:ln w="9525">
              <a:noFill/>
              <a:miter lim="800000"/>
              <a:headEnd/>
              <a:tailEnd/>
            </a:ln>
          </p:spPr>
          <p:txBody>
            <a:bodyPr wrap="none">
              <a:spAutoFit/>
            </a:bodyPr>
            <a:lstStyle/>
            <a:p>
              <a:r>
                <a:rPr lang="en-US" sz="1800" b="1" dirty="0">
                  <a:solidFill>
                    <a:srgbClr val="002060"/>
                  </a:solidFill>
                  <a:latin typeface="Arial" pitchFamily="34" charset="0"/>
                </a:rPr>
                <a:t>Next Process</a:t>
              </a:r>
            </a:p>
          </p:txBody>
        </p:sp>
        <p:sp>
          <p:nvSpPr>
            <p:cNvPr id="46" name="Text Box 20"/>
            <p:cNvSpPr txBox="1">
              <a:spLocks noChangeArrowheads="1"/>
            </p:cNvSpPr>
            <p:nvPr/>
          </p:nvSpPr>
          <p:spPr bwMode="auto">
            <a:xfrm>
              <a:off x="954088" y="1828800"/>
              <a:ext cx="1752600" cy="366713"/>
            </a:xfrm>
            <a:prstGeom prst="rect">
              <a:avLst/>
            </a:prstGeom>
            <a:noFill/>
            <a:ln w="9525">
              <a:noFill/>
              <a:miter lim="800000"/>
              <a:headEnd/>
              <a:tailEnd/>
            </a:ln>
          </p:spPr>
          <p:txBody>
            <a:bodyPr>
              <a:spAutoFit/>
            </a:bodyPr>
            <a:lstStyle/>
            <a:p>
              <a:pPr>
                <a:spcBef>
                  <a:spcPct val="50000"/>
                </a:spcBef>
              </a:pPr>
              <a:endParaRPr lang="en-US" sz="1800" dirty="0">
                <a:latin typeface="Arial" pitchFamily="34" charset="0"/>
              </a:endParaRPr>
            </a:p>
          </p:txBody>
        </p:sp>
        <p:cxnSp>
          <p:nvCxnSpPr>
            <p:cNvPr id="47" name="Straight Arrow Connector 46"/>
            <p:cNvCxnSpPr/>
            <p:nvPr/>
          </p:nvCxnSpPr>
          <p:spPr>
            <a:xfrm rot="5400000">
              <a:off x="3155157" y="2018506"/>
              <a:ext cx="228600" cy="15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a:off x="3155157" y="3313906"/>
              <a:ext cx="228600" cy="15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5400000">
              <a:off x="3155157" y="4456906"/>
              <a:ext cx="228600" cy="15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5400000">
              <a:off x="3155157" y="5676106"/>
              <a:ext cx="228600" cy="15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671476" y="2371725"/>
              <a:ext cx="1357313"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b="1" dirty="0">
                <a:solidFill>
                  <a:schemeClr val="tx1"/>
                </a:solidFill>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574675" y="115888"/>
            <a:ext cx="8001000" cy="711200"/>
          </a:xfrm>
        </p:spPr>
        <p:txBody>
          <a:bodyPr/>
          <a:lstStyle/>
          <a:p>
            <a:pPr algn="ctr" eaLnBrk="1" fontAlgn="auto" hangingPunct="1">
              <a:spcAft>
                <a:spcPts val="0"/>
              </a:spcAft>
              <a:defRPr/>
            </a:pPr>
            <a:r>
              <a:rPr lang="en-US" sz="3400" dirty="0" smtClean="0">
                <a:latin typeface="Book Antiqua" pitchFamily="18" charset="0"/>
              </a:rPr>
              <a:t>PARTS INSPECTION</a:t>
            </a:r>
          </a:p>
        </p:txBody>
      </p:sp>
      <p:sp>
        <p:nvSpPr>
          <p:cNvPr id="1027" name="Rectangle 3"/>
          <p:cNvSpPr>
            <a:spLocks noGrp="1" noChangeArrowheads="1"/>
          </p:cNvSpPr>
          <p:nvPr>
            <p:ph idx="1"/>
          </p:nvPr>
        </p:nvSpPr>
        <p:spPr>
          <a:xfrm>
            <a:off x="566738" y="785813"/>
            <a:ext cx="8001000" cy="1511300"/>
          </a:xfrm>
        </p:spPr>
        <p:txBody>
          <a:bodyPr/>
          <a:lstStyle/>
          <a:p>
            <a:pPr marL="365125" lvl="1" indent="-255588" eaLnBrk="1" hangingPunct="1">
              <a:lnSpc>
                <a:spcPct val="140000"/>
              </a:lnSpc>
              <a:spcBef>
                <a:spcPts val="400"/>
              </a:spcBef>
              <a:buClr>
                <a:srgbClr val="008582"/>
              </a:buClr>
              <a:buSzPct val="114000"/>
              <a:buFont typeface="Wingdings" pitchFamily="2" charset="2"/>
              <a:buChar char="Ø"/>
            </a:pPr>
            <a:r>
              <a:rPr lang="en-US" sz="2500" dirty="0" smtClean="0"/>
              <a:t>Earlier perception</a:t>
            </a:r>
          </a:p>
          <a:p>
            <a:pPr lvl="2" eaLnBrk="1" hangingPunct="1">
              <a:buClr>
                <a:srgbClr val="008582"/>
              </a:buClr>
              <a:buFont typeface="Wingdings" pitchFamily="2" charset="2"/>
              <a:buChar char="§"/>
            </a:pPr>
            <a:r>
              <a:rPr lang="en-US" sz="2200" dirty="0" smtClean="0"/>
              <a:t>Conformance to requirements through</a:t>
            </a:r>
          </a:p>
          <a:p>
            <a:pPr lvl="2" eaLnBrk="1" hangingPunct="1">
              <a:buClr>
                <a:srgbClr val="008582"/>
              </a:buClr>
              <a:buFont typeface="Wingdings" pitchFamily="2" charset="2"/>
              <a:buChar char="§"/>
            </a:pPr>
            <a:endParaRPr lang="en-US" sz="300" dirty="0" smtClean="0"/>
          </a:p>
          <a:p>
            <a:pPr lvl="3" eaLnBrk="1" hangingPunct="1">
              <a:buClr>
                <a:srgbClr val="008582"/>
              </a:buClr>
              <a:buFont typeface="Wingdings" pitchFamily="2" charset="2"/>
              <a:buChar char="§"/>
            </a:pPr>
            <a:r>
              <a:rPr lang="en-US" sz="1800" dirty="0" smtClean="0"/>
              <a:t>Inspection after each major activity </a:t>
            </a:r>
          </a:p>
        </p:txBody>
      </p:sp>
      <p:grpSp>
        <p:nvGrpSpPr>
          <p:cNvPr id="3" name="Group 13"/>
          <p:cNvGrpSpPr>
            <a:grpSpLocks/>
          </p:cNvGrpSpPr>
          <p:nvPr/>
        </p:nvGrpSpPr>
        <p:grpSpPr bwMode="auto">
          <a:xfrm>
            <a:off x="1000125" y="2214555"/>
            <a:ext cx="6985000" cy="3786213"/>
            <a:chOff x="557" y="1661"/>
            <a:chExt cx="4400" cy="2223"/>
          </a:xfrm>
        </p:grpSpPr>
        <p:grpSp>
          <p:nvGrpSpPr>
            <p:cNvPr id="4" name="Group 8"/>
            <p:cNvGrpSpPr>
              <a:grpSpLocks/>
            </p:cNvGrpSpPr>
            <p:nvPr/>
          </p:nvGrpSpPr>
          <p:grpSpPr bwMode="auto">
            <a:xfrm>
              <a:off x="557" y="1661"/>
              <a:ext cx="4400" cy="2223"/>
              <a:chOff x="739" y="1438"/>
              <a:chExt cx="4128" cy="1766"/>
            </a:xfrm>
          </p:grpSpPr>
          <p:pic>
            <p:nvPicPr>
              <p:cNvPr id="1034" name="Picture 4"/>
              <p:cNvPicPr>
                <a:picLocks noChangeAspect="1" noChangeArrowheads="1"/>
              </p:cNvPicPr>
              <p:nvPr/>
            </p:nvPicPr>
            <p:blipFill>
              <a:blip r:embed="rId3" cstate="print"/>
              <a:srcRect/>
              <a:stretch>
                <a:fillRect/>
              </a:stretch>
            </p:blipFill>
            <p:spPr bwMode="auto">
              <a:xfrm>
                <a:off x="739" y="1438"/>
                <a:ext cx="4128" cy="1765"/>
              </a:xfrm>
              <a:prstGeom prst="rect">
                <a:avLst/>
              </a:prstGeom>
              <a:noFill/>
              <a:ln w="9525">
                <a:solidFill>
                  <a:srgbClr val="FFFF00"/>
                </a:solidFill>
                <a:miter lim="800000"/>
                <a:headEnd/>
                <a:tailEnd/>
              </a:ln>
            </p:spPr>
          </p:pic>
          <p:graphicFrame>
            <p:nvGraphicFramePr>
              <p:cNvPr id="1026" name="Object 5"/>
              <p:cNvGraphicFramePr>
                <a:graphicFrameLocks noChangeAspect="1"/>
              </p:cNvGraphicFramePr>
              <p:nvPr/>
            </p:nvGraphicFramePr>
            <p:xfrm>
              <a:off x="3684" y="2976"/>
              <a:ext cx="137" cy="228"/>
            </p:xfrm>
            <a:graphic>
              <a:graphicData uri="http://schemas.openxmlformats.org/presentationml/2006/ole">
                <p:oleObj spid="_x0000_s12290" name="Bitmap Image" r:id="rId4" imgW="628571" imgH="361809" progId="PBrush">
                  <p:embed/>
                </p:oleObj>
              </a:graphicData>
            </a:graphic>
          </p:graphicFrame>
        </p:grpSp>
        <p:sp>
          <p:nvSpPr>
            <p:cNvPr id="1033" name="Rectangle 9"/>
            <p:cNvSpPr>
              <a:spLocks noChangeArrowheads="1"/>
            </p:cNvSpPr>
            <p:nvPr/>
          </p:nvSpPr>
          <p:spPr bwMode="auto">
            <a:xfrm>
              <a:off x="857" y="2343"/>
              <a:ext cx="1064" cy="343"/>
            </a:xfrm>
            <a:prstGeom prst="rect">
              <a:avLst/>
            </a:prstGeom>
            <a:solidFill>
              <a:srgbClr val="FFFF4F"/>
            </a:solidFill>
            <a:ln w="9525">
              <a:noFill/>
              <a:miter lim="800000"/>
              <a:headEnd/>
              <a:tailEnd/>
            </a:ln>
          </p:spPr>
          <p:txBody>
            <a:bodyPr wrap="none" anchor="ctr"/>
            <a:lstStyle/>
            <a:p>
              <a:pPr algn="ctr"/>
              <a:r>
                <a:rPr lang="en-US" sz="2000" dirty="0">
                  <a:solidFill>
                    <a:schemeClr val="accent1">
                      <a:lumMod val="50000"/>
                    </a:schemeClr>
                  </a:solidFill>
                  <a:latin typeface="Times New Roman" pitchFamily="18" charset="0"/>
                  <a:cs typeface="Times New Roman" pitchFamily="18" charset="0"/>
                </a:rPr>
                <a:t>PRODUCT</a:t>
              </a:r>
            </a:p>
          </p:txBody>
        </p:sp>
      </p:grpSp>
      <p:sp>
        <p:nvSpPr>
          <p:cNvPr id="13" name="Flowchart: Decision 12"/>
          <p:cNvSpPr/>
          <p:nvPr/>
        </p:nvSpPr>
        <p:spPr>
          <a:xfrm>
            <a:off x="5386120" y="3034239"/>
            <a:ext cx="1357312" cy="1571625"/>
          </a:xfrm>
          <a:prstGeom prst="flowChartDecision">
            <a:avLst/>
          </a:prstGeom>
          <a:noFill/>
          <a:ln>
            <a:solidFill>
              <a:srgbClr val="2209DB"/>
            </a:solidFill>
            <a:prstDash val="sysDash"/>
          </a:ln>
        </p:spPr>
        <p:style>
          <a:lnRef idx="2">
            <a:schemeClr val="dk1"/>
          </a:lnRef>
          <a:fillRef idx="1">
            <a:schemeClr val="lt1"/>
          </a:fillRef>
          <a:effectRef idx="0">
            <a:schemeClr val="dk1"/>
          </a:effectRef>
          <a:fontRef idx="minor">
            <a:schemeClr val="dk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1000" fill="hold"/>
                                        <p:tgtEl>
                                          <p:spTgt spid="13"/>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74675" y="44450"/>
            <a:ext cx="8001000" cy="782638"/>
          </a:xfrm>
        </p:spPr>
        <p:txBody>
          <a:bodyPr>
            <a:normAutofit/>
          </a:bodyPr>
          <a:lstStyle/>
          <a:p>
            <a:pPr algn="ctr" eaLnBrk="1" fontAlgn="auto" hangingPunct="1">
              <a:spcAft>
                <a:spcPts val="0"/>
              </a:spcAft>
              <a:defRPr/>
            </a:pPr>
            <a:r>
              <a:rPr lang="en-US" sz="4000" dirty="0" smtClean="0">
                <a:latin typeface="Book Antiqua" pitchFamily="18" charset="0"/>
              </a:rPr>
              <a:t>QUALITY CONTROL</a:t>
            </a:r>
          </a:p>
        </p:txBody>
      </p:sp>
      <p:sp>
        <p:nvSpPr>
          <p:cNvPr id="16387" name="Rectangle 3"/>
          <p:cNvSpPr>
            <a:spLocks noGrp="1" noChangeArrowheads="1"/>
          </p:cNvSpPr>
          <p:nvPr>
            <p:ph idx="1"/>
          </p:nvPr>
        </p:nvSpPr>
        <p:spPr>
          <a:xfrm>
            <a:off x="566738" y="908050"/>
            <a:ext cx="8001000" cy="4267200"/>
          </a:xfrm>
        </p:spPr>
        <p:txBody>
          <a:bodyPr>
            <a:normAutofit/>
          </a:bodyPr>
          <a:lstStyle/>
          <a:p>
            <a:pPr marL="365760" lvl="1" indent="-256032" eaLnBrk="1" fontAlgn="auto" hangingPunct="1">
              <a:lnSpc>
                <a:spcPct val="140000"/>
              </a:lnSpc>
              <a:spcBef>
                <a:spcPts val="400"/>
              </a:spcBef>
              <a:spcAft>
                <a:spcPts val="0"/>
              </a:spcAft>
              <a:buClr>
                <a:srgbClr val="008582"/>
              </a:buClr>
              <a:buSzPct val="114000"/>
              <a:buFont typeface="Wingdings" pitchFamily="2" charset="2"/>
              <a:buChar char="§"/>
              <a:defRPr/>
            </a:pPr>
            <a:r>
              <a:rPr lang="en-GB" sz="2400" dirty="0" smtClean="0">
                <a:latin typeface="Arial" pitchFamily="34" charset="0"/>
              </a:rPr>
              <a:t>“The operational techniques and activities that are used to fulfil requirements for quality”.</a:t>
            </a:r>
            <a:endParaRPr lang="en-US" sz="2500" dirty="0" smtClean="0"/>
          </a:p>
        </p:txBody>
      </p:sp>
      <p:grpSp>
        <p:nvGrpSpPr>
          <p:cNvPr id="2" name="Group 11"/>
          <p:cNvGrpSpPr>
            <a:grpSpLocks/>
          </p:cNvGrpSpPr>
          <p:nvPr/>
        </p:nvGrpSpPr>
        <p:grpSpPr bwMode="auto">
          <a:xfrm>
            <a:off x="796237" y="2000240"/>
            <a:ext cx="7672387" cy="4214832"/>
            <a:chOff x="567" y="1377"/>
            <a:chExt cx="4400" cy="2514"/>
          </a:xfrm>
        </p:grpSpPr>
        <p:pic>
          <p:nvPicPr>
            <p:cNvPr id="32776" name="Picture 4"/>
            <p:cNvPicPr>
              <a:picLocks noChangeAspect="1" noChangeArrowheads="1"/>
            </p:cNvPicPr>
            <p:nvPr/>
          </p:nvPicPr>
          <p:blipFill>
            <a:blip r:embed="rId2" cstate="print"/>
            <a:srcRect/>
            <a:stretch>
              <a:fillRect/>
            </a:stretch>
          </p:blipFill>
          <p:spPr bwMode="auto">
            <a:xfrm>
              <a:off x="567" y="1377"/>
              <a:ext cx="4400" cy="2514"/>
            </a:xfrm>
            <a:prstGeom prst="rect">
              <a:avLst/>
            </a:prstGeom>
            <a:noFill/>
            <a:ln w="9525">
              <a:noFill/>
              <a:miter lim="800000"/>
              <a:headEnd/>
              <a:tailEnd/>
            </a:ln>
          </p:spPr>
        </p:pic>
        <p:sp>
          <p:nvSpPr>
            <p:cNvPr id="32777" name="Rectangle 10"/>
            <p:cNvSpPr>
              <a:spLocks noChangeArrowheads="1"/>
            </p:cNvSpPr>
            <p:nvPr/>
          </p:nvSpPr>
          <p:spPr bwMode="auto">
            <a:xfrm>
              <a:off x="1353" y="1979"/>
              <a:ext cx="937" cy="297"/>
            </a:xfrm>
            <a:prstGeom prst="rect">
              <a:avLst/>
            </a:prstGeom>
            <a:solidFill>
              <a:srgbClr val="FFFF4F"/>
            </a:solidFill>
            <a:ln w="9525">
              <a:noFill/>
              <a:miter lim="800000"/>
              <a:headEnd/>
              <a:tailEnd/>
            </a:ln>
          </p:spPr>
          <p:txBody>
            <a:bodyPr wrap="none" anchor="ctr"/>
            <a:lstStyle/>
            <a:p>
              <a:pPr algn="ctr"/>
              <a:r>
                <a:rPr lang="en-US" sz="2000" dirty="0">
                  <a:solidFill>
                    <a:schemeClr val="accent1">
                      <a:lumMod val="50000"/>
                    </a:schemeClr>
                  </a:solidFill>
                  <a:latin typeface="Times New Roman" pitchFamily="18" charset="0"/>
                  <a:cs typeface="Times New Roman" pitchFamily="18" charset="0"/>
                </a:rPr>
                <a:t>PRODUCT</a:t>
              </a:r>
            </a:p>
          </p:txBody>
        </p:sp>
      </p:grpSp>
      <p:sp>
        <p:nvSpPr>
          <p:cNvPr id="9" name="Flowchart: Decision 8"/>
          <p:cNvSpPr/>
          <p:nvPr/>
        </p:nvSpPr>
        <p:spPr>
          <a:xfrm>
            <a:off x="5946082" y="2797347"/>
            <a:ext cx="1357312" cy="1143000"/>
          </a:xfrm>
          <a:prstGeom prst="flowChartDecision">
            <a:avLst/>
          </a:prstGeom>
          <a:noFill/>
          <a:ln>
            <a:solidFill>
              <a:srgbClr val="2209DB"/>
            </a:solidFill>
            <a:prstDash val="sysDash"/>
          </a:ln>
        </p:spPr>
        <p:style>
          <a:lnRef idx="2">
            <a:schemeClr val="dk1"/>
          </a:lnRef>
          <a:fillRef idx="1">
            <a:schemeClr val="lt1"/>
          </a:fillRef>
          <a:effectRef idx="0">
            <a:schemeClr val="dk1"/>
          </a:effectRef>
          <a:fontRef idx="minor">
            <a:schemeClr val="dk1"/>
          </a:fontRef>
        </p:style>
        <p:txBody>
          <a:bodyPr anchor="ctr"/>
          <a:lstStyle/>
          <a:p>
            <a:pPr algn="ctr">
              <a:defRPr/>
            </a:pPr>
            <a:endParaRPr lang="en-US" dirty="0"/>
          </a:p>
        </p:txBody>
      </p:sp>
      <p:sp>
        <p:nvSpPr>
          <p:cNvPr id="10" name="Rectangle 9"/>
          <p:cNvSpPr/>
          <p:nvPr/>
        </p:nvSpPr>
        <p:spPr>
          <a:xfrm>
            <a:off x="2693701" y="5270089"/>
            <a:ext cx="2286000" cy="857250"/>
          </a:xfrm>
          <a:prstGeom prst="rect">
            <a:avLst/>
          </a:prstGeom>
          <a:noFill/>
          <a:ln>
            <a:solidFill>
              <a:srgbClr val="2209DB"/>
            </a:solidFill>
            <a:prstDash val="sysDash"/>
          </a:ln>
        </p:spPr>
        <p:style>
          <a:lnRef idx="2">
            <a:schemeClr val="dk1"/>
          </a:lnRef>
          <a:fillRef idx="1">
            <a:schemeClr val="lt1"/>
          </a:fillRef>
          <a:effectRef idx="0">
            <a:schemeClr val="dk1"/>
          </a:effectRef>
          <a:fontRef idx="minor">
            <a:schemeClr val="dk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1000" fill="hold"/>
                                        <p:tgtEl>
                                          <p:spTgt spid="9"/>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1000" fill="hold"/>
                                        <p:tgtEl>
                                          <p:spTgt spid="10"/>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ext Box 6"/>
          <p:cNvSpPr txBox="1">
            <a:spLocks noChangeArrowheads="1"/>
          </p:cNvSpPr>
          <p:nvPr/>
        </p:nvSpPr>
        <p:spPr bwMode="auto">
          <a:xfrm>
            <a:off x="600176" y="1143000"/>
            <a:ext cx="8182898" cy="5220403"/>
          </a:xfrm>
          <a:prstGeom prst="rect">
            <a:avLst/>
          </a:prstGeom>
          <a:noFill/>
          <a:ln w="9525">
            <a:noFill/>
            <a:miter lim="800000"/>
            <a:headEnd/>
            <a:tailEnd/>
          </a:ln>
        </p:spPr>
        <p:txBody>
          <a:bodyPr wrap="square">
            <a:spAutoFit/>
          </a:bodyPr>
          <a:lstStyle/>
          <a:p>
            <a:pPr marL="400050" indent="-400050">
              <a:spcBef>
                <a:spcPct val="50000"/>
              </a:spcBef>
              <a:buClr>
                <a:schemeClr val="accent1"/>
              </a:buClr>
              <a:buFont typeface="Wingdings" pitchFamily="2" charset="2"/>
              <a:buChar char="§"/>
            </a:pPr>
            <a:r>
              <a:rPr lang="en-US" sz="2300" b="1" dirty="0" smtClean="0">
                <a:solidFill>
                  <a:schemeClr val="tx2"/>
                </a:solidFill>
                <a:latin typeface="Arial" pitchFamily="34" charset="0"/>
              </a:rPr>
              <a:t>It is that part of Quality Management focused on fulfilling requirements of the Customers for the quality products</a:t>
            </a:r>
            <a:r>
              <a:rPr lang="en-GB" sz="2300" dirty="0" smtClean="0">
                <a:latin typeface="Arial" pitchFamily="34" charset="0"/>
              </a:rPr>
              <a:t>.</a:t>
            </a:r>
            <a:endParaRPr lang="en-GB" sz="2300" dirty="0"/>
          </a:p>
          <a:p>
            <a:pPr marL="400050" indent="-400050">
              <a:spcBef>
                <a:spcPct val="50000"/>
              </a:spcBef>
              <a:buClr>
                <a:schemeClr val="accent1"/>
              </a:buClr>
              <a:buFont typeface="Wingdings" pitchFamily="2" charset="2"/>
              <a:buChar char="§"/>
            </a:pPr>
            <a:r>
              <a:rPr lang="en-US" sz="2300" dirty="0">
                <a:cs typeface="Times New Roman" pitchFamily="18" charset="0"/>
              </a:rPr>
              <a:t>The purpose of quality control is to </a:t>
            </a:r>
            <a:r>
              <a:rPr lang="en-US" sz="2300" dirty="0">
                <a:solidFill>
                  <a:srgbClr val="FF0000"/>
                </a:solidFill>
                <a:cs typeface="Times New Roman" pitchFamily="18" charset="0"/>
              </a:rPr>
              <a:t>uncover defects</a:t>
            </a:r>
            <a:r>
              <a:rPr lang="en-US" sz="2300" dirty="0">
                <a:cs typeface="Times New Roman" pitchFamily="18" charset="0"/>
              </a:rPr>
              <a:t> and have them corrected so that defect-free products will be produced. </a:t>
            </a:r>
            <a:endParaRPr lang="en-US" sz="2300" dirty="0" smtClean="0">
              <a:cs typeface="Times New Roman" pitchFamily="18" charset="0"/>
            </a:endParaRPr>
          </a:p>
          <a:p>
            <a:pPr marL="365760" lvl="1" indent="-256032" eaLnBrk="1" fontAlgn="auto" hangingPunct="1">
              <a:lnSpc>
                <a:spcPct val="140000"/>
              </a:lnSpc>
              <a:spcBef>
                <a:spcPts val="400"/>
              </a:spcBef>
              <a:spcAft>
                <a:spcPts val="0"/>
              </a:spcAft>
              <a:buClr>
                <a:schemeClr val="accent1"/>
              </a:buClr>
              <a:buSzPct val="114000"/>
              <a:buFont typeface="Wingdings" pitchFamily="2" charset="2"/>
              <a:buChar char="§"/>
              <a:defRPr/>
            </a:pPr>
            <a:r>
              <a:rPr lang="en-US" sz="2300" dirty="0" smtClean="0"/>
              <a:t>Monitors and improves process and its performance through</a:t>
            </a:r>
          </a:p>
          <a:p>
            <a:pPr marL="1074738" lvl="2" indent="-215900" eaLnBrk="1" fontAlgn="auto" hangingPunct="1">
              <a:lnSpc>
                <a:spcPct val="110000"/>
              </a:lnSpc>
              <a:spcAft>
                <a:spcPts val="0"/>
              </a:spcAft>
              <a:buClr>
                <a:schemeClr val="accent1"/>
              </a:buClr>
              <a:buFont typeface="Wingdings" pitchFamily="2" charset="2"/>
              <a:buChar char="§"/>
              <a:defRPr/>
            </a:pPr>
            <a:r>
              <a:rPr lang="en-US" sz="2100" dirty="0" smtClean="0"/>
              <a:t>Monitoring Inspections</a:t>
            </a:r>
          </a:p>
          <a:p>
            <a:pPr marL="1074738" lvl="2" indent="-215900">
              <a:lnSpc>
                <a:spcPct val="110000"/>
              </a:lnSpc>
              <a:buClr>
                <a:schemeClr val="accent1"/>
              </a:buClr>
              <a:buFont typeface="Wingdings" pitchFamily="2" charset="2"/>
              <a:buChar char="§"/>
              <a:defRPr/>
            </a:pPr>
            <a:r>
              <a:rPr lang="en-US" sz="2100" dirty="0" smtClean="0"/>
              <a:t>Control plans</a:t>
            </a:r>
          </a:p>
          <a:p>
            <a:pPr marL="1074738" lvl="2" indent="-215900" eaLnBrk="1" fontAlgn="auto" hangingPunct="1">
              <a:lnSpc>
                <a:spcPct val="110000"/>
              </a:lnSpc>
              <a:spcAft>
                <a:spcPts val="0"/>
              </a:spcAft>
              <a:buClr>
                <a:schemeClr val="accent1"/>
              </a:buClr>
              <a:buFont typeface="Wingdings" pitchFamily="2" charset="2"/>
              <a:buChar char="§"/>
              <a:defRPr/>
            </a:pPr>
            <a:r>
              <a:rPr lang="en-US" sz="2100" dirty="0" smtClean="0"/>
              <a:t>Statistical Process Control</a:t>
            </a:r>
          </a:p>
          <a:p>
            <a:pPr marL="1074738" lvl="2" indent="-215900" eaLnBrk="1" fontAlgn="auto" hangingPunct="1">
              <a:lnSpc>
                <a:spcPct val="110000"/>
              </a:lnSpc>
              <a:spcAft>
                <a:spcPts val="0"/>
              </a:spcAft>
              <a:buClr>
                <a:schemeClr val="accent1"/>
              </a:buClr>
              <a:buFont typeface="Wingdings" pitchFamily="2" charset="2"/>
              <a:buChar char="§"/>
              <a:defRPr/>
            </a:pPr>
            <a:r>
              <a:rPr lang="en-US" sz="2100" dirty="0" smtClean="0"/>
              <a:t>Material review board</a:t>
            </a:r>
          </a:p>
          <a:p>
            <a:pPr marL="1074738" lvl="2" indent="-215900" eaLnBrk="1" fontAlgn="auto" hangingPunct="1">
              <a:lnSpc>
                <a:spcPct val="110000"/>
              </a:lnSpc>
              <a:spcAft>
                <a:spcPts val="0"/>
              </a:spcAft>
              <a:buClr>
                <a:schemeClr val="accent1"/>
              </a:buClr>
              <a:buFont typeface="Wingdings" pitchFamily="2" charset="2"/>
              <a:buChar char="§"/>
              <a:defRPr/>
            </a:pPr>
            <a:r>
              <a:rPr lang="en-US" sz="2100" dirty="0" smtClean="0"/>
              <a:t>Establishment of Systems for:</a:t>
            </a:r>
            <a:endParaRPr lang="en-US" sz="700" dirty="0" smtClean="0"/>
          </a:p>
          <a:p>
            <a:pPr marL="859536" lvl="2" eaLnBrk="1" fontAlgn="auto" hangingPunct="1">
              <a:lnSpc>
                <a:spcPct val="80000"/>
              </a:lnSpc>
              <a:spcAft>
                <a:spcPts val="0"/>
              </a:spcAft>
              <a:buClr>
                <a:schemeClr val="accent1"/>
              </a:buClr>
              <a:buFont typeface="Wingdings" pitchFamily="2" charset="2"/>
              <a:buChar char="§"/>
              <a:defRPr/>
            </a:pPr>
            <a:endParaRPr lang="en-US" sz="600" dirty="0" smtClean="0"/>
          </a:p>
          <a:p>
            <a:pPr marL="1611313" lvl="3" indent="-239713" eaLnBrk="1" fontAlgn="auto" hangingPunct="1">
              <a:lnSpc>
                <a:spcPct val="80000"/>
              </a:lnSpc>
              <a:spcAft>
                <a:spcPts val="0"/>
              </a:spcAft>
              <a:buClr>
                <a:schemeClr val="accent1"/>
              </a:buClr>
              <a:buFont typeface="Wingdings" pitchFamily="2" charset="2"/>
              <a:buChar char="§"/>
              <a:defRPr/>
            </a:pPr>
            <a:r>
              <a:rPr lang="en-US" sz="1900" dirty="0" smtClean="0"/>
              <a:t>Traceability</a:t>
            </a:r>
          </a:p>
          <a:p>
            <a:pPr marL="1611313" lvl="3" indent="-239713" eaLnBrk="1" fontAlgn="auto" hangingPunct="1">
              <a:lnSpc>
                <a:spcPct val="80000"/>
              </a:lnSpc>
              <a:spcAft>
                <a:spcPts val="0"/>
              </a:spcAft>
              <a:buClr>
                <a:schemeClr val="accent1"/>
              </a:buClr>
              <a:buFont typeface="Wingdings" pitchFamily="2" charset="2"/>
              <a:buChar char="§"/>
              <a:defRPr/>
            </a:pPr>
            <a:r>
              <a:rPr lang="en-US" sz="1900" dirty="0" smtClean="0"/>
              <a:t>Non Conforming Material / product control</a:t>
            </a:r>
          </a:p>
          <a:p>
            <a:pPr marL="1611313" lvl="3" indent="-239713" eaLnBrk="1" fontAlgn="auto" hangingPunct="1">
              <a:lnSpc>
                <a:spcPct val="80000"/>
              </a:lnSpc>
              <a:spcAft>
                <a:spcPts val="0"/>
              </a:spcAft>
              <a:buClr>
                <a:schemeClr val="accent1"/>
              </a:buClr>
              <a:buFont typeface="Wingdings" pitchFamily="2" charset="2"/>
              <a:buChar char="§"/>
              <a:defRPr/>
            </a:pPr>
            <a:r>
              <a:rPr lang="en-US" sz="1900" dirty="0" smtClean="0"/>
              <a:t>Corrective  action (Rework / Repair)</a:t>
            </a:r>
          </a:p>
        </p:txBody>
      </p:sp>
      <p:sp>
        <p:nvSpPr>
          <p:cNvPr id="9" name="Rectangle 2"/>
          <p:cNvSpPr>
            <a:spLocks noGrp="1" noChangeArrowheads="1"/>
          </p:cNvSpPr>
          <p:nvPr>
            <p:ph type="title"/>
          </p:nvPr>
        </p:nvSpPr>
        <p:spPr>
          <a:xfrm>
            <a:off x="574675" y="0"/>
            <a:ext cx="8001000" cy="1066800"/>
          </a:xfrm>
        </p:spPr>
        <p:txBody>
          <a:bodyPr>
            <a:noAutofit/>
          </a:bodyPr>
          <a:lstStyle/>
          <a:p>
            <a:pPr algn="ctr" eaLnBrk="1" fontAlgn="auto" hangingPunct="1">
              <a:spcAft>
                <a:spcPts val="0"/>
              </a:spcAft>
              <a:defRPr/>
            </a:pPr>
            <a:r>
              <a:rPr lang="en-US" sz="3600" dirty="0" smtClean="0">
                <a:latin typeface="Book Antiqua" pitchFamily="18" charset="0"/>
              </a:rPr>
              <a:t>QUALITY CONTROL</a:t>
            </a:r>
          </a:p>
        </p:txBody>
      </p:sp>
      <p:pic>
        <p:nvPicPr>
          <p:cNvPr id="10" name="Picture 5"/>
          <p:cNvPicPr>
            <a:picLocks noChangeAspect="1" noChangeArrowheads="1"/>
          </p:cNvPicPr>
          <p:nvPr/>
        </p:nvPicPr>
        <p:blipFill>
          <a:blip r:embed="rId3" cstate="print"/>
          <a:srcRect/>
          <a:stretch>
            <a:fillRect/>
          </a:stretch>
        </p:blipFill>
        <p:spPr bwMode="auto">
          <a:xfrm>
            <a:off x="6951670" y="4500577"/>
            <a:ext cx="2098675" cy="23066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2"/>
          <p:cNvSpPr>
            <a:spLocks noGrp="1" noChangeArrowheads="1"/>
          </p:cNvSpPr>
          <p:nvPr>
            <p:ph type="title"/>
          </p:nvPr>
        </p:nvSpPr>
        <p:spPr>
          <a:xfrm>
            <a:off x="574675" y="44450"/>
            <a:ext cx="8001000" cy="782638"/>
          </a:xfrm>
        </p:spPr>
        <p:txBody>
          <a:bodyPr>
            <a:normAutofit/>
          </a:bodyPr>
          <a:lstStyle/>
          <a:p>
            <a:pPr algn="ctr" eaLnBrk="1" fontAlgn="auto" hangingPunct="1">
              <a:spcAft>
                <a:spcPts val="0"/>
              </a:spcAft>
              <a:defRPr/>
            </a:pPr>
            <a:r>
              <a:rPr lang="en-US" dirty="0" smtClean="0">
                <a:latin typeface="Book Antiqua" pitchFamily="18" charset="0"/>
              </a:rPr>
              <a:t>QUALITY ASSURANCE</a:t>
            </a:r>
          </a:p>
        </p:txBody>
      </p:sp>
      <p:sp>
        <p:nvSpPr>
          <p:cNvPr id="125955" name="Rectangle 3"/>
          <p:cNvSpPr>
            <a:spLocks noGrp="1" noChangeArrowheads="1"/>
          </p:cNvSpPr>
          <p:nvPr>
            <p:ph idx="1"/>
          </p:nvPr>
        </p:nvSpPr>
        <p:spPr>
          <a:xfrm>
            <a:off x="566739" y="908050"/>
            <a:ext cx="8291512" cy="1728788"/>
          </a:xfrm>
        </p:spPr>
        <p:txBody>
          <a:bodyPr>
            <a:normAutofit/>
          </a:bodyPr>
          <a:lstStyle/>
          <a:p>
            <a:pPr marL="621792" lvl="1" eaLnBrk="1" fontAlgn="auto" hangingPunct="1">
              <a:spcBef>
                <a:spcPts val="324"/>
              </a:spcBef>
              <a:spcAft>
                <a:spcPts val="0"/>
              </a:spcAft>
              <a:buClr>
                <a:srgbClr val="008582"/>
              </a:buClr>
              <a:buFont typeface="Wingdings" pitchFamily="2" charset="2"/>
              <a:buChar char="§"/>
              <a:defRPr/>
            </a:pPr>
            <a:r>
              <a:rPr lang="en-US" sz="2400" dirty="0" smtClean="0">
                <a:latin typeface="Arial" pitchFamily="34" charset="0"/>
              </a:rPr>
              <a:t>Implementation of planned &amp; systematic activities to fulfill customer perceptions &amp; requirements</a:t>
            </a:r>
          </a:p>
          <a:p>
            <a:pPr marL="365760" indent="-256032" eaLnBrk="1" fontAlgn="auto" hangingPunct="1">
              <a:spcAft>
                <a:spcPts val="0"/>
              </a:spcAft>
              <a:buClr>
                <a:srgbClr val="008582"/>
              </a:buClr>
              <a:buFont typeface="Lucida Sans Unicode" pitchFamily="34" charset="0"/>
              <a:buChar char="∙"/>
              <a:defRPr/>
            </a:pPr>
            <a:endParaRPr lang="en-US" dirty="0" smtClean="0"/>
          </a:p>
        </p:txBody>
      </p:sp>
      <p:grpSp>
        <p:nvGrpSpPr>
          <p:cNvPr id="2" name="Group 18"/>
          <p:cNvGrpSpPr>
            <a:grpSpLocks/>
          </p:cNvGrpSpPr>
          <p:nvPr/>
        </p:nvGrpSpPr>
        <p:grpSpPr bwMode="auto">
          <a:xfrm>
            <a:off x="571500" y="1928809"/>
            <a:ext cx="7858125" cy="4021149"/>
            <a:chOff x="765" y="1480"/>
            <a:chExt cx="4091" cy="2404"/>
          </a:xfrm>
        </p:grpSpPr>
        <p:pic>
          <p:nvPicPr>
            <p:cNvPr id="36877" name="Picture 15"/>
            <p:cNvPicPr>
              <a:picLocks noChangeAspect="1" noChangeArrowheads="1"/>
            </p:cNvPicPr>
            <p:nvPr/>
          </p:nvPicPr>
          <p:blipFill>
            <a:blip r:embed="rId2" cstate="print"/>
            <a:srcRect/>
            <a:stretch>
              <a:fillRect/>
            </a:stretch>
          </p:blipFill>
          <p:spPr bwMode="auto">
            <a:xfrm>
              <a:off x="765" y="1480"/>
              <a:ext cx="4091" cy="2394"/>
            </a:xfrm>
            <a:prstGeom prst="rect">
              <a:avLst/>
            </a:prstGeom>
            <a:noFill/>
            <a:ln w="9525">
              <a:noFill/>
              <a:miter lim="800000"/>
              <a:headEnd/>
              <a:tailEnd/>
            </a:ln>
          </p:spPr>
        </p:pic>
        <p:sp>
          <p:nvSpPr>
            <p:cNvPr id="36878" name="Rectangle 16"/>
            <p:cNvSpPr>
              <a:spLocks noChangeArrowheads="1"/>
            </p:cNvSpPr>
            <p:nvPr/>
          </p:nvSpPr>
          <p:spPr bwMode="auto">
            <a:xfrm>
              <a:off x="773" y="3746"/>
              <a:ext cx="807" cy="138"/>
            </a:xfrm>
            <a:prstGeom prst="rect">
              <a:avLst/>
            </a:prstGeom>
            <a:solidFill>
              <a:srgbClr val="FFFFFF"/>
            </a:solidFill>
            <a:ln w="9525">
              <a:noFill/>
              <a:miter lim="800000"/>
              <a:headEnd/>
              <a:tailEnd/>
            </a:ln>
          </p:spPr>
          <p:txBody>
            <a:bodyPr/>
            <a:lstStyle/>
            <a:p>
              <a:endParaRPr lang="en-US" dirty="0"/>
            </a:p>
          </p:txBody>
        </p:sp>
        <p:sp>
          <p:nvSpPr>
            <p:cNvPr id="36879" name="Rectangle 17"/>
            <p:cNvSpPr>
              <a:spLocks noChangeArrowheads="1"/>
            </p:cNvSpPr>
            <p:nvPr/>
          </p:nvSpPr>
          <p:spPr bwMode="auto">
            <a:xfrm>
              <a:off x="4443" y="3717"/>
              <a:ext cx="408" cy="138"/>
            </a:xfrm>
            <a:prstGeom prst="rect">
              <a:avLst/>
            </a:prstGeom>
            <a:solidFill>
              <a:srgbClr val="FFFFFF"/>
            </a:solidFill>
            <a:ln w="9525">
              <a:noFill/>
              <a:miter lim="800000"/>
              <a:headEnd/>
              <a:tailEnd/>
            </a:ln>
          </p:spPr>
          <p:txBody>
            <a:bodyPr/>
            <a:lstStyle/>
            <a:p>
              <a:endParaRPr lang="en-US" dirty="0"/>
            </a:p>
          </p:txBody>
        </p:sp>
      </p:grpSp>
      <p:sp>
        <p:nvSpPr>
          <p:cNvPr id="10" name="Flowchart: Decision 9"/>
          <p:cNvSpPr/>
          <p:nvPr/>
        </p:nvSpPr>
        <p:spPr>
          <a:xfrm>
            <a:off x="5522913" y="3177287"/>
            <a:ext cx="1357312" cy="797536"/>
          </a:xfrm>
          <a:prstGeom prst="flowChartDecision">
            <a:avLst/>
          </a:prstGeom>
          <a:noFill/>
          <a:ln>
            <a:solidFill>
              <a:srgbClr val="2209DB"/>
            </a:solidFill>
            <a:prstDash val="sysDash"/>
          </a:ln>
        </p:spPr>
        <p:style>
          <a:lnRef idx="2">
            <a:schemeClr val="dk1"/>
          </a:lnRef>
          <a:fillRef idx="1">
            <a:schemeClr val="lt1"/>
          </a:fillRef>
          <a:effectRef idx="0">
            <a:schemeClr val="dk1"/>
          </a:effectRef>
          <a:fontRef idx="minor">
            <a:schemeClr val="dk1"/>
          </a:fontRef>
        </p:style>
        <p:txBody>
          <a:bodyPr anchor="ctr"/>
          <a:lstStyle/>
          <a:p>
            <a:pPr algn="ctr">
              <a:defRPr/>
            </a:pPr>
            <a:endParaRPr lang="en-US" dirty="0"/>
          </a:p>
        </p:txBody>
      </p:sp>
      <p:sp>
        <p:nvSpPr>
          <p:cNvPr id="11" name="Rectangle 10"/>
          <p:cNvSpPr/>
          <p:nvPr/>
        </p:nvSpPr>
        <p:spPr>
          <a:xfrm>
            <a:off x="3049590" y="4581356"/>
            <a:ext cx="2000250" cy="531689"/>
          </a:xfrm>
          <a:prstGeom prst="rect">
            <a:avLst/>
          </a:prstGeom>
          <a:noFill/>
          <a:ln>
            <a:solidFill>
              <a:srgbClr val="2209DB"/>
            </a:solidFill>
            <a:prstDash val="sysDash"/>
          </a:ln>
        </p:spPr>
        <p:style>
          <a:lnRef idx="2">
            <a:schemeClr val="dk1"/>
          </a:lnRef>
          <a:fillRef idx="1">
            <a:schemeClr val="lt1"/>
          </a:fillRef>
          <a:effectRef idx="0">
            <a:schemeClr val="dk1"/>
          </a:effectRef>
          <a:fontRef idx="minor">
            <a:schemeClr val="dk1"/>
          </a:fontRef>
        </p:style>
        <p:txBody>
          <a:bodyPr anchor="ctr"/>
          <a:lstStyle/>
          <a:p>
            <a:pPr algn="ctr">
              <a:defRPr/>
            </a:pPr>
            <a:endParaRPr lang="en-US" dirty="0"/>
          </a:p>
        </p:txBody>
      </p:sp>
      <p:sp>
        <p:nvSpPr>
          <p:cNvPr id="12" name="Rectangle 11"/>
          <p:cNvSpPr/>
          <p:nvPr/>
        </p:nvSpPr>
        <p:spPr>
          <a:xfrm>
            <a:off x="2967038" y="5304060"/>
            <a:ext cx="2105025" cy="531689"/>
          </a:xfrm>
          <a:prstGeom prst="rect">
            <a:avLst/>
          </a:prstGeom>
          <a:noFill/>
          <a:ln>
            <a:solidFill>
              <a:srgbClr val="FF0000"/>
            </a:solidFill>
            <a:prstDash val="sysDash"/>
          </a:ln>
        </p:spPr>
        <p:style>
          <a:lnRef idx="2">
            <a:schemeClr val="dk1"/>
          </a:lnRef>
          <a:fillRef idx="1">
            <a:schemeClr val="lt1"/>
          </a:fillRef>
          <a:effectRef idx="0">
            <a:schemeClr val="dk1"/>
          </a:effectRef>
          <a:fontRef idx="minor">
            <a:schemeClr val="dk1"/>
          </a:fontRef>
        </p:style>
        <p:txBody>
          <a:bodyPr anchor="ctr"/>
          <a:lstStyle/>
          <a:p>
            <a:pPr algn="ctr">
              <a:defRPr/>
            </a:pPr>
            <a:endParaRPr lang="en-US" dirty="0"/>
          </a:p>
        </p:txBody>
      </p:sp>
      <p:sp>
        <p:nvSpPr>
          <p:cNvPr id="13" name="Rectangle 12"/>
          <p:cNvSpPr/>
          <p:nvPr/>
        </p:nvSpPr>
        <p:spPr>
          <a:xfrm>
            <a:off x="1439867" y="3210771"/>
            <a:ext cx="928687" cy="647873"/>
          </a:xfrm>
          <a:prstGeom prst="rect">
            <a:avLst/>
          </a:prstGeom>
          <a:noFill/>
          <a:ln>
            <a:solidFill>
              <a:srgbClr val="2209DB"/>
            </a:solidFill>
            <a:prstDash val="sysDash"/>
          </a:ln>
        </p:spPr>
        <p:style>
          <a:lnRef idx="2">
            <a:schemeClr val="dk1"/>
          </a:lnRef>
          <a:fillRef idx="1">
            <a:schemeClr val="lt1"/>
          </a:fillRef>
          <a:effectRef idx="0">
            <a:schemeClr val="dk1"/>
          </a:effectRef>
          <a:fontRef idx="minor">
            <a:schemeClr val="dk1"/>
          </a:fontRef>
        </p:style>
        <p:txBody>
          <a:bodyPr anchor="ctr"/>
          <a:lstStyle/>
          <a:p>
            <a:pPr algn="ctr">
              <a:defRPr/>
            </a:pPr>
            <a:endParaRPr lang="en-US" dirty="0"/>
          </a:p>
        </p:txBody>
      </p:sp>
      <p:sp>
        <p:nvSpPr>
          <p:cNvPr id="14" name="Flowchart: Decision 13"/>
          <p:cNvSpPr/>
          <p:nvPr/>
        </p:nvSpPr>
        <p:spPr>
          <a:xfrm>
            <a:off x="5929320" y="5233153"/>
            <a:ext cx="1692275" cy="663628"/>
          </a:xfrm>
          <a:prstGeom prst="flowChartDecision">
            <a:avLst/>
          </a:prstGeom>
          <a:noFill/>
          <a:ln>
            <a:solidFill>
              <a:srgbClr val="FF0000"/>
            </a:solidFill>
            <a:prstDash val="sysDash"/>
          </a:ln>
        </p:spPr>
        <p:style>
          <a:lnRef idx="2">
            <a:schemeClr val="dk1"/>
          </a:lnRef>
          <a:fillRef idx="1">
            <a:schemeClr val="lt1"/>
          </a:fillRef>
          <a:effectRef idx="0">
            <a:schemeClr val="dk1"/>
          </a:effectRef>
          <a:fontRef idx="minor">
            <a:schemeClr val="dk1"/>
          </a:fontRef>
        </p:style>
        <p:txBody>
          <a:bodyPr anchor="ctr"/>
          <a:lstStyle/>
          <a:p>
            <a:pPr algn="ctr">
              <a:defRPr/>
            </a:pPr>
            <a:endParaRPr lang="en-US" dirty="0"/>
          </a:p>
        </p:txBody>
      </p:sp>
      <p:sp>
        <p:nvSpPr>
          <p:cNvPr id="15" name="Flowchart: Decision 14"/>
          <p:cNvSpPr/>
          <p:nvPr/>
        </p:nvSpPr>
        <p:spPr>
          <a:xfrm>
            <a:off x="3000375" y="1954413"/>
            <a:ext cx="1582738" cy="677413"/>
          </a:xfrm>
          <a:prstGeom prst="flowChartDecision">
            <a:avLst/>
          </a:prstGeom>
          <a:noFill/>
          <a:ln>
            <a:solidFill>
              <a:srgbClr val="FFFF00"/>
            </a:solidFill>
            <a:prstDash val="sysDash"/>
          </a:ln>
        </p:spPr>
        <p:style>
          <a:lnRef idx="2">
            <a:schemeClr val="dk1"/>
          </a:lnRef>
          <a:fillRef idx="1">
            <a:schemeClr val="lt1"/>
          </a:fillRef>
          <a:effectRef idx="0">
            <a:schemeClr val="dk1"/>
          </a:effectRef>
          <a:fontRef idx="minor">
            <a:schemeClr val="dk1"/>
          </a:fontRef>
        </p:style>
        <p:txBody>
          <a:bodyPr anchor="ctr"/>
          <a:lstStyle/>
          <a:p>
            <a:pPr algn="ctr">
              <a:defRPr/>
            </a:pPr>
            <a:endParaRPr lang="en-US" dirty="0"/>
          </a:p>
        </p:txBody>
      </p:sp>
      <p:sp>
        <p:nvSpPr>
          <p:cNvPr id="16" name="Rectangle 15"/>
          <p:cNvSpPr/>
          <p:nvPr/>
        </p:nvSpPr>
        <p:spPr>
          <a:xfrm>
            <a:off x="7358070" y="2911454"/>
            <a:ext cx="1214437" cy="886149"/>
          </a:xfrm>
          <a:prstGeom prst="rect">
            <a:avLst/>
          </a:prstGeom>
          <a:noFill/>
          <a:ln>
            <a:solidFill>
              <a:srgbClr val="2209DB"/>
            </a:solidFill>
            <a:prstDash val="sysDash"/>
          </a:ln>
        </p:spPr>
        <p:style>
          <a:lnRef idx="2">
            <a:schemeClr val="dk1"/>
          </a:lnRef>
          <a:fillRef idx="1">
            <a:schemeClr val="lt1"/>
          </a:fillRef>
          <a:effectRef idx="0">
            <a:schemeClr val="dk1"/>
          </a:effectRef>
          <a:fontRef idx="minor">
            <a:schemeClr val="dk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fill="hold" grpId="0" nodeType="withEffect">
                                  <p:stCondLst>
                                    <p:cond delay="0"/>
                                  </p:stCondLst>
                                  <p:childTnLst>
                                    <p:anim calcmode="discrete" valueType="str">
                                      <p:cBhvr>
                                        <p:cTn id="6" dur="1000" fill="hold"/>
                                        <p:tgtEl>
                                          <p:spTgt spid="13"/>
                                        </p:tgtEl>
                                        <p:attrNameLst>
                                          <p:attrName>style.visibility</p:attrName>
                                        </p:attrNameLst>
                                      </p:cBhvr>
                                      <p:tavLst>
                                        <p:tav tm="0">
                                          <p:val>
                                            <p:strVal val="hidden"/>
                                          </p:val>
                                        </p:tav>
                                        <p:tav tm="50000">
                                          <p:val>
                                            <p:strVal val="visible"/>
                                          </p:val>
                                        </p:tav>
                                      </p:tavLst>
                                    </p:anim>
                                  </p:childTnLst>
                                </p:cTn>
                              </p:par>
                              <p:par>
                                <p:cTn id="7" presetID="35" presetClass="emph" presetSubtype="0" fill="hold" grpId="0" nodeType="withEffect">
                                  <p:stCondLst>
                                    <p:cond delay="0"/>
                                  </p:stCondLst>
                                  <p:childTnLst>
                                    <p:anim calcmode="discrete" valueType="str">
                                      <p:cBhvr>
                                        <p:cTn id="8" dur="1000" fill="hold"/>
                                        <p:tgtEl>
                                          <p:spTgt spid="15"/>
                                        </p:tgtEl>
                                        <p:attrNameLst>
                                          <p:attrName>style.visibility</p:attrName>
                                        </p:attrNameLst>
                                      </p:cBhvr>
                                      <p:tavLst>
                                        <p:tav tm="0">
                                          <p:val>
                                            <p:strVal val="hidden"/>
                                          </p:val>
                                        </p:tav>
                                        <p:tav tm="50000">
                                          <p:val>
                                            <p:strVal val="visible"/>
                                          </p:val>
                                        </p:tav>
                                      </p:tavLst>
                                    </p:anim>
                                  </p:childTnLst>
                                </p:cTn>
                              </p:par>
                              <p:par>
                                <p:cTn id="9" presetID="35" presetClass="emph" presetSubtype="0" fill="hold" grpId="0" nodeType="withEffect">
                                  <p:stCondLst>
                                    <p:cond delay="0"/>
                                  </p:stCondLst>
                                  <p:childTnLst>
                                    <p:anim calcmode="discrete" valueType="str">
                                      <p:cBhvr>
                                        <p:cTn id="10" dur="1000" fill="hold"/>
                                        <p:tgtEl>
                                          <p:spTgt spid="11"/>
                                        </p:tgtEl>
                                        <p:attrNameLst>
                                          <p:attrName>style.visibility</p:attrName>
                                        </p:attrNameLst>
                                      </p:cBhvr>
                                      <p:tavLst>
                                        <p:tav tm="0">
                                          <p:val>
                                            <p:strVal val="hidden"/>
                                          </p:val>
                                        </p:tav>
                                        <p:tav tm="50000">
                                          <p:val>
                                            <p:strVal val="visible"/>
                                          </p:val>
                                        </p:tav>
                                      </p:tavLst>
                                    </p:anim>
                                  </p:childTnLst>
                                </p:cTn>
                              </p:par>
                              <p:par>
                                <p:cTn id="11" presetID="35" presetClass="emph" presetSubtype="0" fill="hold" grpId="0" nodeType="withEffect">
                                  <p:stCondLst>
                                    <p:cond delay="0"/>
                                  </p:stCondLst>
                                  <p:childTnLst>
                                    <p:anim calcmode="discrete" valueType="str">
                                      <p:cBhvr>
                                        <p:cTn id="12" dur="1000" fill="hold"/>
                                        <p:tgtEl>
                                          <p:spTgt spid="12"/>
                                        </p:tgtEl>
                                        <p:attrNameLst>
                                          <p:attrName>style.visibility</p:attrName>
                                        </p:attrNameLst>
                                      </p:cBhvr>
                                      <p:tavLst>
                                        <p:tav tm="0">
                                          <p:val>
                                            <p:strVal val="hidden"/>
                                          </p:val>
                                        </p:tav>
                                        <p:tav tm="50000">
                                          <p:val>
                                            <p:strVal val="visible"/>
                                          </p:val>
                                        </p:tav>
                                      </p:tavLst>
                                    </p:anim>
                                  </p:childTnLst>
                                </p:cTn>
                              </p:par>
                              <p:par>
                                <p:cTn id="13" presetID="35" presetClass="emph" presetSubtype="0" fill="hold" grpId="0" nodeType="withEffect">
                                  <p:stCondLst>
                                    <p:cond delay="0"/>
                                  </p:stCondLst>
                                  <p:childTnLst>
                                    <p:anim calcmode="discrete" valueType="str">
                                      <p:cBhvr>
                                        <p:cTn id="14" dur="1000" fill="hold"/>
                                        <p:tgtEl>
                                          <p:spTgt spid="10"/>
                                        </p:tgtEl>
                                        <p:attrNameLst>
                                          <p:attrName>style.visibility</p:attrName>
                                        </p:attrNameLst>
                                      </p:cBhvr>
                                      <p:tavLst>
                                        <p:tav tm="0">
                                          <p:val>
                                            <p:strVal val="hidden"/>
                                          </p:val>
                                        </p:tav>
                                        <p:tav tm="50000">
                                          <p:val>
                                            <p:strVal val="visible"/>
                                          </p:val>
                                        </p:tav>
                                      </p:tavLst>
                                    </p:anim>
                                  </p:childTnLst>
                                </p:cTn>
                              </p:par>
                              <p:par>
                                <p:cTn id="15" presetID="35" presetClass="emph" presetSubtype="0" fill="hold" grpId="0" nodeType="withEffect">
                                  <p:stCondLst>
                                    <p:cond delay="0"/>
                                  </p:stCondLst>
                                  <p:childTnLst>
                                    <p:anim calcmode="discrete" valueType="str">
                                      <p:cBhvr>
                                        <p:cTn id="16" dur="1000" fill="hold"/>
                                        <p:tgtEl>
                                          <p:spTgt spid="16"/>
                                        </p:tgtEl>
                                        <p:attrNameLst>
                                          <p:attrName>style.visibility</p:attrName>
                                        </p:attrNameLst>
                                      </p:cBhvr>
                                      <p:tavLst>
                                        <p:tav tm="0">
                                          <p:val>
                                            <p:strVal val="hidden"/>
                                          </p:val>
                                        </p:tav>
                                        <p:tav tm="50000">
                                          <p:val>
                                            <p:strVal val="visible"/>
                                          </p:val>
                                        </p:tav>
                                      </p:tavLst>
                                    </p:anim>
                                  </p:childTnLst>
                                </p:cTn>
                              </p:par>
                              <p:par>
                                <p:cTn id="17" presetID="35" presetClass="emph" presetSubtype="0" fill="hold" grpId="0" nodeType="withEffect">
                                  <p:stCondLst>
                                    <p:cond delay="0"/>
                                  </p:stCondLst>
                                  <p:childTnLst>
                                    <p:anim calcmode="discrete" valueType="str">
                                      <p:cBhvr>
                                        <p:cTn id="18" dur="1000" fill="hold"/>
                                        <p:tgtEl>
                                          <p:spTgt spid="14"/>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574675" y="44450"/>
            <a:ext cx="8001000" cy="946150"/>
          </a:xfrm>
        </p:spPr>
        <p:txBody>
          <a:bodyPr>
            <a:normAutofit/>
          </a:bodyPr>
          <a:lstStyle/>
          <a:p>
            <a:pPr algn="ctr" eaLnBrk="1" fontAlgn="auto" hangingPunct="1">
              <a:spcAft>
                <a:spcPts val="0"/>
              </a:spcAft>
              <a:defRPr/>
            </a:pPr>
            <a:r>
              <a:rPr lang="en-US" dirty="0" smtClean="0">
                <a:latin typeface="Book Antiqua" pitchFamily="18" charset="0"/>
              </a:rPr>
              <a:t>QUALITY ASSURANCE</a:t>
            </a:r>
          </a:p>
        </p:txBody>
      </p:sp>
      <p:sp>
        <p:nvSpPr>
          <p:cNvPr id="23555" name="Rectangle 3"/>
          <p:cNvSpPr>
            <a:spLocks noGrp="1" noChangeArrowheads="1"/>
          </p:cNvSpPr>
          <p:nvPr>
            <p:ph idx="1"/>
          </p:nvPr>
        </p:nvSpPr>
        <p:spPr>
          <a:xfrm>
            <a:off x="357188" y="1066800"/>
            <a:ext cx="8577262" cy="5562600"/>
          </a:xfrm>
        </p:spPr>
        <p:txBody>
          <a:bodyPr>
            <a:normAutofit fontScale="92500" lnSpcReduction="10000"/>
          </a:bodyPr>
          <a:lstStyle/>
          <a:p>
            <a:pPr marL="365760" lvl="1" indent="-256032" eaLnBrk="1" fontAlgn="auto" hangingPunct="1">
              <a:lnSpc>
                <a:spcPct val="130000"/>
              </a:lnSpc>
              <a:spcBef>
                <a:spcPts val="400"/>
              </a:spcBef>
              <a:spcAft>
                <a:spcPts val="0"/>
              </a:spcAft>
              <a:buClr>
                <a:srgbClr val="008582"/>
              </a:buClr>
              <a:buSzPct val="114000"/>
              <a:buFont typeface="Wingdings" pitchFamily="2" charset="2"/>
              <a:buChar char="§"/>
              <a:defRPr/>
            </a:pPr>
            <a:r>
              <a:rPr lang="en-US" dirty="0" smtClean="0"/>
              <a:t>Quality Assurance leading to QMS</a:t>
            </a:r>
          </a:p>
          <a:p>
            <a:pPr marL="365760" lvl="1" indent="-256032" eaLnBrk="1" fontAlgn="auto" hangingPunct="1">
              <a:lnSpc>
                <a:spcPct val="130000"/>
              </a:lnSpc>
              <a:spcBef>
                <a:spcPts val="400"/>
              </a:spcBef>
              <a:spcAft>
                <a:spcPts val="0"/>
              </a:spcAft>
              <a:buClr>
                <a:srgbClr val="008582"/>
              </a:buClr>
              <a:buSzPct val="114000"/>
              <a:buFont typeface="Wingdings" pitchFamily="2" charset="2"/>
              <a:buChar char="§"/>
              <a:defRPr/>
            </a:pPr>
            <a:endParaRPr lang="en-US" sz="1200" dirty="0" smtClean="0"/>
          </a:p>
          <a:p>
            <a:pPr marL="621792" lvl="1" algn="just" eaLnBrk="1" fontAlgn="auto" hangingPunct="1">
              <a:lnSpc>
                <a:spcPct val="90000"/>
              </a:lnSpc>
              <a:spcBef>
                <a:spcPts val="324"/>
              </a:spcBef>
              <a:spcAft>
                <a:spcPts val="0"/>
              </a:spcAft>
              <a:buClr>
                <a:srgbClr val="008582"/>
              </a:buClr>
              <a:buFont typeface="Wingdings" pitchFamily="2" charset="2"/>
              <a:buChar char="§"/>
              <a:defRPr/>
            </a:pPr>
            <a:r>
              <a:rPr lang="en-US" sz="2400" dirty="0" smtClean="0"/>
              <a:t>Improves, supports and audits product through establishing, reviewing and monitoring of </a:t>
            </a:r>
          </a:p>
          <a:p>
            <a:pPr marL="621792" lvl="1" eaLnBrk="1" fontAlgn="auto" hangingPunct="1">
              <a:lnSpc>
                <a:spcPct val="90000"/>
              </a:lnSpc>
              <a:spcBef>
                <a:spcPts val="324"/>
              </a:spcBef>
              <a:spcAft>
                <a:spcPts val="0"/>
              </a:spcAft>
              <a:buClr>
                <a:srgbClr val="008582"/>
              </a:buClr>
              <a:buFont typeface="Wingdings" pitchFamily="2" charset="2"/>
              <a:buChar char="§"/>
              <a:defRPr/>
            </a:pPr>
            <a:endParaRPr lang="en-US" sz="800" dirty="0" smtClean="0"/>
          </a:p>
          <a:p>
            <a:pPr lvl="2" eaLnBrk="1" fontAlgn="auto" hangingPunct="1">
              <a:lnSpc>
                <a:spcPct val="150000"/>
              </a:lnSpc>
              <a:spcAft>
                <a:spcPts val="0"/>
              </a:spcAft>
              <a:buClr>
                <a:srgbClr val="008582"/>
              </a:buClr>
              <a:buFont typeface="Wingdings" pitchFamily="2" charset="2"/>
              <a:buChar char="§"/>
              <a:defRPr/>
            </a:pPr>
            <a:r>
              <a:rPr lang="en-US" sz="2200" dirty="0" smtClean="0"/>
              <a:t>Customer requirements</a:t>
            </a:r>
          </a:p>
          <a:p>
            <a:pPr lvl="2">
              <a:lnSpc>
                <a:spcPct val="150000"/>
              </a:lnSpc>
              <a:buClr>
                <a:srgbClr val="008582"/>
              </a:buClr>
              <a:buFont typeface="Wingdings" pitchFamily="2" charset="2"/>
              <a:buChar char="§"/>
              <a:defRPr/>
            </a:pPr>
            <a:r>
              <a:rPr lang="en-US" sz="2200" dirty="0" smtClean="0"/>
              <a:t>System / Product documentation</a:t>
            </a:r>
          </a:p>
          <a:p>
            <a:pPr lvl="2" eaLnBrk="1" fontAlgn="auto" hangingPunct="1">
              <a:lnSpc>
                <a:spcPct val="150000"/>
              </a:lnSpc>
              <a:spcAft>
                <a:spcPts val="0"/>
              </a:spcAft>
              <a:buClr>
                <a:srgbClr val="008582"/>
              </a:buClr>
              <a:buFont typeface="Wingdings" pitchFamily="2" charset="2"/>
              <a:buChar char="§"/>
              <a:defRPr/>
            </a:pPr>
            <a:r>
              <a:rPr lang="en-US" sz="2200" dirty="0" smtClean="0"/>
              <a:t>Quality plans</a:t>
            </a:r>
          </a:p>
          <a:p>
            <a:pPr lvl="2" eaLnBrk="1" fontAlgn="auto" hangingPunct="1">
              <a:lnSpc>
                <a:spcPct val="150000"/>
              </a:lnSpc>
              <a:spcAft>
                <a:spcPts val="0"/>
              </a:spcAft>
              <a:buClr>
                <a:srgbClr val="008582"/>
              </a:buClr>
              <a:buFont typeface="Wingdings" pitchFamily="2" charset="2"/>
              <a:buChar char="§"/>
              <a:defRPr/>
            </a:pPr>
            <a:r>
              <a:rPr lang="en-US" sz="2200" dirty="0" smtClean="0"/>
              <a:t>Performance goals</a:t>
            </a:r>
          </a:p>
          <a:p>
            <a:pPr lvl="2" eaLnBrk="1" fontAlgn="auto" hangingPunct="1">
              <a:lnSpc>
                <a:spcPct val="150000"/>
              </a:lnSpc>
              <a:spcAft>
                <a:spcPts val="0"/>
              </a:spcAft>
              <a:buClr>
                <a:srgbClr val="008582"/>
              </a:buClr>
              <a:buFont typeface="Wingdings" pitchFamily="2" charset="2"/>
              <a:buChar char="§"/>
              <a:defRPr/>
            </a:pPr>
            <a:r>
              <a:rPr lang="en-US" sz="2200" dirty="0" smtClean="0"/>
              <a:t>Trainings</a:t>
            </a:r>
          </a:p>
          <a:p>
            <a:pPr lvl="2" eaLnBrk="1" fontAlgn="auto" hangingPunct="1">
              <a:lnSpc>
                <a:spcPct val="150000"/>
              </a:lnSpc>
              <a:spcAft>
                <a:spcPts val="0"/>
              </a:spcAft>
              <a:buClr>
                <a:srgbClr val="008582"/>
              </a:buClr>
              <a:buFont typeface="Wingdings" pitchFamily="2" charset="2"/>
              <a:buChar char="§"/>
              <a:defRPr/>
            </a:pPr>
            <a:r>
              <a:rPr lang="en-US" sz="2200" dirty="0" smtClean="0"/>
              <a:t>Utilization of resources</a:t>
            </a:r>
          </a:p>
          <a:p>
            <a:pPr lvl="2" eaLnBrk="1" fontAlgn="auto" hangingPunct="1">
              <a:lnSpc>
                <a:spcPct val="150000"/>
              </a:lnSpc>
              <a:spcAft>
                <a:spcPts val="0"/>
              </a:spcAft>
              <a:buClr>
                <a:srgbClr val="008582"/>
              </a:buClr>
              <a:buFont typeface="Wingdings" pitchFamily="2" charset="2"/>
              <a:buChar char="§"/>
              <a:defRPr/>
            </a:pPr>
            <a:r>
              <a:rPr lang="en-US" sz="2200" dirty="0" smtClean="0"/>
              <a:t>Supplier performance</a:t>
            </a:r>
          </a:p>
          <a:p>
            <a:pPr lvl="2" eaLnBrk="1" fontAlgn="auto" hangingPunct="1">
              <a:lnSpc>
                <a:spcPct val="150000"/>
              </a:lnSpc>
              <a:spcAft>
                <a:spcPts val="0"/>
              </a:spcAft>
              <a:buClr>
                <a:srgbClr val="008582"/>
              </a:buClr>
              <a:buFont typeface="Wingdings" pitchFamily="2" charset="2"/>
              <a:buChar char="§"/>
              <a:defRPr/>
            </a:pPr>
            <a:r>
              <a:rPr lang="en-US" sz="2200" dirty="0" smtClean="0"/>
              <a:t>Corrective / Preventive actions</a:t>
            </a:r>
          </a:p>
        </p:txBody>
      </p:sp>
      <p:sp>
        <p:nvSpPr>
          <p:cNvPr id="37892" name="AutoShape 4" descr="Quality-Assurance-vs-Quality-Control11"/>
          <p:cNvSpPr>
            <a:spLocks noChangeAspect="1" noChangeArrowheads="1"/>
          </p:cNvSpPr>
          <p:nvPr/>
        </p:nvSpPr>
        <p:spPr bwMode="auto">
          <a:xfrm>
            <a:off x="5856288" y="1636713"/>
            <a:ext cx="304800" cy="304800"/>
          </a:xfrm>
          <a:prstGeom prst="rect">
            <a:avLst/>
          </a:prstGeom>
          <a:noFill/>
          <a:ln w="9525">
            <a:noFill/>
            <a:miter lim="800000"/>
            <a:headEnd/>
            <a:tailEnd/>
          </a:ln>
        </p:spPr>
        <p:txBody>
          <a:bodyPr/>
          <a:lstStyle/>
          <a:p>
            <a:endParaRPr lang="en-US" dirty="0"/>
          </a:p>
        </p:txBody>
      </p:sp>
      <p:pic>
        <p:nvPicPr>
          <p:cNvPr id="9" name="Picture 4" descr="bd05537_"/>
          <p:cNvPicPr>
            <a:picLocks noChangeAspect="1" noChangeArrowheads="1"/>
          </p:cNvPicPr>
          <p:nvPr/>
        </p:nvPicPr>
        <p:blipFill>
          <a:blip r:embed="rId2" cstate="print"/>
          <a:srcRect/>
          <a:stretch>
            <a:fillRect/>
          </a:stretch>
        </p:blipFill>
        <p:spPr bwMode="auto">
          <a:xfrm>
            <a:off x="7010400" y="4286256"/>
            <a:ext cx="2133600" cy="19812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610438" y="1285860"/>
            <a:ext cx="7772400" cy="4419600"/>
          </a:xfrm>
          <a:prstGeom prst="rect">
            <a:avLst/>
          </a:prstGeom>
        </p:spPr>
        <p:txBody>
          <a:bodyPr vert="horz">
            <a:normAutofit/>
          </a:bodyPr>
          <a:lstStyle/>
          <a:p>
            <a:pPr marL="365760" marR="0" lvl="0" indent="-256032" algn="just" defTabSz="914400" rtl="0" eaLnBrk="1" fontAlgn="auto" latinLnBrk="0" hangingPunct="1">
              <a:lnSpc>
                <a:spcPct val="90000"/>
              </a:lnSpc>
              <a:spcBef>
                <a:spcPts val="400"/>
              </a:spcBef>
              <a:spcAft>
                <a:spcPts val="0"/>
              </a:spcAft>
              <a:buClr>
                <a:schemeClr val="accent1"/>
              </a:buClr>
              <a:buSzPct val="100000"/>
              <a:buFont typeface="Wingdings" pitchFamily="2" charset="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A management approach that places emphasis on “continuoual”</a:t>
            </a:r>
            <a:r>
              <a:rPr kumimoji="0" lang="en-US" sz="2700" b="0" i="0" u="none" strike="noStrike" kern="1200" cap="none" spc="0" normalizeH="0" noProof="0" dirty="0" smtClean="0">
                <a:ln>
                  <a:noFill/>
                </a:ln>
                <a:solidFill>
                  <a:schemeClr val="tx1"/>
                </a:solidFill>
                <a:effectLst/>
                <a:uLnTx/>
                <a:uFillTx/>
                <a:latin typeface="+mn-lt"/>
                <a:ea typeface="+mn-ea"/>
                <a:cs typeface="+mn-cs"/>
              </a:rPr>
              <a:t> </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process and system improvements for achieving customer satisfaction</a:t>
            </a:r>
          </a:p>
          <a:p>
            <a:pPr marL="365760" marR="0" lvl="0" indent="-256032" algn="just" defTabSz="914400" rtl="0" eaLnBrk="1" fontAlgn="auto" latinLnBrk="0" hangingPunct="1">
              <a:lnSpc>
                <a:spcPct val="90000"/>
              </a:lnSpc>
              <a:spcBef>
                <a:spcPts val="400"/>
              </a:spcBef>
              <a:spcAft>
                <a:spcPts val="0"/>
              </a:spcAft>
              <a:buClr>
                <a:schemeClr val="accent1"/>
              </a:buClr>
              <a:buSzPct val="100000"/>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621792" lvl="1" indent="-228600" algn="just">
              <a:lnSpc>
                <a:spcPct val="90000"/>
              </a:lnSpc>
              <a:spcBef>
                <a:spcPts val="324"/>
              </a:spcBef>
              <a:buClr>
                <a:schemeClr val="accent1"/>
              </a:buClr>
              <a:buFont typeface="Wingdings" pitchFamily="2" charset="2"/>
              <a:buChar char="§"/>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A cultural entity</a:t>
            </a:r>
          </a:p>
          <a:p>
            <a:pPr marL="621792" lvl="1" indent="-228600" algn="just">
              <a:lnSpc>
                <a:spcPct val="90000"/>
              </a:lnSpc>
              <a:spcBef>
                <a:spcPts val="324"/>
              </a:spcBef>
              <a:buClr>
                <a:schemeClr val="accent1"/>
              </a:buClr>
              <a:buFont typeface="Wingdings" pitchFamily="2" charset="2"/>
              <a:buChar char="§"/>
              <a:defRPr/>
            </a:pPr>
            <a:r>
              <a:rPr lang="en-US" sz="2300" dirty="0" smtClean="0"/>
              <a:t>Quality improvement within the quality system</a:t>
            </a:r>
            <a:r>
              <a:rPr kumimoji="0" lang="en-US" sz="2300" b="0" i="0" u="none" strike="noStrike" kern="1200" cap="none" spc="0" normalizeH="0" baseline="0" noProof="0" dirty="0" smtClean="0">
                <a:ln>
                  <a:noFill/>
                </a:ln>
                <a:solidFill>
                  <a:schemeClr val="tx1"/>
                </a:solidFill>
                <a:effectLst/>
                <a:uLnTx/>
                <a:uFillTx/>
                <a:latin typeface="+mn-lt"/>
                <a:ea typeface="+mn-ea"/>
                <a:cs typeface="+mn-cs"/>
              </a:rPr>
              <a:t> </a:t>
            </a:r>
          </a:p>
          <a:p>
            <a:pPr marL="1078992" lvl="2" indent="-228600" algn="just">
              <a:lnSpc>
                <a:spcPct val="90000"/>
              </a:lnSpc>
              <a:spcBef>
                <a:spcPts val="324"/>
              </a:spcBef>
              <a:buClr>
                <a:schemeClr val="accent1"/>
              </a:buClr>
              <a:buFont typeface="Wingdings" pitchFamily="2" charset="2"/>
              <a:buChar char="§"/>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The quality policy</a:t>
            </a:r>
          </a:p>
          <a:p>
            <a:pPr marL="1078992" lvl="2" indent="-228600" algn="just">
              <a:lnSpc>
                <a:spcPct val="90000"/>
              </a:lnSpc>
              <a:spcBef>
                <a:spcPts val="324"/>
              </a:spcBef>
              <a:buClr>
                <a:schemeClr val="accent1"/>
              </a:buClr>
              <a:buFont typeface="Wingdings" pitchFamily="2" charset="2"/>
              <a:buChar char="§"/>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Objectives and responsibilities</a:t>
            </a:r>
          </a:p>
          <a:p>
            <a:pPr marL="1078992" lvl="2" indent="-228600" algn="just">
              <a:lnSpc>
                <a:spcPct val="90000"/>
              </a:lnSpc>
              <a:spcBef>
                <a:spcPts val="324"/>
              </a:spcBef>
              <a:buClr>
                <a:schemeClr val="accent1"/>
              </a:buClr>
              <a:buFont typeface="Wingdings" pitchFamily="2" charset="2"/>
              <a:buChar char="§"/>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Implementation and planning</a:t>
            </a:r>
          </a:p>
          <a:p>
            <a:pPr marL="1078992" lvl="2" indent="-228600" algn="just">
              <a:lnSpc>
                <a:spcPct val="90000"/>
              </a:lnSpc>
              <a:spcBef>
                <a:spcPts val="324"/>
              </a:spcBef>
              <a:buClr>
                <a:schemeClr val="accent1"/>
              </a:buClr>
              <a:buFont typeface="Wingdings" pitchFamily="2" charset="2"/>
              <a:buChar char="§"/>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Quality control</a:t>
            </a:r>
          </a:p>
          <a:p>
            <a:pPr marL="1078992" lvl="2" indent="-228600" algn="just">
              <a:lnSpc>
                <a:spcPct val="90000"/>
              </a:lnSpc>
              <a:spcBef>
                <a:spcPts val="324"/>
              </a:spcBef>
              <a:buClr>
                <a:schemeClr val="accent1"/>
              </a:buClr>
              <a:buFont typeface="Wingdings" pitchFamily="2" charset="2"/>
              <a:buChar char="§"/>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Quality assurance </a:t>
            </a:r>
          </a:p>
        </p:txBody>
      </p:sp>
      <p:sp>
        <p:nvSpPr>
          <p:cNvPr id="5" name="Rectangle 2"/>
          <p:cNvSpPr txBox="1">
            <a:spLocks noChangeArrowheads="1"/>
          </p:cNvSpPr>
          <p:nvPr/>
        </p:nvSpPr>
        <p:spPr>
          <a:xfrm>
            <a:off x="457200" y="214303"/>
            <a:ext cx="8229600" cy="835045"/>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Book Antiqua" pitchFamily="18" charset="0"/>
                <a:ea typeface="+mj-ea"/>
                <a:cs typeface="+mj-cs"/>
              </a:rPr>
              <a:t>Quality Management</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Book Antiqua" pitchFamily="18" charset="0"/>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tr-TR"/>
              <a:t>Quality Management</a:t>
            </a:r>
          </a:p>
        </p:txBody>
      </p:sp>
      <p:graphicFrame>
        <p:nvGraphicFramePr>
          <p:cNvPr id="115716" name="Organization Chart 4"/>
          <p:cNvGraphicFramePr>
            <a:graphicFrameLocks/>
          </p:cNvGraphicFramePr>
          <p:nvPr>
            <p:ph type="dgm" idx="1"/>
          </p:nvPr>
        </p:nvGraphicFramePr>
        <p:xfrm>
          <a:off x="827088" y="1412875"/>
          <a:ext cx="7772400" cy="4530725"/>
        </p:xfrm>
        <a:graphic>
          <a:graphicData uri="http://schemas.openxmlformats.org/drawingml/2006/compatibility">
            <com:legacyDrawing xmlns:com="http://schemas.openxmlformats.org/drawingml/2006/compatibility" spid="_x0000_s3074"/>
          </a:graphicData>
        </a:graphic>
      </p:graphicFrame>
      <p:sp>
        <p:nvSpPr>
          <p:cNvPr id="115732" name="Rectangle 20"/>
          <p:cNvSpPr>
            <a:spLocks noChangeArrowheads="1"/>
          </p:cNvSpPr>
          <p:nvPr/>
        </p:nvSpPr>
        <p:spPr bwMode="auto">
          <a:xfrm>
            <a:off x="611188" y="1628775"/>
            <a:ext cx="8351837" cy="701675"/>
          </a:xfrm>
          <a:prstGeom prst="rect">
            <a:avLst/>
          </a:prstGeom>
          <a:noFill/>
          <a:ln w="9525">
            <a:noFill/>
            <a:miter lim="800000"/>
            <a:headEnd/>
            <a:tailEnd/>
          </a:ln>
          <a:effectLst/>
        </p:spPr>
        <p:txBody>
          <a:bodyPr>
            <a:spAutoFit/>
          </a:bodyPr>
          <a:lstStyle/>
          <a:p>
            <a:r>
              <a:rPr lang="tr-TR" sz="2000" b="1">
                <a:solidFill>
                  <a:schemeClr val="accent2"/>
                </a:solidFill>
              </a:rPr>
              <a:t>Quality Management System:</a:t>
            </a:r>
            <a:r>
              <a:rPr lang="tr-TR" sz="2000" b="1"/>
              <a:t> </a:t>
            </a:r>
            <a:r>
              <a:rPr lang="en-US" sz="2000"/>
              <a:t>Management system to direct and control an organisation with regard to quality</a:t>
            </a:r>
            <a:r>
              <a:rPr lang="tr-TR" sz="2000"/>
              <a:t> – ISO 9000:2000</a:t>
            </a:r>
            <a:endParaRPr lang="en-US" sz="20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tr-TR"/>
              <a:t>Quality Management Components</a:t>
            </a:r>
          </a:p>
        </p:txBody>
      </p:sp>
      <p:sp>
        <p:nvSpPr>
          <p:cNvPr id="116739" name="Rectangle 3"/>
          <p:cNvSpPr>
            <a:spLocks noGrp="1" noChangeArrowheads="1"/>
          </p:cNvSpPr>
          <p:nvPr>
            <p:ph idx="1"/>
          </p:nvPr>
        </p:nvSpPr>
        <p:spPr/>
        <p:txBody>
          <a:bodyPr/>
          <a:lstStyle/>
          <a:p>
            <a:pPr>
              <a:lnSpc>
                <a:spcPct val="90000"/>
              </a:lnSpc>
            </a:pPr>
            <a:r>
              <a:rPr lang="en-US" sz="2400"/>
              <a:t>Quality Planning</a:t>
            </a:r>
          </a:p>
          <a:p>
            <a:pPr lvl="1">
              <a:lnSpc>
                <a:spcPct val="90000"/>
              </a:lnSpc>
            </a:pPr>
            <a:r>
              <a:rPr lang="en-US" sz="2200"/>
              <a:t>It identifies the standards </a:t>
            </a:r>
            <a:r>
              <a:rPr lang="tr-TR" sz="2200"/>
              <a:t>and</a:t>
            </a:r>
            <a:r>
              <a:rPr lang="en-US" sz="2200"/>
              <a:t> determines how to satisfy those standards.</a:t>
            </a:r>
            <a:endParaRPr lang="tr-TR" sz="2200"/>
          </a:p>
          <a:p>
            <a:pPr lvl="1">
              <a:lnSpc>
                <a:spcPct val="90000"/>
              </a:lnSpc>
            </a:pPr>
            <a:r>
              <a:rPr lang="tr-TR" sz="2200"/>
              <a:t>It lays out </a:t>
            </a:r>
            <a:r>
              <a:rPr lang="en-US" sz="2200"/>
              <a:t>the roles and responsibilities, resources, procedures, and processes to be utilized for quality control and quality assurance.</a:t>
            </a:r>
            <a:endParaRPr lang="tr-TR" sz="2200"/>
          </a:p>
          <a:p>
            <a:pPr lvl="1">
              <a:lnSpc>
                <a:spcPct val="90000"/>
              </a:lnSpc>
              <a:buFont typeface="Wingdings" pitchFamily="2" charset="2"/>
              <a:buNone/>
            </a:pPr>
            <a:endParaRPr lang="en-US" sz="2200"/>
          </a:p>
          <a:p>
            <a:pPr>
              <a:lnSpc>
                <a:spcPct val="90000"/>
              </a:lnSpc>
            </a:pPr>
            <a:r>
              <a:rPr lang="en-US" sz="2400"/>
              <a:t>Quality Assurance</a:t>
            </a:r>
          </a:p>
          <a:p>
            <a:pPr lvl="1">
              <a:lnSpc>
                <a:spcPct val="90000"/>
              </a:lnSpc>
            </a:pPr>
            <a:r>
              <a:rPr lang="en-US" sz="2200"/>
              <a:t>It is the review to ensure align</a:t>
            </a:r>
            <a:r>
              <a:rPr lang="tr-TR" sz="2200"/>
              <a:t>ing</a:t>
            </a:r>
            <a:r>
              <a:rPr lang="en-US" sz="2200"/>
              <a:t> with the quality standards.  An assessment will be provided here.</a:t>
            </a:r>
            <a:endParaRPr lang="tr-TR" sz="2200"/>
          </a:p>
          <a:p>
            <a:pPr lvl="1">
              <a:lnSpc>
                <a:spcPct val="90000"/>
              </a:lnSpc>
            </a:pPr>
            <a:r>
              <a:rPr lang="tr-TR" sz="2200"/>
              <a:t>Planned and systematic quality activities.</a:t>
            </a:r>
          </a:p>
          <a:p>
            <a:pPr lvl="1">
              <a:lnSpc>
                <a:spcPct val="90000"/>
              </a:lnSpc>
            </a:pPr>
            <a:r>
              <a:rPr lang="tr-TR" sz="2200"/>
              <a:t>Provide the confidence that the standards will be met.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673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67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673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673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673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67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sz="3800"/>
              <a:t>Quality </a:t>
            </a:r>
            <a:r>
              <a:rPr lang="tr-TR" sz="3800"/>
              <a:t>Control</a:t>
            </a:r>
            <a:r>
              <a:rPr lang="en-US" sz="3800"/>
              <a:t> – </a:t>
            </a:r>
            <a:r>
              <a:rPr lang="tr-TR" sz="3800"/>
              <a:t>Inspection</a:t>
            </a:r>
            <a:r>
              <a:rPr lang="en-US" sz="3800"/>
              <a:t> Driven</a:t>
            </a:r>
            <a:endParaRPr lang="tr-TR" sz="3800"/>
          </a:p>
        </p:txBody>
      </p:sp>
      <p:sp>
        <p:nvSpPr>
          <p:cNvPr id="124931" name="Rectangle 3"/>
          <p:cNvSpPr>
            <a:spLocks noGrp="1" noChangeArrowheads="1"/>
          </p:cNvSpPr>
          <p:nvPr>
            <p:ph idx="1"/>
          </p:nvPr>
        </p:nvSpPr>
        <p:spPr/>
        <p:txBody>
          <a:bodyPr/>
          <a:lstStyle/>
          <a:p>
            <a:pPr>
              <a:lnSpc>
                <a:spcPct val="90000"/>
              </a:lnSpc>
            </a:pPr>
            <a:r>
              <a:rPr lang="en-US"/>
              <a:t>Quality Control</a:t>
            </a:r>
          </a:p>
          <a:p>
            <a:pPr lvl="1">
              <a:lnSpc>
                <a:spcPct val="90000"/>
              </a:lnSpc>
            </a:pPr>
            <a:r>
              <a:rPr lang="en-US"/>
              <a:t>It addresses the assessment conducted during Quality Assurance for corrective actions.</a:t>
            </a:r>
            <a:r>
              <a:rPr lang="tr-TR"/>
              <a:t> </a:t>
            </a:r>
          </a:p>
          <a:p>
            <a:pPr lvl="1">
              <a:lnSpc>
                <a:spcPct val="90000"/>
              </a:lnSpc>
            </a:pPr>
            <a:r>
              <a:rPr lang="tr-TR"/>
              <a:t>Measure specific results to determine that they match the standards.</a:t>
            </a:r>
          </a:p>
          <a:p>
            <a:pPr lvl="1">
              <a:lnSpc>
                <a:spcPct val="90000"/>
              </a:lnSpc>
            </a:pPr>
            <a:r>
              <a:rPr lang="tr-TR"/>
              <a:t>Use of Statistical Process Control (SPC) : a methodology for monitoring a process to identify special causes of variation and signal the need to take corrective action when appropriate.</a:t>
            </a:r>
          </a:p>
          <a:p>
            <a:pPr lvl="1">
              <a:lnSpc>
                <a:spcPct val="90000"/>
              </a:lnSpc>
            </a:pPr>
            <a:r>
              <a:rPr lang="tr-TR"/>
              <a:t>SPC relies on control charts.</a:t>
            </a:r>
            <a:endParaRPr lang="en-US"/>
          </a:p>
          <a:p>
            <a:pPr>
              <a:lnSpc>
                <a:spcPct val="90000"/>
              </a:lnSpc>
            </a:pPr>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493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49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49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49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 result for islamic quotes">
            <a:hlinkClick r:id="rId2"/>
          </p:cNvPr>
          <p:cNvPicPr/>
          <p:nvPr/>
        </p:nvPicPr>
        <p:blipFill>
          <a:blip r:embed="rId3" cstate="print"/>
          <a:srcRect/>
          <a:stretch>
            <a:fillRect/>
          </a:stretch>
        </p:blipFill>
        <p:spPr bwMode="auto">
          <a:xfrm>
            <a:off x="2362200" y="1676400"/>
            <a:ext cx="4724399" cy="358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tr-TR"/>
              <a:t>What is a Control Chart?</a:t>
            </a:r>
          </a:p>
        </p:txBody>
      </p:sp>
      <p:sp>
        <p:nvSpPr>
          <p:cNvPr id="129027" name="Rectangle 3"/>
          <p:cNvSpPr>
            <a:spLocks noGrp="1" noChangeArrowheads="1"/>
          </p:cNvSpPr>
          <p:nvPr>
            <p:ph idx="1"/>
          </p:nvPr>
        </p:nvSpPr>
        <p:spPr/>
        <p:txBody>
          <a:bodyPr>
            <a:normAutofit lnSpcReduction="10000"/>
          </a:bodyPr>
          <a:lstStyle/>
          <a:p>
            <a:r>
              <a:rPr lang="tr-TR"/>
              <a:t>A control chart is a presentation of data in which the control values are plotted against time.</a:t>
            </a:r>
          </a:p>
          <a:p>
            <a:endParaRPr lang="tr-TR"/>
          </a:p>
          <a:p>
            <a:r>
              <a:rPr lang="tr-TR"/>
              <a:t> Control charts have a </a:t>
            </a:r>
            <a:r>
              <a:rPr lang="tr-TR">
                <a:solidFill>
                  <a:schemeClr val="accent2"/>
                </a:solidFill>
              </a:rPr>
              <a:t>central line</a:t>
            </a:r>
            <a:r>
              <a:rPr lang="tr-TR"/>
              <a:t>, upper and lower </a:t>
            </a:r>
            <a:r>
              <a:rPr lang="tr-TR">
                <a:solidFill>
                  <a:schemeClr val="accent2"/>
                </a:solidFill>
              </a:rPr>
              <a:t>warning limits</a:t>
            </a:r>
            <a:r>
              <a:rPr lang="tr-TR"/>
              <a:t>, and upper and lower </a:t>
            </a:r>
            <a:r>
              <a:rPr lang="tr-TR">
                <a:solidFill>
                  <a:schemeClr val="accent2"/>
                </a:solidFill>
              </a:rPr>
              <a:t>action limits</a:t>
            </a:r>
            <a:r>
              <a:rPr lang="tr-TR"/>
              <a:t>.</a:t>
            </a:r>
          </a:p>
          <a:p>
            <a:endParaRPr lang="tr-TR"/>
          </a:p>
          <a:p>
            <a:r>
              <a:rPr lang="en-GB"/>
              <a:t>Immediate visualisation of problems</a:t>
            </a:r>
            <a:r>
              <a:rPr lang="tr-TR"/>
              <a:t>.</a:t>
            </a:r>
          </a:p>
          <a:p>
            <a:pPr>
              <a:buFont typeface="Wingdings" pitchFamily="2" charset="2"/>
              <a:buNone/>
            </a:pPr>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90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9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539750" y="349250"/>
            <a:ext cx="7777163" cy="1063625"/>
          </a:xfrm>
          <a:noFill/>
          <a:ln/>
        </p:spPr>
        <p:txBody>
          <a:bodyPr lIns="92075" tIns="46038" rIns="92075" bIns="46038" anchor="b">
            <a:normAutofit fontScale="90000"/>
          </a:bodyPr>
          <a:lstStyle/>
          <a:p>
            <a:r>
              <a:rPr lang="en-US" sz="3800"/>
              <a:t>Control chart</a:t>
            </a:r>
            <a:br>
              <a:rPr lang="en-US" sz="3800"/>
            </a:br>
            <a:r>
              <a:rPr lang="en-US" sz="3800"/>
              <a:t>-illustration of construction</a:t>
            </a:r>
          </a:p>
        </p:txBody>
      </p:sp>
      <p:grpSp>
        <p:nvGrpSpPr>
          <p:cNvPr id="2" name="Group 3"/>
          <p:cNvGrpSpPr>
            <a:grpSpLocks/>
          </p:cNvGrpSpPr>
          <p:nvPr/>
        </p:nvGrpSpPr>
        <p:grpSpPr bwMode="auto">
          <a:xfrm>
            <a:off x="304800" y="1584325"/>
            <a:ext cx="8240713" cy="4267200"/>
            <a:chOff x="192" y="998"/>
            <a:chExt cx="5191" cy="2688"/>
          </a:xfrm>
        </p:grpSpPr>
        <p:grpSp>
          <p:nvGrpSpPr>
            <p:cNvPr id="3" name="Group 4"/>
            <p:cNvGrpSpPr>
              <a:grpSpLocks/>
            </p:cNvGrpSpPr>
            <p:nvPr/>
          </p:nvGrpSpPr>
          <p:grpSpPr bwMode="auto">
            <a:xfrm>
              <a:off x="192" y="1248"/>
              <a:ext cx="5191" cy="2098"/>
              <a:chOff x="192" y="1248"/>
              <a:chExt cx="5191" cy="2098"/>
            </a:xfrm>
          </p:grpSpPr>
          <p:sp>
            <p:nvSpPr>
              <p:cNvPr id="134149" name="Rectangle 5"/>
              <p:cNvSpPr>
                <a:spLocks noChangeArrowheads="1"/>
              </p:cNvSpPr>
              <p:nvPr/>
            </p:nvSpPr>
            <p:spPr bwMode="auto">
              <a:xfrm>
                <a:off x="433" y="3154"/>
                <a:ext cx="178" cy="192"/>
              </a:xfrm>
              <a:prstGeom prst="rect">
                <a:avLst/>
              </a:prstGeom>
              <a:noFill/>
              <a:ln w="9525">
                <a:noFill/>
                <a:miter lim="800000"/>
                <a:headEnd/>
                <a:tailEnd/>
              </a:ln>
              <a:effectLst/>
            </p:spPr>
            <p:txBody>
              <a:bodyPr wrap="none" lIns="92075" tIns="46038" rIns="92075" bIns="46038">
                <a:spAutoFit/>
              </a:bodyPr>
              <a:lstStyle/>
              <a:p>
                <a:pPr eaLnBrk="0" hangingPunct="0"/>
                <a:r>
                  <a:rPr lang="en-US" sz="1400">
                    <a:solidFill>
                      <a:srgbClr val="000000"/>
                    </a:solidFill>
                  </a:rPr>
                  <a:t>0</a:t>
                </a:r>
              </a:p>
            </p:txBody>
          </p:sp>
          <p:grpSp>
            <p:nvGrpSpPr>
              <p:cNvPr id="4" name="Group 6"/>
              <p:cNvGrpSpPr>
                <a:grpSpLocks/>
              </p:cNvGrpSpPr>
              <p:nvPr/>
            </p:nvGrpSpPr>
            <p:grpSpPr bwMode="auto">
              <a:xfrm>
                <a:off x="192" y="1248"/>
                <a:ext cx="5191" cy="2098"/>
                <a:chOff x="192" y="1248"/>
                <a:chExt cx="5191" cy="2098"/>
              </a:xfrm>
            </p:grpSpPr>
            <p:sp>
              <p:nvSpPr>
                <p:cNvPr id="134151" name="Rectangle 7"/>
                <p:cNvSpPr>
                  <a:spLocks noChangeArrowheads="1"/>
                </p:cNvSpPr>
                <p:nvPr/>
              </p:nvSpPr>
              <p:spPr bwMode="auto">
                <a:xfrm>
                  <a:off x="873" y="3154"/>
                  <a:ext cx="241" cy="192"/>
                </a:xfrm>
                <a:prstGeom prst="rect">
                  <a:avLst/>
                </a:prstGeom>
                <a:noFill/>
                <a:ln w="9525">
                  <a:noFill/>
                  <a:miter lim="800000"/>
                  <a:headEnd/>
                  <a:tailEnd/>
                </a:ln>
                <a:effectLst/>
              </p:spPr>
              <p:txBody>
                <a:bodyPr wrap="none" lIns="92075" tIns="46038" rIns="92075" bIns="46038">
                  <a:spAutoFit/>
                </a:bodyPr>
                <a:lstStyle/>
                <a:p>
                  <a:pPr eaLnBrk="0" hangingPunct="0"/>
                  <a:r>
                    <a:rPr lang="en-US" sz="1400">
                      <a:solidFill>
                        <a:srgbClr val="000000"/>
                      </a:solidFill>
                    </a:rPr>
                    <a:t>10</a:t>
                  </a:r>
                </a:p>
              </p:txBody>
            </p:sp>
            <p:sp>
              <p:nvSpPr>
                <p:cNvPr id="134152" name="Rectangle 8"/>
                <p:cNvSpPr>
                  <a:spLocks noChangeArrowheads="1"/>
                </p:cNvSpPr>
                <p:nvPr/>
              </p:nvSpPr>
              <p:spPr bwMode="auto">
                <a:xfrm>
                  <a:off x="1338" y="3154"/>
                  <a:ext cx="241" cy="192"/>
                </a:xfrm>
                <a:prstGeom prst="rect">
                  <a:avLst/>
                </a:prstGeom>
                <a:noFill/>
                <a:ln w="9525">
                  <a:noFill/>
                  <a:miter lim="800000"/>
                  <a:headEnd/>
                  <a:tailEnd/>
                </a:ln>
                <a:effectLst/>
              </p:spPr>
              <p:txBody>
                <a:bodyPr wrap="none" lIns="92075" tIns="46038" rIns="92075" bIns="46038">
                  <a:spAutoFit/>
                </a:bodyPr>
                <a:lstStyle/>
                <a:p>
                  <a:pPr eaLnBrk="0" hangingPunct="0"/>
                  <a:r>
                    <a:rPr lang="en-US" sz="1400">
                      <a:solidFill>
                        <a:srgbClr val="000000"/>
                      </a:solidFill>
                    </a:rPr>
                    <a:t>20</a:t>
                  </a:r>
                </a:p>
              </p:txBody>
            </p:sp>
            <p:sp>
              <p:nvSpPr>
                <p:cNvPr id="134153" name="Rectangle 9"/>
                <p:cNvSpPr>
                  <a:spLocks noChangeArrowheads="1"/>
                </p:cNvSpPr>
                <p:nvPr/>
              </p:nvSpPr>
              <p:spPr bwMode="auto">
                <a:xfrm>
                  <a:off x="1808" y="3154"/>
                  <a:ext cx="241" cy="192"/>
                </a:xfrm>
                <a:prstGeom prst="rect">
                  <a:avLst/>
                </a:prstGeom>
                <a:noFill/>
                <a:ln w="9525">
                  <a:noFill/>
                  <a:miter lim="800000"/>
                  <a:headEnd/>
                  <a:tailEnd/>
                </a:ln>
                <a:effectLst/>
              </p:spPr>
              <p:txBody>
                <a:bodyPr wrap="none" lIns="92075" tIns="46038" rIns="92075" bIns="46038">
                  <a:spAutoFit/>
                </a:bodyPr>
                <a:lstStyle/>
                <a:p>
                  <a:pPr eaLnBrk="0" hangingPunct="0"/>
                  <a:r>
                    <a:rPr lang="en-US" sz="1400">
                      <a:solidFill>
                        <a:srgbClr val="000000"/>
                      </a:solidFill>
                    </a:rPr>
                    <a:t>30</a:t>
                  </a:r>
                </a:p>
              </p:txBody>
            </p:sp>
            <p:sp>
              <p:nvSpPr>
                <p:cNvPr id="134154" name="Rectangle 10"/>
                <p:cNvSpPr>
                  <a:spLocks noChangeArrowheads="1"/>
                </p:cNvSpPr>
                <p:nvPr/>
              </p:nvSpPr>
              <p:spPr bwMode="auto">
                <a:xfrm>
                  <a:off x="2288" y="3154"/>
                  <a:ext cx="241" cy="192"/>
                </a:xfrm>
                <a:prstGeom prst="rect">
                  <a:avLst/>
                </a:prstGeom>
                <a:noFill/>
                <a:ln w="9525">
                  <a:noFill/>
                  <a:miter lim="800000"/>
                  <a:headEnd/>
                  <a:tailEnd/>
                </a:ln>
                <a:effectLst/>
              </p:spPr>
              <p:txBody>
                <a:bodyPr wrap="none" lIns="92075" tIns="46038" rIns="92075" bIns="46038">
                  <a:spAutoFit/>
                </a:bodyPr>
                <a:lstStyle/>
                <a:p>
                  <a:pPr eaLnBrk="0" hangingPunct="0"/>
                  <a:r>
                    <a:rPr lang="en-US" sz="1400">
                      <a:solidFill>
                        <a:srgbClr val="000000"/>
                      </a:solidFill>
                    </a:rPr>
                    <a:t>40</a:t>
                  </a:r>
                </a:p>
              </p:txBody>
            </p:sp>
            <p:sp>
              <p:nvSpPr>
                <p:cNvPr id="134155" name="Rectangle 11"/>
                <p:cNvSpPr>
                  <a:spLocks noChangeArrowheads="1"/>
                </p:cNvSpPr>
                <p:nvPr/>
              </p:nvSpPr>
              <p:spPr bwMode="auto">
                <a:xfrm>
                  <a:off x="2756" y="3154"/>
                  <a:ext cx="241" cy="192"/>
                </a:xfrm>
                <a:prstGeom prst="rect">
                  <a:avLst/>
                </a:prstGeom>
                <a:noFill/>
                <a:ln w="9525">
                  <a:noFill/>
                  <a:miter lim="800000"/>
                  <a:headEnd/>
                  <a:tailEnd/>
                </a:ln>
                <a:effectLst/>
              </p:spPr>
              <p:txBody>
                <a:bodyPr wrap="none" lIns="92075" tIns="46038" rIns="92075" bIns="46038">
                  <a:spAutoFit/>
                </a:bodyPr>
                <a:lstStyle/>
                <a:p>
                  <a:pPr eaLnBrk="0" hangingPunct="0"/>
                  <a:r>
                    <a:rPr lang="en-US" sz="1400">
                      <a:solidFill>
                        <a:srgbClr val="000000"/>
                      </a:solidFill>
                    </a:rPr>
                    <a:t>50</a:t>
                  </a:r>
                </a:p>
              </p:txBody>
            </p:sp>
            <p:sp>
              <p:nvSpPr>
                <p:cNvPr id="134156" name="Rectangle 12"/>
                <p:cNvSpPr>
                  <a:spLocks noChangeArrowheads="1"/>
                </p:cNvSpPr>
                <p:nvPr/>
              </p:nvSpPr>
              <p:spPr bwMode="auto">
                <a:xfrm>
                  <a:off x="3222" y="3154"/>
                  <a:ext cx="241" cy="192"/>
                </a:xfrm>
                <a:prstGeom prst="rect">
                  <a:avLst/>
                </a:prstGeom>
                <a:noFill/>
                <a:ln w="9525">
                  <a:noFill/>
                  <a:miter lim="800000"/>
                  <a:headEnd/>
                  <a:tailEnd/>
                </a:ln>
                <a:effectLst/>
              </p:spPr>
              <p:txBody>
                <a:bodyPr wrap="none" lIns="92075" tIns="46038" rIns="92075" bIns="46038">
                  <a:spAutoFit/>
                </a:bodyPr>
                <a:lstStyle/>
                <a:p>
                  <a:pPr eaLnBrk="0" hangingPunct="0"/>
                  <a:r>
                    <a:rPr lang="en-US" sz="1400">
                      <a:solidFill>
                        <a:srgbClr val="000000"/>
                      </a:solidFill>
                    </a:rPr>
                    <a:t>60</a:t>
                  </a:r>
                </a:p>
              </p:txBody>
            </p:sp>
            <p:sp>
              <p:nvSpPr>
                <p:cNvPr id="134157" name="Rectangle 13"/>
                <p:cNvSpPr>
                  <a:spLocks noChangeArrowheads="1"/>
                </p:cNvSpPr>
                <p:nvPr/>
              </p:nvSpPr>
              <p:spPr bwMode="auto">
                <a:xfrm>
                  <a:off x="3705" y="3154"/>
                  <a:ext cx="241" cy="192"/>
                </a:xfrm>
                <a:prstGeom prst="rect">
                  <a:avLst/>
                </a:prstGeom>
                <a:noFill/>
                <a:ln w="9525">
                  <a:noFill/>
                  <a:miter lim="800000"/>
                  <a:headEnd/>
                  <a:tailEnd/>
                </a:ln>
                <a:effectLst/>
              </p:spPr>
              <p:txBody>
                <a:bodyPr wrap="none" lIns="92075" tIns="46038" rIns="92075" bIns="46038">
                  <a:spAutoFit/>
                </a:bodyPr>
                <a:lstStyle/>
                <a:p>
                  <a:pPr eaLnBrk="0" hangingPunct="0"/>
                  <a:r>
                    <a:rPr lang="en-US" sz="1400">
                      <a:solidFill>
                        <a:srgbClr val="000000"/>
                      </a:solidFill>
                    </a:rPr>
                    <a:t>70</a:t>
                  </a:r>
                </a:p>
              </p:txBody>
            </p:sp>
            <p:sp>
              <p:nvSpPr>
                <p:cNvPr id="134158" name="Rectangle 14"/>
                <p:cNvSpPr>
                  <a:spLocks noChangeArrowheads="1"/>
                </p:cNvSpPr>
                <p:nvPr/>
              </p:nvSpPr>
              <p:spPr bwMode="auto">
                <a:xfrm>
                  <a:off x="4171" y="3154"/>
                  <a:ext cx="241" cy="192"/>
                </a:xfrm>
                <a:prstGeom prst="rect">
                  <a:avLst/>
                </a:prstGeom>
                <a:noFill/>
                <a:ln w="9525">
                  <a:noFill/>
                  <a:miter lim="800000"/>
                  <a:headEnd/>
                  <a:tailEnd/>
                </a:ln>
                <a:effectLst/>
              </p:spPr>
              <p:txBody>
                <a:bodyPr wrap="none" lIns="92075" tIns="46038" rIns="92075" bIns="46038">
                  <a:spAutoFit/>
                </a:bodyPr>
                <a:lstStyle/>
                <a:p>
                  <a:pPr eaLnBrk="0" hangingPunct="0"/>
                  <a:r>
                    <a:rPr lang="en-US" sz="1400">
                      <a:solidFill>
                        <a:srgbClr val="000000"/>
                      </a:solidFill>
                    </a:rPr>
                    <a:t>80</a:t>
                  </a:r>
                </a:p>
              </p:txBody>
            </p:sp>
            <p:sp>
              <p:nvSpPr>
                <p:cNvPr id="134159" name="Rectangle 15"/>
                <p:cNvSpPr>
                  <a:spLocks noChangeArrowheads="1"/>
                </p:cNvSpPr>
                <p:nvPr/>
              </p:nvSpPr>
              <p:spPr bwMode="auto">
                <a:xfrm>
                  <a:off x="4639" y="3154"/>
                  <a:ext cx="241" cy="192"/>
                </a:xfrm>
                <a:prstGeom prst="rect">
                  <a:avLst/>
                </a:prstGeom>
                <a:noFill/>
                <a:ln w="9525">
                  <a:noFill/>
                  <a:miter lim="800000"/>
                  <a:headEnd/>
                  <a:tailEnd/>
                </a:ln>
                <a:effectLst/>
              </p:spPr>
              <p:txBody>
                <a:bodyPr wrap="none" lIns="92075" tIns="46038" rIns="92075" bIns="46038">
                  <a:spAutoFit/>
                </a:bodyPr>
                <a:lstStyle/>
                <a:p>
                  <a:pPr eaLnBrk="0" hangingPunct="0"/>
                  <a:r>
                    <a:rPr lang="en-US" sz="1400">
                      <a:solidFill>
                        <a:srgbClr val="000000"/>
                      </a:solidFill>
                    </a:rPr>
                    <a:t>90</a:t>
                  </a:r>
                </a:p>
              </p:txBody>
            </p:sp>
            <p:sp>
              <p:nvSpPr>
                <p:cNvPr id="134160" name="Rectangle 16"/>
                <p:cNvSpPr>
                  <a:spLocks noChangeArrowheads="1"/>
                </p:cNvSpPr>
                <p:nvPr/>
              </p:nvSpPr>
              <p:spPr bwMode="auto">
                <a:xfrm>
                  <a:off x="5080" y="3154"/>
                  <a:ext cx="303" cy="192"/>
                </a:xfrm>
                <a:prstGeom prst="rect">
                  <a:avLst/>
                </a:prstGeom>
                <a:noFill/>
                <a:ln w="9525">
                  <a:noFill/>
                  <a:miter lim="800000"/>
                  <a:headEnd/>
                  <a:tailEnd/>
                </a:ln>
                <a:effectLst/>
              </p:spPr>
              <p:txBody>
                <a:bodyPr wrap="none" lIns="92075" tIns="46038" rIns="92075" bIns="46038">
                  <a:spAutoFit/>
                </a:bodyPr>
                <a:lstStyle/>
                <a:p>
                  <a:pPr eaLnBrk="0" hangingPunct="0"/>
                  <a:r>
                    <a:rPr lang="en-US" sz="1400">
                      <a:solidFill>
                        <a:srgbClr val="000000"/>
                      </a:solidFill>
                    </a:rPr>
                    <a:t>100</a:t>
                  </a:r>
                </a:p>
              </p:txBody>
            </p:sp>
            <p:sp>
              <p:nvSpPr>
                <p:cNvPr id="134161" name="Rectangle 17"/>
                <p:cNvSpPr>
                  <a:spLocks noChangeArrowheads="1"/>
                </p:cNvSpPr>
                <p:nvPr/>
              </p:nvSpPr>
              <p:spPr bwMode="auto">
                <a:xfrm>
                  <a:off x="192" y="3019"/>
                  <a:ext cx="272" cy="192"/>
                </a:xfrm>
                <a:prstGeom prst="rect">
                  <a:avLst/>
                </a:prstGeom>
                <a:noFill/>
                <a:ln w="9525">
                  <a:noFill/>
                  <a:miter lim="800000"/>
                  <a:headEnd/>
                  <a:tailEnd/>
                </a:ln>
                <a:effectLst/>
              </p:spPr>
              <p:txBody>
                <a:bodyPr wrap="none" lIns="92075" tIns="46038" rIns="92075" bIns="46038">
                  <a:spAutoFit/>
                </a:bodyPr>
                <a:lstStyle/>
                <a:p>
                  <a:pPr eaLnBrk="0" hangingPunct="0"/>
                  <a:r>
                    <a:rPr lang="en-US" sz="1400">
                      <a:solidFill>
                        <a:srgbClr val="000000"/>
                      </a:solidFill>
                    </a:rPr>
                    <a:t>0.8</a:t>
                  </a:r>
                </a:p>
              </p:txBody>
            </p:sp>
            <p:sp>
              <p:nvSpPr>
                <p:cNvPr id="134162" name="Rectangle 18"/>
                <p:cNvSpPr>
                  <a:spLocks noChangeArrowheads="1"/>
                </p:cNvSpPr>
                <p:nvPr/>
              </p:nvSpPr>
              <p:spPr bwMode="auto">
                <a:xfrm>
                  <a:off x="192" y="2720"/>
                  <a:ext cx="272" cy="192"/>
                </a:xfrm>
                <a:prstGeom prst="rect">
                  <a:avLst/>
                </a:prstGeom>
                <a:noFill/>
                <a:ln w="9525">
                  <a:noFill/>
                  <a:miter lim="800000"/>
                  <a:headEnd/>
                  <a:tailEnd/>
                </a:ln>
                <a:effectLst/>
              </p:spPr>
              <p:txBody>
                <a:bodyPr wrap="none" lIns="92075" tIns="46038" rIns="92075" bIns="46038">
                  <a:spAutoFit/>
                </a:bodyPr>
                <a:lstStyle/>
                <a:p>
                  <a:pPr eaLnBrk="0" hangingPunct="0"/>
                  <a:r>
                    <a:rPr lang="en-US" sz="1400">
                      <a:solidFill>
                        <a:srgbClr val="000000"/>
                      </a:solidFill>
                    </a:rPr>
                    <a:t>0.9</a:t>
                  </a:r>
                </a:p>
              </p:txBody>
            </p:sp>
            <p:sp>
              <p:nvSpPr>
                <p:cNvPr id="134163" name="Rectangle 19"/>
                <p:cNvSpPr>
                  <a:spLocks noChangeArrowheads="1"/>
                </p:cNvSpPr>
                <p:nvPr/>
              </p:nvSpPr>
              <p:spPr bwMode="auto">
                <a:xfrm>
                  <a:off x="192" y="2417"/>
                  <a:ext cx="272" cy="192"/>
                </a:xfrm>
                <a:prstGeom prst="rect">
                  <a:avLst/>
                </a:prstGeom>
                <a:noFill/>
                <a:ln w="9525">
                  <a:noFill/>
                  <a:miter lim="800000"/>
                  <a:headEnd/>
                  <a:tailEnd/>
                </a:ln>
                <a:effectLst/>
              </p:spPr>
              <p:txBody>
                <a:bodyPr wrap="none" lIns="92075" tIns="46038" rIns="92075" bIns="46038">
                  <a:spAutoFit/>
                </a:bodyPr>
                <a:lstStyle/>
                <a:p>
                  <a:pPr eaLnBrk="0" hangingPunct="0"/>
                  <a:r>
                    <a:rPr lang="en-US" sz="1400">
                      <a:solidFill>
                        <a:srgbClr val="000000"/>
                      </a:solidFill>
                    </a:rPr>
                    <a:t>1.0</a:t>
                  </a:r>
                </a:p>
              </p:txBody>
            </p:sp>
            <p:sp>
              <p:nvSpPr>
                <p:cNvPr id="134164" name="Rectangle 20"/>
                <p:cNvSpPr>
                  <a:spLocks noChangeArrowheads="1"/>
                </p:cNvSpPr>
                <p:nvPr/>
              </p:nvSpPr>
              <p:spPr bwMode="auto">
                <a:xfrm>
                  <a:off x="192" y="2104"/>
                  <a:ext cx="272" cy="192"/>
                </a:xfrm>
                <a:prstGeom prst="rect">
                  <a:avLst/>
                </a:prstGeom>
                <a:noFill/>
                <a:ln w="9525">
                  <a:noFill/>
                  <a:miter lim="800000"/>
                  <a:headEnd/>
                  <a:tailEnd/>
                </a:ln>
                <a:effectLst/>
              </p:spPr>
              <p:txBody>
                <a:bodyPr wrap="none" lIns="92075" tIns="46038" rIns="92075" bIns="46038">
                  <a:spAutoFit/>
                </a:bodyPr>
                <a:lstStyle/>
                <a:p>
                  <a:pPr eaLnBrk="0" hangingPunct="0"/>
                  <a:r>
                    <a:rPr lang="en-US" sz="1400">
                      <a:solidFill>
                        <a:srgbClr val="000000"/>
                      </a:solidFill>
                    </a:rPr>
                    <a:t>1.1</a:t>
                  </a:r>
                </a:p>
              </p:txBody>
            </p:sp>
            <p:sp>
              <p:nvSpPr>
                <p:cNvPr id="134165" name="Rectangle 21"/>
                <p:cNvSpPr>
                  <a:spLocks noChangeArrowheads="1"/>
                </p:cNvSpPr>
                <p:nvPr/>
              </p:nvSpPr>
              <p:spPr bwMode="auto">
                <a:xfrm>
                  <a:off x="192" y="1802"/>
                  <a:ext cx="272" cy="192"/>
                </a:xfrm>
                <a:prstGeom prst="rect">
                  <a:avLst/>
                </a:prstGeom>
                <a:noFill/>
                <a:ln w="9525">
                  <a:noFill/>
                  <a:miter lim="800000"/>
                  <a:headEnd/>
                  <a:tailEnd/>
                </a:ln>
                <a:effectLst/>
              </p:spPr>
              <p:txBody>
                <a:bodyPr wrap="none" lIns="92075" tIns="46038" rIns="92075" bIns="46038">
                  <a:spAutoFit/>
                </a:bodyPr>
                <a:lstStyle/>
                <a:p>
                  <a:pPr eaLnBrk="0" hangingPunct="0"/>
                  <a:r>
                    <a:rPr lang="en-US" sz="1400">
                      <a:solidFill>
                        <a:srgbClr val="000000"/>
                      </a:solidFill>
                    </a:rPr>
                    <a:t>1.2</a:t>
                  </a:r>
                </a:p>
              </p:txBody>
            </p:sp>
            <p:sp>
              <p:nvSpPr>
                <p:cNvPr id="134166" name="Rectangle 22"/>
                <p:cNvSpPr>
                  <a:spLocks noChangeArrowheads="1"/>
                </p:cNvSpPr>
                <p:nvPr/>
              </p:nvSpPr>
              <p:spPr bwMode="auto">
                <a:xfrm>
                  <a:off x="192" y="1503"/>
                  <a:ext cx="272" cy="192"/>
                </a:xfrm>
                <a:prstGeom prst="rect">
                  <a:avLst/>
                </a:prstGeom>
                <a:noFill/>
                <a:ln w="9525">
                  <a:noFill/>
                  <a:miter lim="800000"/>
                  <a:headEnd/>
                  <a:tailEnd/>
                </a:ln>
                <a:effectLst/>
              </p:spPr>
              <p:txBody>
                <a:bodyPr wrap="none" lIns="92075" tIns="46038" rIns="92075" bIns="46038">
                  <a:spAutoFit/>
                </a:bodyPr>
                <a:lstStyle/>
                <a:p>
                  <a:pPr eaLnBrk="0" hangingPunct="0"/>
                  <a:r>
                    <a:rPr lang="en-US" sz="1400">
                      <a:solidFill>
                        <a:srgbClr val="000000"/>
                      </a:solidFill>
                    </a:rPr>
                    <a:t>1.3</a:t>
                  </a:r>
                </a:p>
              </p:txBody>
            </p:sp>
            <p:grpSp>
              <p:nvGrpSpPr>
                <p:cNvPr id="5" name="Group 23"/>
                <p:cNvGrpSpPr>
                  <a:grpSpLocks/>
                </p:cNvGrpSpPr>
                <p:nvPr/>
              </p:nvGrpSpPr>
              <p:grpSpPr bwMode="auto">
                <a:xfrm>
                  <a:off x="394" y="1248"/>
                  <a:ext cx="4924" cy="1890"/>
                  <a:chOff x="394" y="1248"/>
                  <a:chExt cx="4924" cy="1890"/>
                </a:xfrm>
              </p:grpSpPr>
              <p:sp>
                <p:nvSpPr>
                  <p:cNvPr id="134168" name="Line 24"/>
                  <p:cNvSpPr>
                    <a:spLocks noChangeShapeType="1"/>
                  </p:cNvSpPr>
                  <p:nvPr/>
                </p:nvSpPr>
                <p:spPr bwMode="auto">
                  <a:xfrm>
                    <a:off x="552" y="3138"/>
                    <a:ext cx="4728" cy="0"/>
                  </a:xfrm>
                  <a:prstGeom prst="line">
                    <a:avLst/>
                  </a:prstGeom>
                  <a:noFill/>
                  <a:ln w="12700">
                    <a:solidFill>
                      <a:srgbClr val="000000"/>
                    </a:solidFill>
                    <a:round/>
                    <a:headEnd type="none" w="sm" len="sm"/>
                    <a:tailEnd type="none" w="sm" len="sm"/>
                  </a:ln>
                  <a:effectLst/>
                </p:spPr>
                <p:txBody>
                  <a:bodyPr/>
                  <a:lstStyle/>
                  <a:p>
                    <a:endParaRPr lang="en-US"/>
                  </a:p>
                </p:txBody>
              </p:sp>
              <p:sp>
                <p:nvSpPr>
                  <p:cNvPr id="134169" name="Line 25"/>
                  <p:cNvSpPr>
                    <a:spLocks noChangeShapeType="1"/>
                  </p:cNvSpPr>
                  <p:nvPr/>
                </p:nvSpPr>
                <p:spPr bwMode="auto">
                  <a:xfrm flipV="1">
                    <a:off x="552" y="3066"/>
                    <a:ext cx="0" cy="72"/>
                  </a:xfrm>
                  <a:prstGeom prst="line">
                    <a:avLst/>
                  </a:prstGeom>
                  <a:noFill/>
                  <a:ln w="12700">
                    <a:solidFill>
                      <a:srgbClr val="000000"/>
                    </a:solidFill>
                    <a:round/>
                    <a:headEnd type="none" w="sm" len="sm"/>
                    <a:tailEnd type="none" w="sm" len="sm"/>
                  </a:ln>
                  <a:effectLst/>
                </p:spPr>
                <p:txBody>
                  <a:bodyPr/>
                  <a:lstStyle/>
                  <a:p>
                    <a:endParaRPr lang="en-US"/>
                  </a:p>
                </p:txBody>
              </p:sp>
              <p:sp>
                <p:nvSpPr>
                  <p:cNvPr id="134170" name="Line 26"/>
                  <p:cNvSpPr>
                    <a:spLocks noChangeShapeType="1"/>
                  </p:cNvSpPr>
                  <p:nvPr/>
                </p:nvSpPr>
                <p:spPr bwMode="auto">
                  <a:xfrm flipV="1">
                    <a:off x="1032" y="3066"/>
                    <a:ext cx="0" cy="72"/>
                  </a:xfrm>
                  <a:prstGeom prst="line">
                    <a:avLst/>
                  </a:prstGeom>
                  <a:noFill/>
                  <a:ln w="12700">
                    <a:solidFill>
                      <a:srgbClr val="000000"/>
                    </a:solidFill>
                    <a:round/>
                    <a:headEnd type="none" w="sm" len="sm"/>
                    <a:tailEnd type="none" w="sm" len="sm"/>
                  </a:ln>
                  <a:effectLst/>
                </p:spPr>
                <p:txBody>
                  <a:bodyPr/>
                  <a:lstStyle/>
                  <a:p>
                    <a:endParaRPr lang="en-US"/>
                  </a:p>
                </p:txBody>
              </p:sp>
              <p:sp>
                <p:nvSpPr>
                  <p:cNvPr id="134171" name="Line 27"/>
                  <p:cNvSpPr>
                    <a:spLocks noChangeShapeType="1"/>
                  </p:cNvSpPr>
                  <p:nvPr/>
                </p:nvSpPr>
                <p:spPr bwMode="auto">
                  <a:xfrm flipV="1">
                    <a:off x="1500" y="3066"/>
                    <a:ext cx="0" cy="72"/>
                  </a:xfrm>
                  <a:prstGeom prst="line">
                    <a:avLst/>
                  </a:prstGeom>
                  <a:noFill/>
                  <a:ln w="12700">
                    <a:solidFill>
                      <a:srgbClr val="000000"/>
                    </a:solidFill>
                    <a:round/>
                    <a:headEnd type="none" w="sm" len="sm"/>
                    <a:tailEnd type="none" w="sm" len="sm"/>
                  </a:ln>
                  <a:effectLst/>
                </p:spPr>
                <p:txBody>
                  <a:bodyPr/>
                  <a:lstStyle/>
                  <a:p>
                    <a:endParaRPr lang="en-US"/>
                  </a:p>
                </p:txBody>
              </p:sp>
              <p:sp>
                <p:nvSpPr>
                  <p:cNvPr id="134172" name="Line 28"/>
                  <p:cNvSpPr>
                    <a:spLocks noChangeShapeType="1"/>
                  </p:cNvSpPr>
                  <p:nvPr/>
                </p:nvSpPr>
                <p:spPr bwMode="auto">
                  <a:xfrm flipV="1">
                    <a:off x="1968" y="3066"/>
                    <a:ext cx="0" cy="72"/>
                  </a:xfrm>
                  <a:prstGeom prst="line">
                    <a:avLst/>
                  </a:prstGeom>
                  <a:noFill/>
                  <a:ln w="12700">
                    <a:solidFill>
                      <a:srgbClr val="000000"/>
                    </a:solidFill>
                    <a:round/>
                    <a:headEnd type="none" w="sm" len="sm"/>
                    <a:tailEnd type="none" w="sm" len="sm"/>
                  </a:ln>
                  <a:effectLst/>
                </p:spPr>
                <p:txBody>
                  <a:bodyPr/>
                  <a:lstStyle/>
                  <a:p>
                    <a:endParaRPr lang="en-US"/>
                  </a:p>
                </p:txBody>
              </p:sp>
              <p:sp>
                <p:nvSpPr>
                  <p:cNvPr id="134173" name="Line 29"/>
                  <p:cNvSpPr>
                    <a:spLocks noChangeShapeType="1"/>
                  </p:cNvSpPr>
                  <p:nvPr/>
                </p:nvSpPr>
                <p:spPr bwMode="auto">
                  <a:xfrm flipV="1">
                    <a:off x="2447" y="3066"/>
                    <a:ext cx="0" cy="72"/>
                  </a:xfrm>
                  <a:prstGeom prst="line">
                    <a:avLst/>
                  </a:prstGeom>
                  <a:noFill/>
                  <a:ln w="12700">
                    <a:solidFill>
                      <a:srgbClr val="000000"/>
                    </a:solidFill>
                    <a:round/>
                    <a:headEnd type="none" w="sm" len="sm"/>
                    <a:tailEnd type="none" w="sm" len="sm"/>
                  </a:ln>
                  <a:effectLst/>
                </p:spPr>
                <p:txBody>
                  <a:bodyPr/>
                  <a:lstStyle/>
                  <a:p>
                    <a:endParaRPr lang="en-US"/>
                  </a:p>
                </p:txBody>
              </p:sp>
              <p:sp>
                <p:nvSpPr>
                  <p:cNvPr id="134174" name="Line 30"/>
                  <p:cNvSpPr>
                    <a:spLocks noChangeShapeType="1"/>
                  </p:cNvSpPr>
                  <p:nvPr/>
                </p:nvSpPr>
                <p:spPr bwMode="auto">
                  <a:xfrm flipV="1">
                    <a:off x="2917" y="3066"/>
                    <a:ext cx="0" cy="72"/>
                  </a:xfrm>
                  <a:prstGeom prst="line">
                    <a:avLst/>
                  </a:prstGeom>
                  <a:noFill/>
                  <a:ln w="12700">
                    <a:solidFill>
                      <a:srgbClr val="000000"/>
                    </a:solidFill>
                    <a:round/>
                    <a:headEnd type="none" w="sm" len="sm"/>
                    <a:tailEnd type="none" w="sm" len="sm"/>
                  </a:ln>
                  <a:effectLst/>
                </p:spPr>
                <p:txBody>
                  <a:bodyPr/>
                  <a:lstStyle/>
                  <a:p>
                    <a:endParaRPr lang="en-US"/>
                  </a:p>
                </p:txBody>
              </p:sp>
              <p:sp>
                <p:nvSpPr>
                  <p:cNvPr id="134175" name="Line 31"/>
                  <p:cNvSpPr>
                    <a:spLocks noChangeShapeType="1"/>
                  </p:cNvSpPr>
                  <p:nvPr/>
                </p:nvSpPr>
                <p:spPr bwMode="auto">
                  <a:xfrm flipV="1">
                    <a:off x="3385" y="3066"/>
                    <a:ext cx="0" cy="72"/>
                  </a:xfrm>
                  <a:prstGeom prst="line">
                    <a:avLst/>
                  </a:prstGeom>
                  <a:noFill/>
                  <a:ln w="12700">
                    <a:solidFill>
                      <a:srgbClr val="000000"/>
                    </a:solidFill>
                    <a:round/>
                    <a:headEnd type="none" w="sm" len="sm"/>
                    <a:tailEnd type="none" w="sm" len="sm"/>
                  </a:ln>
                  <a:effectLst/>
                </p:spPr>
                <p:txBody>
                  <a:bodyPr/>
                  <a:lstStyle/>
                  <a:p>
                    <a:endParaRPr lang="en-US"/>
                  </a:p>
                </p:txBody>
              </p:sp>
              <p:sp>
                <p:nvSpPr>
                  <p:cNvPr id="134176" name="Line 32"/>
                  <p:cNvSpPr>
                    <a:spLocks noChangeShapeType="1"/>
                  </p:cNvSpPr>
                  <p:nvPr/>
                </p:nvSpPr>
                <p:spPr bwMode="auto">
                  <a:xfrm flipV="1">
                    <a:off x="3864" y="3066"/>
                    <a:ext cx="0" cy="72"/>
                  </a:xfrm>
                  <a:prstGeom prst="line">
                    <a:avLst/>
                  </a:prstGeom>
                  <a:noFill/>
                  <a:ln w="12700">
                    <a:solidFill>
                      <a:srgbClr val="000000"/>
                    </a:solidFill>
                    <a:round/>
                    <a:headEnd type="none" w="sm" len="sm"/>
                    <a:tailEnd type="none" w="sm" len="sm"/>
                  </a:ln>
                  <a:effectLst/>
                </p:spPr>
                <p:txBody>
                  <a:bodyPr/>
                  <a:lstStyle/>
                  <a:p>
                    <a:endParaRPr lang="en-US"/>
                  </a:p>
                </p:txBody>
              </p:sp>
              <p:sp>
                <p:nvSpPr>
                  <p:cNvPr id="134177" name="Line 33"/>
                  <p:cNvSpPr>
                    <a:spLocks noChangeShapeType="1"/>
                  </p:cNvSpPr>
                  <p:nvPr/>
                </p:nvSpPr>
                <p:spPr bwMode="auto">
                  <a:xfrm flipV="1">
                    <a:off x="4332" y="3066"/>
                    <a:ext cx="0" cy="72"/>
                  </a:xfrm>
                  <a:prstGeom prst="line">
                    <a:avLst/>
                  </a:prstGeom>
                  <a:noFill/>
                  <a:ln w="12700">
                    <a:solidFill>
                      <a:srgbClr val="000000"/>
                    </a:solidFill>
                    <a:round/>
                    <a:headEnd type="none" w="sm" len="sm"/>
                    <a:tailEnd type="none" w="sm" len="sm"/>
                  </a:ln>
                  <a:effectLst/>
                </p:spPr>
                <p:txBody>
                  <a:bodyPr/>
                  <a:lstStyle/>
                  <a:p>
                    <a:endParaRPr lang="en-US"/>
                  </a:p>
                </p:txBody>
              </p:sp>
              <p:sp>
                <p:nvSpPr>
                  <p:cNvPr id="134178" name="Line 34"/>
                  <p:cNvSpPr>
                    <a:spLocks noChangeShapeType="1"/>
                  </p:cNvSpPr>
                  <p:nvPr/>
                </p:nvSpPr>
                <p:spPr bwMode="auto">
                  <a:xfrm flipV="1">
                    <a:off x="4800" y="3066"/>
                    <a:ext cx="0" cy="72"/>
                  </a:xfrm>
                  <a:prstGeom prst="line">
                    <a:avLst/>
                  </a:prstGeom>
                  <a:noFill/>
                  <a:ln w="12700">
                    <a:solidFill>
                      <a:srgbClr val="000000"/>
                    </a:solidFill>
                    <a:round/>
                    <a:headEnd type="none" w="sm" len="sm"/>
                    <a:tailEnd type="none" w="sm" len="sm"/>
                  </a:ln>
                  <a:effectLst/>
                </p:spPr>
                <p:txBody>
                  <a:bodyPr/>
                  <a:lstStyle/>
                  <a:p>
                    <a:endParaRPr lang="en-US"/>
                  </a:p>
                </p:txBody>
              </p:sp>
              <p:sp>
                <p:nvSpPr>
                  <p:cNvPr id="134179" name="Line 35"/>
                  <p:cNvSpPr>
                    <a:spLocks noChangeShapeType="1"/>
                  </p:cNvSpPr>
                  <p:nvPr/>
                </p:nvSpPr>
                <p:spPr bwMode="auto">
                  <a:xfrm flipV="1">
                    <a:off x="5280" y="3066"/>
                    <a:ext cx="0" cy="72"/>
                  </a:xfrm>
                  <a:prstGeom prst="line">
                    <a:avLst/>
                  </a:prstGeom>
                  <a:noFill/>
                  <a:ln w="12700">
                    <a:solidFill>
                      <a:srgbClr val="000000"/>
                    </a:solidFill>
                    <a:round/>
                    <a:headEnd type="none" w="sm" len="sm"/>
                    <a:tailEnd type="none" w="sm" len="sm"/>
                  </a:ln>
                  <a:effectLst/>
                </p:spPr>
                <p:txBody>
                  <a:bodyPr/>
                  <a:lstStyle/>
                  <a:p>
                    <a:endParaRPr lang="en-US"/>
                  </a:p>
                </p:txBody>
              </p:sp>
              <p:sp>
                <p:nvSpPr>
                  <p:cNvPr id="134180" name="Line 36"/>
                  <p:cNvSpPr>
                    <a:spLocks noChangeShapeType="1"/>
                  </p:cNvSpPr>
                  <p:nvPr/>
                </p:nvSpPr>
                <p:spPr bwMode="auto">
                  <a:xfrm flipV="1">
                    <a:off x="552" y="1614"/>
                    <a:ext cx="0" cy="1519"/>
                  </a:xfrm>
                  <a:prstGeom prst="line">
                    <a:avLst/>
                  </a:prstGeom>
                  <a:noFill/>
                  <a:ln w="12700">
                    <a:solidFill>
                      <a:srgbClr val="000000"/>
                    </a:solidFill>
                    <a:round/>
                    <a:headEnd type="none" w="sm" len="sm"/>
                    <a:tailEnd type="none" w="sm" len="sm"/>
                  </a:ln>
                  <a:effectLst/>
                </p:spPr>
                <p:txBody>
                  <a:bodyPr/>
                  <a:lstStyle/>
                  <a:p>
                    <a:endParaRPr lang="en-US"/>
                  </a:p>
                </p:txBody>
              </p:sp>
              <p:sp>
                <p:nvSpPr>
                  <p:cNvPr id="134181" name="Line 37"/>
                  <p:cNvSpPr>
                    <a:spLocks noChangeShapeType="1"/>
                  </p:cNvSpPr>
                  <p:nvPr/>
                </p:nvSpPr>
                <p:spPr bwMode="auto">
                  <a:xfrm>
                    <a:off x="552" y="3138"/>
                    <a:ext cx="77" cy="0"/>
                  </a:xfrm>
                  <a:prstGeom prst="line">
                    <a:avLst/>
                  </a:prstGeom>
                  <a:noFill/>
                  <a:ln w="12700">
                    <a:solidFill>
                      <a:srgbClr val="000000"/>
                    </a:solidFill>
                    <a:round/>
                    <a:headEnd type="none" w="sm" len="sm"/>
                    <a:tailEnd type="none" w="sm" len="sm"/>
                  </a:ln>
                  <a:effectLst/>
                </p:spPr>
                <p:txBody>
                  <a:bodyPr/>
                  <a:lstStyle/>
                  <a:p>
                    <a:endParaRPr lang="en-US"/>
                  </a:p>
                </p:txBody>
              </p:sp>
              <p:sp>
                <p:nvSpPr>
                  <p:cNvPr id="134182" name="Line 38"/>
                  <p:cNvSpPr>
                    <a:spLocks noChangeShapeType="1"/>
                  </p:cNvSpPr>
                  <p:nvPr/>
                </p:nvSpPr>
                <p:spPr bwMode="auto">
                  <a:xfrm>
                    <a:off x="552" y="2835"/>
                    <a:ext cx="77" cy="0"/>
                  </a:xfrm>
                  <a:prstGeom prst="line">
                    <a:avLst/>
                  </a:prstGeom>
                  <a:noFill/>
                  <a:ln w="12700">
                    <a:solidFill>
                      <a:srgbClr val="000000"/>
                    </a:solidFill>
                    <a:round/>
                    <a:headEnd type="none" w="sm" len="sm"/>
                    <a:tailEnd type="none" w="sm" len="sm"/>
                  </a:ln>
                  <a:effectLst/>
                </p:spPr>
                <p:txBody>
                  <a:bodyPr/>
                  <a:lstStyle/>
                  <a:p>
                    <a:endParaRPr lang="en-US"/>
                  </a:p>
                </p:txBody>
              </p:sp>
              <p:sp>
                <p:nvSpPr>
                  <p:cNvPr id="134183" name="Line 39"/>
                  <p:cNvSpPr>
                    <a:spLocks noChangeShapeType="1"/>
                  </p:cNvSpPr>
                  <p:nvPr/>
                </p:nvSpPr>
                <p:spPr bwMode="auto">
                  <a:xfrm>
                    <a:off x="552" y="2532"/>
                    <a:ext cx="77" cy="0"/>
                  </a:xfrm>
                  <a:prstGeom prst="line">
                    <a:avLst/>
                  </a:prstGeom>
                  <a:noFill/>
                  <a:ln w="12700">
                    <a:solidFill>
                      <a:srgbClr val="000000"/>
                    </a:solidFill>
                    <a:round/>
                    <a:headEnd type="none" w="sm" len="sm"/>
                    <a:tailEnd type="none" w="sm" len="sm"/>
                  </a:ln>
                  <a:effectLst/>
                </p:spPr>
                <p:txBody>
                  <a:bodyPr/>
                  <a:lstStyle/>
                  <a:p>
                    <a:endParaRPr lang="en-US"/>
                  </a:p>
                </p:txBody>
              </p:sp>
              <p:sp>
                <p:nvSpPr>
                  <p:cNvPr id="134184" name="Line 40"/>
                  <p:cNvSpPr>
                    <a:spLocks noChangeShapeType="1"/>
                  </p:cNvSpPr>
                  <p:nvPr/>
                </p:nvSpPr>
                <p:spPr bwMode="auto">
                  <a:xfrm>
                    <a:off x="552" y="2219"/>
                    <a:ext cx="77" cy="0"/>
                  </a:xfrm>
                  <a:prstGeom prst="line">
                    <a:avLst/>
                  </a:prstGeom>
                  <a:noFill/>
                  <a:ln w="12700">
                    <a:solidFill>
                      <a:srgbClr val="000000"/>
                    </a:solidFill>
                    <a:round/>
                    <a:headEnd type="none" w="sm" len="sm"/>
                    <a:tailEnd type="none" w="sm" len="sm"/>
                  </a:ln>
                  <a:effectLst/>
                </p:spPr>
                <p:txBody>
                  <a:bodyPr/>
                  <a:lstStyle/>
                  <a:p>
                    <a:endParaRPr lang="en-US"/>
                  </a:p>
                </p:txBody>
              </p:sp>
              <p:sp>
                <p:nvSpPr>
                  <p:cNvPr id="134185" name="Line 41"/>
                  <p:cNvSpPr>
                    <a:spLocks noChangeShapeType="1"/>
                  </p:cNvSpPr>
                  <p:nvPr/>
                </p:nvSpPr>
                <p:spPr bwMode="auto">
                  <a:xfrm>
                    <a:off x="552" y="1917"/>
                    <a:ext cx="77" cy="0"/>
                  </a:xfrm>
                  <a:prstGeom prst="line">
                    <a:avLst/>
                  </a:prstGeom>
                  <a:noFill/>
                  <a:ln w="12700">
                    <a:solidFill>
                      <a:srgbClr val="000000"/>
                    </a:solidFill>
                    <a:round/>
                    <a:headEnd type="none" w="sm" len="sm"/>
                    <a:tailEnd type="none" w="sm" len="sm"/>
                  </a:ln>
                  <a:effectLst/>
                </p:spPr>
                <p:txBody>
                  <a:bodyPr/>
                  <a:lstStyle/>
                  <a:p>
                    <a:endParaRPr lang="en-US"/>
                  </a:p>
                </p:txBody>
              </p:sp>
              <p:sp>
                <p:nvSpPr>
                  <p:cNvPr id="134186" name="Line 42"/>
                  <p:cNvSpPr>
                    <a:spLocks noChangeShapeType="1"/>
                  </p:cNvSpPr>
                  <p:nvPr/>
                </p:nvSpPr>
                <p:spPr bwMode="auto">
                  <a:xfrm>
                    <a:off x="552" y="1615"/>
                    <a:ext cx="77" cy="0"/>
                  </a:xfrm>
                  <a:prstGeom prst="line">
                    <a:avLst/>
                  </a:prstGeom>
                  <a:noFill/>
                  <a:ln w="12700">
                    <a:solidFill>
                      <a:srgbClr val="000000"/>
                    </a:solidFill>
                    <a:round/>
                    <a:headEnd type="none" w="sm" len="sm"/>
                    <a:tailEnd type="none" w="sm" len="sm"/>
                  </a:ln>
                  <a:effectLst/>
                </p:spPr>
                <p:txBody>
                  <a:bodyPr/>
                  <a:lstStyle/>
                  <a:p>
                    <a:endParaRPr lang="en-US"/>
                  </a:p>
                </p:txBody>
              </p:sp>
              <p:sp>
                <p:nvSpPr>
                  <p:cNvPr id="134187" name="Rectangle 43"/>
                  <p:cNvSpPr>
                    <a:spLocks noChangeArrowheads="1"/>
                  </p:cNvSpPr>
                  <p:nvPr/>
                </p:nvSpPr>
                <p:spPr bwMode="auto">
                  <a:xfrm>
                    <a:off x="394" y="1248"/>
                    <a:ext cx="969" cy="192"/>
                  </a:xfrm>
                  <a:prstGeom prst="rect">
                    <a:avLst/>
                  </a:prstGeom>
                  <a:noFill/>
                  <a:ln w="9525">
                    <a:noFill/>
                    <a:miter lim="800000"/>
                    <a:headEnd/>
                    <a:tailEnd/>
                  </a:ln>
                  <a:effectLst/>
                </p:spPr>
                <p:txBody>
                  <a:bodyPr wrap="none" lIns="92075" tIns="46038" rIns="92075" bIns="46038">
                    <a:spAutoFit/>
                  </a:bodyPr>
                  <a:lstStyle/>
                  <a:p>
                    <a:pPr eaLnBrk="0" hangingPunct="0"/>
                    <a:r>
                      <a:rPr lang="en-US" sz="1400">
                        <a:solidFill>
                          <a:srgbClr val="000000"/>
                        </a:solidFill>
                      </a:rPr>
                      <a:t>X-chart    Copper</a:t>
                    </a:r>
                  </a:p>
                </p:txBody>
              </p:sp>
              <p:sp>
                <p:nvSpPr>
                  <p:cNvPr id="134188" name="Oval 44"/>
                  <p:cNvSpPr>
                    <a:spLocks noChangeArrowheads="1"/>
                  </p:cNvSpPr>
                  <p:nvPr/>
                </p:nvSpPr>
                <p:spPr bwMode="auto">
                  <a:xfrm>
                    <a:off x="568" y="2478"/>
                    <a:ext cx="72"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189" name="Line 45"/>
                  <p:cNvSpPr>
                    <a:spLocks noChangeShapeType="1"/>
                  </p:cNvSpPr>
                  <p:nvPr/>
                </p:nvSpPr>
                <p:spPr bwMode="auto">
                  <a:xfrm flipV="1">
                    <a:off x="603" y="2306"/>
                    <a:ext cx="39" cy="203"/>
                  </a:xfrm>
                  <a:prstGeom prst="line">
                    <a:avLst/>
                  </a:prstGeom>
                  <a:noFill/>
                  <a:ln w="12700">
                    <a:solidFill>
                      <a:srgbClr val="0000FF"/>
                    </a:solidFill>
                    <a:round/>
                    <a:headEnd type="none" w="sm" len="sm"/>
                    <a:tailEnd type="none" w="sm" len="sm"/>
                  </a:ln>
                  <a:effectLst/>
                </p:spPr>
                <p:txBody>
                  <a:bodyPr/>
                  <a:lstStyle/>
                  <a:p>
                    <a:endParaRPr lang="en-US"/>
                  </a:p>
                </p:txBody>
              </p:sp>
              <p:sp>
                <p:nvSpPr>
                  <p:cNvPr id="134190" name="Oval 46"/>
                  <p:cNvSpPr>
                    <a:spLocks noChangeArrowheads="1"/>
                  </p:cNvSpPr>
                  <p:nvPr/>
                </p:nvSpPr>
                <p:spPr bwMode="auto">
                  <a:xfrm>
                    <a:off x="608" y="2279"/>
                    <a:ext cx="70"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191" name="Line 47"/>
                  <p:cNvSpPr>
                    <a:spLocks noChangeShapeType="1"/>
                  </p:cNvSpPr>
                  <p:nvPr/>
                </p:nvSpPr>
                <p:spPr bwMode="auto">
                  <a:xfrm flipV="1">
                    <a:off x="643" y="2129"/>
                    <a:ext cx="50" cy="178"/>
                  </a:xfrm>
                  <a:prstGeom prst="line">
                    <a:avLst/>
                  </a:prstGeom>
                  <a:noFill/>
                  <a:ln w="12700">
                    <a:solidFill>
                      <a:srgbClr val="0000FF"/>
                    </a:solidFill>
                    <a:round/>
                    <a:headEnd type="none" w="sm" len="sm"/>
                    <a:tailEnd type="none" w="sm" len="sm"/>
                  </a:ln>
                  <a:effectLst/>
                </p:spPr>
                <p:txBody>
                  <a:bodyPr/>
                  <a:lstStyle/>
                  <a:p>
                    <a:endParaRPr lang="en-US"/>
                  </a:p>
                </p:txBody>
              </p:sp>
              <p:sp>
                <p:nvSpPr>
                  <p:cNvPr id="134192" name="Oval 48"/>
                  <p:cNvSpPr>
                    <a:spLocks noChangeArrowheads="1"/>
                  </p:cNvSpPr>
                  <p:nvPr/>
                </p:nvSpPr>
                <p:spPr bwMode="auto">
                  <a:xfrm>
                    <a:off x="661" y="2101"/>
                    <a:ext cx="70" cy="59"/>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193" name="Line 49"/>
                  <p:cNvSpPr>
                    <a:spLocks noChangeShapeType="1"/>
                  </p:cNvSpPr>
                  <p:nvPr/>
                </p:nvSpPr>
                <p:spPr bwMode="auto">
                  <a:xfrm>
                    <a:off x="693" y="2129"/>
                    <a:ext cx="52" cy="571"/>
                  </a:xfrm>
                  <a:prstGeom prst="line">
                    <a:avLst/>
                  </a:prstGeom>
                  <a:noFill/>
                  <a:ln w="12700">
                    <a:solidFill>
                      <a:srgbClr val="0000FF"/>
                    </a:solidFill>
                    <a:round/>
                    <a:headEnd type="none" w="sm" len="sm"/>
                    <a:tailEnd type="none" w="sm" len="sm"/>
                  </a:ln>
                  <a:effectLst/>
                </p:spPr>
                <p:txBody>
                  <a:bodyPr/>
                  <a:lstStyle/>
                  <a:p>
                    <a:endParaRPr lang="en-US"/>
                  </a:p>
                </p:txBody>
              </p:sp>
              <p:sp>
                <p:nvSpPr>
                  <p:cNvPr id="134194" name="Oval 50"/>
                  <p:cNvSpPr>
                    <a:spLocks noChangeArrowheads="1"/>
                  </p:cNvSpPr>
                  <p:nvPr/>
                </p:nvSpPr>
                <p:spPr bwMode="auto">
                  <a:xfrm>
                    <a:off x="711" y="2672"/>
                    <a:ext cx="72" cy="59"/>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195" name="Line 51"/>
                  <p:cNvSpPr>
                    <a:spLocks noChangeShapeType="1"/>
                  </p:cNvSpPr>
                  <p:nvPr/>
                </p:nvSpPr>
                <p:spPr bwMode="auto">
                  <a:xfrm flipV="1">
                    <a:off x="744" y="2206"/>
                    <a:ext cx="41" cy="493"/>
                  </a:xfrm>
                  <a:prstGeom prst="line">
                    <a:avLst/>
                  </a:prstGeom>
                  <a:noFill/>
                  <a:ln w="12700">
                    <a:solidFill>
                      <a:srgbClr val="0000FF"/>
                    </a:solidFill>
                    <a:round/>
                    <a:headEnd type="none" w="sm" len="sm"/>
                    <a:tailEnd type="none" w="sm" len="sm"/>
                  </a:ln>
                  <a:effectLst/>
                </p:spPr>
                <p:txBody>
                  <a:bodyPr/>
                  <a:lstStyle/>
                  <a:p>
                    <a:endParaRPr lang="en-US"/>
                  </a:p>
                </p:txBody>
              </p:sp>
              <p:sp>
                <p:nvSpPr>
                  <p:cNvPr id="134196" name="Oval 52"/>
                  <p:cNvSpPr>
                    <a:spLocks noChangeArrowheads="1"/>
                  </p:cNvSpPr>
                  <p:nvPr/>
                </p:nvSpPr>
                <p:spPr bwMode="auto">
                  <a:xfrm>
                    <a:off x="749" y="2179"/>
                    <a:ext cx="72" cy="61"/>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197" name="Line 53"/>
                  <p:cNvSpPr>
                    <a:spLocks noChangeShapeType="1"/>
                  </p:cNvSpPr>
                  <p:nvPr/>
                </p:nvSpPr>
                <p:spPr bwMode="auto">
                  <a:xfrm flipV="1">
                    <a:off x="786" y="2195"/>
                    <a:ext cx="50" cy="11"/>
                  </a:xfrm>
                  <a:prstGeom prst="line">
                    <a:avLst/>
                  </a:prstGeom>
                  <a:noFill/>
                  <a:ln w="12700">
                    <a:solidFill>
                      <a:srgbClr val="0000FF"/>
                    </a:solidFill>
                    <a:round/>
                    <a:headEnd type="none" w="sm" len="sm"/>
                    <a:tailEnd type="none" w="sm" len="sm"/>
                  </a:ln>
                  <a:effectLst/>
                </p:spPr>
                <p:txBody>
                  <a:bodyPr/>
                  <a:lstStyle/>
                  <a:p>
                    <a:endParaRPr lang="en-US"/>
                  </a:p>
                </p:txBody>
              </p:sp>
              <p:sp>
                <p:nvSpPr>
                  <p:cNvPr id="134198" name="Oval 54"/>
                  <p:cNvSpPr>
                    <a:spLocks noChangeArrowheads="1"/>
                  </p:cNvSpPr>
                  <p:nvPr/>
                </p:nvSpPr>
                <p:spPr bwMode="auto">
                  <a:xfrm>
                    <a:off x="804" y="2167"/>
                    <a:ext cx="70" cy="61"/>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199" name="Line 55"/>
                  <p:cNvSpPr>
                    <a:spLocks noChangeShapeType="1"/>
                  </p:cNvSpPr>
                  <p:nvPr/>
                </p:nvSpPr>
                <p:spPr bwMode="auto">
                  <a:xfrm>
                    <a:off x="836" y="2196"/>
                    <a:ext cx="52" cy="258"/>
                  </a:xfrm>
                  <a:prstGeom prst="line">
                    <a:avLst/>
                  </a:prstGeom>
                  <a:noFill/>
                  <a:ln w="12700">
                    <a:solidFill>
                      <a:srgbClr val="0000FF"/>
                    </a:solidFill>
                    <a:round/>
                    <a:headEnd type="none" w="sm" len="sm"/>
                    <a:tailEnd type="none" w="sm" len="sm"/>
                  </a:ln>
                  <a:effectLst/>
                </p:spPr>
                <p:txBody>
                  <a:bodyPr/>
                  <a:lstStyle/>
                  <a:p>
                    <a:endParaRPr lang="en-US"/>
                  </a:p>
                </p:txBody>
              </p:sp>
              <p:sp>
                <p:nvSpPr>
                  <p:cNvPr id="134200" name="Oval 56"/>
                  <p:cNvSpPr>
                    <a:spLocks noChangeArrowheads="1"/>
                  </p:cNvSpPr>
                  <p:nvPr/>
                </p:nvSpPr>
                <p:spPr bwMode="auto">
                  <a:xfrm>
                    <a:off x="854" y="2422"/>
                    <a:ext cx="73" cy="63"/>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01" name="Line 57"/>
                  <p:cNvSpPr>
                    <a:spLocks noChangeShapeType="1"/>
                  </p:cNvSpPr>
                  <p:nvPr/>
                </p:nvSpPr>
                <p:spPr bwMode="auto">
                  <a:xfrm flipV="1">
                    <a:off x="887" y="2410"/>
                    <a:ext cx="41" cy="44"/>
                  </a:xfrm>
                  <a:prstGeom prst="line">
                    <a:avLst/>
                  </a:prstGeom>
                  <a:noFill/>
                  <a:ln w="12700">
                    <a:solidFill>
                      <a:srgbClr val="0000FF"/>
                    </a:solidFill>
                    <a:round/>
                    <a:headEnd type="none" w="sm" len="sm"/>
                    <a:tailEnd type="none" w="sm" len="sm"/>
                  </a:ln>
                  <a:effectLst/>
                </p:spPr>
                <p:txBody>
                  <a:bodyPr/>
                  <a:lstStyle/>
                  <a:p>
                    <a:endParaRPr lang="en-US"/>
                  </a:p>
                </p:txBody>
              </p:sp>
              <p:sp>
                <p:nvSpPr>
                  <p:cNvPr id="134202" name="Oval 58"/>
                  <p:cNvSpPr>
                    <a:spLocks noChangeArrowheads="1"/>
                  </p:cNvSpPr>
                  <p:nvPr/>
                </p:nvSpPr>
                <p:spPr bwMode="auto">
                  <a:xfrm>
                    <a:off x="892" y="2378"/>
                    <a:ext cx="72"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03" name="Line 59"/>
                  <p:cNvSpPr>
                    <a:spLocks noChangeShapeType="1"/>
                  </p:cNvSpPr>
                  <p:nvPr/>
                </p:nvSpPr>
                <p:spPr bwMode="auto">
                  <a:xfrm>
                    <a:off x="929" y="2410"/>
                    <a:ext cx="50" cy="55"/>
                  </a:xfrm>
                  <a:prstGeom prst="line">
                    <a:avLst/>
                  </a:prstGeom>
                  <a:noFill/>
                  <a:ln w="12700">
                    <a:solidFill>
                      <a:srgbClr val="0000FF"/>
                    </a:solidFill>
                    <a:round/>
                    <a:headEnd type="none" w="sm" len="sm"/>
                    <a:tailEnd type="none" w="sm" len="sm"/>
                  </a:ln>
                  <a:effectLst/>
                </p:spPr>
                <p:txBody>
                  <a:bodyPr/>
                  <a:lstStyle/>
                  <a:p>
                    <a:endParaRPr lang="en-US"/>
                  </a:p>
                </p:txBody>
              </p:sp>
              <p:sp>
                <p:nvSpPr>
                  <p:cNvPr id="134204" name="Oval 60"/>
                  <p:cNvSpPr>
                    <a:spLocks noChangeArrowheads="1"/>
                  </p:cNvSpPr>
                  <p:nvPr/>
                </p:nvSpPr>
                <p:spPr bwMode="auto">
                  <a:xfrm>
                    <a:off x="946" y="2434"/>
                    <a:ext cx="71" cy="63"/>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05" name="Line 61"/>
                  <p:cNvSpPr>
                    <a:spLocks noChangeShapeType="1"/>
                  </p:cNvSpPr>
                  <p:nvPr/>
                </p:nvSpPr>
                <p:spPr bwMode="auto">
                  <a:xfrm flipV="1">
                    <a:off x="978" y="2429"/>
                    <a:ext cx="53" cy="35"/>
                  </a:xfrm>
                  <a:prstGeom prst="line">
                    <a:avLst/>
                  </a:prstGeom>
                  <a:noFill/>
                  <a:ln w="12700">
                    <a:solidFill>
                      <a:srgbClr val="0000FF"/>
                    </a:solidFill>
                    <a:round/>
                    <a:headEnd type="none" w="sm" len="sm"/>
                    <a:tailEnd type="none" w="sm" len="sm"/>
                  </a:ln>
                  <a:effectLst/>
                </p:spPr>
                <p:txBody>
                  <a:bodyPr/>
                  <a:lstStyle/>
                  <a:p>
                    <a:endParaRPr lang="en-US"/>
                  </a:p>
                </p:txBody>
              </p:sp>
              <p:sp>
                <p:nvSpPr>
                  <p:cNvPr id="134206" name="Oval 62"/>
                  <p:cNvSpPr>
                    <a:spLocks noChangeArrowheads="1"/>
                  </p:cNvSpPr>
                  <p:nvPr/>
                </p:nvSpPr>
                <p:spPr bwMode="auto">
                  <a:xfrm>
                    <a:off x="997" y="2401"/>
                    <a:ext cx="72"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07" name="Line 63"/>
                  <p:cNvSpPr>
                    <a:spLocks noChangeShapeType="1"/>
                  </p:cNvSpPr>
                  <p:nvPr/>
                </p:nvSpPr>
                <p:spPr bwMode="auto">
                  <a:xfrm>
                    <a:off x="1032" y="2430"/>
                    <a:ext cx="41" cy="80"/>
                  </a:xfrm>
                  <a:prstGeom prst="line">
                    <a:avLst/>
                  </a:prstGeom>
                  <a:noFill/>
                  <a:ln w="12700">
                    <a:solidFill>
                      <a:srgbClr val="0000FF"/>
                    </a:solidFill>
                    <a:round/>
                    <a:headEnd type="none" w="sm" len="sm"/>
                    <a:tailEnd type="none" w="sm" len="sm"/>
                  </a:ln>
                  <a:effectLst/>
                </p:spPr>
                <p:txBody>
                  <a:bodyPr/>
                  <a:lstStyle/>
                  <a:p>
                    <a:endParaRPr lang="en-US"/>
                  </a:p>
                </p:txBody>
              </p:sp>
              <p:sp>
                <p:nvSpPr>
                  <p:cNvPr id="134208" name="Oval 64"/>
                  <p:cNvSpPr>
                    <a:spLocks noChangeArrowheads="1"/>
                  </p:cNvSpPr>
                  <p:nvPr/>
                </p:nvSpPr>
                <p:spPr bwMode="auto">
                  <a:xfrm>
                    <a:off x="1036" y="2478"/>
                    <a:ext cx="71"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09" name="Line 65"/>
                  <p:cNvSpPr>
                    <a:spLocks noChangeShapeType="1"/>
                  </p:cNvSpPr>
                  <p:nvPr/>
                </p:nvSpPr>
                <p:spPr bwMode="auto">
                  <a:xfrm flipV="1">
                    <a:off x="1069" y="2262"/>
                    <a:ext cx="53" cy="247"/>
                  </a:xfrm>
                  <a:prstGeom prst="line">
                    <a:avLst/>
                  </a:prstGeom>
                  <a:noFill/>
                  <a:ln w="12700">
                    <a:solidFill>
                      <a:srgbClr val="0000FF"/>
                    </a:solidFill>
                    <a:round/>
                    <a:headEnd type="none" w="sm" len="sm"/>
                    <a:tailEnd type="none" w="sm" len="sm"/>
                  </a:ln>
                  <a:effectLst/>
                </p:spPr>
                <p:txBody>
                  <a:bodyPr/>
                  <a:lstStyle/>
                  <a:p>
                    <a:endParaRPr lang="en-US"/>
                  </a:p>
                </p:txBody>
              </p:sp>
              <p:sp>
                <p:nvSpPr>
                  <p:cNvPr id="134210" name="Oval 66"/>
                  <p:cNvSpPr>
                    <a:spLocks noChangeArrowheads="1"/>
                  </p:cNvSpPr>
                  <p:nvPr/>
                </p:nvSpPr>
                <p:spPr bwMode="auto">
                  <a:xfrm>
                    <a:off x="1089" y="2234"/>
                    <a:ext cx="72"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11" name="Line 67"/>
                  <p:cNvSpPr>
                    <a:spLocks noChangeShapeType="1"/>
                  </p:cNvSpPr>
                  <p:nvPr/>
                </p:nvSpPr>
                <p:spPr bwMode="auto">
                  <a:xfrm>
                    <a:off x="1123" y="2263"/>
                    <a:ext cx="38" cy="69"/>
                  </a:xfrm>
                  <a:prstGeom prst="line">
                    <a:avLst/>
                  </a:prstGeom>
                  <a:noFill/>
                  <a:ln w="12700">
                    <a:solidFill>
                      <a:srgbClr val="0000FF"/>
                    </a:solidFill>
                    <a:round/>
                    <a:headEnd type="none" w="sm" len="sm"/>
                    <a:tailEnd type="none" w="sm" len="sm"/>
                  </a:ln>
                  <a:effectLst/>
                </p:spPr>
                <p:txBody>
                  <a:bodyPr/>
                  <a:lstStyle/>
                  <a:p>
                    <a:endParaRPr lang="en-US"/>
                  </a:p>
                </p:txBody>
              </p:sp>
              <p:sp>
                <p:nvSpPr>
                  <p:cNvPr id="134212" name="Oval 68"/>
                  <p:cNvSpPr>
                    <a:spLocks noChangeArrowheads="1"/>
                  </p:cNvSpPr>
                  <p:nvPr/>
                </p:nvSpPr>
                <p:spPr bwMode="auto">
                  <a:xfrm>
                    <a:off x="1127" y="2301"/>
                    <a:ext cx="72"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13" name="Line 69"/>
                  <p:cNvSpPr>
                    <a:spLocks noChangeShapeType="1"/>
                  </p:cNvSpPr>
                  <p:nvPr/>
                </p:nvSpPr>
                <p:spPr bwMode="auto">
                  <a:xfrm>
                    <a:off x="1161" y="2329"/>
                    <a:ext cx="52" cy="171"/>
                  </a:xfrm>
                  <a:prstGeom prst="line">
                    <a:avLst/>
                  </a:prstGeom>
                  <a:noFill/>
                  <a:ln w="12700">
                    <a:solidFill>
                      <a:srgbClr val="0000FF"/>
                    </a:solidFill>
                    <a:round/>
                    <a:headEnd type="none" w="sm" len="sm"/>
                    <a:tailEnd type="none" w="sm" len="sm"/>
                  </a:ln>
                  <a:effectLst/>
                </p:spPr>
                <p:txBody>
                  <a:bodyPr/>
                  <a:lstStyle/>
                  <a:p>
                    <a:endParaRPr lang="en-US"/>
                  </a:p>
                </p:txBody>
              </p:sp>
              <p:sp>
                <p:nvSpPr>
                  <p:cNvPr id="134214" name="Oval 70"/>
                  <p:cNvSpPr>
                    <a:spLocks noChangeArrowheads="1"/>
                  </p:cNvSpPr>
                  <p:nvPr/>
                </p:nvSpPr>
                <p:spPr bwMode="auto">
                  <a:xfrm>
                    <a:off x="1179" y="2469"/>
                    <a:ext cx="71" cy="60"/>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15" name="Line 71"/>
                  <p:cNvSpPr>
                    <a:spLocks noChangeShapeType="1"/>
                  </p:cNvSpPr>
                  <p:nvPr/>
                </p:nvSpPr>
                <p:spPr bwMode="auto">
                  <a:xfrm flipV="1">
                    <a:off x="1212" y="1996"/>
                    <a:ext cx="53" cy="504"/>
                  </a:xfrm>
                  <a:prstGeom prst="line">
                    <a:avLst/>
                  </a:prstGeom>
                  <a:noFill/>
                  <a:ln w="12700">
                    <a:solidFill>
                      <a:srgbClr val="0000FF"/>
                    </a:solidFill>
                    <a:round/>
                    <a:headEnd type="none" w="sm" len="sm"/>
                    <a:tailEnd type="none" w="sm" len="sm"/>
                  </a:ln>
                  <a:effectLst/>
                </p:spPr>
                <p:txBody>
                  <a:bodyPr/>
                  <a:lstStyle/>
                  <a:p>
                    <a:endParaRPr lang="en-US"/>
                  </a:p>
                </p:txBody>
              </p:sp>
              <p:sp>
                <p:nvSpPr>
                  <p:cNvPr id="134216" name="Oval 72"/>
                  <p:cNvSpPr>
                    <a:spLocks noChangeArrowheads="1"/>
                  </p:cNvSpPr>
                  <p:nvPr/>
                </p:nvSpPr>
                <p:spPr bwMode="auto">
                  <a:xfrm>
                    <a:off x="1231" y="1965"/>
                    <a:ext cx="73" cy="64"/>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17" name="Line 73"/>
                  <p:cNvSpPr>
                    <a:spLocks noChangeShapeType="1"/>
                  </p:cNvSpPr>
                  <p:nvPr/>
                </p:nvSpPr>
                <p:spPr bwMode="auto">
                  <a:xfrm>
                    <a:off x="1266" y="1996"/>
                    <a:ext cx="38" cy="548"/>
                  </a:xfrm>
                  <a:prstGeom prst="line">
                    <a:avLst/>
                  </a:prstGeom>
                  <a:noFill/>
                  <a:ln w="12700">
                    <a:solidFill>
                      <a:srgbClr val="0000FF"/>
                    </a:solidFill>
                    <a:round/>
                    <a:headEnd type="none" w="sm" len="sm"/>
                    <a:tailEnd type="none" w="sm" len="sm"/>
                  </a:ln>
                  <a:effectLst/>
                </p:spPr>
                <p:txBody>
                  <a:bodyPr/>
                  <a:lstStyle/>
                  <a:p>
                    <a:endParaRPr lang="en-US"/>
                  </a:p>
                </p:txBody>
              </p:sp>
              <p:sp>
                <p:nvSpPr>
                  <p:cNvPr id="134218" name="Oval 74"/>
                  <p:cNvSpPr>
                    <a:spLocks noChangeArrowheads="1"/>
                  </p:cNvSpPr>
                  <p:nvPr/>
                </p:nvSpPr>
                <p:spPr bwMode="auto">
                  <a:xfrm>
                    <a:off x="1270" y="2514"/>
                    <a:ext cx="72"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19" name="Line 75"/>
                  <p:cNvSpPr>
                    <a:spLocks noChangeShapeType="1"/>
                  </p:cNvSpPr>
                  <p:nvPr/>
                </p:nvSpPr>
                <p:spPr bwMode="auto">
                  <a:xfrm flipV="1">
                    <a:off x="1303" y="2162"/>
                    <a:ext cx="53" cy="381"/>
                  </a:xfrm>
                  <a:prstGeom prst="line">
                    <a:avLst/>
                  </a:prstGeom>
                  <a:noFill/>
                  <a:ln w="12700">
                    <a:solidFill>
                      <a:srgbClr val="0000FF"/>
                    </a:solidFill>
                    <a:round/>
                    <a:headEnd type="none" w="sm" len="sm"/>
                    <a:tailEnd type="none" w="sm" len="sm"/>
                  </a:ln>
                  <a:effectLst/>
                </p:spPr>
                <p:txBody>
                  <a:bodyPr/>
                  <a:lstStyle/>
                  <a:p>
                    <a:endParaRPr lang="en-US"/>
                  </a:p>
                </p:txBody>
              </p:sp>
              <p:sp>
                <p:nvSpPr>
                  <p:cNvPr id="134220" name="Oval 76"/>
                  <p:cNvSpPr>
                    <a:spLocks noChangeArrowheads="1"/>
                  </p:cNvSpPr>
                  <p:nvPr/>
                </p:nvSpPr>
                <p:spPr bwMode="auto">
                  <a:xfrm>
                    <a:off x="1322" y="2133"/>
                    <a:ext cx="71" cy="63"/>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21" name="Line 77"/>
                  <p:cNvSpPr>
                    <a:spLocks noChangeShapeType="1"/>
                  </p:cNvSpPr>
                  <p:nvPr/>
                </p:nvSpPr>
                <p:spPr bwMode="auto">
                  <a:xfrm>
                    <a:off x="1357" y="2163"/>
                    <a:ext cx="52" cy="648"/>
                  </a:xfrm>
                  <a:prstGeom prst="line">
                    <a:avLst/>
                  </a:prstGeom>
                  <a:noFill/>
                  <a:ln w="12700">
                    <a:solidFill>
                      <a:srgbClr val="0000FF"/>
                    </a:solidFill>
                    <a:round/>
                    <a:headEnd type="none" w="sm" len="sm"/>
                    <a:tailEnd type="none" w="sm" len="sm"/>
                  </a:ln>
                  <a:effectLst/>
                </p:spPr>
                <p:txBody>
                  <a:bodyPr/>
                  <a:lstStyle/>
                  <a:p>
                    <a:endParaRPr lang="en-US"/>
                  </a:p>
                </p:txBody>
              </p:sp>
              <p:sp>
                <p:nvSpPr>
                  <p:cNvPr id="134222" name="Oval 78"/>
                  <p:cNvSpPr>
                    <a:spLocks noChangeArrowheads="1"/>
                  </p:cNvSpPr>
                  <p:nvPr/>
                </p:nvSpPr>
                <p:spPr bwMode="auto">
                  <a:xfrm>
                    <a:off x="1374" y="2781"/>
                    <a:ext cx="73"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23" name="Line 79"/>
                  <p:cNvSpPr>
                    <a:spLocks noChangeShapeType="1"/>
                  </p:cNvSpPr>
                  <p:nvPr/>
                </p:nvSpPr>
                <p:spPr bwMode="auto">
                  <a:xfrm flipV="1">
                    <a:off x="1409" y="2373"/>
                    <a:ext cx="38" cy="437"/>
                  </a:xfrm>
                  <a:prstGeom prst="line">
                    <a:avLst/>
                  </a:prstGeom>
                  <a:noFill/>
                  <a:ln w="12700">
                    <a:solidFill>
                      <a:srgbClr val="0000FF"/>
                    </a:solidFill>
                    <a:round/>
                    <a:headEnd type="none" w="sm" len="sm"/>
                    <a:tailEnd type="none" w="sm" len="sm"/>
                  </a:ln>
                  <a:effectLst/>
                </p:spPr>
                <p:txBody>
                  <a:bodyPr/>
                  <a:lstStyle/>
                  <a:p>
                    <a:endParaRPr lang="en-US"/>
                  </a:p>
                </p:txBody>
              </p:sp>
              <p:sp>
                <p:nvSpPr>
                  <p:cNvPr id="134224" name="Oval 80"/>
                  <p:cNvSpPr>
                    <a:spLocks noChangeArrowheads="1"/>
                  </p:cNvSpPr>
                  <p:nvPr/>
                </p:nvSpPr>
                <p:spPr bwMode="auto">
                  <a:xfrm>
                    <a:off x="1413" y="2346"/>
                    <a:ext cx="72"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25" name="Line 81"/>
                  <p:cNvSpPr>
                    <a:spLocks noChangeShapeType="1"/>
                  </p:cNvSpPr>
                  <p:nvPr/>
                </p:nvSpPr>
                <p:spPr bwMode="auto">
                  <a:xfrm flipV="1">
                    <a:off x="1446" y="2364"/>
                    <a:ext cx="53" cy="9"/>
                  </a:xfrm>
                  <a:prstGeom prst="line">
                    <a:avLst/>
                  </a:prstGeom>
                  <a:noFill/>
                  <a:ln w="12700">
                    <a:solidFill>
                      <a:srgbClr val="0000FF"/>
                    </a:solidFill>
                    <a:round/>
                    <a:headEnd type="none" w="sm" len="sm"/>
                    <a:tailEnd type="none" w="sm" len="sm"/>
                  </a:ln>
                  <a:effectLst/>
                </p:spPr>
                <p:txBody>
                  <a:bodyPr/>
                  <a:lstStyle/>
                  <a:p>
                    <a:endParaRPr lang="en-US"/>
                  </a:p>
                </p:txBody>
              </p:sp>
              <p:sp>
                <p:nvSpPr>
                  <p:cNvPr id="134226" name="Oval 82"/>
                  <p:cNvSpPr>
                    <a:spLocks noChangeArrowheads="1"/>
                  </p:cNvSpPr>
                  <p:nvPr/>
                </p:nvSpPr>
                <p:spPr bwMode="auto">
                  <a:xfrm>
                    <a:off x="1465" y="2333"/>
                    <a:ext cx="72"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27" name="Line 83"/>
                  <p:cNvSpPr>
                    <a:spLocks noChangeShapeType="1"/>
                  </p:cNvSpPr>
                  <p:nvPr/>
                </p:nvSpPr>
                <p:spPr bwMode="auto">
                  <a:xfrm>
                    <a:off x="1500" y="2365"/>
                    <a:ext cx="52" cy="231"/>
                  </a:xfrm>
                  <a:prstGeom prst="line">
                    <a:avLst/>
                  </a:prstGeom>
                  <a:noFill/>
                  <a:ln w="12700">
                    <a:solidFill>
                      <a:srgbClr val="0000FF"/>
                    </a:solidFill>
                    <a:round/>
                    <a:headEnd type="none" w="sm" len="sm"/>
                    <a:tailEnd type="none" w="sm" len="sm"/>
                  </a:ln>
                  <a:effectLst/>
                </p:spPr>
                <p:txBody>
                  <a:bodyPr/>
                  <a:lstStyle/>
                  <a:p>
                    <a:endParaRPr lang="en-US"/>
                  </a:p>
                </p:txBody>
              </p:sp>
              <p:sp>
                <p:nvSpPr>
                  <p:cNvPr id="134228" name="Oval 84"/>
                  <p:cNvSpPr>
                    <a:spLocks noChangeArrowheads="1"/>
                  </p:cNvSpPr>
                  <p:nvPr/>
                </p:nvSpPr>
                <p:spPr bwMode="auto">
                  <a:xfrm>
                    <a:off x="1515" y="2568"/>
                    <a:ext cx="75" cy="61"/>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29" name="Line 85"/>
                  <p:cNvSpPr>
                    <a:spLocks noChangeShapeType="1"/>
                  </p:cNvSpPr>
                  <p:nvPr/>
                </p:nvSpPr>
                <p:spPr bwMode="auto">
                  <a:xfrm flipV="1">
                    <a:off x="1551" y="2052"/>
                    <a:ext cx="39" cy="544"/>
                  </a:xfrm>
                  <a:prstGeom prst="line">
                    <a:avLst/>
                  </a:prstGeom>
                  <a:noFill/>
                  <a:ln w="12700">
                    <a:solidFill>
                      <a:srgbClr val="0000FF"/>
                    </a:solidFill>
                    <a:round/>
                    <a:headEnd type="none" w="sm" len="sm"/>
                    <a:tailEnd type="none" w="sm" len="sm"/>
                  </a:ln>
                  <a:effectLst/>
                </p:spPr>
                <p:txBody>
                  <a:bodyPr/>
                  <a:lstStyle/>
                  <a:p>
                    <a:endParaRPr lang="en-US"/>
                  </a:p>
                </p:txBody>
              </p:sp>
              <p:sp>
                <p:nvSpPr>
                  <p:cNvPr id="134230" name="Oval 86"/>
                  <p:cNvSpPr>
                    <a:spLocks noChangeArrowheads="1"/>
                  </p:cNvSpPr>
                  <p:nvPr/>
                </p:nvSpPr>
                <p:spPr bwMode="auto">
                  <a:xfrm>
                    <a:off x="1556" y="2021"/>
                    <a:ext cx="73"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31" name="Line 87"/>
                  <p:cNvSpPr>
                    <a:spLocks noChangeShapeType="1"/>
                  </p:cNvSpPr>
                  <p:nvPr/>
                </p:nvSpPr>
                <p:spPr bwMode="auto">
                  <a:xfrm>
                    <a:off x="1591" y="2052"/>
                    <a:ext cx="52" cy="200"/>
                  </a:xfrm>
                  <a:prstGeom prst="line">
                    <a:avLst/>
                  </a:prstGeom>
                  <a:noFill/>
                  <a:ln w="12700">
                    <a:solidFill>
                      <a:srgbClr val="0000FF"/>
                    </a:solidFill>
                    <a:round/>
                    <a:headEnd type="none" w="sm" len="sm"/>
                    <a:tailEnd type="none" w="sm" len="sm"/>
                  </a:ln>
                  <a:effectLst/>
                </p:spPr>
                <p:txBody>
                  <a:bodyPr/>
                  <a:lstStyle/>
                  <a:p>
                    <a:endParaRPr lang="en-US"/>
                  </a:p>
                </p:txBody>
              </p:sp>
              <p:sp>
                <p:nvSpPr>
                  <p:cNvPr id="134232" name="Oval 88"/>
                  <p:cNvSpPr>
                    <a:spLocks noChangeArrowheads="1"/>
                  </p:cNvSpPr>
                  <p:nvPr/>
                </p:nvSpPr>
                <p:spPr bwMode="auto">
                  <a:xfrm>
                    <a:off x="1608" y="2223"/>
                    <a:ext cx="72" cy="63"/>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33" name="Line 89"/>
                  <p:cNvSpPr>
                    <a:spLocks noChangeShapeType="1"/>
                  </p:cNvSpPr>
                  <p:nvPr/>
                </p:nvSpPr>
                <p:spPr bwMode="auto">
                  <a:xfrm flipV="1">
                    <a:off x="1642" y="1960"/>
                    <a:ext cx="39" cy="291"/>
                  </a:xfrm>
                  <a:prstGeom prst="line">
                    <a:avLst/>
                  </a:prstGeom>
                  <a:noFill/>
                  <a:ln w="12700">
                    <a:solidFill>
                      <a:srgbClr val="0000FF"/>
                    </a:solidFill>
                    <a:round/>
                    <a:headEnd type="none" w="sm" len="sm"/>
                    <a:tailEnd type="none" w="sm" len="sm"/>
                  </a:ln>
                  <a:effectLst/>
                </p:spPr>
                <p:txBody>
                  <a:bodyPr/>
                  <a:lstStyle/>
                  <a:p>
                    <a:endParaRPr lang="en-US"/>
                  </a:p>
                </p:txBody>
              </p:sp>
              <p:sp>
                <p:nvSpPr>
                  <p:cNvPr id="134234" name="Oval 90"/>
                  <p:cNvSpPr>
                    <a:spLocks noChangeArrowheads="1"/>
                  </p:cNvSpPr>
                  <p:nvPr/>
                </p:nvSpPr>
                <p:spPr bwMode="auto">
                  <a:xfrm>
                    <a:off x="1647" y="1933"/>
                    <a:ext cx="73" cy="60"/>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35" name="Line 91"/>
                  <p:cNvSpPr>
                    <a:spLocks noChangeShapeType="1"/>
                  </p:cNvSpPr>
                  <p:nvPr/>
                </p:nvSpPr>
                <p:spPr bwMode="auto">
                  <a:xfrm>
                    <a:off x="1682" y="1961"/>
                    <a:ext cx="52" cy="346"/>
                  </a:xfrm>
                  <a:prstGeom prst="line">
                    <a:avLst/>
                  </a:prstGeom>
                  <a:noFill/>
                  <a:ln w="12700">
                    <a:solidFill>
                      <a:srgbClr val="0000FF"/>
                    </a:solidFill>
                    <a:round/>
                    <a:headEnd type="none" w="sm" len="sm"/>
                    <a:tailEnd type="none" w="sm" len="sm"/>
                  </a:ln>
                  <a:effectLst/>
                </p:spPr>
                <p:txBody>
                  <a:bodyPr/>
                  <a:lstStyle/>
                  <a:p>
                    <a:endParaRPr lang="en-US"/>
                  </a:p>
                </p:txBody>
              </p:sp>
              <p:sp>
                <p:nvSpPr>
                  <p:cNvPr id="134236" name="Oval 92"/>
                  <p:cNvSpPr>
                    <a:spLocks noChangeArrowheads="1"/>
                  </p:cNvSpPr>
                  <p:nvPr/>
                </p:nvSpPr>
                <p:spPr bwMode="auto">
                  <a:xfrm>
                    <a:off x="1699" y="2279"/>
                    <a:ext cx="73"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37" name="Line 93"/>
                  <p:cNvSpPr>
                    <a:spLocks noChangeShapeType="1"/>
                  </p:cNvSpPr>
                  <p:nvPr/>
                </p:nvSpPr>
                <p:spPr bwMode="auto">
                  <a:xfrm flipV="1">
                    <a:off x="1734" y="2243"/>
                    <a:ext cx="50" cy="64"/>
                  </a:xfrm>
                  <a:prstGeom prst="line">
                    <a:avLst/>
                  </a:prstGeom>
                  <a:noFill/>
                  <a:ln w="12700">
                    <a:solidFill>
                      <a:srgbClr val="0000FF"/>
                    </a:solidFill>
                    <a:round/>
                    <a:headEnd type="none" w="sm" len="sm"/>
                    <a:tailEnd type="none" w="sm" len="sm"/>
                  </a:ln>
                  <a:effectLst/>
                </p:spPr>
                <p:txBody>
                  <a:bodyPr/>
                  <a:lstStyle/>
                  <a:p>
                    <a:endParaRPr lang="en-US"/>
                  </a:p>
                </p:txBody>
              </p:sp>
              <p:sp>
                <p:nvSpPr>
                  <p:cNvPr id="134238" name="Oval 94"/>
                  <p:cNvSpPr>
                    <a:spLocks noChangeArrowheads="1"/>
                  </p:cNvSpPr>
                  <p:nvPr/>
                </p:nvSpPr>
                <p:spPr bwMode="auto">
                  <a:xfrm>
                    <a:off x="1751" y="2211"/>
                    <a:ext cx="71" cy="63"/>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39" name="Line 95"/>
                  <p:cNvSpPr>
                    <a:spLocks noChangeShapeType="1"/>
                  </p:cNvSpPr>
                  <p:nvPr/>
                </p:nvSpPr>
                <p:spPr bwMode="auto">
                  <a:xfrm>
                    <a:off x="1784" y="2243"/>
                    <a:ext cx="41" cy="122"/>
                  </a:xfrm>
                  <a:prstGeom prst="line">
                    <a:avLst/>
                  </a:prstGeom>
                  <a:noFill/>
                  <a:ln w="12700">
                    <a:solidFill>
                      <a:srgbClr val="0000FF"/>
                    </a:solidFill>
                    <a:round/>
                    <a:headEnd type="none" w="sm" len="sm"/>
                    <a:tailEnd type="none" w="sm" len="sm"/>
                  </a:ln>
                  <a:effectLst/>
                </p:spPr>
                <p:txBody>
                  <a:bodyPr/>
                  <a:lstStyle/>
                  <a:p>
                    <a:endParaRPr lang="en-US"/>
                  </a:p>
                </p:txBody>
              </p:sp>
              <p:sp>
                <p:nvSpPr>
                  <p:cNvPr id="134240" name="Oval 96"/>
                  <p:cNvSpPr>
                    <a:spLocks noChangeArrowheads="1"/>
                  </p:cNvSpPr>
                  <p:nvPr/>
                </p:nvSpPr>
                <p:spPr bwMode="auto">
                  <a:xfrm>
                    <a:off x="1788" y="2333"/>
                    <a:ext cx="75"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41" name="Line 97"/>
                  <p:cNvSpPr>
                    <a:spLocks noChangeShapeType="1"/>
                  </p:cNvSpPr>
                  <p:nvPr/>
                </p:nvSpPr>
                <p:spPr bwMode="auto">
                  <a:xfrm flipV="1">
                    <a:off x="1825" y="1805"/>
                    <a:ext cx="52" cy="560"/>
                  </a:xfrm>
                  <a:prstGeom prst="line">
                    <a:avLst/>
                  </a:prstGeom>
                  <a:noFill/>
                  <a:ln w="12700">
                    <a:solidFill>
                      <a:srgbClr val="0000FF"/>
                    </a:solidFill>
                    <a:round/>
                    <a:headEnd type="none" w="sm" len="sm"/>
                    <a:tailEnd type="none" w="sm" len="sm"/>
                  </a:ln>
                  <a:effectLst/>
                </p:spPr>
                <p:txBody>
                  <a:bodyPr/>
                  <a:lstStyle/>
                  <a:p>
                    <a:endParaRPr lang="en-US"/>
                  </a:p>
                </p:txBody>
              </p:sp>
              <p:sp>
                <p:nvSpPr>
                  <p:cNvPr id="134242" name="Oval 98"/>
                  <p:cNvSpPr>
                    <a:spLocks noChangeArrowheads="1"/>
                  </p:cNvSpPr>
                  <p:nvPr/>
                </p:nvSpPr>
                <p:spPr bwMode="auto">
                  <a:xfrm>
                    <a:off x="1842" y="1777"/>
                    <a:ext cx="71" cy="60"/>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43" name="Line 99"/>
                  <p:cNvSpPr>
                    <a:spLocks noChangeShapeType="1"/>
                  </p:cNvSpPr>
                  <p:nvPr/>
                </p:nvSpPr>
                <p:spPr bwMode="auto">
                  <a:xfrm>
                    <a:off x="1877" y="1805"/>
                    <a:ext cx="50" cy="21"/>
                  </a:xfrm>
                  <a:prstGeom prst="line">
                    <a:avLst/>
                  </a:prstGeom>
                  <a:noFill/>
                  <a:ln w="12700">
                    <a:solidFill>
                      <a:srgbClr val="0000FF"/>
                    </a:solidFill>
                    <a:round/>
                    <a:headEnd type="none" w="sm" len="sm"/>
                    <a:tailEnd type="none" w="sm" len="sm"/>
                  </a:ln>
                  <a:effectLst/>
                </p:spPr>
                <p:txBody>
                  <a:bodyPr/>
                  <a:lstStyle/>
                  <a:p>
                    <a:endParaRPr lang="en-US"/>
                  </a:p>
                </p:txBody>
              </p:sp>
              <p:sp>
                <p:nvSpPr>
                  <p:cNvPr id="134244" name="Oval 100"/>
                  <p:cNvSpPr>
                    <a:spLocks noChangeArrowheads="1"/>
                  </p:cNvSpPr>
                  <p:nvPr/>
                </p:nvSpPr>
                <p:spPr bwMode="auto">
                  <a:xfrm>
                    <a:off x="1895" y="1798"/>
                    <a:ext cx="70" cy="63"/>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45" name="Line 101"/>
                  <p:cNvSpPr>
                    <a:spLocks noChangeShapeType="1"/>
                  </p:cNvSpPr>
                  <p:nvPr/>
                </p:nvSpPr>
                <p:spPr bwMode="auto">
                  <a:xfrm>
                    <a:off x="1927" y="1826"/>
                    <a:ext cx="41" cy="560"/>
                  </a:xfrm>
                  <a:prstGeom prst="line">
                    <a:avLst/>
                  </a:prstGeom>
                  <a:noFill/>
                  <a:ln w="12700">
                    <a:solidFill>
                      <a:srgbClr val="0000FF"/>
                    </a:solidFill>
                    <a:round/>
                    <a:headEnd type="none" w="sm" len="sm"/>
                    <a:tailEnd type="none" w="sm" len="sm"/>
                  </a:ln>
                  <a:effectLst/>
                </p:spPr>
                <p:txBody>
                  <a:bodyPr/>
                  <a:lstStyle/>
                  <a:p>
                    <a:endParaRPr lang="en-US"/>
                  </a:p>
                </p:txBody>
              </p:sp>
              <p:sp>
                <p:nvSpPr>
                  <p:cNvPr id="134246" name="Oval 102"/>
                  <p:cNvSpPr>
                    <a:spLocks noChangeArrowheads="1"/>
                  </p:cNvSpPr>
                  <p:nvPr/>
                </p:nvSpPr>
                <p:spPr bwMode="auto">
                  <a:xfrm>
                    <a:off x="1931" y="2356"/>
                    <a:ext cx="75"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47" name="Line 103"/>
                  <p:cNvSpPr>
                    <a:spLocks noChangeShapeType="1"/>
                  </p:cNvSpPr>
                  <p:nvPr/>
                </p:nvSpPr>
                <p:spPr bwMode="auto">
                  <a:xfrm flipV="1">
                    <a:off x="1968" y="2328"/>
                    <a:ext cx="52" cy="57"/>
                  </a:xfrm>
                  <a:prstGeom prst="line">
                    <a:avLst/>
                  </a:prstGeom>
                  <a:noFill/>
                  <a:ln w="12700">
                    <a:solidFill>
                      <a:srgbClr val="0000FF"/>
                    </a:solidFill>
                    <a:round/>
                    <a:headEnd type="none" w="sm" len="sm"/>
                    <a:tailEnd type="none" w="sm" len="sm"/>
                  </a:ln>
                  <a:effectLst/>
                </p:spPr>
                <p:txBody>
                  <a:bodyPr/>
                  <a:lstStyle/>
                  <a:p>
                    <a:endParaRPr lang="en-US"/>
                  </a:p>
                </p:txBody>
              </p:sp>
              <p:sp>
                <p:nvSpPr>
                  <p:cNvPr id="134248" name="Oval 104"/>
                  <p:cNvSpPr>
                    <a:spLocks noChangeArrowheads="1"/>
                  </p:cNvSpPr>
                  <p:nvPr/>
                </p:nvSpPr>
                <p:spPr bwMode="auto">
                  <a:xfrm>
                    <a:off x="1985" y="2301"/>
                    <a:ext cx="71"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49" name="Line 105"/>
                  <p:cNvSpPr>
                    <a:spLocks noChangeShapeType="1"/>
                  </p:cNvSpPr>
                  <p:nvPr/>
                </p:nvSpPr>
                <p:spPr bwMode="auto">
                  <a:xfrm flipV="1">
                    <a:off x="2020" y="2306"/>
                    <a:ext cx="50" cy="25"/>
                  </a:xfrm>
                  <a:prstGeom prst="line">
                    <a:avLst/>
                  </a:prstGeom>
                  <a:noFill/>
                  <a:ln w="12700">
                    <a:solidFill>
                      <a:srgbClr val="0000FF"/>
                    </a:solidFill>
                    <a:round/>
                    <a:headEnd type="none" w="sm" len="sm"/>
                    <a:tailEnd type="none" w="sm" len="sm"/>
                  </a:ln>
                  <a:effectLst/>
                </p:spPr>
                <p:txBody>
                  <a:bodyPr/>
                  <a:lstStyle/>
                  <a:p>
                    <a:endParaRPr lang="en-US"/>
                  </a:p>
                </p:txBody>
              </p:sp>
              <p:sp>
                <p:nvSpPr>
                  <p:cNvPr id="134250" name="Oval 106"/>
                  <p:cNvSpPr>
                    <a:spLocks noChangeArrowheads="1"/>
                  </p:cNvSpPr>
                  <p:nvPr/>
                </p:nvSpPr>
                <p:spPr bwMode="auto">
                  <a:xfrm>
                    <a:off x="2038" y="2279"/>
                    <a:ext cx="70"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51" name="Line 107"/>
                  <p:cNvSpPr>
                    <a:spLocks noChangeShapeType="1"/>
                  </p:cNvSpPr>
                  <p:nvPr/>
                </p:nvSpPr>
                <p:spPr bwMode="auto">
                  <a:xfrm flipV="1">
                    <a:off x="2069" y="2029"/>
                    <a:ext cx="41" cy="278"/>
                  </a:xfrm>
                  <a:prstGeom prst="line">
                    <a:avLst/>
                  </a:prstGeom>
                  <a:noFill/>
                  <a:ln w="12700">
                    <a:solidFill>
                      <a:srgbClr val="0000FF"/>
                    </a:solidFill>
                    <a:round/>
                    <a:headEnd type="none" w="sm" len="sm"/>
                    <a:tailEnd type="none" w="sm" len="sm"/>
                  </a:ln>
                  <a:effectLst/>
                </p:spPr>
                <p:txBody>
                  <a:bodyPr/>
                  <a:lstStyle/>
                  <a:p>
                    <a:endParaRPr lang="en-US"/>
                  </a:p>
                </p:txBody>
              </p:sp>
              <p:sp>
                <p:nvSpPr>
                  <p:cNvPr id="134252" name="Oval 108"/>
                  <p:cNvSpPr>
                    <a:spLocks noChangeArrowheads="1"/>
                  </p:cNvSpPr>
                  <p:nvPr/>
                </p:nvSpPr>
                <p:spPr bwMode="auto">
                  <a:xfrm>
                    <a:off x="2074" y="2000"/>
                    <a:ext cx="73" cy="61"/>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53" name="Line 109"/>
                  <p:cNvSpPr>
                    <a:spLocks noChangeShapeType="1"/>
                  </p:cNvSpPr>
                  <p:nvPr/>
                </p:nvSpPr>
                <p:spPr bwMode="auto">
                  <a:xfrm>
                    <a:off x="2111" y="2029"/>
                    <a:ext cx="52" cy="671"/>
                  </a:xfrm>
                  <a:prstGeom prst="line">
                    <a:avLst/>
                  </a:prstGeom>
                  <a:noFill/>
                  <a:ln w="12700">
                    <a:solidFill>
                      <a:srgbClr val="0000FF"/>
                    </a:solidFill>
                    <a:round/>
                    <a:headEnd type="none" w="sm" len="sm"/>
                    <a:tailEnd type="none" w="sm" len="sm"/>
                  </a:ln>
                  <a:effectLst/>
                </p:spPr>
                <p:txBody>
                  <a:bodyPr/>
                  <a:lstStyle/>
                  <a:p>
                    <a:endParaRPr lang="en-US"/>
                  </a:p>
                </p:txBody>
              </p:sp>
              <p:sp>
                <p:nvSpPr>
                  <p:cNvPr id="134254" name="Oval 110"/>
                  <p:cNvSpPr>
                    <a:spLocks noChangeArrowheads="1"/>
                  </p:cNvSpPr>
                  <p:nvPr/>
                </p:nvSpPr>
                <p:spPr bwMode="auto">
                  <a:xfrm>
                    <a:off x="2127" y="2672"/>
                    <a:ext cx="72" cy="59"/>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55" name="Line 111"/>
                  <p:cNvSpPr>
                    <a:spLocks noChangeShapeType="1"/>
                  </p:cNvSpPr>
                  <p:nvPr/>
                </p:nvSpPr>
                <p:spPr bwMode="auto">
                  <a:xfrm flipV="1">
                    <a:off x="2163" y="2542"/>
                    <a:ext cx="38" cy="158"/>
                  </a:xfrm>
                  <a:prstGeom prst="line">
                    <a:avLst/>
                  </a:prstGeom>
                  <a:noFill/>
                  <a:ln w="12700">
                    <a:solidFill>
                      <a:srgbClr val="0000FF"/>
                    </a:solidFill>
                    <a:round/>
                    <a:headEnd type="none" w="sm" len="sm"/>
                    <a:tailEnd type="none" w="sm" len="sm"/>
                  </a:ln>
                  <a:effectLst/>
                </p:spPr>
                <p:txBody>
                  <a:bodyPr/>
                  <a:lstStyle/>
                  <a:p>
                    <a:endParaRPr lang="en-US"/>
                  </a:p>
                </p:txBody>
              </p:sp>
              <p:sp>
                <p:nvSpPr>
                  <p:cNvPr id="134256" name="Oval 112"/>
                  <p:cNvSpPr>
                    <a:spLocks noChangeArrowheads="1"/>
                  </p:cNvSpPr>
                  <p:nvPr/>
                </p:nvSpPr>
                <p:spPr bwMode="auto">
                  <a:xfrm>
                    <a:off x="2167" y="2514"/>
                    <a:ext cx="71"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57" name="Line 113"/>
                  <p:cNvSpPr>
                    <a:spLocks noChangeShapeType="1"/>
                  </p:cNvSpPr>
                  <p:nvPr/>
                </p:nvSpPr>
                <p:spPr bwMode="auto">
                  <a:xfrm flipV="1">
                    <a:off x="2200" y="2242"/>
                    <a:ext cx="53" cy="299"/>
                  </a:xfrm>
                  <a:prstGeom prst="line">
                    <a:avLst/>
                  </a:prstGeom>
                  <a:noFill/>
                  <a:ln w="12700">
                    <a:solidFill>
                      <a:srgbClr val="0000FF"/>
                    </a:solidFill>
                    <a:round/>
                    <a:headEnd type="none" w="sm" len="sm"/>
                    <a:tailEnd type="none" w="sm" len="sm"/>
                  </a:ln>
                  <a:effectLst/>
                </p:spPr>
                <p:txBody>
                  <a:bodyPr/>
                  <a:lstStyle/>
                  <a:p>
                    <a:endParaRPr lang="en-US"/>
                  </a:p>
                </p:txBody>
              </p:sp>
              <p:sp>
                <p:nvSpPr>
                  <p:cNvPr id="134258" name="Oval 114"/>
                  <p:cNvSpPr>
                    <a:spLocks noChangeArrowheads="1"/>
                  </p:cNvSpPr>
                  <p:nvPr/>
                </p:nvSpPr>
                <p:spPr bwMode="auto">
                  <a:xfrm>
                    <a:off x="2217" y="2211"/>
                    <a:ext cx="73" cy="63"/>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59" name="Line 115"/>
                  <p:cNvSpPr>
                    <a:spLocks noChangeShapeType="1"/>
                  </p:cNvSpPr>
                  <p:nvPr/>
                </p:nvSpPr>
                <p:spPr bwMode="auto">
                  <a:xfrm flipV="1">
                    <a:off x="2254" y="2219"/>
                    <a:ext cx="52" cy="24"/>
                  </a:xfrm>
                  <a:prstGeom prst="line">
                    <a:avLst/>
                  </a:prstGeom>
                  <a:noFill/>
                  <a:ln w="12700">
                    <a:solidFill>
                      <a:srgbClr val="0000FF"/>
                    </a:solidFill>
                    <a:round/>
                    <a:headEnd type="none" w="sm" len="sm"/>
                    <a:tailEnd type="none" w="sm" len="sm"/>
                  </a:ln>
                  <a:effectLst/>
                </p:spPr>
                <p:txBody>
                  <a:bodyPr/>
                  <a:lstStyle/>
                  <a:p>
                    <a:endParaRPr lang="en-US"/>
                  </a:p>
                </p:txBody>
              </p:sp>
              <p:sp>
                <p:nvSpPr>
                  <p:cNvPr id="134260" name="Oval 116"/>
                  <p:cNvSpPr>
                    <a:spLocks noChangeArrowheads="1"/>
                  </p:cNvSpPr>
                  <p:nvPr/>
                </p:nvSpPr>
                <p:spPr bwMode="auto">
                  <a:xfrm>
                    <a:off x="2271" y="2188"/>
                    <a:ext cx="71"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61" name="Line 117"/>
                  <p:cNvSpPr>
                    <a:spLocks noChangeShapeType="1"/>
                  </p:cNvSpPr>
                  <p:nvPr/>
                </p:nvSpPr>
                <p:spPr bwMode="auto">
                  <a:xfrm>
                    <a:off x="2306" y="2219"/>
                    <a:ext cx="38" cy="33"/>
                  </a:xfrm>
                  <a:prstGeom prst="line">
                    <a:avLst/>
                  </a:prstGeom>
                  <a:noFill/>
                  <a:ln w="12700">
                    <a:solidFill>
                      <a:srgbClr val="0000FF"/>
                    </a:solidFill>
                    <a:round/>
                    <a:headEnd type="none" w="sm" len="sm"/>
                    <a:tailEnd type="none" w="sm" len="sm"/>
                  </a:ln>
                  <a:effectLst/>
                </p:spPr>
                <p:txBody>
                  <a:bodyPr/>
                  <a:lstStyle/>
                  <a:p>
                    <a:endParaRPr lang="en-US"/>
                  </a:p>
                </p:txBody>
              </p:sp>
              <p:sp>
                <p:nvSpPr>
                  <p:cNvPr id="134262" name="Oval 118"/>
                  <p:cNvSpPr>
                    <a:spLocks noChangeArrowheads="1"/>
                  </p:cNvSpPr>
                  <p:nvPr/>
                </p:nvSpPr>
                <p:spPr bwMode="auto">
                  <a:xfrm>
                    <a:off x="2310" y="2223"/>
                    <a:ext cx="71" cy="63"/>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63" name="Line 119"/>
                  <p:cNvSpPr>
                    <a:spLocks noChangeShapeType="1"/>
                  </p:cNvSpPr>
                  <p:nvPr/>
                </p:nvSpPr>
                <p:spPr bwMode="auto">
                  <a:xfrm>
                    <a:off x="2344" y="2252"/>
                    <a:ext cx="52" cy="558"/>
                  </a:xfrm>
                  <a:prstGeom prst="line">
                    <a:avLst/>
                  </a:prstGeom>
                  <a:noFill/>
                  <a:ln w="12700">
                    <a:solidFill>
                      <a:srgbClr val="0000FF"/>
                    </a:solidFill>
                    <a:round/>
                    <a:headEnd type="none" w="sm" len="sm"/>
                    <a:tailEnd type="none" w="sm" len="sm"/>
                  </a:ln>
                  <a:effectLst/>
                </p:spPr>
                <p:txBody>
                  <a:bodyPr/>
                  <a:lstStyle/>
                  <a:p>
                    <a:endParaRPr lang="en-US"/>
                  </a:p>
                </p:txBody>
              </p:sp>
              <p:sp>
                <p:nvSpPr>
                  <p:cNvPr id="134264" name="Oval 120"/>
                  <p:cNvSpPr>
                    <a:spLocks noChangeArrowheads="1"/>
                  </p:cNvSpPr>
                  <p:nvPr/>
                </p:nvSpPr>
                <p:spPr bwMode="auto">
                  <a:xfrm>
                    <a:off x="2360" y="2781"/>
                    <a:ext cx="73"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65" name="Line 121"/>
                  <p:cNvSpPr>
                    <a:spLocks noChangeShapeType="1"/>
                  </p:cNvSpPr>
                  <p:nvPr/>
                </p:nvSpPr>
                <p:spPr bwMode="auto">
                  <a:xfrm flipV="1">
                    <a:off x="2395" y="2767"/>
                    <a:ext cx="51" cy="44"/>
                  </a:xfrm>
                  <a:prstGeom prst="line">
                    <a:avLst/>
                  </a:prstGeom>
                  <a:noFill/>
                  <a:ln w="12700">
                    <a:solidFill>
                      <a:srgbClr val="0000FF"/>
                    </a:solidFill>
                    <a:round/>
                    <a:headEnd type="none" w="sm" len="sm"/>
                    <a:tailEnd type="none" w="sm" len="sm"/>
                  </a:ln>
                  <a:effectLst/>
                </p:spPr>
                <p:txBody>
                  <a:bodyPr/>
                  <a:lstStyle/>
                  <a:p>
                    <a:endParaRPr lang="en-US"/>
                  </a:p>
                </p:txBody>
              </p:sp>
              <p:sp>
                <p:nvSpPr>
                  <p:cNvPr id="134266" name="Oval 122"/>
                  <p:cNvSpPr>
                    <a:spLocks noChangeArrowheads="1"/>
                  </p:cNvSpPr>
                  <p:nvPr/>
                </p:nvSpPr>
                <p:spPr bwMode="auto">
                  <a:xfrm>
                    <a:off x="2414" y="2736"/>
                    <a:ext cx="71" cy="63"/>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67" name="Line 123"/>
                  <p:cNvSpPr>
                    <a:spLocks noChangeShapeType="1"/>
                  </p:cNvSpPr>
                  <p:nvPr/>
                </p:nvSpPr>
                <p:spPr bwMode="auto">
                  <a:xfrm flipV="1">
                    <a:off x="2447" y="2085"/>
                    <a:ext cx="40" cy="682"/>
                  </a:xfrm>
                  <a:prstGeom prst="line">
                    <a:avLst/>
                  </a:prstGeom>
                  <a:noFill/>
                  <a:ln w="12700">
                    <a:solidFill>
                      <a:srgbClr val="0000FF"/>
                    </a:solidFill>
                    <a:round/>
                    <a:headEnd type="none" w="sm" len="sm"/>
                    <a:tailEnd type="none" w="sm" len="sm"/>
                  </a:ln>
                  <a:effectLst/>
                </p:spPr>
                <p:txBody>
                  <a:bodyPr/>
                  <a:lstStyle/>
                  <a:p>
                    <a:endParaRPr lang="en-US"/>
                  </a:p>
                </p:txBody>
              </p:sp>
              <p:sp>
                <p:nvSpPr>
                  <p:cNvPr id="134268" name="Oval 124"/>
                  <p:cNvSpPr>
                    <a:spLocks noChangeArrowheads="1"/>
                  </p:cNvSpPr>
                  <p:nvPr/>
                </p:nvSpPr>
                <p:spPr bwMode="auto">
                  <a:xfrm>
                    <a:off x="2451" y="2056"/>
                    <a:ext cx="73" cy="59"/>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69" name="Line 125"/>
                  <p:cNvSpPr>
                    <a:spLocks noChangeShapeType="1"/>
                  </p:cNvSpPr>
                  <p:nvPr/>
                </p:nvSpPr>
                <p:spPr bwMode="auto">
                  <a:xfrm>
                    <a:off x="2487" y="2085"/>
                    <a:ext cx="52" cy="178"/>
                  </a:xfrm>
                  <a:prstGeom prst="line">
                    <a:avLst/>
                  </a:prstGeom>
                  <a:noFill/>
                  <a:ln w="12700">
                    <a:solidFill>
                      <a:srgbClr val="0000FF"/>
                    </a:solidFill>
                    <a:round/>
                    <a:headEnd type="none" w="sm" len="sm"/>
                    <a:tailEnd type="none" w="sm" len="sm"/>
                  </a:ln>
                  <a:effectLst/>
                </p:spPr>
                <p:txBody>
                  <a:bodyPr/>
                  <a:lstStyle/>
                  <a:p>
                    <a:endParaRPr lang="en-US"/>
                  </a:p>
                </p:txBody>
              </p:sp>
              <p:sp>
                <p:nvSpPr>
                  <p:cNvPr id="134270" name="Oval 126"/>
                  <p:cNvSpPr>
                    <a:spLocks noChangeArrowheads="1"/>
                  </p:cNvSpPr>
                  <p:nvPr/>
                </p:nvSpPr>
                <p:spPr bwMode="auto">
                  <a:xfrm>
                    <a:off x="2504" y="2234"/>
                    <a:ext cx="72"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71" name="Line 127"/>
                  <p:cNvSpPr>
                    <a:spLocks noChangeShapeType="1"/>
                  </p:cNvSpPr>
                  <p:nvPr/>
                </p:nvSpPr>
                <p:spPr bwMode="auto">
                  <a:xfrm flipV="1">
                    <a:off x="2538" y="2243"/>
                    <a:ext cx="51" cy="20"/>
                  </a:xfrm>
                  <a:prstGeom prst="line">
                    <a:avLst/>
                  </a:prstGeom>
                  <a:noFill/>
                  <a:ln w="12700">
                    <a:solidFill>
                      <a:srgbClr val="0000FF"/>
                    </a:solidFill>
                    <a:round/>
                    <a:headEnd type="none" w="sm" len="sm"/>
                    <a:tailEnd type="none" w="sm" len="sm"/>
                  </a:ln>
                  <a:effectLst/>
                </p:spPr>
                <p:txBody>
                  <a:bodyPr/>
                  <a:lstStyle/>
                  <a:p>
                    <a:endParaRPr lang="en-US"/>
                  </a:p>
                </p:txBody>
              </p:sp>
              <p:sp>
                <p:nvSpPr>
                  <p:cNvPr id="134272" name="Oval 128"/>
                  <p:cNvSpPr>
                    <a:spLocks noChangeArrowheads="1"/>
                  </p:cNvSpPr>
                  <p:nvPr/>
                </p:nvSpPr>
                <p:spPr bwMode="auto">
                  <a:xfrm>
                    <a:off x="2557" y="2211"/>
                    <a:ext cx="71" cy="63"/>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73" name="Line 129"/>
                  <p:cNvSpPr>
                    <a:spLocks noChangeShapeType="1"/>
                  </p:cNvSpPr>
                  <p:nvPr/>
                </p:nvSpPr>
                <p:spPr bwMode="auto">
                  <a:xfrm>
                    <a:off x="2590" y="2243"/>
                    <a:ext cx="40" cy="724"/>
                  </a:xfrm>
                  <a:prstGeom prst="line">
                    <a:avLst/>
                  </a:prstGeom>
                  <a:noFill/>
                  <a:ln w="12700">
                    <a:solidFill>
                      <a:srgbClr val="0000FF"/>
                    </a:solidFill>
                    <a:round/>
                    <a:headEnd type="none" w="sm" len="sm"/>
                    <a:tailEnd type="none" w="sm" len="sm"/>
                  </a:ln>
                  <a:effectLst/>
                </p:spPr>
                <p:txBody>
                  <a:bodyPr/>
                  <a:lstStyle/>
                  <a:p>
                    <a:endParaRPr lang="en-US"/>
                  </a:p>
                </p:txBody>
              </p:sp>
              <p:sp>
                <p:nvSpPr>
                  <p:cNvPr id="134274" name="Oval 130"/>
                  <p:cNvSpPr>
                    <a:spLocks noChangeArrowheads="1"/>
                  </p:cNvSpPr>
                  <p:nvPr/>
                </p:nvSpPr>
                <p:spPr bwMode="auto">
                  <a:xfrm>
                    <a:off x="2594" y="2939"/>
                    <a:ext cx="73"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75" name="Line 131"/>
                  <p:cNvSpPr>
                    <a:spLocks noChangeShapeType="1"/>
                  </p:cNvSpPr>
                  <p:nvPr/>
                </p:nvSpPr>
                <p:spPr bwMode="auto">
                  <a:xfrm flipV="1">
                    <a:off x="2629" y="2532"/>
                    <a:ext cx="51" cy="438"/>
                  </a:xfrm>
                  <a:prstGeom prst="line">
                    <a:avLst/>
                  </a:prstGeom>
                  <a:noFill/>
                  <a:ln w="12700">
                    <a:solidFill>
                      <a:srgbClr val="0000FF"/>
                    </a:solidFill>
                    <a:round/>
                    <a:headEnd type="none" w="sm" len="sm"/>
                    <a:tailEnd type="none" w="sm" len="sm"/>
                  </a:ln>
                  <a:effectLst/>
                </p:spPr>
                <p:txBody>
                  <a:bodyPr/>
                  <a:lstStyle/>
                  <a:p>
                    <a:endParaRPr lang="en-US"/>
                  </a:p>
                </p:txBody>
              </p:sp>
              <p:sp>
                <p:nvSpPr>
                  <p:cNvPr id="134276" name="Oval 132"/>
                  <p:cNvSpPr>
                    <a:spLocks noChangeArrowheads="1"/>
                  </p:cNvSpPr>
                  <p:nvPr/>
                </p:nvSpPr>
                <p:spPr bwMode="auto">
                  <a:xfrm>
                    <a:off x="2647" y="2504"/>
                    <a:ext cx="72" cy="60"/>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77" name="Line 133"/>
                  <p:cNvSpPr>
                    <a:spLocks noChangeShapeType="1"/>
                  </p:cNvSpPr>
                  <p:nvPr/>
                </p:nvSpPr>
                <p:spPr bwMode="auto">
                  <a:xfrm flipV="1">
                    <a:off x="2681" y="2342"/>
                    <a:ext cx="41" cy="190"/>
                  </a:xfrm>
                  <a:prstGeom prst="line">
                    <a:avLst/>
                  </a:prstGeom>
                  <a:noFill/>
                  <a:ln w="12700">
                    <a:solidFill>
                      <a:srgbClr val="0000FF"/>
                    </a:solidFill>
                    <a:round/>
                    <a:headEnd type="none" w="sm" len="sm"/>
                    <a:tailEnd type="none" w="sm" len="sm"/>
                  </a:ln>
                  <a:effectLst/>
                </p:spPr>
                <p:txBody>
                  <a:bodyPr/>
                  <a:lstStyle/>
                  <a:p>
                    <a:endParaRPr lang="en-US"/>
                  </a:p>
                </p:txBody>
              </p:sp>
              <p:sp>
                <p:nvSpPr>
                  <p:cNvPr id="134278" name="Oval 134"/>
                  <p:cNvSpPr>
                    <a:spLocks noChangeArrowheads="1"/>
                  </p:cNvSpPr>
                  <p:nvPr/>
                </p:nvSpPr>
                <p:spPr bwMode="auto">
                  <a:xfrm>
                    <a:off x="2686" y="2311"/>
                    <a:ext cx="72" cy="63"/>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79" name="Line 135"/>
                  <p:cNvSpPr>
                    <a:spLocks noChangeShapeType="1"/>
                  </p:cNvSpPr>
                  <p:nvPr/>
                </p:nvSpPr>
                <p:spPr bwMode="auto">
                  <a:xfrm>
                    <a:off x="2720" y="2342"/>
                    <a:ext cx="53" cy="132"/>
                  </a:xfrm>
                  <a:prstGeom prst="line">
                    <a:avLst/>
                  </a:prstGeom>
                  <a:noFill/>
                  <a:ln w="12700">
                    <a:solidFill>
                      <a:srgbClr val="0000FF"/>
                    </a:solidFill>
                    <a:round/>
                    <a:headEnd type="none" w="sm" len="sm"/>
                    <a:tailEnd type="none" w="sm" len="sm"/>
                  </a:ln>
                  <a:effectLst/>
                </p:spPr>
                <p:txBody>
                  <a:bodyPr/>
                  <a:lstStyle/>
                  <a:p>
                    <a:endParaRPr lang="en-US"/>
                  </a:p>
                </p:txBody>
              </p:sp>
              <p:sp>
                <p:nvSpPr>
                  <p:cNvPr id="134280" name="Oval 136"/>
                  <p:cNvSpPr>
                    <a:spLocks noChangeArrowheads="1"/>
                  </p:cNvSpPr>
                  <p:nvPr/>
                </p:nvSpPr>
                <p:spPr bwMode="auto">
                  <a:xfrm>
                    <a:off x="2738" y="2446"/>
                    <a:ext cx="72"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81" name="Line 137"/>
                  <p:cNvSpPr>
                    <a:spLocks noChangeShapeType="1"/>
                  </p:cNvSpPr>
                  <p:nvPr/>
                </p:nvSpPr>
                <p:spPr bwMode="auto">
                  <a:xfrm>
                    <a:off x="2773" y="2474"/>
                    <a:ext cx="51" cy="58"/>
                  </a:xfrm>
                  <a:prstGeom prst="line">
                    <a:avLst/>
                  </a:prstGeom>
                  <a:noFill/>
                  <a:ln w="12700">
                    <a:solidFill>
                      <a:srgbClr val="0000FF"/>
                    </a:solidFill>
                    <a:round/>
                    <a:headEnd type="none" w="sm" len="sm"/>
                    <a:tailEnd type="none" w="sm" len="sm"/>
                  </a:ln>
                  <a:effectLst/>
                </p:spPr>
                <p:txBody>
                  <a:bodyPr/>
                  <a:lstStyle/>
                  <a:p>
                    <a:endParaRPr lang="en-US"/>
                  </a:p>
                </p:txBody>
              </p:sp>
              <p:sp>
                <p:nvSpPr>
                  <p:cNvPr id="134282" name="Oval 138"/>
                  <p:cNvSpPr>
                    <a:spLocks noChangeArrowheads="1"/>
                  </p:cNvSpPr>
                  <p:nvPr/>
                </p:nvSpPr>
                <p:spPr bwMode="auto">
                  <a:xfrm>
                    <a:off x="2790" y="2504"/>
                    <a:ext cx="73" cy="60"/>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83" name="Line 139"/>
                  <p:cNvSpPr>
                    <a:spLocks noChangeShapeType="1"/>
                  </p:cNvSpPr>
                  <p:nvPr/>
                </p:nvSpPr>
                <p:spPr bwMode="auto">
                  <a:xfrm>
                    <a:off x="2826" y="2532"/>
                    <a:ext cx="41" cy="357"/>
                  </a:xfrm>
                  <a:prstGeom prst="line">
                    <a:avLst/>
                  </a:prstGeom>
                  <a:noFill/>
                  <a:ln w="12700">
                    <a:solidFill>
                      <a:srgbClr val="0000FF"/>
                    </a:solidFill>
                    <a:round/>
                    <a:headEnd type="none" w="sm" len="sm"/>
                    <a:tailEnd type="none" w="sm" len="sm"/>
                  </a:ln>
                  <a:effectLst/>
                </p:spPr>
                <p:txBody>
                  <a:bodyPr/>
                  <a:lstStyle/>
                  <a:p>
                    <a:endParaRPr lang="en-US"/>
                  </a:p>
                </p:txBody>
              </p:sp>
              <p:sp>
                <p:nvSpPr>
                  <p:cNvPr id="134284" name="Oval 140"/>
                  <p:cNvSpPr>
                    <a:spLocks noChangeArrowheads="1"/>
                  </p:cNvSpPr>
                  <p:nvPr/>
                </p:nvSpPr>
                <p:spPr bwMode="auto">
                  <a:xfrm>
                    <a:off x="2830" y="2859"/>
                    <a:ext cx="71" cy="63"/>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85" name="Line 141"/>
                  <p:cNvSpPr>
                    <a:spLocks noChangeShapeType="1"/>
                  </p:cNvSpPr>
                  <p:nvPr/>
                </p:nvSpPr>
                <p:spPr bwMode="auto">
                  <a:xfrm flipV="1">
                    <a:off x="2863" y="2473"/>
                    <a:ext cx="54" cy="415"/>
                  </a:xfrm>
                  <a:prstGeom prst="line">
                    <a:avLst/>
                  </a:prstGeom>
                  <a:noFill/>
                  <a:ln w="12700">
                    <a:solidFill>
                      <a:srgbClr val="0000FF"/>
                    </a:solidFill>
                    <a:round/>
                    <a:headEnd type="none" w="sm" len="sm"/>
                    <a:tailEnd type="none" w="sm" len="sm"/>
                  </a:ln>
                  <a:effectLst/>
                </p:spPr>
                <p:txBody>
                  <a:bodyPr/>
                  <a:lstStyle/>
                  <a:p>
                    <a:endParaRPr lang="en-US"/>
                  </a:p>
                </p:txBody>
              </p:sp>
              <p:sp>
                <p:nvSpPr>
                  <p:cNvPr id="134286" name="Oval 142"/>
                  <p:cNvSpPr>
                    <a:spLocks noChangeArrowheads="1"/>
                  </p:cNvSpPr>
                  <p:nvPr/>
                </p:nvSpPr>
                <p:spPr bwMode="auto">
                  <a:xfrm>
                    <a:off x="2881" y="2446"/>
                    <a:ext cx="72"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87" name="Line 143"/>
                  <p:cNvSpPr>
                    <a:spLocks noChangeShapeType="1"/>
                  </p:cNvSpPr>
                  <p:nvPr/>
                </p:nvSpPr>
                <p:spPr bwMode="auto">
                  <a:xfrm>
                    <a:off x="2917" y="2474"/>
                    <a:ext cx="49" cy="70"/>
                  </a:xfrm>
                  <a:prstGeom prst="line">
                    <a:avLst/>
                  </a:prstGeom>
                  <a:noFill/>
                  <a:ln w="12700">
                    <a:solidFill>
                      <a:srgbClr val="0000FF"/>
                    </a:solidFill>
                    <a:round/>
                    <a:headEnd type="none" w="sm" len="sm"/>
                    <a:tailEnd type="none" w="sm" len="sm"/>
                  </a:ln>
                  <a:effectLst/>
                </p:spPr>
                <p:txBody>
                  <a:bodyPr/>
                  <a:lstStyle/>
                  <a:p>
                    <a:endParaRPr lang="en-US"/>
                  </a:p>
                </p:txBody>
              </p:sp>
              <p:sp>
                <p:nvSpPr>
                  <p:cNvPr id="134288" name="Oval 144"/>
                  <p:cNvSpPr>
                    <a:spLocks noChangeArrowheads="1"/>
                  </p:cNvSpPr>
                  <p:nvPr/>
                </p:nvSpPr>
                <p:spPr bwMode="auto">
                  <a:xfrm>
                    <a:off x="2933" y="2514"/>
                    <a:ext cx="70"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89" name="Line 145"/>
                  <p:cNvSpPr>
                    <a:spLocks noChangeShapeType="1"/>
                  </p:cNvSpPr>
                  <p:nvPr/>
                </p:nvSpPr>
                <p:spPr bwMode="auto">
                  <a:xfrm flipV="1">
                    <a:off x="2969" y="2386"/>
                    <a:ext cx="38" cy="158"/>
                  </a:xfrm>
                  <a:prstGeom prst="line">
                    <a:avLst/>
                  </a:prstGeom>
                  <a:noFill/>
                  <a:ln w="12700">
                    <a:solidFill>
                      <a:srgbClr val="0000FF"/>
                    </a:solidFill>
                    <a:round/>
                    <a:headEnd type="none" w="sm" len="sm"/>
                    <a:tailEnd type="none" w="sm" len="sm"/>
                  </a:ln>
                  <a:effectLst/>
                </p:spPr>
                <p:txBody>
                  <a:bodyPr/>
                  <a:lstStyle/>
                  <a:p>
                    <a:endParaRPr lang="en-US"/>
                  </a:p>
                </p:txBody>
              </p:sp>
              <p:sp>
                <p:nvSpPr>
                  <p:cNvPr id="134290" name="Oval 146"/>
                  <p:cNvSpPr>
                    <a:spLocks noChangeArrowheads="1"/>
                  </p:cNvSpPr>
                  <p:nvPr/>
                </p:nvSpPr>
                <p:spPr bwMode="auto">
                  <a:xfrm>
                    <a:off x="2973" y="2356"/>
                    <a:ext cx="71"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91" name="Line 147"/>
                  <p:cNvSpPr>
                    <a:spLocks noChangeShapeType="1"/>
                  </p:cNvSpPr>
                  <p:nvPr/>
                </p:nvSpPr>
                <p:spPr bwMode="auto">
                  <a:xfrm>
                    <a:off x="3006" y="2386"/>
                    <a:ext cx="54" cy="79"/>
                  </a:xfrm>
                  <a:prstGeom prst="line">
                    <a:avLst/>
                  </a:prstGeom>
                  <a:noFill/>
                  <a:ln w="12700">
                    <a:solidFill>
                      <a:srgbClr val="0000FF"/>
                    </a:solidFill>
                    <a:round/>
                    <a:headEnd type="none" w="sm" len="sm"/>
                    <a:tailEnd type="none" w="sm" len="sm"/>
                  </a:ln>
                  <a:effectLst/>
                </p:spPr>
                <p:txBody>
                  <a:bodyPr/>
                  <a:lstStyle/>
                  <a:p>
                    <a:endParaRPr lang="en-US"/>
                  </a:p>
                </p:txBody>
              </p:sp>
              <p:sp>
                <p:nvSpPr>
                  <p:cNvPr id="134292" name="Oval 148"/>
                  <p:cNvSpPr>
                    <a:spLocks noChangeArrowheads="1"/>
                  </p:cNvSpPr>
                  <p:nvPr/>
                </p:nvSpPr>
                <p:spPr bwMode="auto">
                  <a:xfrm>
                    <a:off x="3024" y="2434"/>
                    <a:ext cx="73" cy="63"/>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93" name="Line 149"/>
                  <p:cNvSpPr>
                    <a:spLocks noChangeShapeType="1"/>
                  </p:cNvSpPr>
                  <p:nvPr/>
                </p:nvSpPr>
                <p:spPr bwMode="auto">
                  <a:xfrm flipV="1">
                    <a:off x="3060" y="2429"/>
                    <a:ext cx="50" cy="35"/>
                  </a:xfrm>
                  <a:prstGeom prst="line">
                    <a:avLst/>
                  </a:prstGeom>
                  <a:noFill/>
                  <a:ln w="12700">
                    <a:solidFill>
                      <a:srgbClr val="0000FF"/>
                    </a:solidFill>
                    <a:round/>
                    <a:headEnd type="none" w="sm" len="sm"/>
                    <a:tailEnd type="none" w="sm" len="sm"/>
                  </a:ln>
                  <a:effectLst/>
                </p:spPr>
                <p:txBody>
                  <a:bodyPr/>
                  <a:lstStyle/>
                  <a:p>
                    <a:endParaRPr lang="en-US"/>
                  </a:p>
                </p:txBody>
              </p:sp>
              <p:sp>
                <p:nvSpPr>
                  <p:cNvPr id="134294" name="Oval 150"/>
                  <p:cNvSpPr>
                    <a:spLocks noChangeArrowheads="1"/>
                  </p:cNvSpPr>
                  <p:nvPr/>
                </p:nvSpPr>
                <p:spPr bwMode="auto">
                  <a:xfrm>
                    <a:off x="3076" y="2401"/>
                    <a:ext cx="71"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95" name="Line 151"/>
                  <p:cNvSpPr>
                    <a:spLocks noChangeShapeType="1"/>
                  </p:cNvSpPr>
                  <p:nvPr/>
                </p:nvSpPr>
                <p:spPr bwMode="auto">
                  <a:xfrm flipV="1">
                    <a:off x="3111" y="2417"/>
                    <a:ext cx="39" cy="15"/>
                  </a:xfrm>
                  <a:prstGeom prst="line">
                    <a:avLst/>
                  </a:prstGeom>
                  <a:noFill/>
                  <a:ln w="12700">
                    <a:solidFill>
                      <a:srgbClr val="0000FF"/>
                    </a:solidFill>
                    <a:round/>
                    <a:headEnd type="none" w="sm" len="sm"/>
                    <a:tailEnd type="none" w="sm" len="sm"/>
                  </a:ln>
                  <a:effectLst/>
                </p:spPr>
                <p:txBody>
                  <a:bodyPr/>
                  <a:lstStyle/>
                  <a:p>
                    <a:endParaRPr lang="en-US"/>
                  </a:p>
                </p:txBody>
              </p:sp>
              <p:sp>
                <p:nvSpPr>
                  <p:cNvPr id="134296" name="Oval 152"/>
                  <p:cNvSpPr>
                    <a:spLocks noChangeArrowheads="1"/>
                  </p:cNvSpPr>
                  <p:nvPr/>
                </p:nvSpPr>
                <p:spPr bwMode="auto">
                  <a:xfrm>
                    <a:off x="3116" y="2390"/>
                    <a:ext cx="71" cy="63"/>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97" name="Line 153"/>
                  <p:cNvSpPr>
                    <a:spLocks noChangeShapeType="1"/>
                  </p:cNvSpPr>
                  <p:nvPr/>
                </p:nvSpPr>
                <p:spPr bwMode="auto">
                  <a:xfrm flipV="1">
                    <a:off x="3149" y="2286"/>
                    <a:ext cx="54" cy="131"/>
                  </a:xfrm>
                  <a:prstGeom prst="line">
                    <a:avLst/>
                  </a:prstGeom>
                  <a:noFill/>
                  <a:ln w="12700">
                    <a:solidFill>
                      <a:srgbClr val="0000FF"/>
                    </a:solidFill>
                    <a:round/>
                    <a:headEnd type="none" w="sm" len="sm"/>
                    <a:tailEnd type="none" w="sm" len="sm"/>
                  </a:ln>
                  <a:effectLst/>
                </p:spPr>
                <p:txBody>
                  <a:bodyPr/>
                  <a:lstStyle/>
                  <a:p>
                    <a:endParaRPr lang="en-US"/>
                  </a:p>
                </p:txBody>
              </p:sp>
              <p:sp>
                <p:nvSpPr>
                  <p:cNvPr id="134298" name="Oval 154"/>
                  <p:cNvSpPr>
                    <a:spLocks noChangeArrowheads="1"/>
                  </p:cNvSpPr>
                  <p:nvPr/>
                </p:nvSpPr>
                <p:spPr bwMode="auto">
                  <a:xfrm>
                    <a:off x="3166" y="2256"/>
                    <a:ext cx="74"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299" name="Line 155"/>
                  <p:cNvSpPr>
                    <a:spLocks noChangeShapeType="1"/>
                  </p:cNvSpPr>
                  <p:nvPr/>
                </p:nvSpPr>
                <p:spPr bwMode="auto">
                  <a:xfrm flipV="1">
                    <a:off x="3203" y="2084"/>
                    <a:ext cx="38" cy="199"/>
                  </a:xfrm>
                  <a:prstGeom prst="line">
                    <a:avLst/>
                  </a:prstGeom>
                  <a:noFill/>
                  <a:ln w="12700">
                    <a:solidFill>
                      <a:srgbClr val="0000FF"/>
                    </a:solidFill>
                    <a:round/>
                    <a:headEnd type="none" w="sm" len="sm"/>
                    <a:tailEnd type="none" w="sm" len="sm"/>
                  </a:ln>
                  <a:effectLst/>
                </p:spPr>
                <p:txBody>
                  <a:bodyPr/>
                  <a:lstStyle/>
                  <a:p>
                    <a:endParaRPr lang="en-US"/>
                  </a:p>
                </p:txBody>
              </p:sp>
              <p:sp>
                <p:nvSpPr>
                  <p:cNvPr id="134300" name="Oval 156"/>
                  <p:cNvSpPr>
                    <a:spLocks noChangeArrowheads="1"/>
                  </p:cNvSpPr>
                  <p:nvPr/>
                </p:nvSpPr>
                <p:spPr bwMode="auto">
                  <a:xfrm>
                    <a:off x="3207" y="2056"/>
                    <a:ext cx="70" cy="59"/>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01" name="Line 157"/>
                  <p:cNvSpPr>
                    <a:spLocks noChangeShapeType="1"/>
                  </p:cNvSpPr>
                  <p:nvPr/>
                </p:nvSpPr>
                <p:spPr bwMode="auto">
                  <a:xfrm>
                    <a:off x="3241" y="2085"/>
                    <a:ext cx="52" cy="714"/>
                  </a:xfrm>
                  <a:prstGeom prst="line">
                    <a:avLst/>
                  </a:prstGeom>
                  <a:noFill/>
                  <a:ln w="12700">
                    <a:solidFill>
                      <a:srgbClr val="0000FF"/>
                    </a:solidFill>
                    <a:round/>
                    <a:headEnd type="none" w="sm" len="sm"/>
                    <a:tailEnd type="none" w="sm" len="sm"/>
                  </a:ln>
                  <a:effectLst/>
                </p:spPr>
                <p:txBody>
                  <a:bodyPr/>
                  <a:lstStyle/>
                  <a:p>
                    <a:endParaRPr lang="en-US"/>
                  </a:p>
                </p:txBody>
              </p:sp>
              <p:sp>
                <p:nvSpPr>
                  <p:cNvPr id="134302" name="Oval 158"/>
                  <p:cNvSpPr>
                    <a:spLocks noChangeArrowheads="1"/>
                  </p:cNvSpPr>
                  <p:nvPr/>
                </p:nvSpPr>
                <p:spPr bwMode="auto">
                  <a:xfrm>
                    <a:off x="3259" y="2771"/>
                    <a:ext cx="72" cy="61"/>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03" name="Line 159"/>
                  <p:cNvSpPr>
                    <a:spLocks noChangeShapeType="1"/>
                  </p:cNvSpPr>
                  <p:nvPr/>
                </p:nvSpPr>
                <p:spPr bwMode="auto">
                  <a:xfrm flipV="1">
                    <a:off x="3292" y="2129"/>
                    <a:ext cx="53" cy="670"/>
                  </a:xfrm>
                  <a:prstGeom prst="line">
                    <a:avLst/>
                  </a:prstGeom>
                  <a:noFill/>
                  <a:ln w="12700">
                    <a:solidFill>
                      <a:srgbClr val="0000FF"/>
                    </a:solidFill>
                    <a:round/>
                    <a:headEnd type="none" w="sm" len="sm"/>
                    <a:tailEnd type="none" w="sm" len="sm"/>
                  </a:ln>
                  <a:effectLst/>
                </p:spPr>
                <p:txBody>
                  <a:bodyPr/>
                  <a:lstStyle/>
                  <a:p>
                    <a:endParaRPr lang="en-US"/>
                  </a:p>
                </p:txBody>
              </p:sp>
              <p:sp>
                <p:nvSpPr>
                  <p:cNvPr id="134304" name="Oval 160"/>
                  <p:cNvSpPr>
                    <a:spLocks noChangeArrowheads="1"/>
                  </p:cNvSpPr>
                  <p:nvPr/>
                </p:nvSpPr>
                <p:spPr bwMode="auto">
                  <a:xfrm>
                    <a:off x="3309" y="2101"/>
                    <a:ext cx="74" cy="59"/>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05" name="Line 161"/>
                  <p:cNvSpPr>
                    <a:spLocks noChangeShapeType="1"/>
                  </p:cNvSpPr>
                  <p:nvPr/>
                </p:nvSpPr>
                <p:spPr bwMode="auto">
                  <a:xfrm>
                    <a:off x="3346" y="2129"/>
                    <a:ext cx="39" cy="459"/>
                  </a:xfrm>
                  <a:prstGeom prst="line">
                    <a:avLst/>
                  </a:prstGeom>
                  <a:noFill/>
                  <a:ln w="12700">
                    <a:solidFill>
                      <a:srgbClr val="0000FF"/>
                    </a:solidFill>
                    <a:round/>
                    <a:headEnd type="none" w="sm" len="sm"/>
                    <a:tailEnd type="none" w="sm" len="sm"/>
                  </a:ln>
                  <a:effectLst/>
                </p:spPr>
                <p:txBody>
                  <a:bodyPr/>
                  <a:lstStyle/>
                  <a:p>
                    <a:endParaRPr lang="en-US"/>
                  </a:p>
                </p:txBody>
              </p:sp>
              <p:sp>
                <p:nvSpPr>
                  <p:cNvPr id="134306" name="Oval 162"/>
                  <p:cNvSpPr>
                    <a:spLocks noChangeArrowheads="1"/>
                  </p:cNvSpPr>
                  <p:nvPr/>
                </p:nvSpPr>
                <p:spPr bwMode="auto">
                  <a:xfrm>
                    <a:off x="3350" y="2558"/>
                    <a:ext cx="70" cy="63"/>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07" name="Line 163"/>
                  <p:cNvSpPr>
                    <a:spLocks noChangeShapeType="1"/>
                  </p:cNvSpPr>
                  <p:nvPr/>
                </p:nvSpPr>
                <p:spPr bwMode="auto">
                  <a:xfrm flipV="1">
                    <a:off x="3384" y="2262"/>
                    <a:ext cx="51" cy="325"/>
                  </a:xfrm>
                  <a:prstGeom prst="line">
                    <a:avLst/>
                  </a:prstGeom>
                  <a:noFill/>
                  <a:ln w="12700">
                    <a:solidFill>
                      <a:srgbClr val="0000FF"/>
                    </a:solidFill>
                    <a:round/>
                    <a:headEnd type="none" w="sm" len="sm"/>
                    <a:tailEnd type="none" w="sm" len="sm"/>
                  </a:ln>
                  <a:effectLst/>
                </p:spPr>
                <p:txBody>
                  <a:bodyPr/>
                  <a:lstStyle/>
                  <a:p>
                    <a:endParaRPr lang="en-US"/>
                  </a:p>
                </p:txBody>
              </p:sp>
              <p:sp>
                <p:nvSpPr>
                  <p:cNvPr id="134308" name="Oval 164"/>
                  <p:cNvSpPr>
                    <a:spLocks noChangeArrowheads="1"/>
                  </p:cNvSpPr>
                  <p:nvPr/>
                </p:nvSpPr>
                <p:spPr bwMode="auto">
                  <a:xfrm>
                    <a:off x="3402" y="2234"/>
                    <a:ext cx="72"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09" name="Line 165"/>
                  <p:cNvSpPr>
                    <a:spLocks noChangeShapeType="1"/>
                  </p:cNvSpPr>
                  <p:nvPr/>
                </p:nvSpPr>
                <p:spPr bwMode="auto">
                  <a:xfrm flipV="1">
                    <a:off x="3435" y="2195"/>
                    <a:ext cx="53" cy="67"/>
                  </a:xfrm>
                  <a:prstGeom prst="line">
                    <a:avLst/>
                  </a:prstGeom>
                  <a:noFill/>
                  <a:ln w="12700">
                    <a:solidFill>
                      <a:srgbClr val="0000FF"/>
                    </a:solidFill>
                    <a:round/>
                    <a:headEnd type="none" w="sm" len="sm"/>
                    <a:tailEnd type="none" w="sm" len="sm"/>
                  </a:ln>
                  <a:effectLst/>
                </p:spPr>
                <p:txBody>
                  <a:bodyPr/>
                  <a:lstStyle/>
                  <a:p>
                    <a:endParaRPr lang="en-US"/>
                  </a:p>
                </p:txBody>
              </p:sp>
              <p:sp>
                <p:nvSpPr>
                  <p:cNvPr id="134310" name="Oval 166"/>
                  <p:cNvSpPr>
                    <a:spLocks noChangeArrowheads="1"/>
                  </p:cNvSpPr>
                  <p:nvPr/>
                </p:nvSpPr>
                <p:spPr bwMode="auto">
                  <a:xfrm>
                    <a:off x="3452" y="2167"/>
                    <a:ext cx="74" cy="61"/>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11" name="Line 167"/>
                  <p:cNvSpPr>
                    <a:spLocks noChangeShapeType="1"/>
                  </p:cNvSpPr>
                  <p:nvPr/>
                </p:nvSpPr>
                <p:spPr bwMode="auto">
                  <a:xfrm flipV="1">
                    <a:off x="3488" y="1948"/>
                    <a:ext cx="39" cy="247"/>
                  </a:xfrm>
                  <a:prstGeom prst="line">
                    <a:avLst/>
                  </a:prstGeom>
                  <a:noFill/>
                  <a:ln w="12700">
                    <a:solidFill>
                      <a:srgbClr val="0000FF"/>
                    </a:solidFill>
                    <a:round/>
                    <a:headEnd type="none" w="sm" len="sm"/>
                    <a:tailEnd type="none" w="sm" len="sm"/>
                  </a:ln>
                  <a:effectLst/>
                </p:spPr>
                <p:txBody>
                  <a:bodyPr/>
                  <a:lstStyle/>
                  <a:p>
                    <a:endParaRPr lang="en-US"/>
                  </a:p>
                </p:txBody>
              </p:sp>
              <p:sp>
                <p:nvSpPr>
                  <p:cNvPr id="134312" name="Oval 168"/>
                  <p:cNvSpPr>
                    <a:spLocks noChangeArrowheads="1"/>
                  </p:cNvSpPr>
                  <p:nvPr/>
                </p:nvSpPr>
                <p:spPr bwMode="auto">
                  <a:xfrm>
                    <a:off x="3493" y="1921"/>
                    <a:ext cx="71"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13" name="Line 169"/>
                  <p:cNvSpPr>
                    <a:spLocks noChangeShapeType="1"/>
                  </p:cNvSpPr>
                  <p:nvPr/>
                </p:nvSpPr>
                <p:spPr bwMode="auto">
                  <a:xfrm>
                    <a:off x="3528" y="1949"/>
                    <a:ext cx="50" cy="338"/>
                  </a:xfrm>
                  <a:prstGeom prst="line">
                    <a:avLst/>
                  </a:prstGeom>
                  <a:noFill/>
                  <a:ln w="12700">
                    <a:solidFill>
                      <a:srgbClr val="0000FF"/>
                    </a:solidFill>
                    <a:round/>
                    <a:headEnd type="none" w="sm" len="sm"/>
                    <a:tailEnd type="none" w="sm" len="sm"/>
                  </a:ln>
                  <a:effectLst/>
                </p:spPr>
                <p:txBody>
                  <a:bodyPr/>
                  <a:lstStyle/>
                  <a:p>
                    <a:endParaRPr lang="en-US"/>
                  </a:p>
                </p:txBody>
              </p:sp>
              <p:sp>
                <p:nvSpPr>
                  <p:cNvPr id="134314" name="Oval 170"/>
                  <p:cNvSpPr>
                    <a:spLocks noChangeArrowheads="1"/>
                  </p:cNvSpPr>
                  <p:nvPr/>
                </p:nvSpPr>
                <p:spPr bwMode="auto">
                  <a:xfrm>
                    <a:off x="3545" y="2256"/>
                    <a:ext cx="71"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15" name="Line 171"/>
                  <p:cNvSpPr>
                    <a:spLocks noChangeShapeType="1"/>
                  </p:cNvSpPr>
                  <p:nvPr/>
                </p:nvSpPr>
                <p:spPr bwMode="auto">
                  <a:xfrm flipV="1">
                    <a:off x="3578" y="2007"/>
                    <a:ext cx="54" cy="279"/>
                  </a:xfrm>
                  <a:prstGeom prst="line">
                    <a:avLst/>
                  </a:prstGeom>
                  <a:noFill/>
                  <a:ln w="12700">
                    <a:solidFill>
                      <a:srgbClr val="0000FF"/>
                    </a:solidFill>
                    <a:round/>
                    <a:headEnd type="none" w="sm" len="sm"/>
                    <a:tailEnd type="none" w="sm" len="sm"/>
                  </a:ln>
                  <a:effectLst/>
                </p:spPr>
                <p:txBody>
                  <a:bodyPr/>
                  <a:lstStyle/>
                  <a:p>
                    <a:endParaRPr lang="en-US"/>
                  </a:p>
                </p:txBody>
              </p:sp>
              <p:sp>
                <p:nvSpPr>
                  <p:cNvPr id="134316" name="Oval 172"/>
                  <p:cNvSpPr>
                    <a:spLocks noChangeArrowheads="1"/>
                  </p:cNvSpPr>
                  <p:nvPr/>
                </p:nvSpPr>
                <p:spPr bwMode="auto">
                  <a:xfrm>
                    <a:off x="3595" y="1976"/>
                    <a:ext cx="72" cy="61"/>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17" name="Line 173"/>
                  <p:cNvSpPr>
                    <a:spLocks noChangeShapeType="1"/>
                  </p:cNvSpPr>
                  <p:nvPr/>
                </p:nvSpPr>
                <p:spPr bwMode="auto">
                  <a:xfrm>
                    <a:off x="3632" y="2008"/>
                    <a:ext cx="37" cy="669"/>
                  </a:xfrm>
                  <a:prstGeom prst="line">
                    <a:avLst/>
                  </a:prstGeom>
                  <a:noFill/>
                  <a:ln w="12700">
                    <a:solidFill>
                      <a:srgbClr val="0000FF"/>
                    </a:solidFill>
                    <a:round/>
                    <a:headEnd type="none" w="sm" len="sm"/>
                    <a:tailEnd type="none" w="sm" len="sm"/>
                  </a:ln>
                  <a:effectLst/>
                </p:spPr>
                <p:txBody>
                  <a:bodyPr/>
                  <a:lstStyle/>
                  <a:p>
                    <a:endParaRPr lang="en-US"/>
                  </a:p>
                </p:txBody>
              </p:sp>
              <p:sp>
                <p:nvSpPr>
                  <p:cNvPr id="134318" name="Oval 174"/>
                  <p:cNvSpPr>
                    <a:spLocks noChangeArrowheads="1"/>
                  </p:cNvSpPr>
                  <p:nvPr/>
                </p:nvSpPr>
                <p:spPr bwMode="auto">
                  <a:xfrm>
                    <a:off x="3636" y="2645"/>
                    <a:ext cx="71" cy="66"/>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19" name="Line 175"/>
                  <p:cNvSpPr>
                    <a:spLocks noChangeShapeType="1"/>
                  </p:cNvSpPr>
                  <p:nvPr/>
                </p:nvSpPr>
                <p:spPr bwMode="auto">
                  <a:xfrm flipV="1">
                    <a:off x="3669" y="2219"/>
                    <a:ext cx="52" cy="458"/>
                  </a:xfrm>
                  <a:prstGeom prst="line">
                    <a:avLst/>
                  </a:prstGeom>
                  <a:noFill/>
                  <a:ln w="12700">
                    <a:solidFill>
                      <a:srgbClr val="0000FF"/>
                    </a:solidFill>
                    <a:round/>
                    <a:headEnd type="none" w="sm" len="sm"/>
                    <a:tailEnd type="none" w="sm" len="sm"/>
                  </a:ln>
                  <a:effectLst/>
                </p:spPr>
                <p:txBody>
                  <a:bodyPr/>
                  <a:lstStyle/>
                  <a:p>
                    <a:endParaRPr lang="en-US"/>
                  </a:p>
                </p:txBody>
              </p:sp>
              <p:sp>
                <p:nvSpPr>
                  <p:cNvPr id="134320" name="Oval 176"/>
                  <p:cNvSpPr>
                    <a:spLocks noChangeArrowheads="1"/>
                  </p:cNvSpPr>
                  <p:nvPr/>
                </p:nvSpPr>
                <p:spPr bwMode="auto">
                  <a:xfrm>
                    <a:off x="3689" y="2188"/>
                    <a:ext cx="70"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21" name="Line 177"/>
                  <p:cNvSpPr>
                    <a:spLocks noChangeShapeType="1"/>
                  </p:cNvSpPr>
                  <p:nvPr/>
                </p:nvSpPr>
                <p:spPr bwMode="auto">
                  <a:xfrm>
                    <a:off x="3721" y="2219"/>
                    <a:ext cx="41" cy="113"/>
                  </a:xfrm>
                  <a:prstGeom prst="line">
                    <a:avLst/>
                  </a:prstGeom>
                  <a:noFill/>
                  <a:ln w="12700">
                    <a:solidFill>
                      <a:srgbClr val="0000FF"/>
                    </a:solidFill>
                    <a:round/>
                    <a:headEnd type="none" w="sm" len="sm"/>
                    <a:tailEnd type="none" w="sm" len="sm"/>
                  </a:ln>
                  <a:effectLst/>
                </p:spPr>
                <p:txBody>
                  <a:bodyPr/>
                  <a:lstStyle/>
                  <a:p>
                    <a:endParaRPr lang="en-US"/>
                  </a:p>
                </p:txBody>
              </p:sp>
              <p:sp>
                <p:nvSpPr>
                  <p:cNvPr id="134322" name="Oval 178"/>
                  <p:cNvSpPr>
                    <a:spLocks noChangeArrowheads="1"/>
                  </p:cNvSpPr>
                  <p:nvPr/>
                </p:nvSpPr>
                <p:spPr bwMode="auto">
                  <a:xfrm>
                    <a:off x="3725" y="2301"/>
                    <a:ext cx="71"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23" name="Line 179"/>
                  <p:cNvSpPr>
                    <a:spLocks noChangeShapeType="1"/>
                  </p:cNvSpPr>
                  <p:nvPr/>
                </p:nvSpPr>
                <p:spPr bwMode="auto">
                  <a:xfrm>
                    <a:off x="3762" y="2329"/>
                    <a:ext cx="50" cy="45"/>
                  </a:xfrm>
                  <a:prstGeom prst="line">
                    <a:avLst/>
                  </a:prstGeom>
                  <a:noFill/>
                  <a:ln w="12700">
                    <a:solidFill>
                      <a:srgbClr val="0000FF"/>
                    </a:solidFill>
                    <a:round/>
                    <a:headEnd type="none" w="sm" len="sm"/>
                    <a:tailEnd type="none" w="sm" len="sm"/>
                  </a:ln>
                  <a:effectLst/>
                </p:spPr>
                <p:txBody>
                  <a:bodyPr/>
                  <a:lstStyle/>
                  <a:p>
                    <a:endParaRPr lang="en-US"/>
                  </a:p>
                </p:txBody>
              </p:sp>
              <p:sp>
                <p:nvSpPr>
                  <p:cNvPr id="134324" name="Oval 180"/>
                  <p:cNvSpPr>
                    <a:spLocks noChangeArrowheads="1"/>
                  </p:cNvSpPr>
                  <p:nvPr/>
                </p:nvSpPr>
                <p:spPr bwMode="auto">
                  <a:xfrm>
                    <a:off x="3777" y="2346"/>
                    <a:ext cx="73"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25" name="Line 181"/>
                  <p:cNvSpPr>
                    <a:spLocks noChangeShapeType="1"/>
                  </p:cNvSpPr>
                  <p:nvPr/>
                </p:nvSpPr>
                <p:spPr bwMode="auto">
                  <a:xfrm flipV="1">
                    <a:off x="3812" y="1884"/>
                    <a:ext cx="52" cy="489"/>
                  </a:xfrm>
                  <a:prstGeom prst="line">
                    <a:avLst/>
                  </a:prstGeom>
                  <a:noFill/>
                  <a:ln w="12700">
                    <a:solidFill>
                      <a:srgbClr val="0000FF"/>
                    </a:solidFill>
                    <a:round/>
                    <a:headEnd type="none" w="sm" len="sm"/>
                    <a:tailEnd type="none" w="sm" len="sm"/>
                  </a:ln>
                  <a:effectLst/>
                </p:spPr>
                <p:txBody>
                  <a:bodyPr/>
                  <a:lstStyle/>
                  <a:p>
                    <a:endParaRPr lang="en-US"/>
                  </a:p>
                </p:txBody>
              </p:sp>
              <p:sp>
                <p:nvSpPr>
                  <p:cNvPr id="134326" name="Oval 182"/>
                  <p:cNvSpPr>
                    <a:spLocks noChangeArrowheads="1"/>
                  </p:cNvSpPr>
                  <p:nvPr/>
                </p:nvSpPr>
                <p:spPr bwMode="auto">
                  <a:xfrm>
                    <a:off x="3829" y="1854"/>
                    <a:ext cx="73"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27" name="Line 183"/>
                  <p:cNvSpPr>
                    <a:spLocks noChangeShapeType="1"/>
                  </p:cNvSpPr>
                  <p:nvPr/>
                </p:nvSpPr>
                <p:spPr bwMode="auto">
                  <a:xfrm>
                    <a:off x="3864" y="1885"/>
                    <a:ext cx="41" cy="334"/>
                  </a:xfrm>
                  <a:prstGeom prst="line">
                    <a:avLst/>
                  </a:prstGeom>
                  <a:noFill/>
                  <a:ln w="12700">
                    <a:solidFill>
                      <a:srgbClr val="0000FF"/>
                    </a:solidFill>
                    <a:round/>
                    <a:headEnd type="none" w="sm" len="sm"/>
                    <a:tailEnd type="none" w="sm" len="sm"/>
                  </a:ln>
                  <a:effectLst/>
                </p:spPr>
                <p:txBody>
                  <a:bodyPr/>
                  <a:lstStyle/>
                  <a:p>
                    <a:endParaRPr lang="en-US"/>
                  </a:p>
                </p:txBody>
              </p:sp>
              <p:sp>
                <p:nvSpPr>
                  <p:cNvPr id="134328" name="Oval 184"/>
                  <p:cNvSpPr>
                    <a:spLocks noChangeArrowheads="1"/>
                  </p:cNvSpPr>
                  <p:nvPr/>
                </p:nvSpPr>
                <p:spPr bwMode="auto">
                  <a:xfrm>
                    <a:off x="3868" y="2188"/>
                    <a:ext cx="72"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29" name="Line 185"/>
                  <p:cNvSpPr>
                    <a:spLocks noChangeShapeType="1"/>
                  </p:cNvSpPr>
                  <p:nvPr/>
                </p:nvSpPr>
                <p:spPr bwMode="auto">
                  <a:xfrm>
                    <a:off x="3905" y="2219"/>
                    <a:ext cx="50" cy="358"/>
                  </a:xfrm>
                  <a:prstGeom prst="line">
                    <a:avLst/>
                  </a:prstGeom>
                  <a:noFill/>
                  <a:ln w="12700">
                    <a:solidFill>
                      <a:srgbClr val="0000FF"/>
                    </a:solidFill>
                    <a:round/>
                    <a:headEnd type="none" w="sm" len="sm"/>
                    <a:tailEnd type="none" w="sm" len="sm"/>
                  </a:ln>
                  <a:effectLst/>
                </p:spPr>
                <p:txBody>
                  <a:bodyPr/>
                  <a:lstStyle/>
                  <a:p>
                    <a:endParaRPr lang="en-US"/>
                  </a:p>
                </p:txBody>
              </p:sp>
              <p:sp>
                <p:nvSpPr>
                  <p:cNvPr id="134330" name="Oval 186"/>
                  <p:cNvSpPr>
                    <a:spLocks noChangeArrowheads="1"/>
                  </p:cNvSpPr>
                  <p:nvPr/>
                </p:nvSpPr>
                <p:spPr bwMode="auto">
                  <a:xfrm>
                    <a:off x="3920" y="2546"/>
                    <a:ext cx="73"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31" name="Line 187"/>
                  <p:cNvSpPr>
                    <a:spLocks noChangeShapeType="1"/>
                  </p:cNvSpPr>
                  <p:nvPr/>
                </p:nvSpPr>
                <p:spPr bwMode="auto">
                  <a:xfrm flipV="1">
                    <a:off x="3955" y="2409"/>
                    <a:ext cx="52" cy="167"/>
                  </a:xfrm>
                  <a:prstGeom prst="line">
                    <a:avLst/>
                  </a:prstGeom>
                  <a:noFill/>
                  <a:ln w="12700">
                    <a:solidFill>
                      <a:srgbClr val="0000FF"/>
                    </a:solidFill>
                    <a:round/>
                    <a:headEnd type="none" w="sm" len="sm"/>
                    <a:tailEnd type="none" w="sm" len="sm"/>
                  </a:ln>
                  <a:effectLst/>
                </p:spPr>
                <p:txBody>
                  <a:bodyPr/>
                  <a:lstStyle/>
                  <a:p>
                    <a:endParaRPr lang="en-US"/>
                  </a:p>
                </p:txBody>
              </p:sp>
              <p:sp>
                <p:nvSpPr>
                  <p:cNvPr id="134332" name="Oval 188"/>
                  <p:cNvSpPr>
                    <a:spLocks noChangeArrowheads="1"/>
                  </p:cNvSpPr>
                  <p:nvPr/>
                </p:nvSpPr>
                <p:spPr bwMode="auto">
                  <a:xfrm>
                    <a:off x="3973" y="2378"/>
                    <a:ext cx="72"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33" name="Line 189"/>
                  <p:cNvSpPr>
                    <a:spLocks noChangeShapeType="1"/>
                  </p:cNvSpPr>
                  <p:nvPr/>
                </p:nvSpPr>
                <p:spPr bwMode="auto">
                  <a:xfrm>
                    <a:off x="4007" y="2410"/>
                    <a:ext cx="41" cy="312"/>
                  </a:xfrm>
                  <a:prstGeom prst="line">
                    <a:avLst/>
                  </a:prstGeom>
                  <a:noFill/>
                  <a:ln w="12700">
                    <a:solidFill>
                      <a:srgbClr val="0000FF"/>
                    </a:solidFill>
                    <a:round/>
                    <a:headEnd type="none" w="sm" len="sm"/>
                    <a:tailEnd type="none" w="sm" len="sm"/>
                  </a:ln>
                  <a:effectLst/>
                </p:spPr>
                <p:txBody>
                  <a:bodyPr/>
                  <a:lstStyle/>
                  <a:p>
                    <a:endParaRPr lang="en-US"/>
                  </a:p>
                </p:txBody>
              </p:sp>
              <p:sp>
                <p:nvSpPr>
                  <p:cNvPr id="134334" name="Oval 190"/>
                  <p:cNvSpPr>
                    <a:spLocks noChangeArrowheads="1"/>
                  </p:cNvSpPr>
                  <p:nvPr/>
                </p:nvSpPr>
                <p:spPr bwMode="auto">
                  <a:xfrm>
                    <a:off x="4011" y="2692"/>
                    <a:ext cx="72" cy="61"/>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35" name="Line 191"/>
                  <p:cNvSpPr>
                    <a:spLocks noChangeShapeType="1"/>
                  </p:cNvSpPr>
                  <p:nvPr/>
                </p:nvSpPr>
                <p:spPr bwMode="auto">
                  <a:xfrm flipV="1">
                    <a:off x="4048" y="2640"/>
                    <a:ext cx="50" cy="81"/>
                  </a:xfrm>
                  <a:prstGeom prst="line">
                    <a:avLst/>
                  </a:prstGeom>
                  <a:noFill/>
                  <a:ln w="12700">
                    <a:solidFill>
                      <a:srgbClr val="0000FF"/>
                    </a:solidFill>
                    <a:round/>
                    <a:headEnd type="none" w="sm" len="sm"/>
                    <a:tailEnd type="none" w="sm" len="sm"/>
                  </a:ln>
                  <a:effectLst/>
                </p:spPr>
                <p:txBody>
                  <a:bodyPr/>
                  <a:lstStyle/>
                  <a:p>
                    <a:endParaRPr lang="en-US"/>
                  </a:p>
                </p:txBody>
              </p:sp>
              <p:sp>
                <p:nvSpPr>
                  <p:cNvPr id="134336" name="Oval 192"/>
                  <p:cNvSpPr>
                    <a:spLocks noChangeArrowheads="1"/>
                  </p:cNvSpPr>
                  <p:nvPr/>
                </p:nvSpPr>
                <p:spPr bwMode="auto">
                  <a:xfrm>
                    <a:off x="4062" y="2613"/>
                    <a:ext cx="74"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37" name="Line 193"/>
                  <p:cNvSpPr>
                    <a:spLocks noChangeShapeType="1"/>
                  </p:cNvSpPr>
                  <p:nvPr/>
                </p:nvSpPr>
                <p:spPr bwMode="auto">
                  <a:xfrm flipV="1">
                    <a:off x="4098" y="2117"/>
                    <a:ext cx="52" cy="524"/>
                  </a:xfrm>
                  <a:prstGeom prst="line">
                    <a:avLst/>
                  </a:prstGeom>
                  <a:noFill/>
                  <a:ln w="12700">
                    <a:solidFill>
                      <a:srgbClr val="0000FF"/>
                    </a:solidFill>
                    <a:round/>
                    <a:headEnd type="none" w="sm" len="sm"/>
                    <a:tailEnd type="none" w="sm" len="sm"/>
                  </a:ln>
                  <a:effectLst/>
                </p:spPr>
                <p:txBody>
                  <a:bodyPr/>
                  <a:lstStyle/>
                  <a:p>
                    <a:endParaRPr lang="en-US"/>
                  </a:p>
                </p:txBody>
              </p:sp>
              <p:sp>
                <p:nvSpPr>
                  <p:cNvPr id="134338" name="Oval 194"/>
                  <p:cNvSpPr>
                    <a:spLocks noChangeArrowheads="1"/>
                  </p:cNvSpPr>
                  <p:nvPr/>
                </p:nvSpPr>
                <p:spPr bwMode="auto">
                  <a:xfrm>
                    <a:off x="4116" y="2089"/>
                    <a:ext cx="72"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39" name="Line 195"/>
                  <p:cNvSpPr>
                    <a:spLocks noChangeShapeType="1"/>
                  </p:cNvSpPr>
                  <p:nvPr/>
                </p:nvSpPr>
                <p:spPr bwMode="auto">
                  <a:xfrm>
                    <a:off x="4150" y="2117"/>
                    <a:ext cx="39" cy="383"/>
                  </a:xfrm>
                  <a:prstGeom prst="line">
                    <a:avLst/>
                  </a:prstGeom>
                  <a:noFill/>
                  <a:ln w="12700">
                    <a:solidFill>
                      <a:srgbClr val="0000FF"/>
                    </a:solidFill>
                    <a:round/>
                    <a:headEnd type="none" w="sm" len="sm"/>
                    <a:tailEnd type="none" w="sm" len="sm"/>
                  </a:ln>
                  <a:effectLst/>
                </p:spPr>
                <p:txBody>
                  <a:bodyPr/>
                  <a:lstStyle/>
                  <a:p>
                    <a:endParaRPr lang="en-US"/>
                  </a:p>
                </p:txBody>
              </p:sp>
              <p:sp>
                <p:nvSpPr>
                  <p:cNvPr id="134340" name="Oval 196"/>
                  <p:cNvSpPr>
                    <a:spLocks noChangeArrowheads="1"/>
                  </p:cNvSpPr>
                  <p:nvPr/>
                </p:nvSpPr>
                <p:spPr bwMode="auto">
                  <a:xfrm>
                    <a:off x="4154" y="2469"/>
                    <a:ext cx="72" cy="60"/>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41" name="Line 197"/>
                  <p:cNvSpPr>
                    <a:spLocks noChangeShapeType="1"/>
                  </p:cNvSpPr>
                  <p:nvPr/>
                </p:nvSpPr>
                <p:spPr bwMode="auto">
                  <a:xfrm>
                    <a:off x="4189" y="2500"/>
                    <a:ext cx="52" cy="411"/>
                  </a:xfrm>
                  <a:prstGeom prst="line">
                    <a:avLst/>
                  </a:prstGeom>
                  <a:noFill/>
                  <a:ln w="12700">
                    <a:solidFill>
                      <a:srgbClr val="0000FF"/>
                    </a:solidFill>
                    <a:round/>
                    <a:headEnd type="none" w="sm" len="sm"/>
                    <a:tailEnd type="none" w="sm" len="sm"/>
                  </a:ln>
                  <a:effectLst/>
                </p:spPr>
                <p:txBody>
                  <a:bodyPr/>
                  <a:lstStyle/>
                  <a:p>
                    <a:endParaRPr lang="en-US"/>
                  </a:p>
                </p:txBody>
              </p:sp>
              <p:sp>
                <p:nvSpPr>
                  <p:cNvPr id="134342" name="Oval 198"/>
                  <p:cNvSpPr>
                    <a:spLocks noChangeArrowheads="1"/>
                  </p:cNvSpPr>
                  <p:nvPr/>
                </p:nvSpPr>
                <p:spPr bwMode="auto">
                  <a:xfrm>
                    <a:off x="4205" y="2883"/>
                    <a:ext cx="74" cy="59"/>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43" name="Line 199"/>
                  <p:cNvSpPr>
                    <a:spLocks noChangeShapeType="1"/>
                  </p:cNvSpPr>
                  <p:nvPr/>
                </p:nvSpPr>
                <p:spPr bwMode="auto">
                  <a:xfrm flipV="1">
                    <a:off x="4240" y="2329"/>
                    <a:ext cx="39" cy="582"/>
                  </a:xfrm>
                  <a:prstGeom prst="line">
                    <a:avLst/>
                  </a:prstGeom>
                  <a:noFill/>
                  <a:ln w="12700">
                    <a:solidFill>
                      <a:srgbClr val="0000FF"/>
                    </a:solidFill>
                    <a:round/>
                    <a:headEnd type="none" w="sm" len="sm"/>
                    <a:tailEnd type="none" w="sm" len="sm"/>
                  </a:ln>
                  <a:effectLst/>
                </p:spPr>
                <p:txBody>
                  <a:bodyPr/>
                  <a:lstStyle/>
                  <a:p>
                    <a:endParaRPr lang="en-US"/>
                  </a:p>
                </p:txBody>
              </p:sp>
              <p:sp>
                <p:nvSpPr>
                  <p:cNvPr id="134344" name="Oval 200"/>
                  <p:cNvSpPr>
                    <a:spLocks noChangeArrowheads="1"/>
                  </p:cNvSpPr>
                  <p:nvPr/>
                </p:nvSpPr>
                <p:spPr bwMode="auto">
                  <a:xfrm>
                    <a:off x="4245" y="2301"/>
                    <a:ext cx="73"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45" name="Line 201"/>
                  <p:cNvSpPr>
                    <a:spLocks noChangeShapeType="1"/>
                  </p:cNvSpPr>
                  <p:nvPr/>
                </p:nvSpPr>
                <p:spPr bwMode="auto">
                  <a:xfrm>
                    <a:off x="4280" y="2329"/>
                    <a:ext cx="51" cy="303"/>
                  </a:xfrm>
                  <a:prstGeom prst="line">
                    <a:avLst/>
                  </a:prstGeom>
                  <a:noFill/>
                  <a:ln w="12700">
                    <a:solidFill>
                      <a:srgbClr val="0000FF"/>
                    </a:solidFill>
                    <a:round/>
                    <a:headEnd type="none" w="sm" len="sm"/>
                    <a:tailEnd type="none" w="sm" len="sm"/>
                  </a:ln>
                  <a:effectLst/>
                </p:spPr>
                <p:txBody>
                  <a:bodyPr/>
                  <a:lstStyle/>
                  <a:p>
                    <a:endParaRPr lang="en-US"/>
                  </a:p>
                </p:txBody>
              </p:sp>
              <p:sp>
                <p:nvSpPr>
                  <p:cNvPr id="134346" name="Oval 202"/>
                  <p:cNvSpPr>
                    <a:spLocks noChangeArrowheads="1"/>
                  </p:cNvSpPr>
                  <p:nvPr/>
                </p:nvSpPr>
                <p:spPr bwMode="auto">
                  <a:xfrm>
                    <a:off x="4298" y="2604"/>
                    <a:ext cx="71" cy="61"/>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47" name="Line 203"/>
                  <p:cNvSpPr>
                    <a:spLocks noChangeShapeType="1"/>
                  </p:cNvSpPr>
                  <p:nvPr/>
                </p:nvSpPr>
                <p:spPr bwMode="auto">
                  <a:xfrm flipV="1">
                    <a:off x="4332" y="2418"/>
                    <a:ext cx="52" cy="214"/>
                  </a:xfrm>
                  <a:prstGeom prst="line">
                    <a:avLst/>
                  </a:prstGeom>
                  <a:noFill/>
                  <a:ln w="12700">
                    <a:solidFill>
                      <a:srgbClr val="0000FF"/>
                    </a:solidFill>
                    <a:round/>
                    <a:headEnd type="none" w="sm" len="sm"/>
                    <a:tailEnd type="none" w="sm" len="sm"/>
                  </a:ln>
                  <a:effectLst/>
                </p:spPr>
                <p:txBody>
                  <a:bodyPr/>
                  <a:lstStyle/>
                  <a:p>
                    <a:endParaRPr lang="en-US"/>
                  </a:p>
                </p:txBody>
              </p:sp>
              <p:sp>
                <p:nvSpPr>
                  <p:cNvPr id="134348" name="Oval 204"/>
                  <p:cNvSpPr>
                    <a:spLocks noChangeArrowheads="1"/>
                  </p:cNvSpPr>
                  <p:nvPr/>
                </p:nvSpPr>
                <p:spPr bwMode="auto">
                  <a:xfrm>
                    <a:off x="4348" y="2390"/>
                    <a:ext cx="74" cy="63"/>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49" name="Line 205"/>
                  <p:cNvSpPr>
                    <a:spLocks noChangeShapeType="1"/>
                  </p:cNvSpPr>
                  <p:nvPr/>
                </p:nvSpPr>
                <p:spPr bwMode="auto">
                  <a:xfrm>
                    <a:off x="4384" y="2418"/>
                    <a:ext cx="39" cy="171"/>
                  </a:xfrm>
                  <a:prstGeom prst="line">
                    <a:avLst/>
                  </a:prstGeom>
                  <a:noFill/>
                  <a:ln w="12700">
                    <a:solidFill>
                      <a:srgbClr val="0000FF"/>
                    </a:solidFill>
                    <a:round/>
                    <a:headEnd type="none" w="sm" len="sm"/>
                    <a:tailEnd type="none" w="sm" len="sm"/>
                  </a:ln>
                  <a:effectLst/>
                </p:spPr>
                <p:txBody>
                  <a:bodyPr/>
                  <a:lstStyle/>
                  <a:p>
                    <a:endParaRPr lang="en-US"/>
                  </a:p>
                </p:txBody>
              </p:sp>
              <p:sp>
                <p:nvSpPr>
                  <p:cNvPr id="134350" name="Oval 206"/>
                  <p:cNvSpPr>
                    <a:spLocks noChangeArrowheads="1"/>
                  </p:cNvSpPr>
                  <p:nvPr/>
                </p:nvSpPr>
                <p:spPr bwMode="auto">
                  <a:xfrm>
                    <a:off x="4388" y="2558"/>
                    <a:ext cx="73" cy="63"/>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51" name="Line 207"/>
                  <p:cNvSpPr>
                    <a:spLocks noChangeShapeType="1"/>
                  </p:cNvSpPr>
                  <p:nvPr/>
                </p:nvSpPr>
                <p:spPr bwMode="auto">
                  <a:xfrm flipV="1">
                    <a:off x="4422" y="2296"/>
                    <a:ext cx="51" cy="291"/>
                  </a:xfrm>
                  <a:prstGeom prst="line">
                    <a:avLst/>
                  </a:prstGeom>
                  <a:noFill/>
                  <a:ln w="12700">
                    <a:solidFill>
                      <a:srgbClr val="0000FF"/>
                    </a:solidFill>
                    <a:round/>
                    <a:headEnd type="none" w="sm" len="sm"/>
                    <a:tailEnd type="none" w="sm" len="sm"/>
                  </a:ln>
                  <a:effectLst/>
                </p:spPr>
                <p:txBody>
                  <a:bodyPr/>
                  <a:lstStyle/>
                  <a:p>
                    <a:endParaRPr lang="en-US"/>
                  </a:p>
                </p:txBody>
              </p:sp>
              <p:sp>
                <p:nvSpPr>
                  <p:cNvPr id="134352" name="Oval 208"/>
                  <p:cNvSpPr>
                    <a:spLocks noChangeArrowheads="1"/>
                  </p:cNvSpPr>
                  <p:nvPr/>
                </p:nvSpPr>
                <p:spPr bwMode="auto">
                  <a:xfrm>
                    <a:off x="4441" y="2267"/>
                    <a:ext cx="71" cy="61"/>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53" name="Line 209"/>
                  <p:cNvSpPr>
                    <a:spLocks noChangeShapeType="1"/>
                  </p:cNvSpPr>
                  <p:nvPr/>
                </p:nvSpPr>
                <p:spPr bwMode="auto">
                  <a:xfrm>
                    <a:off x="4475" y="2297"/>
                    <a:ext cx="53" cy="45"/>
                  </a:xfrm>
                  <a:prstGeom prst="line">
                    <a:avLst/>
                  </a:prstGeom>
                  <a:noFill/>
                  <a:ln w="12700">
                    <a:solidFill>
                      <a:srgbClr val="0000FF"/>
                    </a:solidFill>
                    <a:round/>
                    <a:headEnd type="none" w="sm" len="sm"/>
                    <a:tailEnd type="none" w="sm" len="sm"/>
                  </a:ln>
                  <a:effectLst/>
                </p:spPr>
                <p:txBody>
                  <a:bodyPr/>
                  <a:lstStyle/>
                  <a:p>
                    <a:endParaRPr lang="en-US"/>
                  </a:p>
                </p:txBody>
              </p:sp>
              <p:sp>
                <p:nvSpPr>
                  <p:cNvPr id="134354" name="Oval 210"/>
                  <p:cNvSpPr>
                    <a:spLocks noChangeArrowheads="1"/>
                  </p:cNvSpPr>
                  <p:nvPr/>
                </p:nvSpPr>
                <p:spPr bwMode="auto">
                  <a:xfrm>
                    <a:off x="4491" y="2311"/>
                    <a:ext cx="75" cy="63"/>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55" name="Line 211"/>
                  <p:cNvSpPr>
                    <a:spLocks noChangeShapeType="1"/>
                  </p:cNvSpPr>
                  <p:nvPr/>
                </p:nvSpPr>
                <p:spPr bwMode="auto">
                  <a:xfrm flipV="1">
                    <a:off x="4528" y="2262"/>
                    <a:ext cx="38" cy="79"/>
                  </a:xfrm>
                  <a:prstGeom prst="line">
                    <a:avLst/>
                  </a:prstGeom>
                  <a:noFill/>
                  <a:ln w="12700">
                    <a:solidFill>
                      <a:srgbClr val="0000FF"/>
                    </a:solidFill>
                    <a:round/>
                    <a:headEnd type="none" w="sm" len="sm"/>
                    <a:tailEnd type="none" w="sm" len="sm"/>
                  </a:ln>
                  <a:effectLst/>
                </p:spPr>
                <p:txBody>
                  <a:bodyPr/>
                  <a:lstStyle/>
                  <a:p>
                    <a:endParaRPr lang="en-US"/>
                  </a:p>
                </p:txBody>
              </p:sp>
              <p:sp>
                <p:nvSpPr>
                  <p:cNvPr id="134356" name="Oval 212"/>
                  <p:cNvSpPr>
                    <a:spLocks noChangeArrowheads="1"/>
                  </p:cNvSpPr>
                  <p:nvPr/>
                </p:nvSpPr>
                <p:spPr bwMode="auto">
                  <a:xfrm>
                    <a:off x="4532" y="2234"/>
                    <a:ext cx="72"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57" name="Line 213"/>
                  <p:cNvSpPr>
                    <a:spLocks noChangeShapeType="1"/>
                  </p:cNvSpPr>
                  <p:nvPr/>
                </p:nvSpPr>
                <p:spPr bwMode="auto">
                  <a:xfrm>
                    <a:off x="4566" y="2263"/>
                    <a:ext cx="51" cy="526"/>
                  </a:xfrm>
                  <a:prstGeom prst="line">
                    <a:avLst/>
                  </a:prstGeom>
                  <a:noFill/>
                  <a:ln w="12700">
                    <a:solidFill>
                      <a:srgbClr val="0000FF"/>
                    </a:solidFill>
                    <a:round/>
                    <a:headEnd type="none" w="sm" len="sm"/>
                    <a:tailEnd type="none" w="sm" len="sm"/>
                  </a:ln>
                  <a:effectLst/>
                </p:spPr>
                <p:txBody>
                  <a:bodyPr/>
                  <a:lstStyle/>
                  <a:p>
                    <a:endParaRPr lang="en-US"/>
                  </a:p>
                </p:txBody>
              </p:sp>
              <p:sp>
                <p:nvSpPr>
                  <p:cNvPr id="134358" name="Oval 214"/>
                  <p:cNvSpPr>
                    <a:spLocks noChangeArrowheads="1"/>
                  </p:cNvSpPr>
                  <p:nvPr/>
                </p:nvSpPr>
                <p:spPr bwMode="auto">
                  <a:xfrm>
                    <a:off x="4584" y="2759"/>
                    <a:ext cx="70" cy="61"/>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59" name="Line 215"/>
                  <p:cNvSpPr>
                    <a:spLocks noChangeShapeType="1"/>
                  </p:cNvSpPr>
                  <p:nvPr/>
                </p:nvSpPr>
                <p:spPr bwMode="auto">
                  <a:xfrm flipV="1">
                    <a:off x="4617" y="1885"/>
                    <a:ext cx="53" cy="904"/>
                  </a:xfrm>
                  <a:prstGeom prst="line">
                    <a:avLst/>
                  </a:prstGeom>
                  <a:noFill/>
                  <a:ln w="12700">
                    <a:solidFill>
                      <a:srgbClr val="0000FF"/>
                    </a:solidFill>
                    <a:round/>
                    <a:headEnd type="none" w="sm" len="sm"/>
                    <a:tailEnd type="none" w="sm" len="sm"/>
                  </a:ln>
                  <a:effectLst/>
                </p:spPr>
                <p:txBody>
                  <a:bodyPr/>
                  <a:lstStyle/>
                  <a:p>
                    <a:endParaRPr lang="en-US"/>
                  </a:p>
                </p:txBody>
              </p:sp>
              <p:sp>
                <p:nvSpPr>
                  <p:cNvPr id="134360" name="Oval 216"/>
                  <p:cNvSpPr>
                    <a:spLocks noChangeArrowheads="1"/>
                  </p:cNvSpPr>
                  <p:nvPr/>
                </p:nvSpPr>
                <p:spPr bwMode="auto">
                  <a:xfrm>
                    <a:off x="4634" y="1854"/>
                    <a:ext cx="75"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61" name="Line 217"/>
                  <p:cNvSpPr>
                    <a:spLocks noChangeShapeType="1"/>
                  </p:cNvSpPr>
                  <p:nvPr/>
                </p:nvSpPr>
                <p:spPr bwMode="auto">
                  <a:xfrm>
                    <a:off x="4671" y="1885"/>
                    <a:ext cx="38" cy="311"/>
                  </a:xfrm>
                  <a:prstGeom prst="line">
                    <a:avLst/>
                  </a:prstGeom>
                  <a:noFill/>
                  <a:ln w="12700">
                    <a:solidFill>
                      <a:srgbClr val="0000FF"/>
                    </a:solidFill>
                    <a:round/>
                    <a:headEnd type="none" w="sm" len="sm"/>
                    <a:tailEnd type="none" w="sm" len="sm"/>
                  </a:ln>
                  <a:effectLst/>
                </p:spPr>
                <p:txBody>
                  <a:bodyPr/>
                  <a:lstStyle/>
                  <a:p>
                    <a:endParaRPr lang="en-US"/>
                  </a:p>
                </p:txBody>
              </p:sp>
              <p:sp>
                <p:nvSpPr>
                  <p:cNvPr id="134362" name="Oval 218"/>
                  <p:cNvSpPr>
                    <a:spLocks noChangeArrowheads="1"/>
                  </p:cNvSpPr>
                  <p:nvPr/>
                </p:nvSpPr>
                <p:spPr bwMode="auto">
                  <a:xfrm>
                    <a:off x="4675" y="2167"/>
                    <a:ext cx="70" cy="61"/>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63" name="Line 219"/>
                  <p:cNvSpPr>
                    <a:spLocks noChangeShapeType="1"/>
                  </p:cNvSpPr>
                  <p:nvPr/>
                </p:nvSpPr>
                <p:spPr bwMode="auto">
                  <a:xfrm>
                    <a:off x="4709" y="2196"/>
                    <a:ext cx="50" cy="23"/>
                  </a:xfrm>
                  <a:prstGeom prst="line">
                    <a:avLst/>
                  </a:prstGeom>
                  <a:noFill/>
                  <a:ln w="12700">
                    <a:solidFill>
                      <a:srgbClr val="0000FF"/>
                    </a:solidFill>
                    <a:round/>
                    <a:headEnd type="none" w="sm" len="sm"/>
                    <a:tailEnd type="none" w="sm" len="sm"/>
                  </a:ln>
                  <a:effectLst/>
                </p:spPr>
                <p:txBody>
                  <a:bodyPr/>
                  <a:lstStyle/>
                  <a:p>
                    <a:endParaRPr lang="en-US"/>
                  </a:p>
                </p:txBody>
              </p:sp>
              <p:sp>
                <p:nvSpPr>
                  <p:cNvPr id="134364" name="Oval 220"/>
                  <p:cNvSpPr>
                    <a:spLocks noChangeArrowheads="1"/>
                  </p:cNvSpPr>
                  <p:nvPr/>
                </p:nvSpPr>
                <p:spPr bwMode="auto">
                  <a:xfrm>
                    <a:off x="4727" y="2188"/>
                    <a:ext cx="70"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65" name="Line 221"/>
                  <p:cNvSpPr>
                    <a:spLocks noChangeShapeType="1"/>
                  </p:cNvSpPr>
                  <p:nvPr/>
                </p:nvSpPr>
                <p:spPr bwMode="auto">
                  <a:xfrm flipV="1">
                    <a:off x="4762" y="2163"/>
                    <a:ext cx="38" cy="56"/>
                  </a:xfrm>
                  <a:prstGeom prst="line">
                    <a:avLst/>
                  </a:prstGeom>
                  <a:noFill/>
                  <a:ln w="12700">
                    <a:solidFill>
                      <a:srgbClr val="0000FF"/>
                    </a:solidFill>
                    <a:round/>
                    <a:headEnd type="none" w="sm" len="sm"/>
                    <a:tailEnd type="none" w="sm" len="sm"/>
                  </a:ln>
                  <a:effectLst/>
                </p:spPr>
                <p:txBody>
                  <a:bodyPr/>
                  <a:lstStyle/>
                  <a:p>
                    <a:endParaRPr lang="en-US"/>
                  </a:p>
                </p:txBody>
              </p:sp>
              <p:sp>
                <p:nvSpPr>
                  <p:cNvPr id="134366" name="Oval 222"/>
                  <p:cNvSpPr>
                    <a:spLocks noChangeArrowheads="1"/>
                  </p:cNvSpPr>
                  <p:nvPr/>
                </p:nvSpPr>
                <p:spPr bwMode="auto">
                  <a:xfrm>
                    <a:off x="4766" y="2133"/>
                    <a:ext cx="72" cy="63"/>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67" name="Line 223"/>
                  <p:cNvSpPr>
                    <a:spLocks noChangeShapeType="1"/>
                  </p:cNvSpPr>
                  <p:nvPr/>
                </p:nvSpPr>
                <p:spPr bwMode="auto">
                  <a:xfrm>
                    <a:off x="4800" y="2163"/>
                    <a:ext cx="53" cy="100"/>
                  </a:xfrm>
                  <a:prstGeom prst="line">
                    <a:avLst/>
                  </a:prstGeom>
                  <a:noFill/>
                  <a:ln w="12700">
                    <a:solidFill>
                      <a:srgbClr val="0000FF"/>
                    </a:solidFill>
                    <a:round/>
                    <a:headEnd type="none" w="sm" len="sm"/>
                    <a:tailEnd type="none" w="sm" len="sm"/>
                  </a:ln>
                  <a:effectLst/>
                </p:spPr>
                <p:txBody>
                  <a:bodyPr/>
                  <a:lstStyle/>
                  <a:p>
                    <a:endParaRPr lang="en-US"/>
                  </a:p>
                </p:txBody>
              </p:sp>
              <p:sp>
                <p:nvSpPr>
                  <p:cNvPr id="134368" name="Oval 224"/>
                  <p:cNvSpPr>
                    <a:spLocks noChangeArrowheads="1"/>
                  </p:cNvSpPr>
                  <p:nvPr/>
                </p:nvSpPr>
                <p:spPr bwMode="auto">
                  <a:xfrm>
                    <a:off x="4818" y="2234"/>
                    <a:ext cx="70"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69" name="Line 225"/>
                  <p:cNvSpPr>
                    <a:spLocks noChangeShapeType="1"/>
                  </p:cNvSpPr>
                  <p:nvPr/>
                </p:nvSpPr>
                <p:spPr bwMode="auto">
                  <a:xfrm>
                    <a:off x="4853" y="2263"/>
                    <a:ext cx="50" cy="79"/>
                  </a:xfrm>
                  <a:prstGeom prst="line">
                    <a:avLst/>
                  </a:prstGeom>
                  <a:noFill/>
                  <a:ln w="12700">
                    <a:solidFill>
                      <a:srgbClr val="0000FF"/>
                    </a:solidFill>
                    <a:round/>
                    <a:headEnd type="none" w="sm" len="sm"/>
                    <a:tailEnd type="none" w="sm" len="sm"/>
                  </a:ln>
                  <a:effectLst/>
                </p:spPr>
                <p:txBody>
                  <a:bodyPr/>
                  <a:lstStyle/>
                  <a:p>
                    <a:endParaRPr lang="en-US"/>
                  </a:p>
                </p:txBody>
              </p:sp>
              <p:sp>
                <p:nvSpPr>
                  <p:cNvPr id="134370" name="Oval 226"/>
                  <p:cNvSpPr>
                    <a:spLocks noChangeArrowheads="1"/>
                  </p:cNvSpPr>
                  <p:nvPr/>
                </p:nvSpPr>
                <p:spPr bwMode="auto">
                  <a:xfrm>
                    <a:off x="4870" y="2311"/>
                    <a:ext cx="71" cy="63"/>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71" name="Line 227"/>
                  <p:cNvSpPr>
                    <a:spLocks noChangeShapeType="1"/>
                  </p:cNvSpPr>
                  <p:nvPr/>
                </p:nvSpPr>
                <p:spPr bwMode="auto">
                  <a:xfrm>
                    <a:off x="4905" y="2342"/>
                    <a:ext cx="38" cy="123"/>
                  </a:xfrm>
                  <a:prstGeom prst="line">
                    <a:avLst/>
                  </a:prstGeom>
                  <a:noFill/>
                  <a:ln w="12700">
                    <a:solidFill>
                      <a:srgbClr val="0000FF"/>
                    </a:solidFill>
                    <a:round/>
                    <a:headEnd type="none" w="sm" len="sm"/>
                    <a:tailEnd type="none" w="sm" len="sm"/>
                  </a:ln>
                  <a:effectLst/>
                </p:spPr>
                <p:txBody>
                  <a:bodyPr/>
                  <a:lstStyle/>
                  <a:p>
                    <a:endParaRPr lang="en-US"/>
                  </a:p>
                </p:txBody>
              </p:sp>
              <p:sp>
                <p:nvSpPr>
                  <p:cNvPr id="134372" name="Oval 228"/>
                  <p:cNvSpPr>
                    <a:spLocks noChangeArrowheads="1"/>
                  </p:cNvSpPr>
                  <p:nvPr/>
                </p:nvSpPr>
                <p:spPr bwMode="auto">
                  <a:xfrm>
                    <a:off x="4909" y="2434"/>
                    <a:ext cx="72" cy="63"/>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73" name="Line 229"/>
                  <p:cNvSpPr>
                    <a:spLocks noChangeShapeType="1"/>
                  </p:cNvSpPr>
                  <p:nvPr/>
                </p:nvSpPr>
                <p:spPr bwMode="auto">
                  <a:xfrm flipV="1">
                    <a:off x="4942" y="2139"/>
                    <a:ext cx="53" cy="326"/>
                  </a:xfrm>
                  <a:prstGeom prst="line">
                    <a:avLst/>
                  </a:prstGeom>
                  <a:noFill/>
                  <a:ln w="12700">
                    <a:solidFill>
                      <a:srgbClr val="0000FF"/>
                    </a:solidFill>
                    <a:round/>
                    <a:headEnd type="none" w="sm" len="sm"/>
                    <a:tailEnd type="none" w="sm" len="sm"/>
                  </a:ln>
                  <a:effectLst/>
                </p:spPr>
                <p:txBody>
                  <a:bodyPr/>
                  <a:lstStyle/>
                  <a:p>
                    <a:endParaRPr lang="en-US"/>
                  </a:p>
                </p:txBody>
              </p:sp>
              <p:sp>
                <p:nvSpPr>
                  <p:cNvPr id="134374" name="Oval 230"/>
                  <p:cNvSpPr>
                    <a:spLocks noChangeArrowheads="1"/>
                  </p:cNvSpPr>
                  <p:nvPr/>
                </p:nvSpPr>
                <p:spPr bwMode="auto">
                  <a:xfrm>
                    <a:off x="4959" y="2111"/>
                    <a:ext cx="72" cy="61"/>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75" name="Line 231"/>
                  <p:cNvSpPr>
                    <a:spLocks noChangeShapeType="1"/>
                  </p:cNvSpPr>
                  <p:nvPr/>
                </p:nvSpPr>
                <p:spPr bwMode="auto">
                  <a:xfrm>
                    <a:off x="4996" y="2139"/>
                    <a:ext cx="50" cy="247"/>
                  </a:xfrm>
                  <a:prstGeom prst="line">
                    <a:avLst/>
                  </a:prstGeom>
                  <a:noFill/>
                  <a:ln w="12700">
                    <a:solidFill>
                      <a:srgbClr val="0000FF"/>
                    </a:solidFill>
                    <a:round/>
                    <a:headEnd type="none" w="sm" len="sm"/>
                    <a:tailEnd type="none" w="sm" len="sm"/>
                  </a:ln>
                  <a:effectLst/>
                </p:spPr>
                <p:txBody>
                  <a:bodyPr/>
                  <a:lstStyle/>
                  <a:p>
                    <a:endParaRPr lang="en-US"/>
                  </a:p>
                </p:txBody>
              </p:sp>
              <p:sp>
                <p:nvSpPr>
                  <p:cNvPr id="134376" name="Oval 232"/>
                  <p:cNvSpPr>
                    <a:spLocks noChangeArrowheads="1"/>
                  </p:cNvSpPr>
                  <p:nvPr/>
                </p:nvSpPr>
                <p:spPr bwMode="auto">
                  <a:xfrm>
                    <a:off x="5013" y="2356"/>
                    <a:ext cx="71"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77" name="Line 233"/>
                  <p:cNvSpPr>
                    <a:spLocks noChangeShapeType="1"/>
                  </p:cNvSpPr>
                  <p:nvPr/>
                </p:nvSpPr>
                <p:spPr bwMode="auto">
                  <a:xfrm>
                    <a:off x="5046" y="2386"/>
                    <a:ext cx="41" cy="202"/>
                  </a:xfrm>
                  <a:prstGeom prst="line">
                    <a:avLst/>
                  </a:prstGeom>
                  <a:noFill/>
                  <a:ln w="12700">
                    <a:solidFill>
                      <a:srgbClr val="0000FF"/>
                    </a:solidFill>
                    <a:round/>
                    <a:headEnd type="none" w="sm" len="sm"/>
                    <a:tailEnd type="none" w="sm" len="sm"/>
                  </a:ln>
                  <a:effectLst/>
                </p:spPr>
                <p:txBody>
                  <a:bodyPr/>
                  <a:lstStyle/>
                  <a:p>
                    <a:endParaRPr lang="en-US"/>
                  </a:p>
                </p:txBody>
              </p:sp>
              <p:sp>
                <p:nvSpPr>
                  <p:cNvPr id="134378" name="Oval 234"/>
                  <p:cNvSpPr>
                    <a:spLocks noChangeArrowheads="1"/>
                  </p:cNvSpPr>
                  <p:nvPr/>
                </p:nvSpPr>
                <p:spPr bwMode="auto">
                  <a:xfrm>
                    <a:off x="5050" y="2558"/>
                    <a:ext cx="75" cy="63"/>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79" name="Line 235"/>
                  <p:cNvSpPr>
                    <a:spLocks noChangeShapeType="1"/>
                  </p:cNvSpPr>
                  <p:nvPr/>
                </p:nvSpPr>
                <p:spPr bwMode="auto">
                  <a:xfrm>
                    <a:off x="5087" y="2588"/>
                    <a:ext cx="52" cy="33"/>
                  </a:xfrm>
                  <a:prstGeom prst="line">
                    <a:avLst/>
                  </a:prstGeom>
                  <a:noFill/>
                  <a:ln w="12700">
                    <a:solidFill>
                      <a:srgbClr val="0000FF"/>
                    </a:solidFill>
                    <a:round/>
                    <a:headEnd type="none" w="sm" len="sm"/>
                    <a:tailEnd type="none" w="sm" len="sm"/>
                  </a:ln>
                  <a:effectLst/>
                </p:spPr>
                <p:txBody>
                  <a:bodyPr/>
                  <a:lstStyle/>
                  <a:p>
                    <a:endParaRPr lang="en-US"/>
                  </a:p>
                </p:txBody>
              </p:sp>
              <p:sp>
                <p:nvSpPr>
                  <p:cNvPr id="134380" name="Oval 236"/>
                  <p:cNvSpPr>
                    <a:spLocks noChangeArrowheads="1"/>
                  </p:cNvSpPr>
                  <p:nvPr/>
                </p:nvSpPr>
                <p:spPr bwMode="auto">
                  <a:xfrm>
                    <a:off x="5102" y="2592"/>
                    <a:ext cx="73" cy="61"/>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81" name="Line 237"/>
                  <p:cNvSpPr>
                    <a:spLocks noChangeShapeType="1"/>
                  </p:cNvSpPr>
                  <p:nvPr/>
                </p:nvSpPr>
                <p:spPr bwMode="auto">
                  <a:xfrm flipV="1">
                    <a:off x="5139" y="2509"/>
                    <a:ext cx="50" cy="111"/>
                  </a:xfrm>
                  <a:prstGeom prst="line">
                    <a:avLst/>
                  </a:prstGeom>
                  <a:noFill/>
                  <a:ln w="12700">
                    <a:solidFill>
                      <a:srgbClr val="0000FF"/>
                    </a:solidFill>
                    <a:round/>
                    <a:headEnd type="none" w="sm" len="sm"/>
                    <a:tailEnd type="none" w="sm" len="sm"/>
                  </a:ln>
                  <a:effectLst/>
                </p:spPr>
                <p:txBody>
                  <a:bodyPr/>
                  <a:lstStyle/>
                  <a:p>
                    <a:endParaRPr lang="en-US"/>
                  </a:p>
                </p:txBody>
              </p:sp>
              <p:sp>
                <p:nvSpPr>
                  <p:cNvPr id="134382" name="Oval 238"/>
                  <p:cNvSpPr>
                    <a:spLocks noChangeArrowheads="1"/>
                  </p:cNvSpPr>
                  <p:nvPr/>
                </p:nvSpPr>
                <p:spPr bwMode="auto">
                  <a:xfrm>
                    <a:off x="5155" y="2478"/>
                    <a:ext cx="72"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83" name="Line 239"/>
                  <p:cNvSpPr>
                    <a:spLocks noChangeShapeType="1"/>
                  </p:cNvSpPr>
                  <p:nvPr/>
                </p:nvSpPr>
                <p:spPr bwMode="auto">
                  <a:xfrm>
                    <a:off x="5189" y="2510"/>
                    <a:ext cx="41" cy="78"/>
                  </a:xfrm>
                  <a:prstGeom prst="line">
                    <a:avLst/>
                  </a:prstGeom>
                  <a:noFill/>
                  <a:ln w="12700">
                    <a:solidFill>
                      <a:srgbClr val="0000FF"/>
                    </a:solidFill>
                    <a:round/>
                    <a:headEnd type="none" w="sm" len="sm"/>
                    <a:tailEnd type="none" w="sm" len="sm"/>
                  </a:ln>
                  <a:effectLst/>
                </p:spPr>
                <p:txBody>
                  <a:bodyPr/>
                  <a:lstStyle/>
                  <a:p>
                    <a:endParaRPr lang="en-US"/>
                  </a:p>
                </p:txBody>
              </p:sp>
              <p:sp>
                <p:nvSpPr>
                  <p:cNvPr id="134384" name="Oval 240"/>
                  <p:cNvSpPr>
                    <a:spLocks noChangeArrowheads="1"/>
                  </p:cNvSpPr>
                  <p:nvPr/>
                </p:nvSpPr>
                <p:spPr bwMode="auto">
                  <a:xfrm>
                    <a:off x="5193" y="2558"/>
                    <a:ext cx="72" cy="63"/>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85" name="Line 241"/>
                  <p:cNvSpPr>
                    <a:spLocks noChangeShapeType="1"/>
                  </p:cNvSpPr>
                  <p:nvPr/>
                </p:nvSpPr>
                <p:spPr bwMode="auto">
                  <a:xfrm flipV="1">
                    <a:off x="5230" y="2430"/>
                    <a:ext cx="50" cy="158"/>
                  </a:xfrm>
                  <a:prstGeom prst="line">
                    <a:avLst/>
                  </a:prstGeom>
                  <a:noFill/>
                  <a:ln w="12700">
                    <a:solidFill>
                      <a:srgbClr val="0000FF"/>
                    </a:solidFill>
                    <a:round/>
                    <a:headEnd type="none" w="sm" len="sm"/>
                    <a:tailEnd type="none" w="sm" len="sm"/>
                  </a:ln>
                  <a:effectLst/>
                </p:spPr>
                <p:txBody>
                  <a:bodyPr/>
                  <a:lstStyle/>
                  <a:p>
                    <a:endParaRPr lang="en-US"/>
                  </a:p>
                </p:txBody>
              </p:sp>
              <p:sp>
                <p:nvSpPr>
                  <p:cNvPr id="134386" name="Oval 242"/>
                  <p:cNvSpPr>
                    <a:spLocks noChangeArrowheads="1"/>
                  </p:cNvSpPr>
                  <p:nvPr/>
                </p:nvSpPr>
                <p:spPr bwMode="auto">
                  <a:xfrm>
                    <a:off x="5245" y="2401"/>
                    <a:ext cx="73" cy="62"/>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134387" name="Line 243"/>
                  <p:cNvSpPr>
                    <a:spLocks noChangeShapeType="1"/>
                  </p:cNvSpPr>
                  <p:nvPr/>
                </p:nvSpPr>
                <p:spPr bwMode="auto">
                  <a:xfrm>
                    <a:off x="604" y="1726"/>
                    <a:ext cx="4676" cy="0"/>
                  </a:xfrm>
                  <a:prstGeom prst="line">
                    <a:avLst/>
                  </a:prstGeom>
                  <a:noFill/>
                  <a:ln w="12700">
                    <a:solidFill>
                      <a:srgbClr val="FF0000"/>
                    </a:solidFill>
                    <a:round/>
                    <a:headEnd type="none" w="sm" len="sm"/>
                    <a:tailEnd type="none" w="sm" len="sm"/>
                  </a:ln>
                  <a:effectLst/>
                </p:spPr>
                <p:txBody>
                  <a:bodyPr/>
                  <a:lstStyle/>
                  <a:p>
                    <a:endParaRPr lang="en-US"/>
                  </a:p>
                </p:txBody>
              </p:sp>
              <p:sp>
                <p:nvSpPr>
                  <p:cNvPr id="134388" name="Line 244"/>
                  <p:cNvSpPr>
                    <a:spLocks noChangeShapeType="1"/>
                  </p:cNvSpPr>
                  <p:nvPr/>
                </p:nvSpPr>
                <p:spPr bwMode="auto">
                  <a:xfrm>
                    <a:off x="604" y="2989"/>
                    <a:ext cx="4676" cy="0"/>
                  </a:xfrm>
                  <a:prstGeom prst="line">
                    <a:avLst/>
                  </a:prstGeom>
                  <a:noFill/>
                  <a:ln w="12700">
                    <a:solidFill>
                      <a:srgbClr val="FF0000"/>
                    </a:solidFill>
                    <a:round/>
                    <a:headEnd type="none" w="sm" len="sm"/>
                    <a:tailEnd type="none" w="sm" len="sm"/>
                  </a:ln>
                  <a:effectLst/>
                </p:spPr>
                <p:txBody>
                  <a:bodyPr/>
                  <a:lstStyle/>
                  <a:p>
                    <a:endParaRPr lang="en-US"/>
                  </a:p>
                </p:txBody>
              </p:sp>
              <p:sp>
                <p:nvSpPr>
                  <p:cNvPr id="134389" name="Freeform 245"/>
                  <p:cNvSpPr>
                    <a:spLocks/>
                  </p:cNvSpPr>
                  <p:nvPr/>
                </p:nvSpPr>
                <p:spPr bwMode="auto">
                  <a:xfrm>
                    <a:off x="604"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390" name="Freeform 246"/>
                  <p:cNvSpPr>
                    <a:spLocks/>
                  </p:cNvSpPr>
                  <p:nvPr/>
                </p:nvSpPr>
                <p:spPr bwMode="auto">
                  <a:xfrm>
                    <a:off x="657"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391" name="Freeform 247"/>
                  <p:cNvSpPr>
                    <a:spLocks/>
                  </p:cNvSpPr>
                  <p:nvPr/>
                </p:nvSpPr>
                <p:spPr bwMode="auto">
                  <a:xfrm>
                    <a:off x="709"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392" name="Freeform 248"/>
                  <p:cNvSpPr>
                    <a:spLocks/>
                  </p:cNvSpPr>
                  <p:nvPr/>
                </p:nvSpPr>
                <p:spPr bwMode="auto">
                  <a:xfrm>
                    <a:off x="762"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393" name="Freeform 249"/>
                  <p:cNvSpPr>
                    <a:spLocks/>
                  </p:cNvSpPr>
                  <p:nvPr/>
                </p:nvSpPr>
                <p:spPr bwMode="auto">
                  <a:xfrm>
                    <a:off x="815"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394" name="Freeform 250"/>
                  <p:cNvSpPr>
                    <a:spLocks/>
                  </p:cNvSpPr>
                  <p:nvPr/>
                </p:nvSpPr>
                <p:spPr bwMode="auto">
                  <a:xfrm>
                    <a:off x="867"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395" name="Freeform 251"/>
                  <p:cNvSpPr>
                    <a:spLocks/>
                  </p:cNvSpPr>
                  <p:nvPr/>
                </p:nvSpPr>
                <p:spPr bwMode="auto">
                  <a:xfrm>
                    <a:off x="920"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396" name="Freeform 252"/>
                  <p:cNvSpPr>
                    <a:spLocks/>
                  </p:cNvSpPr>
                  <p:nvPr/>
                </p:nvSpPr>
                <p:spPr bwMode="auto">
                  <a:xfrm>
                    <a:off x="973"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397" name="Freeform 253"/>
                  <p:cNvSpPr>
                    <a:spLocks/>
                  </p:cNvSpPr>
                  <p:nvPr/>
                </p:nvSpPr>
                <p:spPr bwMode="auto">
                  <a:xfrm>
                    <a:off x="1025"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398" name="Freeform 254"/>
                  <p:cNvSpPr>
                    <a:spLocks/>
                  </p:cNvSpPr>
                  <p:nvPr/>
                </p:nvSpPr>
                <p:spPr bwMode="auto">
                  <a:xfrm>
                    <a:off x="1078"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399" name="Freeform 255"/>
                  <p:cNvSpPr>
                    <a:spLocks/>
                  </p:cNvSpPr>
                  <p:nvPr/>
                </p:nvSpPr>
                <p:spPr bwMode="auto">
                  <a:xfrm>
                    <a:off x="1132"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00" name="Freeform 256"/>
                  <p:cNvSpPr>
                    <a:spLocks/>
                  </p:cNvSpPr>
                  <p:nvPr/>
                </p:nvSpPr>
                <p:spPr bwMode="auto">
                  <a:xfrm>
                    <a:off x="1185"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01" name="Freeform 257"/>
                  <p:cNvSpPr>
                    <a:spLocks/>
                  </p:cNvSpPr>
                  <p:nvPr/>
                </p:nvSpPr>
                <p:spPr bwMode="auto">
                  <a:xfrm>
                    <a:off x="1237"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02" name="Freeform 258"/>
                  <p:cNvSpPr>
                    <a:spLocks/>
                  </p:cNvSpPr>
                  <p:nvPr/>
                </p:nvSpPr>
                <p:spPr bwMode="auto">
                  <a:xfrm>
                    <a:off x="1290"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03" name="Freeform 259"/>
                  <p:cNvSpPr>
                    <a:spLocks/>
                  </p:cNvSpPr>
                  <p:nvPr/>
                </p:nvSpPr>
                <p:spPr bwMode="auto">
                  <a:xfrm>
                    <a:off x="1343"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04" name="Freeform 260"/>
                  <p:cNvSpPr>
                    <a:spLocks/>
                  </p:cNvSpPr>
                  <p:nvPr/>
                </p:nvSpPr>
                <p:spPr bwMode="auto">
                  <a:xfrm>
                    <a:off x="1395"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05" name="Freeform 261"/>
                  <p:cNvSpPr>
                    <a:spLocks/>
                  </p:cNvSpPr>
                  <p:nvPr/>
                </p:nvSpPr>
                <p:spPr bwMode="auto">
                  <a:xfrm>
                    <a:off x="1447"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06" name="Freeform 262"/>
                  <p:cNvSpPr>
                    <a:spLocks/>
                  </p:cNvSpPr>
                  <p:nvPr/>
                </p:nvSpPr>
                <p:spPr bwMode="auto">
                  <a:xfrm>
                    <a:off x="1501"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07" name="Freeform 263"/>
                  <p:cNvSpPr>
                    <a:spLocks/>
                  </p:cNvSpPr>
                  <p:nvPr/>
                </p:nvSpPr>
                <p:spPr bwMode="auto">
                  <a:xfrm>
                    <a:off x="1553"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08" name="Freeform 264"/>
                  <p:cNvSpPr>
                    <a:spLocks/>
                  </p:cNvSpPr>
                  <p:nvPr/>
                </p:nvSpPr>
                <p:spPr bwMode="auto">
                  <a:xfrm>
                    <a:off x="1608"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09" name="Freeform 265"/>
                  <p:cNvSpPr>
                    <a:spLocks/>
                  </p:cNvSpPr>
                  <p:nvPr/>
                </p:nvSpPr>
                <p:spPr bwMode="auto">
                  <a:xfrm>
                    <a:off x="1660"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10" name="Freeform 266"/>
                  <p:cNvSpPr>
                    <a:spLocks/>
                  </p:cNvSpPr>
                  <p:nvPr/>
                </p:nvSpPr>
                <p:spPr bwMode="auto">
                  <a:xfrm>
                    <a:off x="1712"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11" name="Freeform 267"/>
                  <p:cNvSpPr>
                    <a:spLocks/>
                  </p:cNvSpPr>
                  <p:nvPr/>
                </p:nvSpPr>
                <p:spPr bwMode="auto">
                  <a:xfrm>
                    <a:off x="1766"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12" name="Freeform 268"/>
                  <p:cNvSpPr>
                    <a:spLocks/>
                  </p:cNvSpPr>
                  <p:nvPr/>
                </p:nvSpPr>
                <p:spPr bwMode="auto">
                  <a:xfrm>
                    <a:off x="1818"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13" name="Freeform 269"/>
                  <p:cNvSpPr>
                    <a:spLocks/>
                  </p:cNvSpPr>
                  <p:nvPr/>
                </p:nvSpPr>
                <p:spPr bwMode="auto">
                  <a:xfrm>
                    <a:off x="1871"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14" name="Freeform 270"/>
                  <p:cNvSpPr>
                    <a:spLocks/>
                  </p:cNvSpPr>
                  <p:nvPr/>
                </p:nvSpPr>
                <p:spPr bwMode="auto">
                  <a:xfrm>
                    <a:off x="1924"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15" name="Freeform 271"/>
                  <p:cNvSpPr>
                    <a:spLocks/>
                  </p:cNvSpPr>
                  <p:nvPr/>
                </p:nvSpPr>
                <p:spPr bwMode="auto">
                  <a:xfrm>
                    <a:off x="1976"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16" name="Freeform 272"/>
                  <p:cNvSpPr>
                    <a:spLocks/>
                  </p:cNvSpPr>
                  <p:nvPr/>
                </p:nvSpPr>
                <p:spPr bwMode="auto">
                  <a:xfrm>
                    <a:off x="2029"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17" name="Freeform 273"/>
                  <p:cNvSpPr>
                    <a:spLocks/>
                  </p:cNvSpPr>
                  <p:nvPr/>
                </p:nvSpPr>
                <p:spPr bwMode="auto">
                  <a:xfrm>
                    <a:off x="2081"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18" name="Freeform 274"/>
                  <p:cNvSpPr>
                    <a:spLocks/>
                  </p:cNvSpPr>
                  <p:nvPr/>
                </p:nvSpPr>
                <p:spPr bwMode="auto">
                  <a:xfrm>
                    <a:off x="2136"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19" name="Freeform 275"/>
                  <p:cNvSpPr>
                    <a:spLocks/>
                  </p:cNvSpPr>
                  <p:nvPr/>
                </p:nvSpPr>
                <p:spPr bwMode="auto">
                  <a:xfrm>
                    <a:off x="2188"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20" name="Freeform 276"/>
                  <p:cNvSpPr>
                    <a:spLocks/>
                  </p:cNvSpPr>
                  <p:nvPr/>
                </p:nvSpPr>
                <p:spPr bwMode="auto">
                  <a:xfrm>
                    <a:off x="2240"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21" name="Freeform 277"/>
                  <p:cNvSpPr>
                    <a:spLocks/>
                  </p:cNvSpPr>
                  <p:nvPr/>
                </p:nvSpPr>
                <p:spPr bwMode="auto">
                  <a:xfrm>
                    <a:off x="2294"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22" name="Freeform 278"/>
                  <p:cNvSpPr>
                    <a:spLocks/>
                  </p:cNvSpPr>
                  <p:nvPr/>
                </p:nvSpPr>
                <p:spPr bwMode="auto">
                  <a:xfrm>
                    <a:off x="2346"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23" name="Freeform 279"/>
                  <p:cNvSpPr>
                    <a:spLocks/>
                  </p:cNvSpPr>
                  <p:nvPr/>
                </p:nvSpPr>
                <p:spPr bwMode="auto">
                  <a:xfrm>
                    <a:off x="2398"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24" name="Freeform 280"/>
                  <p:cNvSpPr>
                    <a:spLocks/>
                  </p:cNvSpPr>
                  <p:nvPr/>
                </p:nvSpPr>
                <p:spPr bwMode="auto">
                  <a:xfrm>
                    <a:off x="2452"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25" name="Freeform 281"/>
                  <p:cNvSpPr>
                    <a:spLocks/>
                  </p:cNvSpPr>
                  <p:nvPr/>
                </p:nvSpPr>
                <p:spPr bwMode="auto">
                  <a:xfrm>
                    <a:off x="2504"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26" name="Freeform 282"/>
                  <p:cNvSpPr>
                    <a:spLocks/>
                  </p:cNvSpPr>
                  <p:nvPr/>
                </p:nvSpPr>
                <p:spPr bwMode="auto">
                  <a:xfrm>
                    <a:off x="2556"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27" name="Freeform 283"/>
                  <p:cNvSpPr>
                    <a:spLocks/>
                  </p:cNvSpPr>
                  <p:nvPr/>
                </p:nvSpPr>
                <p:spPr bwMode="auto">
                  <a:xfrm>
                    <a:off x="2611"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28" name="Freeform 284"/>
                  <p:cNvSpPr>
                    <a:spLocks/>
                  </p:cNvSpPr>
                  <p:nvPr/>
                </p:nvSpPr>
                <p:spPr bwMode="auto">
                  <a:xfrm>
                    <a:off x="2663"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29" name="Freeform 285"/>
                  <p:cNvSpPr>
                    <a:spLocks/>
                  </p:cNvSpPr>
                  <p:nvPr/>
                </p:nvSpPr>
                <p:spPr bwMode="auto">
                  <a:xfrm>
                    <a:off x="2717"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30" name="Freeform 286"/>
                  <p:cNvSpPr>
                    <a:spLocks/>
                  </p:cNvSpPr>
                  <p:nvPr/>
                </p:nvSpPr>
                <p:spPr bwMode="auto">
                  <a:xfrm>
                    <a:off x="2769"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31" name="Freeform 287"/>
                  <p:cNvSpPr>
                    <a:spLocks/>
                  </p:cNvSpPr>
                  <p:nvPr/>
                </p:nvSpPr>
                <p:spPr bwMode="auto">
                  <a:xfrm>
                    <a:off x="2821"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32" name="Freeform 288"/>
                  <p:cNvSpPr>
                    <a:spLocks/>
                  </p:cNvSpPr>
                  <p:nvPr/>
                </p:nvSpPr>
                <p:spPr bwMode="auto">
                  <a:xfrm>
                    <a:off x="2874"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33" name="Freeform 289"/>
                  <p:cNvSpPr>
                    <a:spLocks/>
                  </p:cNvSpPr>
                  <p:nvPr/>
                </p:nvSpPr>
                <p:spPr bwMode="auto">
                  <a:xfrm>
                    <a:off x="2927"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34" name="Freeform 290"/>
                  <p:cNvSpPr>
                    <a:spLocks/>
                  </p:cNvSpPr>
                  <p:nvPr/>
                </p:nvSpPr>
                <p:spPr bwMode="auto">
                  <a:xfrm>
                    <a:off x="2982"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35" name="Freeform 291"/>
                  <p:cNvSpPr>
                    <a:spLocks/>
                  </p:cNvSpPr>
                  <p:nvPr/>
                </p:nvSpPr>
                <p:spPr bwMode="auto">
                  <a:xfrm>
                    <a:off x="3035"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36" name="Freeform 292"/>
                  <p:cNvSpPr>
                    <a:spLocks/>
                  </p:cNvSpPr>
                  <p:nvPr/>
                </p:nvSpPr>
                <p:spPr bwMode="auto">
                  <a:xfrm>
                    <a:off x="3088"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37" name="Freeform 293"/>
                  <p:cNvSpPr>
                    <a:spLocks/>
                  </p:cNvSpPr>
                  <p:nvPr/>
                </p:nvSpPr>
                <p:spPr bwMode="auto">
                  <a:xfrm>
                    <a:off x="3140"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38" name="Freeform 294"/>
                  <p:cNvSpPr>
                    <a:spLocks/>
                  </p:cNvSpPr>
                  <p:nvPr/>
                </p:nvSpPr>
                <p:spPr bwMode="auto">
                  <a:xfrm>
                    <a:off x="3193"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39" name="Freeform 295"/>
                  <p:cNvSpPr>
                    <a:spLocks/>
                  </p:cNvSpPr>
                  <p:nvPr/>
                </p:nvSpPr>
                <p:spPr bwMode="auto">
                  <a:xfrm>
                    <a:off x="3246"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40" name="Freeform 296"/>
                  <p:cNvSpPr>
                    <a:spLocks/>
                  </p:cNvSpPr>
                  <p:nvPr/>
                </p:nvSpPr>
                <p:spPr bwMode="auto">
                  <a:xfrm>
                    <a:off x="3299"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41" name="Freeform 297"/>
                  <p:cNvSpPr>
                    <a:spLocks/>
                  </p:cNvSpPr>
                  <p:nvPr/>
                </p:nvSpPr>
                <p:spPr bwMode="auto">
                  <a:xfrm>
                    <a:off x="3353"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42" name="Freeform 298"/>
                  <p:cNvSpPr>
                    <a:spLocks/>
                  </p:cNvSpPr>
                  <p:nvPr/>
                </p:nvSpPr>
                <p:spPr bwMode="auto">
                  <a:xfrm>
                    <a:off x="3405"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43" name="Freeform 299"/>
                  <p:cNvSpPr>
                    <a:spLocks/>
                  </p:cNvSpPr>
                  <p:nvPr/>
                </p:nvSpPr>
                <p:spPr bwMode="auto">
                  <a:xfrm>
                    <a:off x="3457"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44" name="Freeform 300"/>
                  <p:cNvSpPr>
                    <a:spLocks/>
                  </p:cNvSpPr>
                  <p:nvPr/>
                </p:nvSpPr>
                <p:spPr bwMode="auto">
                  <a:xfrm>
                    <a:off x="3511"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45" name="Freeform 301"/>
                  <p:cNvSpPr>
                    <a:spLocks/>
                  </p:cNvSpPr>
                  <p:nvPr/>
                </p:nvSpPr>
                <p:spPr bwMode="auto">
                  <a:xfrm>
                    <a:off x="3563"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46" name="Freeform 302"/>
                  <p:cNvSpPr>
                    <a:spLocks/>
                  </p:cNvSpPr>
                  <p:nvPr/>
                </p:nvSpPr>
                <p:spPr bwMode="auto">
                  <a:xfrm>
                    <a:off x="3615"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47" name="Freeform 303"/>
                  <p:cNvSpPr>
                    <a:spLocks/>
                  </p:cNvSpPr>
                  <p:nvPr/>
                </p:nvSpPr>
                <p:spPr bwMode="auto">
                  <a:xfrm>
                    <a:off x="3669"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48" name="Freeform 304"/>
                  <p:cNvSpPr>
                    <a:spLocks/>
                  </p:cNvSpPr>
                  <p:nvPr/>
                </p:nvSpPr>
                <p:spPr bwMode="auto">
                  <a:xfrm>
                    <a:off x="3721"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49" name="Freeform 305"/>
                  <p:cNvSpPr>
                    <a:spLocks/>
                  </p:cNvSpPr>
                  <p:nvPr/>
                </p:nvSpPr>
                <p:spPr bwMode="auto">
                  <a:xfrm>
                    <a:off x="3773"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50" name="Freeform 306"/>
                  <p:cNvSpPr>
                    <a:spLocks/>
                  </p:cNvSpPr>
                  <p:nvPr/>
                </p:nvSpPr>
                <p:spPr bwMode="auto">
                  <a:xfrm>
                    <a:off x="3828"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51" name="Freeform 307"/>
                  <p:cNvSpPr>
                    <a:spLocks/>
                  </p:cNvSpPr>
                  <p:nvPr/>
                </p:nvSpPr>
                <p:spPr bwMode="auto">
                  <a:xfrm>
                    <a:off x="3880"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52" name="Freeform 308"/>
                  <p:cNvSpPr>
                    <a:spLocks/>
                  </p:cNvSpPr>
                  <p:nvPr/>
                </p:nvSpPr>
                <p:spPr bwMode="auto">
                  <a:xfrm>
                    <a:off x="3933"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53" name="Freeform 309"/>
                  <p:cNvSpPr>
                    <a:spLocks/>
                  </p:cNvSpPr>
                  <p:nvPr/>
                </p:nvSpPr>
                <p:spPr bwMode="auto">
                  <a:xfrm>
                    <a:off x="3986"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54" name="Freeform 310"/>
                  <p:cNvSpPr>
                    <a:spLocks/>
                  </p:cNvSpPr>
                  <p:nvPr/>
                </p:nvSpPr>
                <p:spPr bwMode="auto">
                  <a:xfrm>
                    <a:off x="4038"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55" name="Freeform 311"/>
                  <p:cNvSpPr>
                    <a:spLocks/>
                  </p:cNvSpPr>
                  <p:nvPr/>
                </p:nvSpPr>
                <p:spPr bwMode="auto">
                  <a:xfrm>
                    <a:off x="4091"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56" name="Freeform 312"/>
                  <p:cNvSpPr>
                    <a:spLocks/>
                  </p:cNvSpPr>
                  <p:nvPr/>
                </p:nvSpPr>
                <p:spPr bwMode="auto">
                  <a:xfrm>
                    <a:off x="4144"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57" name="Freeform 313"/>
                  <p:cNvSpPr>
                    <a:spLocks/>
                  </p:cNvSpPr>
                  <p:nvPr/>
                </p:nvSpPr>
                <p:spPr bwMode="auto">
                  <a:xfrm>
                    <a:off x="4196"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58" name="Freeform 314"/>
                  <p:cNvSpPr>
                    <a:spLocks/>
                  </p:cNvSpPr>
                  <p:nvPr/>
                </p:nvSpPr>
                <p:spPr bwMode="auto">
                  <a:xfrm>
                    <a:off x="4249"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59" name="Freeform 315"/>
                  <p:cNvSpPr>
                    <a:spLocks/>
                  </p:cNvSpPr>
                  <p:nvPr/>
                </p:nvSpPr>
                <p:spPr bwMode="auto">
                  <a:xfrm>
                    <a:off x="4303"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60" name="Freeform 316"/>
                  <p:cNvSpPr>
                    <a:spLocks/>
                  </p:cNvSpPr>
                  <p:nvPr/>
                </p:nvSpPr>
                <p:spPr bwMode="auto">
                  <a:xfrm>
                    <a:off x="4356"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61" name="Freeform 317"/>
                  <p:cNvSpPr>
                    <a:spLocks/>
                  </p:cNvSpPr>
                  <p:nvPr/>
                </p:nvSpPr>
                <p:spPr bwMode="auto">
                  <a:xfrm>
                    <a:off x="4408"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62" name="Freeform 318"/>
                  <p:cNvSpPr>
                    <a:spLocks/>
                  </p:cNvSpPr>
                  <p:nvPr/>
                </p:nvSpPr>
                <p:spPr bwMode="auto">
                  <a:xfrm>
                    <a:off x="4461"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63" name="Freeform 319"/>
                  <p:cNvSpPr>
                    <a:spLocks/>
                  </p:cNvSpPr>
                  <p:nvPr/>
                </p:nvSpPr>
                <p:spPr bwMode="auto">
                  <a:xfrm>
                    <a:off x="4514"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64" name="Freeform 320"/>
                  <p:cNvSpPr>
                    <a:spLocks/>
                  </p:cNvSpPr>
                  <p:nvPr/>
                </p:nvSpPr>
                <p:spPr bwMode="auto">
                  <a:xfrm>
                    <a:off x="4566"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65" name="Freeform 321"/>
                  <p:cNvSpPr>
                    <a:spLocks/>
                  </p:cNvSpPr>
                  <p:nvPr/>
                </p:nvSpPr>
                <p:spPr bwMode="auto">
                  <a:xfrm>
                    <a:off x="4618" y="2359"/>
                    <a:ext cx="24" cy="26"/>
                  </a:xfrm>
                  <a:custGeom>
                    <a:avLst/>
                    <a:gdLst/>
                    <a:ahLst/>
                    <a:cxnLst>
                      <a:cxn ang="0">
                        <a:pos x="0" y="0"/>
                      </a:cxn>
                      <a:cxn ang="0">
                        <a:pos x="0" y="25"/>
                      </a:cxn>
                      <a:cxn ang="0">
                        <a:pos x="23" y="25"/>
                      </a:cxn>
                      <a:cxn ang="0">
                        <a:pos x="23" y="0"/>
                      </a:cxn>
                      <a:cxn ang="0">
                        <a:pos x="0" y="0"/>
                      </a:cxn>
                    </a:cxnLst>
                    <a:rect l="0" t="0" r="r" b="b"/>
                    <a:pathLst>
                      <a:path w="24" h="26">
                        <a:moveTo>
                          <a:pt x="0" y="0"/>
                        </a:moveTo>
                        <a:lnTo>
                          <a:pt x="0" y="25"/>
                        </a:lnTo>
                        <a:lnTo>
                          <a:pt x="23" y="25"/>
                        </a:lnTo>
                        <a:lnTo>
                          <a:pt x="23"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66" name="Freeform 322"/>
                  <p:cNvSpPr>
                    <a:spLocks/>
                  </p:cNvSpPr>
                  <p:nvPr/>
                </p:nvSpPr>
                <p:spPr bwMode="auto">
                  <a:xfrm>
                    <a:off x="4672"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67" name="Freeform 323"/>
                  <p:cNvSpPr>
                    <a:spLocks/>
                  </p:cNvSpPr>
                  <p:nvPr/>
                </p:nvSpPr>
                <p:spPr bwMode="auto">
                  <a:xfrm>
                    <a:off x="4724"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68" name="Freeform 324"/>
                  <p:cNvSpPr>
                    <a:spLocks/>
                  </p:cNvSpPr>
                  <p:nvPr/>
                </p:nvSpPr>
                <p:spPr bwMode="auto">
                  <a:xfrm>
                    <a:off x="4778"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69" name="Freeform 325"/>
                  <p:cNvSpPr>
                    <a:spLocks/>
                  </p:cNvSpPr>
                  <p:nvPr/>
                </p:nvSpPr>
                <p:spPr bwMode="auto">
                  <a:xfrm>
                    <a:off x="4831"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70" name="Freeform 326"/>
                  <p:cNvSpPr>
                    <a:spLocks/>
                  </p:cNvSpPr>
                  <p:nvPr/>
                </p:nvSpPr>
                <p:spPr bwMode="auto">
                  <a:xfrm>
                    <a:off x="4883"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71" name="Freeform 327"/>
                  <p:cNvSpPr>
                    <a:spLocks/>
                  </p:cNvSpPr>
                  <p:nvPr/>
                </p:nvSpPr>
                <p:spPr bwMode="auto">
                  <a:xfrm>
                    <a:off x="4937"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72" name="Freeform 328"/>
                  <p:cNvSpPr>
                    <a:spLocks/>
                  </p:cNvSpPr>
                  <p:nvPr/>
                </p:nvSpPr>
                <p:spPr bwMode="auto">
                  <a:xfrm>
                    <a:off x="4989"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73" name="Freeform 329"/>
                  <p:cNvSpPr>
                    <a:spLocks/>
                  </p:cNvSpPr>
                  <p:nvPr/>
                </p:nvSpPr>
                <p:spPr bwMode="auto">
                  <a:xfrm>
                    <a:off x="5042"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74" name="Freeform 330"/>
                  <p:cNvSpPr>
                    <a:spLocks/>
                  </p:cNvSpPr>
                  <p:nvPr/>
                </p:nvSpPr>
                <p:spPr bwMode="auto">
                  <a:xfrm>
                    <a:off x="5095"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75" name="Freeform 331"/>
                  <p:cNvSpPr>
                    <a:spLocks/>
                  </p:cNvSpPr>
                  <p:nvPr/>
                </p:nvSpPr>
                <p:spPr bwMode="auto">
                  <a:xfrm>
                    <a:off x="5147" y="2359"/>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76" name="Freeform 332"/>
                  <p:cNvSpPr>
                    <a:spLocks/>
                  </p:cNvSpPr>
                  <p:nvPr/>
                </p:nvSpPr>
                <p:spPr bwMode="auto">
                  <a:xfrm>
                    <a:off x="5200"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77" name="Freeform 333"/>
                  <p:cNvSpPr>
                    <a:spLocks/>
                  </p:cNvSpPr>
                  <p:nvPr/>
                </p:nvSpPr>
                <p:spPr bwMode="auto">
                  <a:xfrm>
                    <a:off x="5252" y="2359"/>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000000"/>
                  </a:solidFill>
                  <a:ln w="9525" cap="rnd">
                    <a:noFill/>
                    <a:round/>
                    <a:headEnd type="none" w="sm" len="sm"/>
                    <a:tailEnd type="none" w="sm" len="sm"/>
                  </a:ln>
                  <a:effectLst/>
                </p:spPr>
                <p:txBody>
                  <a:bodyPr/>
                  <a:lstStyle/>
                  <a:p>
                    <a:endParaRPr lang="en-US"/>
                  </a:p>
                </p:txBody>
              </p:sp>
              <p:sp>
                <p:nvSpPr>
                  <p:cNvPr id="134478" name="Freeform 334"/>
                  <p:cNvSpPr>
                    <a:spLocks/>
                  </p:cNvSpPr>
                  <p:nvPr/>
                </p:nvSpPr>
                <p:spPr bwMode="auto">
                  <a:xfrm>
                    <a:off x="604"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479" name="Freeform 335"/>
                  <p:cNvSpPr>
                    <a:spLocks/>
                  </p:cNvSpPr>
                  <p:nvPr/>
                </p:nvSpPr>
                <p:spPr bwMode="auto">
                  <a:xfrm>
                    <a:off x="657"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480" name="Freeform 336"/>
                  <p:cNvSpPr>
                    <a:spLocks/>
                  </p:cNvSpPr>
                  <p:nvPr/>
                </p:nvSpPr>
                <p:spPr bwMode="auto">
                  <a:xfrm>
                    <a:off x="709"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481" name="Freeform 337"/>
                  <p:cNvSpPr>
                    <a:spLocks/>
                  </p:cNvSpPr>
                  <p:nvPr/>
                </p:nvSpPr>
                <p:spPr bwMode="auto">
                  <a:xfrm>
                    <a:off x="762"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482" name="Freeform 338"/>
                  <p:cNvSpPr>
                    <a:spLocks/>
                  </p:cNvSpPr>
                  <p:nvPr/>
                </p:nvSpPr>
                <p:spPr bwMode="auto">
                  <a:xfrm>
                    <a:off x="815"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483" name="Freeform 339"/>
                  <p:cNvSpPr>
                    <a:spLocks/>
                  </p:cNvSpPr>
                  <p:nvPr/>
                </p:nvSpPr>
                <p:spPr bwMode="auto">
                  <a:xfrm>
                    <a:off x="867"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484" name="Freeform 340"/>
                  <p:cNvSpPr>
                    <a:spLocks/>
                  </p:cNvSpPr>
                  <p:nvPr/>
                </p:nvSpPr>
                <p:spPr bwMode="auto">
                  <a:xfrm>
                    <a:off x="920"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485" name="Freeform 341"/>
                  <p:cNvSpPr>
                    <a:spLocks/>
                  </p:cNvSpPr>
                  <p:nvPr/>
                </p:nvSpPr>
                <p:spPr bwMode="auto">
                  <a:xfrm>
                    <a:off x="973"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486" name="Freeform 342"/>
                  <p:cNvSpPr>
                    <a:spLocks/>
                  </p:cNvSpPr>
                  <p:nvPr/>
                </p:nvSpPr>
                <p:spPr bwMode="auto">
                  <a:xfrm>
                    <a:off x="1025"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487" name="Freeform 343"/>
                  <p:cNvSpPr>
                    <a:spLocks/>
                  </p:cNvSpPr>
                  <p:nvPr/>
                </p:nvSpPr>
                <p:spPr bwMode="auto">
                  <a:xfrm>
                    <a:off x="1078"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488" name="Freeform 344"/>
                  <p:cNvSpPr>
                    <a:spLocks/>
                  </p:cNvSpPr>
                  <p:nvPr/>
                </p:nvSpPr>
                <p:spPr bwMode="auto">
                  <a:xfrm>
                    <a:off x="1132"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489" name="Freeform 345"/>
                  <p:cNvSpPr>
                    <a:spLocks/>
                  </p:cNvSpPr>
                  <p:nvPr/>
                </p:nvSpPr>
                <p:spPr bwMode="auto">
                  <a:xfrm>
                    <a:off x="1185"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490" name="Freeform 346"/>
                  <p:cNvSpPr>
                    <a:spLocks/>
                  </p:cNvSpPr>
                  <p:nvPr/>
                </p:nvSpPr>
                <p:spPr bwMode="auto">
                  <a:xfrm>
                    <a:off x="1237"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491" name="Freeform 347"/>
                  <p:cNvSpPr>
                    <a:spLocks/>
                  </p:cNvSpPr>
                  <p:nvPr/>
                </p:nvSpPr>
                <p:spPr bwMode="auto">
                  <a:xfrm>
                    <a:off x="1290"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492" name="Freeform 348"/>
                  <p:cNvSpPr>
                    <a:spLocks/>
                  </p:cNvSpPr>
                  <p:nvPr/>
                </p:nvSpPr>
                <p:spPr bwMode="auto">
                  <a:xfrm>
                    <a:off x="1343"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493" name="Freeform 349"/>
                  <p:cNvSpPr>
                    <a:spLocks/>
                  </p:cNvSpPr>
                  <p:nvPr/>
                </p:nvSpPr>
                <p:spPr bwMode="auto">
                  <a:xfrm>
                    <a:off x="1395"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494" name="Freeform 350"/>
                  <p:cNvSpPr>
                    <a:spLocks/>
                  </p:cNvSpPr>
                  <p:nvPr/>
                </p:nvSpPr>
                <p:spPr bwMode="auto">
                  <a:xfrm>
                    <a:off x="1447"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495" name="Freeform 351"/>
                  <p:cNvSpPr>
                    <a:spLocks/>
                  </p:cNvSpPr>
                  <p:nvPr/>
                </p:nvSpPr>
                <p:spPr bwMode="auto">
                  <a:xfrm>
                    <a:off x="1501"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496" name="Freeform 352"/>
                  <p:cNvSpPr>
                    <a:spLocks/>
                  </p:cNvSpPr>
                  <p:nvPr/>
                </p:nvSpPr>
                <p:spPr bwMode="auto">
                  <a:xfrm>
                    <a:off x="1553"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497" name="Freeform 353"/>
                  <p:cNvSpPr>
                    <a:spLocks/>
                  </p:cNvSpPr>
                  <p:nvPr/>
                </p:nvSpPr>
                <p:spPr bwMode="auto">
                  <a:xfrm>
                    <a:off x="1608"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498" name="Freeform 354"/>
                  <p:cNvSpPr>
                    <a:spLocks/>
                  </p:cNvSpPr>
                  <p:nvPr/>
                </p:nvSpPr>
                <p:spPr bwMode="auto">
                  <a:xfrm>
                    <a:off x="1660"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499" name="Freeform 355"/>
                  <p:cNvSpPr>
                    <a:spLocks/>
                  </p:cNvSpPr>
                  <p:nvPr/>
                </p:nvSpPr>
                <p:spPr bwMode="auto">
                  <a:xfrm>
                    <a:off x="1712"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00" name="Freeform 356"/>
                  <p:cNvSpPr>
                    <a:spLocks/>
                  </p:cNvSpPr>
                  <p:nvPr/>
                </p:nvSpPr>
                <p:spPr bwMode="auto">
                  <a:xfrm>
                    <a:off x="1766"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01" name="Freeform 357"/>
                  <p:cNvSpPr>
                    <a:spLocks/>
                  </p:cNvSpPr>
                  <p:nvPr/>
                </p:nvSpPr>
                <p:spPr bwMode="auto">
                  <a:xfrm>
                    <a:off x="1818"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02" name="Freeform 358"/>
                  <p:cNvSpPr>
                    <a:spLocks/>
                  </p:cNvSpPr>
                  <p:nvPr/>
                </p:nvSpPr>
                <p:spPr bwMode="auto">
                  <a:xfrm>
                    <a:off x="1871"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03" name="Freeform 359"/>
                  <p:cNvSpPr>
                    <a:spLocks/>
                  </p:cNvSpPr>
                  <p:nvPr/>
                </p:nvSpPr>
                <p:spPr bwMode="auto">
                  <a:xfrm>
                    <a:off x="1924"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04" name="Freeform 360"/>
                  <p:cNvSpPr>
                    <a:spLocks/>
                  </p:cNvSpPr>
                  <p:nvPr/>
                </p:nvSpPr>
                <p:spPr bwMode="auto">
                  <a:xfrm>
                    <a:off x="1976"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05" name="Freeform 361"/>
                  <p:cNvSpPr>
                    <a:spLocks/>
                  </p:cNvSpPr>
                  <p:nvPr/>
                </p:nvSpPr>
                <p:spPr bwMode="auto">
                  <a:xfrm>
                    <a:off x="2029"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06" name="Freeform 362"/>
                  <p:cNvSpPr>
                    <a:spLocks/>
                  </p:cNvSpPr>
                  <p:nvPr/>
                </p:nvSpPr>
                <p:spPr bwMode="auto">
                  <a:xfrm>
                    <a:off x="2081"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07" name="Freeform 363"/>
                  <p:cNvSpPr>
                    <a:spLocks/>
                  </p:cNvSpPr>
                  <p:nvPr/>
                </p:nvSpPr>
                <p:spPr bwMode="auto">
                  <a:xfrm>
                    <a:off x="2136"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08" name="Freeform 364"/>
                  <p:cNvSpPr>
                    <a:spLocks/>
                  </p:cNvSpPr>
                  <p:nvPr/>
                </p:nvSpPr>
                <p:spPr bwMode="auto">
                  <a:xfrm>
                    <a:off x="2188"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09" name="Freeform 365"/>
                  <p:cNvSpPr>
                    <a:spLocks/>
                  </p:cNvSpPr>
                  <p:nvPr/>
                </p:nvSpPr>
                <p:spPr bwMode="auto">
                  <a:xfrm>
                    <a:off x="2240"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10" name="Freeform 366"/>
                  <p:cNvSpPr>
                    <a:spLocks/>
                  </p:cNvSpPr>
                  <p:nvPr/>
                </p:nvSpPr>
                <p:spPr bwMode="auto">
                  <a:xfrm>
                    <a:off x="2294"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11" name="Freeform 367"/>
                  <p:cNvSpPr>
                    <a:spLocks/>
                  </p:cNvSpPr>
                  <p:nvPr/>
                </p:nvSpPr>
                <p:spPr bwMode="auto">
                  <a:xfrm>
                    <a:off x="2346"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12" name="Freeform 368"/>
                  <p:cNvSpPr>
                    <a:spLocks/>
                  </p:cNvSpPr>
                  <p:nvPr/>
                </p:nvSpPr>
                <p:spPr bwMode="auto">
                  <a:xfrm>
                    <a:off x="2398"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13" name="Freeform 369"/>
                  <p:cNvSpPr>
                    <a:spLocks/>
                  </p:cNvSpPr>
                  <p:nvPr/>
                </p:nvSpPr>
                <p:spPr bwMode="auto">
                  <a:xfrm>
                    <a:off x="2452"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14" name="Freeform 370"/>
                  <p:cNvSpPr>
                    <a:spLocks/>
                  </p:cNvSpPr>
                  <p:nvPr/>
                </p:nvSpPr>
                <p:spPr bwMode="auto">
                  <a:xfrm>
                    <a:off x="2504"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15" name="Freeform 371"/>
                  <p:cNvSpPr>
                    <a:spLocks/>
                  </p:cNvSpPr>
                  <p:nvPr/>
                </p:nvSpPr>
                <p:spPr bwMode="auto">
                  <a:xfrm>
                    <a:off x="2556"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16" name="Freeform 372"/>
                  <p:cNvSpPr>
                    <a:spLocks/>
                  </p:cNvSpPr>
                  <p:nvPr/>
                </p:nvSpPr>
                <p:spPr bwMode="auto">
                  <a:xfrm>
                    <a:off x="2611"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17" name="Freeform 373"/>
                  <p:cNvSpPr>
                    <a:spLocks/>
                  </p:cNvSpPr>
                  <p:nvPr/>
                </p:nvSpPr>
                <p:spPr bwMode="auto">
                  <a:xfrm>
                    <a:off x="2663"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18" name="Freeform 374"/>
                  <p:cNvSpPr>
                    <a:spLocks/>
                  </p:cNvSpPr>
                  <p:nvPr/>
                </p:nvSpPr>
                <p:spPr bwMode="auto">
                  <a:xfrm>
                    <a:off x="2717"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19" name="Freeform 375"/>
                  <p:cNvSpPr>
                    <a:spLocks/>
                  </p:cNvSpPr>
                  <p:nvPr/>
                </p:nvSpPr>
                <p:spPr bwMode="auto">
                  <a:xfrm>
                    <a:off x="2769"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20" name="Freeform 376"/>
                  <p:cNvSpPr>
                    <a:spLocks/>
                  </p:cNvSpPr>
                  <p:nvPr/>
                </p:nvSpPr>
                <p:spPr bwMode="auto">
                  <a:xfrm>
                    <a:off x="2821"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21" name="Freeform 377"/>
                  <p:cNvSpPr>
                    <a:spLocks/>
                  </p:cNvSpPr>
                  <p:nvPr/>
                </p:nvSpPr>
                <p:spPr bwMode="auto">
                  <a:xfrm>
                    <a:off x="2874"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22" name="Freeform 378"/>
                  <p:cNvSpPr>
                    <a:spLocks/>
                  </p:cNvSpPr>
                  <p:nvPr/>
                </p:nvSpPr>
                <p:spPr bwMode="auto">
                  <a:xfrm>
                    <a:off x="2927"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23" name="Freeform 379"/>
                  <p:cNvSpPr>
                    <a:spLocks/>
                  </p:cNvSpPr>
                  <p:nvPr/>
                </p:nvSpPr>
                <p:spPr bwMode="auto">
                  <a:xfrm>
                    <a:off x="2982"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24" name="Freeform 380"/>
                  <p:cNvSpPr>
                    <a:spLocks/>
                  </p:cNvSpPr>
                  <p:nvPr/>
                </p:nvSpPr>
                <p:spPr bwMode="auto">
                  <a:xfrm>
                    <a:off x="3035"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25" name="Freeform 381"/>
                  <p:cNvSpPr>
                    <a:spLocks/>
                  </p:cNvSpPr>
                  <p:nvPr/>
                </p:nvSpPr>
                <p:spPr bwMode="auto">
                  <a:xfrm>
                    <a:off x="3088"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26" name="Freeform 382"/>
                  <p:cNvSpPr>
                    <a:spLocks/>
                  </p:cNvSpPr>
                  <p:nvPr/>
                </p:nvSpPr>
                <p:spPr bwMode="auto">
                  <a:xfrm>
                    <a:off x="3140"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27" name="Freeform 383"/>
                  <p:cNvSpPr>
                    <a:spLocks/>
                  </p:cNvSpPr>
                  <p:nvPr/>
                </p:nvSpPr>
                <p:spPr bwMode="auto">
                  <a:xfrm>
                    <a:off x="3193"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28" name="Freeform 384"/>
                  <p:cNvSpPr>
                    <a:spLocks/>
                  </p:cNvSpPr>
                  <p:nvPr/>
                </p:nvSpPr>
                <p:spPr bwMode="auto">
                  <a:xfrm>
                    <a:off x="3246"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29" name="Freeform 385"/>
                  <p:cNvSpPr>
                    <a:spLocks/>
                  </p:cNvSpPr>
                  <p:nvPr/>
                </p:nvSpPr>
                <p:spPr bwMode="auto">
                  <a:xfrm>
                    <a:off x="3299"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30" name="Freeform 386"/>
                  <p:cNvSpPr>
                    <a:spLocks/>
                  </p:cNvSpPr>
                  <p:nvPr/>
                </p:nvSpPr>
                <p:spPr bwMode="auto">
                  <a:xfrm>
                    <a:off x="3353"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31" name="Freeform 387"/>
                  <p:cNvSpPr>
                    <a:spLocks/>
                  </p:cNvSpPr>
                  <p:nvPr/>
                </p:nvSpPr>
                <p:spPr bwMode="auto">
                  <a:xfrm>
                    <a:off x="3405"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32" name="Freeform 388"/>
                  <p:cNvSpPr>
                    <a:spLocks/>
                  </p:cNvSpPr>
                  <p:nvPr/>
                </p:nvSpPr>
                <p:spPr bwMode="auto">
                  <a:xfrm>
                    <a:off x="3457"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33" name="Freeform 389"/>
                  <p:cNvSpPr>
                    <a:spLocks/>
                  </p:cNvSpPr>
                  <p:nvPr/>
                </p:nvSpPr>
                <p:spPr bwMode="auto">
                  <a:xfrm>
                    <a:off x="3511"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34" name="Freeform 390"/>
                  <p:cNvSpPr>
                    <a:spLocks/>
                  </p:cNvSpPr>
                  <p:nvPr/>
                </p:nvSpPr>
                <p:spPr bwMode="auto">
                  <a:xfrm>
                    <a:off x="3563"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35" name="Freeform 391"/>
                  <p:cNvSpPr>
                    <a:spLocks/>
                  </p:cNvSpPr>
                  <p:nvPr/>
                </p:nvSpPr>
                <p:spPr bwMode="auto">
                  <a:xfrm>
                    <a:off x="3615"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36" name="Freeform 392"/>
                  <p:cNvSpPr>
                    <a:spLocks/>
                  </p:cNvSpPr>
                  <p:nvPr/>
                </p:nvSpPr>
                <p:spPr bwMode="auto">
                  <a:xfrm>
                    <a:off x="3669"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37" name="Freeform 393"/>
                  <p:cNvSpPr>
                    <a:spLocks/>
                  </p:cNvSpPr>
                  <p:nvPr/>
                </p:nvSpPr>
                <p:spPr bwMode="auto">
                  <a:xfrm>
                    <a:off x="3721"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38" name="Freeform 394"/>
                  <p:cNvSpPr>
                    <a:spLocks/>
                  </p:cNvSpPr>
                  <p:nvPr/>
                </p:nvSpPr>
                <p:spPr bwMode="auto">
                  <a:xfrm>
                    <a:off x="3773"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39" name="Freeform 395"/>
                  <p:cNvSpPr>
                    <a:spLocks/>
                  </p:cNvSpPr>
                  <p:nvPr/>
                </p:nvSpPr>
                <p:spPr bwMode="auto">
                  <a:xfrm>
                    <a:off x="3828"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40" name="Freeform 396"/>
                  <p:cNvSpPr>
                    <a:spLocks/>
                  </p:cNvSpPr>
                  <p:nvPr/>
                </p:nvSpPr>
                <p:spPr bwMode="auto">
                  <a:xfrm>
                    <a:off x="3880"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41" name="Freeform 397"/>
                  <p:cNvSpPr>
                    <a:spLocks/>
                  </p:cNvSpPr>
                  <p:nvPr/>
                </p:nvSpPr>
                <p:spPr bwMode="auto">
                  <a:xfrm>
                    <a:off x="3933"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42" name="Freeform 398"/>
                  <p:cNvSpPr>
                    <a:spLocks/>
                  </p:cNvSpPr>
                  <p:nvPr/>
                </p:nvSpPr>
                <p:spPr bwMode="auto">
                  <a:xfrm>
                    <a:off x="3986"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43" name="Freeform 399"/>
                  <p:cNvSpPr>
                    <a:spLocks/>
                  </p:cNvSpPr>
                  <p:nvPr/>
                </p:nvSpPr>
                <p:spPr bwMode="auto">
                  <a:xfrm>
                    <a:off x="4038"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44" name="Freeform 400"/>
                  <p:cNvSpPr>
                    <a:spLocks/>
                  </p:cNvSpPr>
                  <p:nvPr/>
                </p:nvSpPr>
                <p:spPr bwMode="auto">
                  <a:xfrm>
                    <a:off x="4091"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45" name="Freeform 401"/>
                  <p:cNvSpPr>
                    <a:spLocks/>
                  </p:cNvSpPr>
                  <p:nvPr/>
                </p:nvSpPr>
                <p:spPr bwMode="auto">
                  <a:xfrm>
                    <a:off x="4144"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46" name="Freeform 402"/>
                  <p:cNvSpPr>
                    <a:spLocks/>
                  </p:cNvSpPr>
                  <p:nvPr/>
                </p:nvSpPr>
                <p:spPr bwMode="auto">
                  <a:xfrm>
                    <a:off x="4196"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47" name="Freeform 403"/>
                  <p:cNvSpPr>
                    <a:spLocks/>
                  </p:cNvSpPr>
                  <p:nvPr/>
                </p:nvSpPr>
                <p:spPr bwMode="auto">
                  <a:xfrm>
                    <a:off x="4249"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48" name="Freeform 404"/>
                  <p:cNvSpPr>
                    <a:spLocks/>
                  </p:cNvSpPr>
                  <p:nvPr/>
                </p:nvSpPr>
                <p:spPr bwMode="auto">
                  <a:xfrm>
                    <a:off x="4303"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49" name="Freeform 405"/>
                  <p:cNvSpPr>
                    <a:spLocks/>
                  </p:cNvSpPr>
                  <p:nvPr/>
                </p:nvSpPr>
                <p:spPr bwMode="auto">
                  <a:xfrm>
                    <a:off x="4356"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50" name="Freeform 406"/>
                  <p:cNvSpPr>
                    <a:spLocks/>
                  </p:cNvSpPr>
                  <p:nvPr/>
                </p:nvSpPr>
                <p:spPr bwMode="auto">
                  <a:xfrm>
                    <a:off x="4408"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51" name="Freeform 407"/>
                  <p:cNvSpPr>
                    <a:spLocks/>
                  </p:cNvSpPr>
                  <p:nvPr/>
                </p:nvSpPr>
                <p:spPr bwMode="auto">
                  <a:xfrm>
                    <a:off x="4461"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52" name="Freeform 408"/>
                  <p:cNvSpPr>
                    <a:spLocks/>
                  </p:cNvSpPr>
                  <p:nvPr/>
                </p:nvSpPr>
                <p:spPr bwMode="auto">
                  <a:xfrm>
                    <a:off x="4514"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53" name="Freeform 409"/>
                  <p:cNvSpPr>
                    <a:spLocks/>
                  </p:cNvSpPr>
                  <p:nvPr/>
                </p:nvSpPr>
                <p:spPr bwMode="auto">
                  <a:xfrm>
                    <a:off x="4566"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54" name="Freeform 410"/>
                  <p:cNvSpPr>
                    <a:spLocks/>
                  </p:cNvSpPr>
                  <p:nvPr/>
                </p:nvSpPr>
                <p:spPr bwMode="auto">
                  <a:xfrm>
                    <a:off x="4618" y="1934"/>
                    <a:ext cx="24" cy="26"/>
                  </a:xfrm>
                  <a:custGeom>
                    <a:avLst/>
                    <a:gdLst/>
                    <a:ahLst/>
                    <a:cxnLst>
                      <a:cxn ang="0">
                        <a:pos x="0" y="0"/>
                      </a:cxn>
                      <a:cxn ang="0">
                        <a:pos x="0" y="25"/>
                      </a:cxn>
                      <a:cxn ang="0">
                        <a:pos x="23" y="25"/>
                      </a:cxn>
                      <a:cxn ang="0">
                        <a:pos x="23" y="0"/>
                      </a:cxn>
                      <a:cxn ang="0">
                        <a:pos x="0" y="0"/>
                      </a:cxn>
                    </a:cxnLst>
                    <a:rect l="0" t="0" r="r" b="b"/>
                    <a:pathLst>
                      <a:path w="24" h="26">
                        <a:moveTo>
                          <a:pt x="0" y="0"/>
                        </a:moveTo>
                        <a:lnTo>
                          <a:pt x="0" y="25"/>
                        </a:lnTo>
                        <a:lnTo>
                          <a:pt x="23" y="25"/>
                        </a:lnTo>
                        <a:lnTo>
                          <a:pt x="23"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55" name="Freeform 411"/>
                  <p:cNvSpPr>
                    <a:spLocks/>
                  </p:cNvSpPr>
                  <p:nvPr/>
                </p:nvSpPr>
                <p:spPr bwMode="auto">
                  <a:xfrm>
                    <a:off x="4672"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56" name="Freeform 412"/>
                  <p:cNvSpPr>
                    <a:spLocks/>
                  </p:cNvSpPr>
                  <p:nvPr/>
                </p:nvSpPr>
                <p:spPr bwMode="auto">
                  <a:xfrm>
                    <a:off x="4724"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57" name="Freeform 413"/>
                  <p:cNvSpPr>
                    <a:spLocks/>
                  </p:cNvSpPr>
                  <p:nvPr/>
                </p:nvSpPr>
                <p:spPr bwMode="auto">
                  <a:xfrm>
                    <a:off x="4778"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58" name="Freeform 414"/>
                  <p:cNvSpPr>
                    <a:spLocks/>
                  </p:cNvSpPr>
                  <p:nvPr/>
                </p:nvSpPr>
                <p:spPr bwMode="auto">
                  <a:xfrm>
                    <a:off x="4831"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59" name="Freeform 415"/>
                  <p:cNvSpPr>
                    <a:spLocks/>
                  </p:cNvSpPr>
                  <p:nvPr/>
                </p:nvSpPr>
                <p:spPr bwMode="auto">
                  <a:xfrm>
                    <a:off x="4883"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60" name="Freeform 416"/>
                  <p:cNvSpPr>
                    <a:spLocks/>
                  </p:cNvSpPr>
                  <p:nvPr/>
                </p:nvSpPr>
                <p:spPr bwMode="auto">
                  <a:xfrm>
                    <a:off x="4937"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61" name="Freeform 417"/>
                  <p:cNvSpPr>
                    <a:spLocks/>
                  </p:cNvSpPr>
                  <p:nvPr/>
                </p:nvSpPr>
                <p:spPr bwMode="auto">
                  <a:xfrm>
                    <a:off x="4989"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62" name="Freeform 418"/>
                  <p:cNvSpPr>
                    <a:spLocks/>
                  </p:cNvSpPr>
                  <p:nvPr/>
                </p:nvSpPr>
                <p:spPr bwMode="auto">
                  <a:xfrm>
                    <a:off x="5042"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63" name="Freeform 419"/>
                  <p:cNvSpPr>
                    <a:spLocks/>
                  </p:cNvSpPr>
                  <p:nvPr/>
                </p:nvSpPr>
                <p:spPr bwMode="auto">
                  <a:xfrm>
                    <a:off x="5095"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64" name="Freeform 420"/>
                  <p:cNvSpPr>
                    <a:spLocks/>
                  </p:cNvSpPr>
                  <p:nvPr/>
                </p:nvSpPr>
                <p:spPr bwMode="auto">
                  <a:xfrm>
                    <a:off x="5147" y="1934"/>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65" name="Freeform 421"/>
                  <p:cNvSpPr>
                    <a:spLocks/>
                  </p:cNvSpPr>
                  <p:nvPr/>
                </p:nvSpPr>
                <p:spPr bwMode="auto">
                  <a:xfrm>
                    <a:off x="5200"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66" name="Freeform 422"/>
                  <p:cNvSpPr>
                    <a:spLocks/>
                  </p:cNvSpPr>
                  <p:nvPr/>
                </p:nvSpPr>
                <p:spPr bwMode="auto">
                  <a:xfrm>
                    <a:off x="5252" y="1934"/>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67" name="Freeform 423"/>
                  <p:cNvSpPr>
                    <a:spLocks/>
                  </p:cNvSpPr>
                  <p:nvPr/>
                </p:nvSpPr>
                <p:spPr bwMode="auto">
                  <a:xfrm>
                    <a:off x="604"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68" name="Freeform 424"/>
                  <p:cNvSpPr>
                    <a:spLocks/>
                  </p:cNvSpPr>
                  <p:nvPr/>
                </p:nvSpPr>
                <p:spPr bwMode="auto">
                  <a:xfrm>
                    <a:off x="657"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69" name="Freeform 425"/>
                  <p:cNvSpPr>
                    <a:spLocks/>
                  </p:cNvSpPr>
                  <p:nvPr/>
                </p:nvSpPr>
                <p:spPr bwMode="auto">
                  <a:xfrm>
                    <a:off x="709"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70" name="Freeform 426"/>
                  <p:cNvSpPr>
                    <a:spLocks/>
                  </p:cNvSpPr>
                  <p:nvPr/>
                </p:nvSpPr>
                <p:spPr bwMode="auto">
                  <a:xfrm>
                    <a:off x="762"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71" name="Freeform 427"/>
                  <p:cNvSpPr>
                    <a:spLocks/>
                  </p:cNvSpPr>
                  <p:nvPr/>
                </p:nvSpPr>
                <p:spPr bwMode="auto">
                  <a:xfrm>
                    <a:off x="815"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72" name="Freeform 428"/>
                  <p:cNvSpPr>
                    <a:spLocks/>
                  </p:cNvSpPr>
                  <p:nvPr/>
                </p:nvSpPr>
                <p:spPr bwMode="auto">
                  <a:xfrm>
                    <a:off x="867"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73" name="Freeform 429"/>
                  <p:cNvSpPr>
                    <a:spLocks/>
                  </p:cNvSpPr>
                  <p:nvPr/>
                </p:nvSpPr>
                <p:spPr bwMode="auto">
                  <a:xfrm>
                    <a:off x="920"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74" name="Freeform 430"/>
                  <p:cNvSpPr>
                    <a:spLocks/>
                  </p:cNvSpPr>
                  <p:nvPr/>
                </p:nvSpPr>
                <p:spPr bwMode="auto">
                  <a:xfrm>
                    <a:off x="973"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75" name="Freeform 431"/>
                  <p:cNvSpPr>
                    <a:spLocks/>
                  </p:cNvSpPr>
                  <p:nvPr/>
                </p:nvSpPr>
                <p:spPr bwMode="auto">
                  <a:xfrm>
                    <a:off x="1025"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76" name="Freeform 432"/>
                  <p:cNvSpPr>
                    <a:spLocks/>
                  </p:cNvSpPr>
                  <p:nvPr/>
                </p:nvSpPr>
                <p:spPr bwMode="auto">
                  <a:xfrm>
                    <a:off x="1078"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77" name="Freeform 433"/>
                  <p:cNvSpPr>
                    <a:spLocks/>
                  </p:cNvSpPr>
                  <p:nvPr/>
                </p:nvSpPr>
                <p:spPr bwMode="auto">
                  <a:xfrm>
                    <a:off x="1132"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78" name="Freeform 434"/>
                  <p:cNvSpPr>
                    <a:spLocks/>
                  </p:cNvSpPr>
                  <p:nvPr/>
                </p:nvSpPr>
                <p:spPr bwMode="auto">
                  <a:xfrm>
                    <a:off x="1185"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79" name="Freeform 435"/>
                  <p:cNvSpPr>
                    <a:spLocks/>
                  </p:cNvSpPr>
                  <p:nvPr/>
                </p:nvSpPr>
                <p:spPr bwMode="auto">
                  <a:xfrm>
                    <a:off x="1237"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80" name="Freeform 436"/>
                  <p:cNvSpPr>
                    <a:spLocks/>
                  </p:cNvSpPr>
                  <p:nvPr/>
                </p:nvSpPr>
                <p:spPr bwMode="auto">
                  <a:xfrm>
                    <a:off x="1290"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81" name="Freeform 437"/>
                  <p:cNvSpPr>
                    <a:spLocks/>
                  </p:cNvSpPr>
                  <p:nvPr/>
                </p:nvSpPr>
                <p:spPr bwMode="auto">
                  <a:xfrm>
                    <a:off x="1343"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82" name="Freeform 438"/>
                  <p:cNvSpPr>
                    <a:spLocks/>
                  </p:cNvSpPr>
                  <p:nvPr/>
                </p:nvSpPr>
                <p:spPr bwMode="auto">
                  <a:xfrm>
                    <a:off x="1395"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83" name="Freeform 439"/>
                  <p:cNvSpPr>
                    <a:spLocks/>
                  </p:cNvSpPr>
                  <p:nvPr/>
                </p:nvSpPr>
                <p:spPr bwMode="auto">
                  <a:xfrm>
                    <a:off x="1447"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84" name="Freeform 440"/>
                  <p:cNvSpPr>
                    <a:spLocks/>
                  </p:cNvSpPr>
                  <p:nvPr/>
                </p:nvSpPr>
                <p:spPr bwMode="auto">
                  <a:xfrm>
                    <a:off x="1501"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85" name="Freeform 441"/>
                  <p:cNvSpPr>
                    <a:spLocks/>
                  </p:cNvSpPr>
                  <p:nvPr/>
                </p:nvSpPr>
                <p:spPr bwMode="auto">
                  <a:xfrm>
                    <a:off x="1553"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86" name="Freeform 442"/>
                  <p:cNvSpPr>
                    <a:spLocks/>
                  </p:cNvSpPr>
                  <p:nvPr/>
                </p:nvSpPr>
                <p:spPr bwMode="auto">
                  <a:xfrm>
                    <a:off x="1608"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87" name="Freeform 443"/>
                  <p:cNvSpPr>
                    <a:spLocks/>
                  </p:cNvSpPr>
                  <p:nvPr/>
                </p:nvSpPr>
                <p:spPr bwMode="auto">
                  <a:xfrm>
                    <a:off x="1660"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88" name="Freeform 444"/>
                  <p:cNvSpPr>
                    <a:spLocks/>
                  </p:cNvSpPr>
                  <p:nvPr/>
                </p:nvSpPr>
                <p:spPr bwMode="auto">
                  <a:xfrm>
                    <a:off x="1712"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89" name="Freeform 445"/>
                  <p:cNvSpPr>
                    <a:spLocks/>
                  </p:cNvSpPr>
                  <p:nvPr/>
                </p:nvSpPr>
                <p:spPr bwMode="auto">
                  <a:xfrm>
                    <a:off x="1766"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90" name="Freeform 446"/>
                  <p:cNvSpPr>
                    <a:spLocks/>
                  </p:cNvSpPr>
                  <p:nvPr/>
                </p:nvSpPr>
                <p:spPr bwMode="auto">
                  <a:xfrm>
                    <a:off x="1818"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91" name="Freeform 447"/>
                  <p:cNvSpPr>
                    <a:spLocks/>
                  </p:cNvSpPr>
                  <p:nvPr/>
                </p:nvSpPr>
                <p:spPr bwMode="auto">
                  <a:xfrm>
                    <a:off x="1871"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92" name="Freeform 448"/>
                  <p:cNvSpPr>
                    <a:spLocks/>
                  </p:cNvSpPr>
                  <p:nvPr/>
                </p:nvSpPr>
                <p:spPr bwMode="auto">
                  <a:xfrm>
                    <a:off x="1924"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93" name="Freeform 449"/>
                  <p:cNvSpPr>
                    <a:spLocks/>
                  </p:cNvSpPr>
                  <p:nvPr/>
                </p:nvSpPr>
                <p:spPr bwMode="auto">
                  <a:xfrm>
                    <a:off x="1976"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94" name="Freeform 450"/>
                  <p:cNvSpPr>
                    <a:spLocks/>
                  </p:cNvSpPr>
                  <p:nvPr/>
                </p:nvSpPr>
                <p:spPr bwMode="auto">
                  <a:xfrm>
                    <a:off x="2029"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95" name="Freeform 451"/>
                  <p:cNvSpPr>
                    <a:spLocks/>
                  </p:cNvSpPr>
                  <p:nvPr/>
                </p:nvSpPr>
                <p:spPr bwMode="auto">
                  <a:xfrm>
                    <a:off x="2081"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96" name="Freeform 452"/>
                  <p:cNvSpPr>
                    <a:spLocks/>
                  </p:cNvSpPr>
                  <p:nvPr/>
                </p:nvSpPr>
                <p:spPr bwMode="auto">
                  <a:xfrm>
                    <a:off x="2136"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97" name="Freeform 453"/>
                  <p:cNvSpPr>
                    <a:spLocks/>
                  </p:cNvSpPr>
                  <p:nvPr/>
                </p:nvSpPr>
                <p:spPr bwMode="auto">
                  <a:xfrm>
                    <a:off x="2188"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98" name="Freeform 454"/>
                  <p:cNvSpPr>
                    <a:spLocks/>
                  </p:cNvSpPr>
                  <p:nvPr/>
                </p:nvSpPr>
                <p:spPr bwMode="auto">
                  <a:xfrm>
                    <a:off x="2240"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599" name="Freeform 455"/>
                  <p:cNvSpPr>
                    <a:spLocks/>
                  </p:cNvSpPr>
                  <p:nvPr/>
                </p:nvSpPr>
                <p:spPr bwMode="auto">
                  <a:xfrm>
                    <a:off x="2294"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00" name="Freeform 456"/>
                  <p:cNvSpPr>
                    <a:spLocks/>
                  </p:cNvSpPr>
                  <p:nvPr/>
                </p:nvSpPr>
                <p:spPr bwMode="auto">
                  <a:xfrm>
                    <a:off x="2346"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01" name="Freeform 457"/>
                  <p:cNvSpPr>
                    <a:spLocks/>
                  </p:cNvSpPr>
                  <p:nvPr/>
                </p:nvSpPr>
                <p:spPr bwMode="auto">
                  <a:xfrm>
                    <a:off x="2398"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02" name="Freeform 458"/>
                  <p:cNvSpPr>
                    <a:spLocks/>
                  </p:cNvSpPr>
                  <p:nvPr/>
                </p:nvSpPr>
                <p:spPr bwMode="auto">
                  <a:xfrm>
                    <a:off x="2452"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03" name="Freeform 459"/>
                  <p:cNvSpPr>
                    <a:spLocks/>
                  </p:cNvSpPr>
                  <p:nvPr/>
                </p:nvSpPr>
                <p:spPr bwMode="auto">
                  <a:xfrm>
                    <a:off x="2504"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04" name="Freeform 460"/>
                  <p:cNvSpPr>
                    <a:spLocks/>
                  </p:cNvSpPr>
                  <p:nvPr/>
                </p:nvSpPr>
                <p:spPr bwMode="auto">
                  <a:xfrm>
                    <a:off x="2556"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05" name="Freeform 461"/>
                  <p:cNvSpPr>
                    <a:spLocks/>
                  </p:cNvSpPr>
                  <p:nvPr/>
                </p:nvSpPr>
                <p:spPr bwMode="auto">
                  <a:xfrm>
                    <a:off x="2611"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06" name="Freeform 462"/>
                  <p:cNvSpPr>
                    <a:spLocks/>
                  </p:cNvSpPr>
                  <p:nvPr/>
                </p:nvSpPr>
                <p:spPr bwMode="auto">
                  <a:xfrm>
                    <a:off x="2663"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07" name="Freeform 463"/>
                  <p:cNvSpPr>
                    <a:spLocks/>
                  </p:cNvSpPr>
                  <p:nvPr/>
                </p:nvSpPr>
                <p:spPr bwMode="auto">
                  <a:xfrm>
                    <a:off x="2717"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08" name="Freeform 464"/>
                  <p:cNvSpPr>
                    <a:spLocks/>
                  </p:cNvSpPr>
                  <p:nvPr/>
                </p:nvSpPr>
                <p:spPr bwMode="auto">
                  <a:xfrm>
                    <a:off x="2769"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09" name="Freeform 465"/>
                  <p:cNvSpPr>
                    <a:spLocks/>
                  </p:cNvSpPr>
                  <p:nvPr/>
                </p:nvSpPr>
                <p:spPr bwMode="auto">
                  <a:xfrm>
                    <a:off x="2821"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10" name="Freeform 466"/>
                  <p:cNvSpPr>
                    <a:spLocks/>
                  </p:cNvSpPr>
                  <p:nvPr/>
                </p:nvSpPr>
                <p:spPr bwMode="auto">
                  <a:xfrm>
                    <a:off x="2874"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11" name="Freeform 467"/>
                  <p:cNvSpPr>
                    <a:spLocks/>
                  </p:cNvSpPr>
                  <p:nvPr/>
                </p:nvSpPr>
                <p:spPr bwMode="auto">
                  <a:xfrm>
                    <a:off x="2927"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12" name="Freeform 468"/>
                  <p:cNvSpPr>
                    <a:spLocks/>
                  </p:cNvSpPr>
                  <p:nvPr/>
                </p:nvSpPr>
                <p:spPr bwMode="auto">
                  <a:xfrm>
                    <a:off x="2982"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13" name="Freeform 469"/>
                  <p:cNvSpPr>
                    <a:spLocks/>
                  </p:cNvSpPr>
                  <p:nvPr/>
                </p:nvSpPr>
                <p:spPr bwMode="auto">
                  <a:xfrm>
                    <a:off x="3035"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14" name="Freeform 470"/>
                  <p:cNvSpPr>
                    <a:spLocks/>
                  </p:cNvSpPr>
                  <p:nvPr/>
                </p:nvSpPr>
                <p:spPr bwMode="auto">
                  <a:xfrm>
                    <a:off x="3088"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15" name="Freeform 471"/>
                  <p:cNvSpPr>
                    <a:spLocks/>
                  </p:cNvSpPr>
                  <p:nvPr/>
                </p:nvSpPr>
                <p:spPr bwMode="auto">
                  <a:xfrm>
                    <a:off x="3140"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16" name="Freeform 472"/>
                  <p:cNvSpPr>
                    <a:spLocks/>
                  </p:cNvSpPr>
                  <p:nvPr/>
                </p:nvSpPr>
                <p:spPr bwMode="auto">
                  <a:xfrm>
                    <a:off x="3193"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17" name="Freeform 473"/>
                  <p:cNvSpPr>
                    <a:spLocks/>
                  </p:cNvSpPr>
                  <p:nvPr/>
                </p:nvSpPr>
                <p:spPr bwMode="auto">
                  <a:xfrm>
                    <a:off x="3246"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18" name="Freeform 474"/>
                  <p:cNvSpPr>
                    <a:spLocks/>
                  </p:cNvSpPr>
                  <p:nvPr/>
                </p:nvSpPr>
                <p:spPr bwMode="auto">
                  <a:xfrm>
                    <a:off x="3299"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19" name="Freeform 475"/>
                  <p:cNvSpPr>
                    <a:spLocks/>
                  </p:cNvSpPr>
                  <p:nvPr/>
                </p:nvSpPr>
                <p:spPr bwMode="auto">
                  <a:xfrm>
                    <a:off x="3353"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20" name="Freeform 476"/>
                  <p:cNvSpPr>
                    <a:spLocks/>
                  </p:cNvSpPr>
                  <p:nvPr/>
                </p:nvSpPr>
                <p:spPr bwMode="auto">
                  <a:xfrm>
                    <a:off x="3405"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21" name="Freeform 477"/>
                  <p:cNvSpPr>
                    <a:spLocks/>
                  </p:cNvSpPr>
                  <p:nvPr/>
                </p:nvSpPr>
                <p:spPr bwMode="auto">
                  <a:xfrm>
                    <a:off x="3457"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22" name="Freeform 478"/>
                  <p:cNvSpPr>
                    <a:spLocks/>
                  </p:cNvSpPr>
                  <p:nvPr/>
                </p:nvSpPr>
                <p:spPr bwMode="auto">
                  <a:xfrm>
                    <a:off x="3511"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23" name="Freeform 479"/>
                  <p:cNvSpPr>
                    <a:spLocks/>
                  </p:cNvSpPr>
                  <p:nvPr/>
                </p:nvSpPr>
                <p:spPr bwMode="auto">
                  <a:xfrm>
                    <a:off x="3563"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24" name="Freeform 480"/>
                  <p:cNvSpPr>
                    <a:spLocks/>
                  </p:cNvSpPr>
                  <p:nvPr/>
                </p:nvSpPr>
                <p:spPr bwMode="auto">
                  <a:xfrm>
                    <a:off x="3615"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25" name="Freeform 481"/>
                  <p:cNvSpPr>
                    <a:spLocks/>
                  </p:cNvSpPr>
                  <p:nvPr/>
                </p:nvSpPr>
                <p:spPr bwMode="auto">
                  <a:xfrm>
                    <a:off x="3669"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26" name="Freeform 482"/>
                  <p:cNvSpPr>
                    <a:spLocks/>
                  </p:cNvSpPr>
                  <p:nvPr/>
                </p:nvSpPr>
                <p:spPr bwMode="auto">
                  <a:xfrm>
                    <a:off x="3721"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27" name="Freeform 483"/>
                  <p:cNvSpPr>
                    <a:spLocks/>
                  </p:cNvSpPr>
                  <p:nvPr/>
                </p:nvSpPr>
                <p:spPr bwMode="auto">
                  <a:xfrm>
                    <a:off x="3773"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28" name="Freeform 484"/>
                  <p:cNvSpPr>
                    <a:spLocks/>
                  </p:cNvSpPr>
                  <p:nvPr/>
                </p:nvSpPr>
                <p:spPr bwMode="auto">
                  <a:xfrm>
                    <a:off x="3828"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29" name="Freeform 485"/>
                  <p:cNvSpPr>
                    <a:spLocks/>
                  </p:cNvSpPr>
                  <p:nvPr/>
                </p:nvSpPr>
                <p:spPr bwMode="auto">
                  <a:xfrm>
                    <a:off x="3880"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30" name="Freeform 486"/>
                  <p:cNvSpPr>
                    <a:spLocks/>
                  </p:cNvSpPr>
                  <p:nvPr/>
                </p:nvSpPr>
                <p:spPr bwMode="auto">
                  <a:xfrm>
                    <a:off x="3933"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31" name="Freeform 487"/>
                  <p:cNvSpPr>
                    <a:spLocks/>
                  </p:cNvSpPr>
                  <p:nvPr/>
                </p:nvSpPr>
                <p:spPr bwMode="auto">
                  <a:xfrm>
                    <a:off x="3986"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32" name="Freeform 488"/>
                  <p:cNvSpPr>
                    <a:spLocks/>
                  </p:cNvSpPr>
                  <p:nvPr/>
                </p:nvSpPr>
                <p:spPr bwMode="auto">
                  <a:xfrm>
                    <a:off x="4038"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33" name="Freeform 489"/>
                  <p:cNvSpPr>
                    <a:spLocks/>
                  </p:cNvSpPr>
                  <p:nvPr/>
                </p:nvSpPr>
                <p:spPr bwMode="auto">
                  <a:xfrm>
                    <a:off x="4091"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34" name="Freeform 490"/>
                  <p:cNvSpPr>
                    <a:spLocks/>
                  </p:cNvSpPr>
                  <p:nvPr/>
                </p:nvSpPr>
                <p:spPr bwMode="auto">
                  <a:xfrm>
                    <a:off x="4144"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35" name="Freeform 491"/>
                  <p:cNvSpPr>
                    <a:spLocks/>
                  </p:cNvSpPr>
                  <p:nvPr/>
                </p:nvSpPr>
                <p:spPr bwMode="auto">
                  <a:xfrm>
                    <a:off x="4196"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36" name="Freeform 492"/>
                  <p:cNvSpPr>
                    <a:spLocks/>
                  </p:cNvSpPr>
                  <p:nvPr/>
                </p:nvSpPr>
                <p:spPr bwMode="auto">
                  <a:xfrm>
                    <a:off x="4249"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37" name="Freeform 493"/>
                  <p:cNvSpPr>
                    <a:spLocks/>
                  </p:cNvSpPr>
                  <p:nvPr/>
                </p:nvSpPr>
                <p:spPr bwMode="auto">
                  <a:xfrm>
                    <a:off x="4303"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38" name="Freeform 494"/>
                  <p:cNvSpPr>
                    <a:spLocks/>
                  </p:cNvSpPr>
                  <p:nvPr/>
                </p:nvSpPr>
                <p:spPr bwMode="auto">
                  <a:xfrm>
                    <a:off x="4356"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39" name="Freeform 495"/>
                  <p:cNvSpPr>
                    <a:spLocks/>
                  </p:cNvSpPr>
                  <p:nvPr/>
                </p:nvSpPr>
                <p:spPr bwMode="auto">
                  <a:xfrm>
                    <a:off x="4408"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40" name="Freeform 496"/>
                  <p:cNvSpPr>
                    <a:spLocks/>
                  </p:cNvSpPr>
                  <p:nvPr/>
                </p:nvSpPr>
                <p:spPr bwMode="auto">
                  <a:xfrm>
                    <a:off x="4461"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41" name="Freeform 497"/>
                  <p:cNvSpPr>
                    <a:spLocks/>
                  </p:cNvSpPr>
                  <p:nvPr/>
                </p:nvSpPr>
                <p:spPr bwMode="auto">
                  <a:xfrm>
                    <a:off x="4514"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42" name="Freeform 498"/>
                  <p:cNvSpPr>
                    <a:spLocks/>
                  </p:cNvSpPr>
                  <p:nvPr/>
                </p:nvSpPr>
                <p:spPr bwMode="auto">
                  <a:xfrm>
                    <a:off x="4566"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43" name="Freeform 499"/>
                  <p:cNvSpPr>
                    <a:spLocks/>
                  </p:cNvSpPr>
                  <p:nvPr/>
                </p:nvSpPr>
                <p:spPr bwMode="auto">
                  <a:xfrm>
                    <a:off x="4618" y="2772"/>
                    <a:ext cx="24" cy="26"/>
                  </a:xfrm>
                  <a:custGeom>
                    <a:avLst/>
                    <a:gdLst/>
                    <a:ahLst/>
                    <a:cxnLst>
                      <a:cxn ang="0">
                        <a:pos x="0" y="0"/>
                      </a:cxn>
                      <a:cxn ang="0">
                        <a:pos x="0" y="25"/>
                      </a:cxn>
                      <a:cxn ang="0">
                        <a:pos x="23" y="25"/>
                      </a:cxn>
                      <a:cxn ang="0">
                        <a:pos x="23" y="0"/>
                      </a:cxn>
                      <a:cxn ang="0">
                        <a:pos x="0" y="0"/>
                      </a:cxn>
                    </a:cxnLst>
                    <a:rect l="0" t="0" r="r" b="b"/>
                    <a:pathLst>
                      <a:path w="24" h="26">
                        <a:moveTo>
                          <a:pt x="0" y="0"/>
                        </a:moveTo>
                        <a:lnTo>
                          <a:pt x="0" y="25"/>
                        </a:lnTo>
                        <a:lnTo>
                          <a:pt x="23" y="25"/>
                        </a:lnTo>
                        <a:lnTo>
                          <a:pt x="23"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44" name="Freeform 500"/>
                  <p:cNvSpPr>
                    <a:spLocks/>
                  </p:cNvSpPr>
                  <p:nvPr/>
                </p:nvSpPr>
                <p:spPr bwMode="auto">
                  <a:xfrm>
                    <a:off x="4672"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45" name="Freeform 501"/>
                  <p:cNvSpPr>
                    <a:spLocks/>
                  </p:cNvSpPr>
                  <p:nvPr/>
                </p:nvSpPr>
                <p:spPr bwMode="auto">
                  <a:xfrm>
                    <a:off x="4724"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46" name="Freeform 502"/>
                  <p:cNvSpPr>
                    <a:spLocks/>
                  </p:cNvSpPr>
                  <p:nvPr/>
                </p:nvSpPr>
                <p:spPr bwMode="auto">
                  <a:xfrm>
                    <a:off x="4778"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47" name="Freeform 503"/>
                  <p:cNvSpPr>
                    <a:spLocks/>
                  </p:cNvSpPr>
                  <p:nvPr/>
                </p:nvSpPr>
                <p:spPr bwMode="auto">
                  <a:xfrm>
                    <a:off x="4831"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48" name="Freeform 504"/>
                  <p:cNvSpPr>
                    <a:spLocks/>
                  </p:cNvSpPr>
                  <p:nvPr/>
                </p:nvSpPr>
                <p:spPr bwMode="auto">
                  <a:xfrm>
                    <a:off x="4883"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49" name="Freeform 505"/>
                  <p:cNvSpPr>
                    <a:spLocks/>
                  </p:cNvSpPr>
                  <p:nvPr/>
                </p:nvSpPr>
                <p:spPr bwMode="auto">
                  <a:xfrm>
                    <a:off x="4937"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50" name="Freeform 506"/>
                  <p:cNvSpPr>
                    <a:spLocks/>
                  </p:cNvSpPr>
                  <p:nvPr/>
                </p:nvSpPr>
                <p:spPr bwMode="auto">
                  <a:xfrm>
                    <a:off x="4989"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51" name="Freeform 507"/>
                  <p:cNvSpPr>
                    <a:spLocks/>
                  </p:cNvSpPr>
                  <p:nvPr/>
                </p:nvSpPr>
                <p:spPr bwMode="auto">
                  <a:xfrm>
                    <a:off x="5042"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52" name="Freeform 508"/>
                  <p:cNvSpPr>
                    <a:spLocks/>
                  </p:cNvSpPr>
                  <p:nvPr/>
                </p:nvSpPr>
                <p:spPr bwMode="auto">
                  <a:xfrm>
                    <a:off x="5095"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53" name="Freeform 509"/>
                  <p:cNvSpPr>
                    <a:spLocks/>
                  </p:cNvSpPr>
                  <p:nvPr/>
                </p:nvSpPr>
                <p:spPr bwMode="auto">
                  <a:xfrm>
                    <a:off x="5147" y="2772"/>
                    <a:ext cx="22" cy="26"/>
                  </a:xfrm>
                  <a:custGeom>
                    <a:avLst/>
                    <a:gdLst/>
                    <a:ahLst/>
                    <a:cxnLst>
                      <a:cxn ang="0">
                        <a:pos x="0" y="0"/>
                      </a:cxn>
                      <a:cxn ang="0">
                        <a:pos x="0" y="25"/>
                      </a:cxn>
                      <a:cxn ang="0">
                        <a:pos x="21" y="25"/>
                      </a:cxn>
                      <a:cxn ang="0">
                        <a:pos x="21" y="0"/>
                      </a:cxn>
                      <a:cxn ang="0">
                        <a:pos x="0" y="0"/>
                      </a:cxn>
                    </a:cxnLst>
                    <a:rect l="0" t="0" r="r" b="b"/>
                    <a:pathLst>
                      <a:path w="22" h="26">
                        <a:moveTo>
                          <a:pt x="0" y="0"/>
                        </a:moveTo>
                        <a:lnTo>
                          <a:pt x="0" y="25"/>
                        </a:lnTo>
                        <a:lnTo>
                          <a:pt x="21" y="25"/>
                        </a:lnTo>
                        <a:lnTo>
                          <a:pt x="21"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54" name="Freeform 510"/>
                  <p:cNvSpPr>
                    <a:spLocks/>
                  </p:cNvSpPr>
                  <p:nvPr/>
                </p:nvSpPr>
                <p:spPr bwMode="auto">
                  <a:xfrm>
                    <a:off x="5200"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sp>
                <p:nvSpPr>
                  <p:cNvPr id="134655" name="Freeform 511"/>
                  <p:cNvSpPr>
                    <a:spLocks/>
                  </p:cNvSpPr>
                  <p:nvPr/>
                </p:nvSpPr>
                <p:spPr bwMode="auto">
                  <a:xfrm>
                    <a:off x="5252" y="2772"/>
                    <a:ext cx="23" cy="26"/>
                  </a:xfrm>
                  <a:custGeom>
                    <a:avLst/>
                    <a:gdLst/>
                    <a:ahLst/>
                    <a:cxnLst>
                      <a:cxn ang="0">
                        <a:pos x="0" y="0"/>
                      </a:cxn>
                      <a:cxn ang="0">
                        <a:pos x="0" y="25"/>
                      </a:cxn>
                      <a:cxn ang="0">
                        <a:pos x="22" y="25"/>
                      </a:cxn>
                      <a:cxn ang="0">
                        <a:pos x="22" y="0"/>
                      </a:cxn>
                      <a:cxn ang="0">
                        <a:pos x="0" y="0"/>
                      </a:cxn>
                    </a:cxnLst>
                    <a:rect l="0" t="0" r="r" b="b"/>
                    <a:pathLst>
                      <a:path w="23" h="26">
                        <a:moveTo>
                          <a:pt x="0" y="0"/>
                        </a:moveTo>
                        <a:lnTo>
                          <a:pt x="0" y="25"/>
                        </a:lnTo>
                        <a:lnTo>
                          <a:pt x="22" y="25"/>
                        </a:lnTo>
                        <a:lnTo>
                          <a:pt x="22" y="0"/>
                        </a:lnTo>
                        <a:lnTo>
                          <a:pt x="0" y="0"/>
                        </a:lnTo>
                      </a:path>
                    </a:pathLst>
                  </a:custGeom>
                  <a:solidFill>
                    <a:srgbClr val="FF0000"/>
                  </a:solidFill>
                  <a:ln w="9525" cap="rnd">
                    <a:noFill/>
                    <a:round/>
                    <a:headEnd type="none" w="sm" len="sm"/>
                    <a:tailEnd type="none" w="sm" len="sm"/>
                  </a:ln>
                  <a:effectLst/>
                </p:spPr>
                <p:txBody>
                  <a:bodyPr/>
                  <a:lstStyle/>
                  <a:p>
                    <a:endParaRPr lang="en-US"/>
                  </a:p>
                </p:txBody>
              </p:sp>
            </p:grpSp>
          </p:grpSp>
        </p:grpSp>
        <p:sp>
          <p:nvSpPr>
            <p:cNvPr id="134656" name="Rectangle 512"/>
            <p:cNvSpPr>
              <a:spLocks noChangeArrowheads="1"/>
            </p:cNvSpPr>
            <p:nvPr/>
          </p:nvSpPr>
          <p:spPr bwMode="auto">
            <a:xfrm>
              <a:off x="1574" y="1382"/>
              <a:ext cx="1198" cy="288"/>
            </a:xfrm>
            <a:prstGeom prst="rect">
              <a:avLst/>
            </a:prstGeom>
            <a:noFill/>
            <a:ln w="9525">
              <a:noFill/>
              <a:miter lim="800000"/>
              <a:headEnd/>
              <a:tailEnd/>
            </a:ln>
            <a:effectLst/>
          </p:spPr>
          <p:txBody>
            <a:bodyPr wrap="none" lIns="92075" tIns="46038" rIns="92075" bIns="46038">
              <a:spAutoFit/>
            </a:bodyPr>
            <a:lstStyle/>
            <a:p>
              <a:pPr eaLnBrk="0" hangingPunct="0"/>
              <a:r>
                <a:rPr lang="en-US" sz="2400">
                  <a:solidFill>
                    <a:schemeClr val="accent1"/>
                  </a:solidFill>
                  <a:latin typeface="Times New Roman" pitchFamily="18" charset="0"/>
                </a:rPr>
                <a:t>Warning limit</a:t>
              </a:r>
            </a:p>
          </p:txBody>
        </p:sp>
        <p:sp>
          <p:nvSpPr>
            <p:cNvPr id="134657" name="Rectangle 513"/>
            <p:cNvSpPr>
              <a:spLocks noChangeArrowheads="1"/>
            </p:cNvSpPr>
            <p:nvPr/>
          </p:nvSpPr>
          <p:spPr bwMode="auto">
            <a:xfrm>
              <a:off x="4310" y="1286"/>
              <a:ext cx="1049" cy="288"/>
            </a:xfrm>
            <a:prstGeom prst="rect">
              <a:avLst/>
            </a:prstGeom>
            <a:noFill/>
            <a:ln w="9525">
              <a:noFill/>
              <a:miter lim="800000"/>
              <a:headEnd/>
              <a:tailEnd/>
            </a:ln>
            <a:effectLst/>
          </p:spPr>
          <p:txBody>
            <a:bodyPr wrap="none" lIns="92075" tIns="46038" rIns="92075" bIns="46038">
              <a:spAutoFit/>
            </a:bodyPr>
            <a:lstStyle/>
            <a:p>
              <a:pPr eaLnBrk="0" hangingPunct="0"/>
              <a:r>
                <a:rPr lang="en-US" sz="2400">
                  <a:solidFill>
                    <a:schemeClr val="accent1"/>
                  </a:solidFill>
                  <a:latin typeface="Times New Roman" pitchFamily="18" charset="0"/>
                </a:rPr>
                <a:t>Action limit</a:t>
              </a:r>
            </a:p>
          </p:txBody>
        </p:sp>
        <p:sp>
          <p:nvSpPr>
            <p:cNvPr id="134658" name="Rectangle 514"/>
            <p:cNvSpPr>
              <a:spLocks noChangeArrowheads="1"/>
            </p:cNvSpPr>
            <p:nvPr/>
          </p:nvSpPr>
          <p:spPr bwMode="auto">
            <a:xfrm>
              <a:off x="3446" y="998"/>
              <a:ext cx="1017" cy="288"/>
            </a:xfrm>
            <a:prstGeom prst="rect">
              <a:avLst/>
            </a:prstGeom>
            <a:noFill/>
            <a:ln w="9525">
              <a:noFill/>
              <a:miter lim="800000"/>
              <a:headEnd/>
              <a:tailEnd/>
            </a:ln>
            <a:effectLst/>
          </p:spPr>
          <p:txBody>
            <a:bodyPr wrap="none" lIns="92075" tIns="46038" rIns="92075" bIns="46038">
              <a:spAutoFit/>
            </a:bodyPr>
            <a:lstStyle/>
            <a:p>
              <a:pPr eaLnBrk="0" hangingPunct="0"/>
              <a:r>
                <a:rPr lang="en-US" sz="2400">
                  <a:latin typeface="Times New Roman" pitchFamily="18" charset="0"/>
                </a:rPr>
                <a:t>Central line</a:t>
              </a:r>
            </a:p>
          </p:txBody>
        </p:sp>
        <p:sp>
          <p:nvSpPr>
            <p:cNvPr id="134659" name="Arc 515"/>
            <p:cNvSpPr>
              <a:spLocks/>
            </p:cNvSpPr>
            <p:nvPr/>
          </p:nvSpPr>
          <p:spPr bwMode="auto">
            <a:xfrm>
              <a:off x="4080" y="1440"/>
              <a:ext cx="192" cy="288"/>
            </a:xfrm>
            <a:custGeom>
              <a:avLst/>
              <a:gdLst>
                <a:gd name="G0" fmla="+- 21600 0 0"/>
                <a:gd name="G1" fmla="+- 21600 0 0"/>
                <a:gd name="G2" fmla="+- 21600 0 0"/>
                <a:gd name="T0" fmla="*/ 0 w 21600"/>
                <a:gd name="T1" fmla="*/ 21525 h 21600"/>
                <a:gd name="T2" fmla="*/ 21488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25"/>
                  </a:moveTo>
                  <a:cubicBezTo>
                    <a:pt x="41" y="9668"/>
                    <a:pt x="9631" y="61"/>
                    <a:pt x="21488" y="0"/>
                  </a:cubicBezTo>
                </a:path>
                <a:path w="21600" h="21600" stroke="0" extrusionOk="0">
                  <a:moveTo>
                    <a:pt x="0" y="21525"/>
                  </a:moveTo>
                  <a:cubicBezTo>
                    <a:pt x="41" y="9668"/>
                    <a:pt x="9631" y="61"/>
                    <a:pt x="21488" y="0"/>
                  </a:cubicBezTo>
                  <a:lnTo>
                    <a:pt x="21600" y="21600"/>
                  </a:lnTo>
                  <a:close/>
                </a:path>
              </a:pathLst>
            </a:custGeom>
            <a:noFill/>
            <a:ln w="12700" cap="rnd">
              <a:solidFill>
                <a:schemeClr val="accent1"/>
              </a:solidFill>
              <a:round/>
              <a:headEnd type="stealth" w="med" len="lg"/>
              <a:tailEnd type="none" w="sm" len="sm"/>
            </a:ln>
            <a:effectLst/>
          </p:spPr>
          <p:txBody>
            <a:bodyPr/>
            <a:lstStyle/>
            <a:p>
              <a:endParaRPr lang="en-US"/>
            </a:p>
          </p:txBody>
        </p:sp>
        <p:sp>
          <p:nvSpPr>
            <p:cNvPr id="134660" name="Arc 516"/>
            <p:cNvSpPr>
              <a:spLocks/>
            </p:cNvSpPr>
            <p:nvPr/>
          </p:nvSpPr>
          <p:spPr bwMode="auto">
            <a:xfrm>
              <a:off x="1058" y="1536"/>
              <a:ext cx="480" cy="384"/>
            </a:xfrm>
            <a:custGeom>
              <a:avLst/>
              <a:gdLst>
                <a:gd name="G0" fmla="+- 21600 0 0"/>
                <a:gd name="G1" fmla="+- 21600 0 0"/>
                <a:gd name="G2" fmla="+- 21600 0 0"/>
                <a:gd name="T0" fmla="*/ 0 w 21600"/>
                <a:gd name="T1" fmla="*/ 21544 h 21600"/>
                <a:gd name="T2" fmla="*/ 21555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44"/>
                  </a:moveTo>
                  <a:cubicBezTo>
                    <a:pt x="30" y="9654"/>
                    <a:pt x="9665" y="24"/>
                    <a:pt x="21555" y="0"/>
                  </a:cubicBezTo>
                </a:path>
                <a:path w="21600" h="21600" stroke="0" extrusionOk="0">
                  <a:moveTo>
                    <a:pt x="0" y="21544"/>
                  </a:moveTo>
                  <a:cubicBezTo>
                    <a:pt x="30" y="9654"/>
                    <a:pt x="9665" y="24"/>
                    <a:pt x="21555" y="0"/>
                  </a:cubicBezTo>
                  <a:lnTo>
                    <a:pt x="21600" y="21600"/>
                  </a:lnTo>
                  <a:close/>
                </a:path>
              </a:pathLst>
            </a:custGeom>
            <a:noFill/>
            <a:ln w="12700" cap="rnd">
              <a:solidFill>
                <a:schemeClr val="accent1"/>
              </a:solidFill>
              <a:round/>
              <a:headEnd type="stealth" w="med" len="lg"/>
              <a:tailEnd type="none" w="sm" len="sm"/>
            </a:ln>
            <a:effectLst/>
          </p:spPr>
          <p:txBody>
            <a:bodyPr/>
            <a:lstStyle/>
            <a:p>
              <a:endParaRPr lang="en-US"/>
            </a:p>
          </p:txBody>
        </p:sp>
        <p:sp>
          <p:nvSpPr>
            <p:cNvPr id="134661" name="Arc 517"/>
            <p:cNvSpPr>
              <a:spLocks/>
            </p:cNvSpPr>
            <p:nvPr/>
          </p:nvSpPr>
          <p:spPr bwMode="auto">
            <a:xfrm>
              <a:off x="2880" y="1152"/>
              <a:ext cx="576" cy="1152"/>
            </a:xfrm>
            <a:custGeom>
              <a:avLst/>
              <a:gdLst>
                <a:gd name="G0" fmla="+- 21600 0 0"/>
                <a:gd name="G1" fmla="+- 21600 0 0"/>
                <a:gd name="G2" fmla="+- 21600 0 0"/>
                <a:gd name="T0" fmla="*/ 0 w 21600"/>
                <a:gd name="T1" fmla="*/ 21562 h 21600"/>
                <a:gd name="T2" fmla="*/ 21562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62"/>
                  </a:moveTo>
                  <a:cubicBezTo>
                    <a:pt x="20" y="9662"/>
                    <a:pt x="9662" y="20"/>
                    <a:pt x="21562" y="0"/>
                  </a:cubicBezTo>
                </a:path>
                <a:path w="21600" h="21600" stroke="0" extrusionOk="0">
                  <a:moveTo>
                    <a:pt x="0" y="21562"/>
                  </a:moveTo>
                  <a:cubicBezTo>
                    <a:pt x="20" y="9662"/>
                    <a:pt x="9662" y="20"/>
                    <a:pt x="21562" y="0"/>
                  </a:cubicBezTo>
                  <a:lnTo>
                    <a:pt x="21600" y="21600"/>
                  </a:lnTo>
                  <a:close/>
                </a:path>
              </a:pathLst>
            </a:custGeom>
            <a:noFill/>
            <a:ln w="12700" cap="rnd">
              <a:solidFill>
                <a:schemeClr val="tx1"/>
              </a:solidFill>
              <a:round/>
              <a:headEnd type="stealth" w="med" len="lg"/>
              <a:tailEnd type="none" w="sm" len="sm"/>
            </a:ln>
            <a:effectLst/>
          </p:spPr>
          <p:txBody>
            <a:bodyPr/>
            <a:lstStyle/>
            <a:p>
              <a:endParaRPr lang="en-US"/>
            </a:p>
          </p:txBody>
        </p:sp>
        <p:sp>
          <p:nvSpPr>
            <p:cNvPr id="134662" name="Rectangle 518"/>
            <p:cNvSpPr>
              <a:spLocks noChangeArrowheads="1"/>
            </p:cNvSpPr>
            <p:nvPr/>
          </p:nvSpPr>
          <p:spPr bwMode="auto">
            <a:xfrm>
              <a:off x="2198" y="3398"/>
              <a:ext cx="1166" cy="288"/>
            </a:xfrm>
            <a:prstGeom prst="rect">
              <a:avLst/>
            </a:prstGeom>
            <a:noFill/>
            <a:ln w="9525">
              <a:noFill/>
              <a:miter lim="800000"/>
              <a:headEnd/>
              <a:tailEnd/>
            </a:ln>
            <a:effectLst/>
          </p:spPr>
          <p:txBody>
            <a:bodyPr wrap="none" lIns="92075" tIns="46038" rIns="92075" bIns="46038">
              <a:spAutoFit/>
            </a:bodyPr>
            <a:lstStyle/>
            <a:p>
              <a:pPr eaLnBrk="0" hangingPunct="0"/>
              <a:r>
                <a:rPr lang="en-US" sz="2400">
                  <a:latin typeface="Times New Roman" pitchFamily="18" charset="0"/>
                </a:rPr>
                <a:t>Control value</a:t>
              </a:r>
            </a:p>
          </p:txBody>
        </p:sp>
        <p:sp>
          <p:nvSpPr>
            <p:cNvPr id="134663" name="Arc 519"/>
            <p:cNvSpPr>
              <a:spLocks/>
            </p:cNvSpPr>
            <p:nvPr/>
          </p:nvSpPr>
          <p:spPr bwMode="auto">
            <a:xfrm>
              <a:off x="1392" y="2832"/>
              <a:ext cx="720" cy="672"/>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type="none" w="sm" len="sm"/>
              <a:tailEnd type="stealth" w="med" len="lg"/>
            </a:ln>
            <a:effectLst/>
          </p:spPr>
          <p:txBody>
            <a:bodyPr/>
            <a:lstStyle/>
            <a:p>
              <a:endParaRPr lang="en-US"/>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tr-TR"/>
              <a:t>When to Take Action?</a:t>
            </a:r>
            <a:endParaRPr lang="en-US"/>
          </a:p>
        </p:txBody>
      </p:sp>
      <p:sp>
        <p:nvSpPr>
          <p:cNvPr id="209923" name="Rectangle 3"/>
          <p:cNvSpPr>
            <a:spLocks noGrp="1" noChangeArrowheads="1"/>
          </p:cNvSpPr>
          <p:nvPr>
            <p:ph idx="1"/>
          </p:nvPr>
        </p:nvSpPr>
        <p:spPr/>
        <p:txBody>
          <a:bodyPr>
            <a:normAutofit lnSpcReduction="10000"/>
          </a:bodyPr>
          <a:lstStyle/>
          <a:p>
            <a:r>
              <a:rPr lang="tr-TR"/>
              <a:t>One point plots outside the Action Limits.</a:t>
            </a:r>
          </a:p>
          <a:p>
            <a:r>
              <a:rPr lang="tr-TR"/>
              <a:t>Two consecutive points plots between the Warning and Action Limits</a:t>
            </a:r>
          </a:p>
          <a:p>
            <a:r>
              <a:rPr lang="tr-TR"/>
              <a:t>Eight consecutive points plot on one side of the Center Line</a:t>
            </a:r>
          </a:p>
          <a:p>
            <a:r>
              <a:rPr lang="tr-TR"/>
              <a:t>Six points plots steadily increasing or decreasing</a:t>
            </a:r>
          </a:p>
          <a:p>
            <a:r>
              <a:rPr lang="tr-TR"/>
              <a:t>When an unusual or nonrandom pattern is observed</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r>
              <a:rPr lang="tr-TR"/>
              <a:t>When to Take Action?</a:t>
            </a:r>
            <a:endParaRPr lang="en-US"/>
          </a:p>
        </p:txBody>
      </p:sp>
      <p:graphicFrame>
        <p:nvGraphicFramePr>
          <p:cNvPr id="210947" name="Object 3"/>
          <p:cNvGraphicFramePr>
            <a:graphicFrameLocks noChangeAspect="1"/>
          </p:cNvGraphicFramePr>
          <p:nvPr>
            <p:ph idx="1"/>
          </p:nvPr>
        </p:nvGraphicFramePr>
        <p:xfrm>
          <a:off x="971550" y="1349375"/>
          <a:ext cx="7200900" cy="4838700"/>
        </p:xfrm>
        <a:graphic>
          <a:graphicData uri="http://schemas.openxmlformats.org/presentationml/2006/ole">
            <p:oleObj spid="_x0000_s4098" name="Chart" r:id="rId4" imgW="4876800" imgH="3276600" progId="Excel.Sheet.8">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10947"/>
                                        </p:tgtEl>
                                        <p:attrNameLst>
                                          <p:attrName>style.visibility</p:attrName>
                                        </p:attrNameLst>
                                      </p:cBhvr>
                                      <p:to>
                                        <p:strVal val="visible"/>
                                      </p:to>
                                    </p:set>
                                    <p:animEffect transition="in" filter="dissolve">
                                      <p:cBhvr>
                                        <p:cTn id="7" dur="500"/>
                                        <p:tgtEl>
                                          <p:spTgt spid="2109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21094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r>
              <a:rPr lang="tr-TR"/>
              <a:t>When to Take Action?</a:t>
            </a:r>
            <a:endParaRPr lang="en-US"/>
          </a:p>
        </p:txBody>
      </p:sp>
      <p:graphicFrame>
        <p:nvGraphicFramePr>
          <p:cNvPr id="212995" name="Object 3"/>
          <p:cNvGraphicFramePr>
            <a:graphicFrameLocks noChangeAspect="1"/>
          </p:cNvGraphicFramePr>
          <p:nvPr>
            <p:ph idx="1"/>
          </p:nvPr>
        </p:nvGraphicFramePr>
        <p:xfrm>
          <a:off x="900113" y="1323975"/>
          <a:ext cx="7056437" cy="4722813"/>
        </p:xfrm>
        <a:graphic>
          <a:graphicData uri="http://schemas.openxmlformats.org/presentationml/2006/ole">
            <p:oleObj spid="_x0000_s5122" name="Chart" r:id="rId4" imgW="4810049" imgH="3219602" progId="Excel.Sheet.8">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12995"/>
                                        </p:tgtEl>
                                        <p:attrNameLst>
                                          <p:attrName>style.visibility</p:attrName>
                                        </p:attrNameLst>
                                      </p:cBhvr>
                                      <p:to>
                                        <p:strVal val="visible"/>
                                      </p:to>
                                    </p:set>
                                    <p:animEffect transition="in" filter="dissolve">
                                      <p:cBhvr>
                                        <p:cTn id="7" dur="500"/>
                                        <p:tgtEl>
                                          <p:spTgt spid="2129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21299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Text Box 2"/>
          <p:cNvSpPr txBox="1">
            <a:spLocks noChangeArrowheads="1"/>
          </p:cNvSpPr>
          <p:nvPr/>
        </p:nvSpPr>
        <p:spPr bwMode="auto">
          <a:xfrm>
            <a:off x="539750" y="1412875"/>
            <a:ext cx="8135938" cy="4494213"/>
          </a:xfrm>
          <a:prstGeom prst="rect">
            <a:avLst/>
          </a:prstGeom>
          <a:noFill/>
          <a:ln w="9525">
            <a:noFill/>
            <a:miter lim="800000"/>
            <a:headEnd/>
            <a:tailEnd/>
          </a:ln>
          <a:effectLst/>
        </p:spPr>
        <p:txBody>
          <a:bodyPr>
            <a:spAutoFit/>
          </a:bodyPr>
          <a:lstStyle/>
          <a:p>
            <a:pPr algn="ctr">
              <a:spcBef>
                <a:spcPct val="50000"/>
              </a:spcBef>
            </a:pPr>
            <a:endParaRPr lang="en-GB">
              <a:latin typeface="Arial Unicode MS" pitchFamily="34" charset="-128"/>
            </a:endParaRPr>
          </a:p>
          <a:p>
            <a:pPr algn="ctr">
              <a:spcBef>
                <a:spcPct val="50000"/>
              </a:spcBef>
            </a:pPr>
            <a:endParaRPr lang="en-GB">
              <a:latin typeface="Arial Unicode MS" pitchFamily="34" charset="-128"/>
            </a:endParaRPr>
          </a:p>
          <a:p>
            <a:pPr algn="ctr">
              <a:spcBef>
                <a:spcPct val="50000"/>
              </a:spcBef>
            </a:pPr>
            <a:endParaRPr lang="en-GB">
              <a:latin typeface="Arial Unicode MS" pitchFamily="34" charset="-128"/>
            </a:endParaRPr>
          </a:p>
          <a:p>
            <a:pPr algn="ctr">
              <a:spcBef>
                <a:spcPct val="50000"/>
              </a:spcBef>
            </a:pPr>
            <a:endParaRPr lang="en-GB">
              <a:latin typeface="Arial Unicode MS" pitchFamily="34" charset="-128"/>
            </a:endParaRPr>
          </a:p>
          <a:p>
            <a:pPr algn="ctr">
              <a:spcBef>
                <a:spcPct val="50000"/>
              </a:spcBef>
            </a:pPr>
            <a:endParaRPr lang="en-GB">
              <a:latin typeface="Arial Unicode MS" pitchFamily="34" charset="-128"/>
            </a:endParaRPr>
          </a:p>
          <a:p>
            <a:pPr algn="ctr">
              <a:spcBef>
                <a:spcPct val="50000"/>
              </a:spcBef>
            </a:pPr>
            <a:endParaRPr lang="en-GB">
              <a:latin typeface="Arial Unicode MS" pitchFamily="34" charset="-128"/>
            </a:endParaRPr>
          </a:p>
          <a:p>
            <a:pPr algn="ctr">
              <a:spcBef>
                <a:spcPct val="50000"/>
              </a:spcBef>
            </a:pPr>
            <a:endParaRPr lang="en-GB">
              <a:latin typeface="Arial Unicode MS" pitchFamily="34" charset="-128"/>
            </a:endParaRPr>
          </a:p>
          <a:p>
            <a:pPr algn="ctr">
              <a:spcBef>
                <a:spcPct val="50000"/>
              </a:spcBef>
            </a:pPr>
            <a:endParaRPr lang="en-GB">
              <a:latin typeface="Arial Unicode MS" pitchFamily="34" charset="-128"/>
            </a:endParaRPr>
          </a:p>
          <a:p>
            <a:pPr algn="ctr">
              <a:spcBef>
                <a:spcPct val="50000"/>
              </a:spcBef>
            </a:pPr>
            <a:endParaRPr lang="en-GB">
              <a:latin typeface="Arial Unicode MS" pitchFamily="34" charset="-128"/>
            </a:endParaRPr>
          </a:p>
          <a:p>
            <a:pPr algn="ctr">
              <a:spcBef>
                <a:spcPct val="50000"/>
              </a:spcBef>
            </a:pPr>
            <a:endParaRPr lang="en-GB">
              <a:latin typeface="Arial Unicode MS" pitchFamily="34" charset="-128"/>
            </a:endParaRPr>
          </a:p>
          <a:p>
            <a:pPr algn="ctr">
              <a:spcBef>
                <a:spcPct val="50000"/>
              </a:spcBef>
            </a:pPr>
            <a:endParaRPr lang="en-US">
              <a:latin typeface="Arial Unicode MS" pitchFamily="34" charset="-128"/>
            </a:endParaRPr>
          </a:p>
        </p:txBody>
      </p:sp>
      <p:sp>
        <p:nvSpPr>
          <p:cNvPr id="215043" name="Rectangle 3"/>
          <p:cNvSpPr>
            <a:spLocks noGrp="1" noChangeArrowheads="1"/>
          </p:cNvSpPr>
          <p:nvPr>
            <p:ph type="title"/>
          </p:nvPr>
        </p:nvSpPr>
        <p:spPr/>
        <p:txBody>
          <a:bodyPr/>
          <a:lstStyle/>
          <a:p>
            <a:r>
              <a:rPr lang="tr-TR"/>
              <a:t>When to Take Action?</a:t>
            </a:r>
            <a:endParaRPr lang="en-US"/>
          </a:p>
        </p:txBody>
      </p:sp>
      <p:graphicFrame>
        <p:nvGraphicFramePr>
          <p:cNvPr id="215044" name="Object 4"/>
          <p:cNvGraphicFramePr>
            <a:graphicFrameLocks noChangeAspect="1"/>
          </p:cNvGraphicFramePr>
          <p:nvPr>
            <p:ph idx="1"/>
          </p:nvPr>
        </p:nvGraphicFramePr>
        <p:xfrm>
          <a:off x="614363" y="1543050"/>
          <a:ext cx="7745412" cy="4608513"/>
        </p:xfrm>
        <a:graphic>
          <a:graphicData uri="http://schemas.openxmlformats.org/presentationml/2006/ole">
            <p:oleObj spid="_x0000_s6146" name="Chart" r:id="rId4" imgW="4867351" imgH="2895600" progId="Excel.Sheet.8">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15044"/>
                                        </p:tgtEl>
                                        <p:attrNameLst>
                                          <p:attrName>style.visibility</p:attrName>
                                        </p:attrNameLst>
                                      </p:cBhvr>
                                      <p:to>
                                        <p:strVal val="visible"/>
                                      </p:to>
                                    </p:set>
                                    <p:animEffect transition="in" filter="dissolve">
                                      <p:cBhvr>
                                        <p:cTn id="7" dur="500"/>
                                        <p:tgtEl>
                                          <p:spTgt spid="215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21504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a:xfrm>
            <a:off x="609600" y="228600"/>
            <a:ext cx="8229600" cy="1219200"/>
          </a:xfrm>
        </p:spPr>
        <p:txBody>
          <a:bodyPr/>
          <a:lstStyle/>
          <a:p>
            <a:r>
              <a:rPr lang="en-US"/>
              <a:t>Quality Improvement Tools</a:t>
            </a:r>
            <a:r>
              <a:rPr lang="en-US" sz="2500">
                <a:solidFill>
                  <a:schemeClr val="accent2"/>
                </a:solidFill>
              </a:rPr>
              <a:t> </a:t>
            </a:r>
          </a:p>
        </p:txBody>
      </p:sp>
      <p:pic>
        <p:nvPicPr>
          <p:cNvPr id="307203" name="Picture 3" descr="BD19915_"/>
          <p:cNvPicPr>
            <a:picLocks noChangeAspect="1" noChangeArrowheads="1"/>
          </p:cNvPicPr>
          <p:nvPr/>
        </p:nvPicPr>
        <p:blipFill>
          <a:blip r:embed="rId3" cstate="print"/>
          <a:srcRect/>
          <a:stretch>
            <a:fillRect/>
          </a:stretch>
        </p:blipFill>
        <p:spPr bwMode="auto">
          <a:xfrm>
            <a:off x="2971800" y="1295400"/>
            <a:ext cx="3128963" cy="4267200"/>
          </a:xfrm>
          <a:prstGeom prst="rect">
            <a:avLst/>
          </a:prstGeom>
          <a:noFill/>
        </p:spPr>
      </p:pic>
      <p:sp>
        <p:nvSpPr>
          <p:cNvPr id="307204" name="Text Box 4"/>
          <p:cNvSpPr txBox="1">
            <a:spLocks noChangeArrowheads="1"/>
          </p:cNvSpPr>
          <p:nvPr/>
        </p:nvSpPr>
        <p:spPr bwMode="auto">
          <a:xfrm>
            <a:off x="381000" y="2819400"/>
            <a:ext cx="2133600" cy="457200"/>
          </a:xfrm>
          <a:prstGeom prst="rect">
            <a:avLst/>
          </a:prstGeom>
          <a:noFill/>
          <a:ln w="9525">
            <a:noFill/>
            <a:miter lim="800000"/>
            <a:headEnd/>
            <a:tailEnd/>
          </a:ln>
          <a:effectLst/>
        </p:spPr>
        <p:txBody>
          <a:bodyPr>
            <a:spAutoFit/>
          </a:bodyPr>
          <a:lstStyle/>
          <a:p>
            <a:pPr>
              <a:spcBef>
                <a:spcPct val="50000"/>
              </a:spcBef>
            </a:pPr>
            <a:r>
              <a:rPr lang="en-US" sz="2400"/>
              <a:t>Brainstorming</a:t>
            </a:r>
          </a:p>
        </p:txBody>
      </p:sp>
      <p:sp>
        <p:nvSpPr>
          <p:cNvPr id="307205" name="Text Box 5"/>
          <p:cNvSpPr txBox="1">
            <a:spLocks noChangeArrowheads="1"/>
          </p:cNvSpPr>
          <p:nvPr/>
        </p:nvSpPr>
        <p:spPr bwMode="auto">
          <a:xfrm>
            <a:off x="5791200" y="4343400"/>
            <a:ext cx="2362200" cy="457200"/>
          </a:xfrm>
          <a:prstGeom prst="rect">
            <a:avLst/>
          </a:prstGeom>
          <a:noFill/>
          <a:ln w="9525">
            <a:noFill/>
            <a:miter lim="800000"/>
            <a:headEnd/>
            <a:tailEnd/>
          </a:ln>
          <a:effectLst/>
        </p:spPr>
        <p:txBody>
          <a:bodyPr>
            <a:spAutoFit/>
          </a:bodyPr>
          <a:lstStyle/>
          <a:p>
            <a:pPr algn="ctr">
              <a:spcBef>
                <a:spcPct val="50000"/>
              </a:spcBef>
            </a:pPr>
            <a:r>
              <a:rPr lang="en-US" sz="2400"/>
              <a:t>Flow Diagram</a:t>
            </a:r>
          </a:p>
        </p:txBody>
      </p:sp>
      <p:sp>
        <p:nvSpPr>
          <p:cNvPr id="307206" name="Text Box 6"/>
          <p:cNvSpPr txBox="1">
            <a:spLocks noChangeArrowheads="1"/>
          </p:cNvSpPr>
          <p:nvPr/>
        </p:nvSpPr>
        <p:spPr bwMode="auto">
          <a:xfrm>
            <a:off x="914400" y="4191000"/>
            <a:ext cx="2667000" cy="822325"/>
          </a:xfrm>
          <a:prstGeom prst="rect">
            <a:avLst/>
          </a:prstGeom>
          <a:noFill/>
          <a:ln w="9525">
            <a:noFill/>
            <a:miter lim="800000"/>
            <a:headEnd/>
            <a:tailEnd/>
          </a:ln>
          <a:effectLst/>
        </p:spPr>
        <p:txBody>
          <a:bodyPr>
            <a:spAutoFit/>
          </a:bodyPr>
          <a:lstStyle/>
          <a:p>
            <a:pPr algn="ctr">
              <a:spcBef>
                <a:spcPct val="50000"/>
              </a:spcBef>
            </a:pPr>
            <a:r>
              <a:rPr lang="en-US" sz="2400"/>
              <a:t>Nominal Group Technique</a:t>
            </a:r>
          </a:p>
        </p:txBody>
      </p:sp>
      <p:sp>
        <p:nvSpPr>
          <p:cNvPr id="307207" name="Text Box 7"/>
          <p:cNvSpPr txBox="1">
            <a:spLocks noChangeArrowheads="1"/>
          </p:cNvSpPr>
          <p:nvPr/>
        </p:nvSpPr>
        <p:spPr bwMode="auto">
          <a:xfrm>
            <a:off x="6324600" y="2971800"/>
            <a:ext cx="2301875" cy="457200"/>
          </a:xfrm>
          <a:prstGeom prst="rect">
            <a:avLst/>
          </a:prstGeom>
          <a:noFill/>
          <a:ln w="9525">
            <a:noFill/>
            <a:miter lim="800000"/>
            <a:headEnd/>
            <a:tailEnd/>
          </a:ln>
          <a:effectLst/>
        </p:spPr>
        <p:txBody>
          <a:bodyPr>
            <a:spAutoFit/>
          </a:bodyPr>
          <a:lstStyle/>
          <a:p>
            <a:pPr>
              <a:spcBef>
                <a:spcPct val="50000"/>
              </a:spcBef>
            </a:pPr>
            <a:r>
              <a:rPr lang="en-US" sz="2400"/>
              <a:t>Cause &amp; Effect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609600" y="152400"/>
            <a:ext cx="7772400" cy="1143000"/>
          </a:xfrm>
        </p:spPr>
        <p:txBody>
          <a:bodyPr/>
          <a:lstStyle/>
          <a:p>
            <a:r>
              <a:rPr lang="tr-TR"/>
              <a:t>B</a:t>
            </a:r>
            <a:r>
              <a:rPr lang="en-US"/>
              <a:t>rainstorming</a:t>
            </a:r>
          </a:p>
        </p:txBody>
      </p:sp>
      <p:pic>
        <p:nvPicPr>
          <p:cNvPr id="309253" name="Picture 5" descr="j0299691"/>
          <p:cNvPicPr>
            <a:picLocks noGrp="1" noChangeAspect="1" noChangeArrowheads="1"/>
          </p:cNvPicPr>
          <p:nvPr>
            <p:ph sz="half" idx="1"/>
          </p:nvPr>
        </p:nvPicPr>
        <p:blipFill>
          <a:blip r:embed="rId3" cstate="print"/>
          <a:srcRect/>
          <a:stretch>
            <a:fillRect/>
          </a:stretch>
        </p:blipFill>
        <p:spPr>
          <a:xfrm>
            <a:off x="609600" y="2819400"/>
            <a:ext cx="2501900" cy="1946275"/>
          </a:xfrm>
        </p:spPr>
      </p:pic>
      <p:sp>
        <p:nvSpPr>
          <p:cNvPr id="309251" name="Rectangle 3"/>
          <p:cNvSpPr>
            <a:spLocks noGrp="1" noChangeArrowheads="1"/>
          </p:cNvSpPr>
          <p:nvPr>
            <p:ph type="body" sz="half" idx="2"/>
          </p:nvPr>
        </p:nvSpPr>
        <p:spPr>
          <a:xfrm>
            <a:off x="3733800" y="1905000"/>
            <a:ext cx="4876800" cy="4114800"/>
          </a:xfrm>
        </p:spPr>
        <p:txBody>
          <a:bodyPr/>
          <a:lstStyle/>
          <a:p>
            <a:pPr>
              <a:lnSpc>
                <a:spcPct val="90000"/>
              </a:lnSpc>
            </a:pPr>
            <a:r>
              <a:rPr lang="en-US" sz="2000"/>
              <a:t>Everyone participates</a:t>
            </a:r>
          </a:p>
          <a:p>
            <a:pPr>
              <a:lnSpc>
                <a:spcPct val="90000"/>
              </a:lnSpc>
            </a:pPr>
            <a:r>
              <a:rPr lang="en-US" sz="2000"/>
              <a:t>Go round robin and only one person speaks at a time</a:t>
            </a:r>
          </a:p>
          <a:p>
            <a:pPr>
              <a:lnSpc>
                <a:spcPct val="90000"/>
              </a:lnSpc>
            </a:pPr>
            <a:r>
              <a:rPr lang="en-US" sz="2000"/>
              <a:t>No discussion of ideas</a:t>
            </a:r>
          </a:p>
          <a:p>
            <a:pPr>
              <a:lnSpc>
                <a:spcPct val="90000"/>
              </a:lnSpc>
            </a:pPr>
            <a:r>
              <a:rPr lang="en-US" sz="2000"/>
              <a:t>There is no such thing as a dumb idea</a:t>
            </a:r>
          </a:p>
          <a:p>
            <a:pPr>
              <a:lnSpc>
                <a:spcPct val="90000"/>
              </a:lnSpc>
            </a:pPr>
            <a:r>
              <a:rPr lang="en-US" sz="2000"/>
              <a:t>Pass when necessary</a:t>
            </a:r>
          </a:p>
          <a:p>
            <a:pPr>
              <a:lnSpc>
                <a:spcPct val="90000"/>
              </a:lnSpc>
            </a:pPr>
            <a:r>
              <a:rPr lang="en-US" sz="2000"/>
              <a:t>Use “BIG” yellow sticky notes and write only 1 idea per sticky note</a:t>
            </a:r>
          </a:p>
          <a:p>
            <a:pPr>
              <a:lnSpc>
                <a:spcPct val="90000"/>
              </a:lnSpc>
            </a:pPr>
            <a:r>
              <a:rPr lang="en-US" sz="2000"/>
              <a:t>One person assigned as scribe</a:t>
            </a:r>
          </a:p>
          <a:p>
            <a:pPr>
              <a:lnSpc>
                <a:spcPct val="90000"/>
              </a:lnSpc>
            </a:pPr>
            <a:r>
              <a:rPr lang="en-US" sz="2000"/>
              <a:t>For a complicated issue, the session could last 30-45 minutes…or longer!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a:xfrm>
            <a:off x="827088" y="2133600"/>
            <a:ext cx="7173912" cy="1676400"/>
          </a:xfrm>
        </p:spPr>
        <p:txBody>
          <a:bodyPr/>
          <a:lstStyle/>
          <a:p>
            <a:r>
              <a:rPr lang="en-US" sz="2900"/>
              <a:t>Use a </a:t>
            </a:r>
            <a:br>
              <a:rPr lang="en-US" sz="2900"/>
            </a:br>
            <a:r>
              <a:rPr lang="en-US" sz="2900"/>
              <a:t>Nominal Group Technique</a:t>
            </a:r>
            <a:br>
              <a:rPr lang="en-US" sz="2900"/>
            </a:br>
            <a:r>
              <a:rPr lang="en-US" sz="2900"/>
              <a:t>To focus brainstorming results</a:t>
            </a:r>
          </a:p>
        </p:txBody>
      </p:sp>
      <p:pic>
        <p:nvPicPr>
          <p:cNvPr id="311299" name="Picture 3" descr="j0297567"/>
          <p:cNvPicPr>
            <a:picLocks noGrp="1" noChangeAspect="1" noChangeArrowheads="1"/>
          </p:cNvPicPr>
          <p:nvPr>
            <p:ph idx="1"/>
          </p:nvPr>
        </p:nvPicPr>
        <p:blipFill>
          <a:blip r:embed="rId3" cstate="print"/>
          <a:srcRect/>
          <a:stretch>
            <a:fillRect/>
          </a:stretch>
        </p:blipFill>
        <p:spPr>
          <a:xfrm>
            <a:off x="3419475" y="1371600"/>
            <a:ext cx="1820863" cy="952500"/>
          </a:xfrm>
          <a:noFill/>
          <a:ln/>
        </p:spPr>
      </p:pic>
      <p:sp>
        <p:nvSpPr>
          <p:cNvPr id="311300" name="Text Box 4"/>
          <p:cNvSpPr txBox="1">
            <a:spLocks noChangeArrowheads="1"/>
          </p:cNvSpPr>
          <p:nvPr/>
        </p:nvSpPr>
        <p:spPr bwMode="auto">
          <a:xfrm>
            <a:off x="2051050" y="4437063"/>
            <a:ext cx="4953000" cy="1927225"/>
          </a:xfrm>
          <a:prstGeom prst="rect">
            <a:avLst/>
          </a:prstGeom>
          <a:solidFill>
            <a:srgbClr val="FFFF99"/>
          </a:solidFill>
          <a:ln w="9525">
            <a:solidFill>
              <a:schemeClr val="tx1"/>
            </a:solidFill>
            <a:miter lim="800000"/>
            <a:headEnd/>
            <a:tailEnd/>
          </a:ln>
          <a:effectLst/>
        </p:spPr>
        <p:txBody>
          <a:bodyPr>
            <a:spAutoFit/>
          </a:bodyPr>
          <a:lstStyle/>
          <a:p>
            <a:pPr algn="ctr">
              <a:spcBef>
                <a:spcPct val="50000"/>
              </a:spcBef>
            </a:pPr>
            <a:r>
              <a:rPr lang="en-US" sz="2400" i="1">
                <a:latin typeface="Times New Roman" pitchFamily="18" charset="0"/>
              </a:rPr>
              <a:t>An internet search on</a:t>
            </a:r>
          </a:p>
          <a:p>
            <a:pPr algn="ctr">
              <a:spcBef>
                <a:spcPct val="50000"/>
              </a:spcBef>
            </a:pPr>
            <a:r>
              <a:rPr lang="en-US" sz="2400" i="1">
                <a:latin typeface="Times New Roman" pitchFamily="18" charset="0"/>
              </a:rPr>
              <a:t>“Nominal Group Technique”</a:t>
            </a:r>
          </a:p>
          <a:p>
            <a:pPr algn="ctr">
              <a:spcBef>
                <a:spcPct val="50000"/>
              </a:spcBef>
            </a:pPr>
            <a:r>
              <a:rPr lang="en-US" sz="2400" i="1">
                <a:latin typeface="Times New Roman" pitchFamily="18" charset="0"/>
              </a:rPr>
              <a:t>Will yield many examples and methods to apply this technique</a:t>
            </a:r>
          </a:p>
        </p:txBody>
      </p:sp>
      <p:sp>
        <p:nvSpPr>
          <p:cNvPr id="311302" name="Rectangle 6"/>
          <p:cNvSpPr>
            <a:spLocks noChangeArrowheads="1"/>
          </p:cNvSpPr>
          <p:nvPr/>
        </p:nvSpPr>
        <p:spPr bwMode="auto">
          <a:xfrm>
            <a:off x="755650" y="549275"/>
            <a:ext cx="5859463" cy="731838"/>
          </a:xfrm>
          <a:prstGeom prst="rect">
            <a:avLst/>
          </a:prstGeom>
          <a:noFill/>
          <a:ln w="9525">
            <a:noFill/>
            <a:miter lim="800000"/>
            <a:headEnd/>
            <a:tailEnd/>
          </a:ln>
          <a:effectLst/>
        </p:spPr>
        <p:txBody>
          <a:bodyPr wrap="none">
            <a:spAutoFit/>
          </a:bodyPr>
          <a:lstStyle/>
          <a:p>
            <a:r>
              <a:rPr lang="en-US" sz="4200">
                <a:solidFill>
                  <a:schemeClr val="tx2"/>
                </a:solidFill>
                <a:latin typeface="Times New Roman" pitchFamily="18" charset="0"/>
              </a:rPr>
              <a:t>Nominal Group</a:t>
            </a:r>
            <a:r>
              <a:rPr lang="en-US"/>
              <a:t> </a:t>
            </a:r>
            <a:r>
              <a:rPr lang="en-US" sz="4200">
                <a:solidFill>
                  <a:schemeClr val="tx2"/>
                </a:solidFill>
                <a:latin typeface="Times New Roman" pitchFamily="18" charset="0"/>
              </a:rPr>
              <a:t>Technique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a:xfrm>
            <a:off x="611188" y="476250"/>
            <a:ext cx="8001000" cy="1295400"/>
          </a:xfrm>
        </p:spPr>
        <p:txBody>
          <a:bodyPr>
            <a:normAutofit fontScale="90000"/>
          </a:bodyPr>
          <a:lstStyle/>
          <a:p>
            <a:r>
              <a:rPr lang="en-US"/>
              <a:t>Flow Diagrams</a:t>
            </a:r>
            <a:br>
              <a:rPr lang="en-US"/>
            </a:br>
            <a:endParaRPr lang="en-US"/>
          </a:p>
        </p:txBody>
      </p:sp>
      <p:sp>
        <p:nvSpPr>
          <p:cNvPr id="313347" name="Rectangle 3"/>
          <p:cNvSpPr>
            <a:spLocks noGrp="1" noChangeArrowheads="1"/>
          </p:cNvSpPr>
          <p:nvPr>
            <p:ph type="body" sz="half" idx="2"/>
          </p:nvPr>
        </p:nvSpPr>
        <p:spPr>
          <a:xfrm>
            <a:off x="3492500" y="2420938"/>
            <a:ext cx="5486400" cy="3048000"/>
          </a:xfrm>
        </p:spPr>
        <p:txBody>
          <a:bodyPr/>
          <a:lstStyle/>
          <a:p>
            <a:r>
              <a:rPr lang="en-US" sz="2400"/>
              <a:t>Build a common understanding of a whole process</a:t>
            </a:r>
          </a:p>
          <a:p>
            <a:r>
              <a:rPr lang="en-US" sz="2400"/>
              <a:t>Develop process thinking</a:t>
            </a:r>
          </a:p>
          <a:p>
            <a:r>
              <a:rPr lang="en-US" sz="2400"/>
              <a:t>Improve a process</a:t>
            </a:r>
          </a:p>
          <a:p>
            <a:r>
              <a:rPr lang="en-US" sz="2400"/>
              <a:t>Standardize a process</a:t>
            </a:r>
          </a:p>
          <a:p>
            <a:pPr>
              <a:buFont typeface="Wingdings" pitchFamily="2" charset="2"/>
              <a:buNone/>
            </a:pPr>
            <a:endParaRPr lang="en-US"/>
          </a:p>
        </p:txBody>
      </p:sp>
      <p:sp>
        <p:nvSpPr>
          <p:cNvPr id="313348" name="Text Box 4"/>
          <p:cNvSpPr txBox="1">
            <a:spLocks noChangeArrowheads="1"/>
          </p:cNvSpPr>
          <p:nvPr/>
        </p:nvSpPr>
        <p:spPr bwMode="auto">
          <a:xfrm>
            <a:off x="2051050" y="1628775"/>
            <a:ext cx="6400800" cy="579438"/>
          </a:xfrm>
          <a:prstGeom prst="rect">
            <a:avLst/>
          </a:prstGeom>
          <a:noFill/>
          <a:ln w="9525">
            <a:noFill/>
            <a:miter lim="800000"/>
            <a:headEnd/>
            <a:tailEnd/>
          </a:ln>
          <a:effectLst/>
        </p:spPr>
        <p:txBody>
          <a:bodyPr>
            <a:spAutoFit/>
          </a:bodyPr>
          <a:lstStyle/>
          <a:p>
            <a:pPr>
              <a:spcBef>
                <a:spcPct val="50000"/>
              </a:spcBef>
            </a:pPr>
            <a:r>
              <a:rPr lang="en-US" sz="3200">
                <a:solidFill>
                  <a:schemeClr val="tx2"/>
                </a:solidFill>
                <a:latin typeface="Tahoma" pitchFamily="34" charset="0"/>
              </a:rPr>
              <a:t>Why is flow diagramming helpful?</a:t>
            </a:r>
          </a:p>
        </p:txBody>
      </p:sp>
      <p:pic>
        <p:nvPicPr>
          <p:cNvPr id="313349" name="Picture 5" descr="j0082277"/>
          <p:cNvPicPr>
            <a:picLocks noChangeAspect="1" noChangeArrowheads="1"/>
          </p:cNvPicPr>
          <p:nvPr/>
        </p:nvPicPr>
        <p:blipFill>
          <a:blip r:embed="rId3" cstate="print"/>
          <a:srcRect/>
          <a:stretch>
            <a:fillRect/>
          </a:stretch>
        </p:blipFill>
        <p:spPr bwMode="auto">
          <a:xfrm>
            <a:off x="228600" y="2209800"/>
            <a:ext cx="3276600" cy="2855913"/>
          </a:xfrm>
          <a:prstGeom prst="rect">
            <a:avLst/>
          </a:prstGeom>
          <a:noFill/>
          <a:ln w="9525">
            <a:noFill/>
            <a:miter lim="800000"/>
            <a:headEnd/>
            <a:tailEnd/>
          </a:ln>
          <a:effectLst/>
        </p:spPr>
      </p:pic>
      <p:sp>
        <p:nvSpPr>
          <p:cNvPr id="313351" name="Text Box 7"/>
          <p:cNvSpPr txBox="1">
            <a:spLocks noChangeArrowheads="1"/>
          </p:cNvSpPr>
          <p:nvPr/>
        </p:nvSpPr>
        <p:spPr bwMode="auto">
          <a:xfrm>
            <a:off x="0" y="6643688"/>
            <a:ext cx="609600" cy="214312"/>
          </a:xfrm>
          <a:prstGeom prst="rect">
            <a:avLst/>
          </a:prstGeom>
          <a:noFill/>
          <a:ln w="9525">
            <a:noFill/>
            <a:miter lim="800000"/>
            <a:headEnd/>
            <a:tailEnd/>
          </a:ln>
          <a:effectLst/>
        </p:spPr>
        <p:txBody>
          <a:bodyPr>
            <a:spAutoFit/>
          </a:bodyPr>
          <a:lstStyle/>
          <a:p>
            <a:pPr>
              <a:spcBef>
                <a:spcPct val="50000"/>
              </a:spcBef>
            </a:pPr>
            <a:r>
              <a:rPr lang="en-US" sz="800">
                <a:latin typeface="Times New Roman" pitchFamily="18" charset="0"/>
              </a:rPr>
              <a:t>Week4_4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Productivity and Quality Management</a:t>
            </a:r>
            <a:endParaRPr lang="en-US" dirty="0"/>
          </a:p>
        </p:txBody>
      </p:sp>
      <p:sp>
        <p:nvSpPr>
          <p:cNvPr id="7" name="Subtitle 6"/>
          <p:cNvSpPr>
            <a:spLocks noGrp="1"/>
          </p:cNvSpPr>
          <p:nvPr>
            <p:ph type="subTitle" idx="1"/>
          </p:nvPr>
        </p:nvSpPr>
        <p:spPr/>
        <p:txBody>
          <a:bodyPr/>
          <a:lstStyle/>
          <a:p>
            <a:r>
              <a:rPr lang="en-US" dirty="0" smtClean="0"/>
              <a:t>Lecture 17</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7" name="Rectangle 5"/>
          <p:cNvSpPr>
            <a:spLocks noGrp="1" noChangeArrowheads="1"/>
          </p:cNvSpPr>
          <p:nvPr>
            <p:ph/>
          </p:nvPr>
        </p:nvSpPr>
        <p:spPr/>
        <p:txBody>
          <a:bodyPr/>
          <a:lstStyle/>
          <a:p>
            <a:endParaRPr lang="en-US"/>
          </a:p>
        </p:txBody>
      </p:sp>
      <p:graphicFrame>
        <p:nvGraphicFramePr>
          <p:cNvPr id="315394" name="Object 2"/>
          <p:cNvGraphicFramePr>
            <a:graphicFrameLocks noChangeAspect="1"/>
          </p:cNvGraphicFramePr>
          <p:nvPr>
            <p:ph type="title" idx="4294967295"/>
          </p:nvPr>
        </p:nvGraphicFramePr>
        <p:xfrm>
          <a:off x="611188" y="0"/>
          <a:ext cx="8532812" cy="6858000"/>
        </p:xfrm>
        <a:graphic>
          <a:graphicData uri="http://schemas.openxmlformats.org/presentationml/2006/ole">
            <p:oleObj spid="_x0000_s7170" name="VISIO" r:id="rId4" imgW="7831800" imgH="10105200" progId="Visio.Drawing.6">
              <p:embed/>
            </p:oleObj>
          </a:graphicData>
        </a:graphic>
      </p:graphicFrame>
      <p:sp>
        <p:nvSpPr>
          <p:cNvPr id="315396" name="Text Box 4"/>
          <p:cNvSpPr txBox="1">
            <a:spLocks noChangeArrowheads="1"/>
          </p:cNvSpPr>
          <p:nvPr/>
        </p:nvSpPr>
        <p:spPr bwMode="auto">
          <a:xfrm>
            <a:off x="0" y="6643688"/>
            <a:ext cx="609600" cy="214312"/>
          </a:xfrm>
          <a:prstGeom prst="rect">
            <a:avLst/>
          </a:prstGeom>
          <a:noFill/>
          <a:ln w="9525">
            <a:noFill/>
            <a:miter lim="800000"/>
            <a:headEnd/>
            <a:tailEnd/>
          </a:ln>
          <a:effectLst/>
        </p:spPr>
        <p:txBody>
          <a:bodyPr>
            <a:spAutoFit/>
          </a:bodyPr>
          <a:lstStyle/>
          <a:p>
            <a:pPr>
              <a:spcBef>
                <a:spcPct val="50000"/>
              </a:spcBef>
            </a:pPr>
            <a:r>
              <a:rPr lang="en-US" sz="800">
                <a:latin typeface="Times New Roman" pitchFamily="18" charset="0"/>
              </a:rPr>
              <a:t>Week 4_5</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17443" name="Object 3"/>
          <p:cNvGraphicFramePr>
            <a:graphicFrameLocks noChangeAspect="1"/>
          </p:cNvGraphicFramePr>
          <p:nvPr>
            <p:ph type="clipArt" sz="half" idx="1"/>
          </p:nvPr>
        </p:nvGraphicFramePr>
        <p:xfrm>
          <a:off x="914400" y="2584450"/>
          <a:ext cx="3808413" cy="2562225"/>
        </p:xfrm>
        <a:graphic>
          <a:graphicData uri="http://schemas.openxmlformats.org/presentationml/2006/ole">
            <p:oleObj spid="_x0000_s8194" name="Clip" r:id="rId4" imgW="4583880" imgH="3082680" progId="">
              <p:embed/>
            </p:oleObj>
          </a:graphicData>
        </a:graphic>
      </p:graphicFrame>
      <p:sp>
        <p:nvSpPr>
          <p:cNvPr id="317444" name="Rectangle 4"/>
          <p:cNvSpPr>
            <a:spLocks noGrp="1" noChangeArrowheads="1"/>
          </p:cNvSpPr>
          <p:nvPr>
            <p:ph type="body" sz="half" idx="2"/>
          </p:nvPr>
        </p:nvSpPr>
        <p:spPr>
          <a:xfrm>
            <a:off x="1143000" y="1676400"/>
            <a:ext cx="7086600" cy="2133600"/>
          </a:xfrm>
        </p:spPr>
        <p:txBody>
          <a:bodyPr/>
          <a:lstStyle/>
          <a:p>
            <a:pPr algn="ctr">
              <a:buFont typeface="Wingdings" pitchFamily="2" charset="2"/>
              <a:buNone/>
            </a:pPr>
            <a:r>
              <a:rPr lang="en-US" sz="3200" b="1">
                <a:solidFill>
                  <a:srgbClr val="502E0C"/>
                </a:solidFill>
              </a:rPr>
              <a:t>Understand the root causes of a problem BEFORE you put a “solution” into place</a:t>
            </a:r>
          </a:p>
        </p:txBody>
      </p:sp>
      <p:sp>
        <p:nvSpPr>
          <p:cNvPr id="317446" name="Rectangle 6"/>
          <p:cNvSpPr>
            <a:spLocks noChangeArrowheads="1"/>
          </p:cNvSpPr>
          <p:nvPr/>
        </p:nvSpPr>
        <p:spPr bwMode="auto">
          <a:xfrm>
            <a:off x="827088" y="473075"/>
            <a:ext cx="6121400" cy="731838"/>
          </a:xfrm>
          <a:prstGeom prst="rect">
            <a:avLst/>
          </a:prstGeom>
          <a:noFill/>
          <a:ln w="9525">
            <a:noFill/>
            <a:miter lim="800000"/>
            <a:headEnd/>
            <a:tailEnd/>
          </a:ln>
          <a:effectLst/>
        </p:spPr>
        <p:txBody>
          <a:bodyPr wrap="none">
            <a:spAutoFit/>
          </a:bodyPr>
          <a:lstStyle/>
          <a:p>
            <a:r>
              <a:rPr lang="en-US" sz="4200">
                <a:solidFill>
                  <a:schemeClr val="tx2"/>
                </a:solidFill>
                <a:latin typeface="Times New Roman" pitchFamily="18" charset="0"/>
              </a:rPr>
              <a:t>Investigate the Root Causes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6000"/>
                                  </p:stCondLst>
                                  <p:childTnLst>
                                    <p:set>
                                      <p:cBhvr>
                                        <p:cTn id="6" dur="1" fill="hold">
                                          <p:stCondLst>
                                            <p:cond delay="0"/>
                                          </p:stCondLst>
                                        </p:cTn>
                                        <p:tgtEl>
                                          <p:spTgt spid="317443"/>
                                        </p:tgtEl>
                                        <p:attrNameLst>
                                          <p:attrName>style.visibility</p:attrName>
                                        </p:attrNameLst>
                                      </p:cBhvr>
                                      <p:to>
                                        <p:strVal val="visible"/>
                                      </p:to>
                                    </p:set>
                                    <p:animEffect transition="in" filter="dissolve">
                                      <p:cBhvr>
                                        <p:cTn id="7" dur="500"/>
                                        <p:tgtEl>
                                          <p:spTgt spid="317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a:xfrm>
            <a:off x="827088" y="476250"/>
            <a:ext cx="7002462" cy="846138"/>
          </a:xfrm>
        </p:spPr>
        <p:txBody>
          <a:bodyPr/>
          <a:lstStyle/>
          <a:p>
            <a:r>
              <a:rPr lang="en-US"/>
              <a:t>Cause &amp; Effect Diagrams</a:t>
            </a:r>
          </a:p>
        </p:txBody>
      </p:sp>
      <p:sp>
        <p:nvSpPr>
          <p:cNvPr id="319491" name="Rectangle 3"/>
          <p:cNvSpPr>
            <a:spLocks noGrp="1" noChangeArrowheads="1"/>
          </p:cNvSpPr>
          <p:nvPr>
            <p:ph type="body" sz="half" idx="2"/>
          </p:nvPr>
        </p:nvSpPr>
        <p:spPr>
          <a:xfrm>
            <a:off x="4859338" y="2276475"/>
            <a:ext cx="3960812" cy="4032250"/>
          </a:xfrm>
        </p:spPr>
        <p:txBody>
          <a:bodyPr/>
          <a:lstStyle/>
          <a:p>
            <a:pPr>
              <a:lnSpc>
                <a:spcPct val="90000"/>
              </a:lnSpc>
            </a:pPr>
            <a:r>
              <a:rPr lang="en-US" sz="2400"/>
              <a:t>Identify and display many different possible causes for a problem</a:t>
            </a:r>
            <a:endParaRPr lang="tr-TR" sz="2400"/>
          </a:p>
          <a:p>
            <a:pPr>
              <a:lnSpc>
                <a:spcPct val="90000"/>
              </a:lnSpc>
              <a:buFont typeface="Wingdings" pitchFamily="2" charset="2"/>
              <a:buNone/>
            </a:pPr>
            <a:endParaRPr lang="tr-TR" sz="2400"/>
          </a:p>
          <a:p>
            <a:pPr>
              <a:lnSpc>
                <a:spcPct val="90000"/>
              </a:lnSpc>
            </a:pPr>
            <a:r>
              <a:rPr lang="en-US" sz="2400"/>
              <a:t>See the relationships        between the many causes</a:t>
            </a:r>
            <a:endParaRPr lang="tr-TR" sz="2400"/>
          </a:p>
          <a:p>
            <a:pPr>
              <a:lnSpc>
                <a:spcPct val="90000"/>
              </a:lnSpc>
              <a:buFont typeface="Wingdings" pitchFamily="2" charset="2"/>
              <a:buNone/>
            </a:pPr>
            <a:endParaRPr lang="tr-TR" sz="2400"/>
          </a:p>
          <a:p>
            <a:pPr>
              <a:lnSpc>
                <a:spcPct val="90000"/>
              </a:lnSpc>
            </a:pPr>
            <a:r>
              <a:rPr lang="en-US" sz="2400"/>
              <a:t>Helps determine which data to collect</a:t>
            </a:r>
          </a:p>
        </p:txBody>
      </p:sp>
      <p:sp>
        <p:nvSpPr>
          <p:cNvPr id="319492" name="Text Box 4"/>
          <p:cNvSpPr txBox="1">
            <a:spLocks noChangeArrowheads="1"/>
          </p:cNvSpPr>
          <p:nvPr/>
        </p:nvSpPr>
        <p:spPr bwMode="auto">
          <a:xfrm>
            <a:off x="179388" y="1628775"/>
            <a:ext cx="5105400" cy="1066800"/>
          </a:xfrm>
          <a:prstGeom prst="rect">
            <a:avLst/>
          </a:prstGeom>
          <a:noFill/>
          <a:ln w="9525">
            <a:noFill/>
            <a:miter lim="800000"/>
            <a:headEnd/>
            <a:tailEnd/>
          </a:ln>
          <a:effectLst/>
        </p:spPr>
        <p:txBody>
          <a:bodyPr>
            <a:spAutoFit/>
          </a:bodyPr>
          <a:lstStyle/>
          <a:p>
            <a:pPr algn="ctr">
              <a:spcBef>
                <a:spcPct val="50000"/>
              </a:spcBef>
            </a:pPr>
            <a:r>
              <a:rPr lang="en-US" sz="3200">
                <a:solidFill>
                  <a:schemeClr val="tx2"/>
                </a:solidFill>
                <a:latin typeface="Tahoma" pitchFamily="34" charset="0"/>
              </a:rPr>
              <a:t>Why are cause and effect diagrams helpful?</a:t>
            </a:r>
          </a:p>
        </p:txBody>
      </p:sp>
      <p:sp>
        <p:nvSpPr>
          <p:cNvPr id="319493" name="Line 5"/>
          <p:cNvSpPr>
            <a:spLocks noChangeShapeType="1"/>
          </p:cNvSpPr>
          <p:nvPr/>
        </p:nvSpPr>
        <p:spPr bwMode="auto">
          <a:xfrm>
            <a:off x="250825" y="4508500"/>
            <a:ext cx="3429000" cy="0"/>
          </a:xfrm>
          <a:prstGeom prst="line">
            <a:avLst/>
          </a:prstGeom>
          <a:noFill/>
          <a:ln w="57150">
            <a:solidFill>
              <a:schemeClr val="tx1"/>
            </a:solidFill>
            <a:round/>
            <a:headEnd/>
            <a:tailEnd type="triangle" w="med" len="med"/>
          </a:ln>
          <a:effectLst/>
        </p:spPr>
        <p:txBody>
          <a:bodyPr wrap="none"/>
          <a:lstStyle/>
          <a:p>
            <a:endParaRPr lang="en-US"/>
          </a:p>
        </p:txBody>
      </p:sp>
      <p:sp>
        <p:nvSpPr>
          <p:cNvPr id="319494" name="Rectangle 6"/>
          <p:cNvSpPr>
            <a:spLocks noChangeArrowheads="1"/>
          </p:cNvSpPr>
          <p:nvPr/>
        </p:nvSpPr>
        <p:spPr bwMode="auto">
          <a:xfrm>
            <a:off x="3679825" y="4203700"/>
            <a:ext cx="1143000" cy="68580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319495" name="Text Box 7"/>
          <p:cNvSpPr txBox="1">
            <a:spLocks noChangeArrowheads="1"/>
          </p:cNvSpPr>
          <p:nvPr/>
        </p:nvSpPr>
        <p:spPr bwMode="auto">
          <a:xfrm>
            <a:off x="3756025" y="4203700"/>
            <a:ext cx="1066800" cy="581025"/>
          </a:xfrm>
          <a:prstGeom prst="rect">
            <a:avLst/>
          </a:prstGeom>
          <a:noFill/>
          <a:ln w="9525">
            <a:noFill/>
            <a:miter lim="800000"/>
            <a:headEnd/>
            <a:tailEnd/>
          </a:ln>
          <a:effectLst/>
        </p:spPr>
        <p:txBody>
          <a:bodyPr>
            <a:spAutoFit/>
          </a:bodyPr>
          <a:lstStyle/>
          <a:p>
            <a:pPr algn="ctr">
              <a:spcBef>
                <a:spcPct val="50000"/>
              </a:spcBef>
            </a:pPr>
            <a:r>
              <a:rPr lang="en-US" sz="1600">
                <a:latin typeface="Tahoma" pitchFamily="34" charset="0"/>
              </a:rPr>
              <a:t>Focused problem</a:t>
            </a:r>
          </a:p>
        </p:txBody>
      </p:sp>
      <p:sp>
        <p:nvSpPr>
          <p:cNvPr id="319496" name="Line 8"/>
          <p:cNvSpPr>
            <a:spLocks noChangeShapeType="1"/>
          </p:cNvSpPr>
          <p:nvPr/>
        </p:nvSpPr>
        <p:spPr bwMode="auto">
          <a:xfrm flipH="1">
            <a:off x="2232025" y="4508500"/>
            <a:ext cx="838200" cy="1219200"/>
          </a:xfrm>
          <a:prstGeom prst="line">
            <a:avLst/>
          </a:prstGeom>
          <a:noFill/>
          <a:ln w="28575">
            <a:solidFill>
              <a:schemeClr val="tx1"/>
            </a:solidFill>
            <a:round/>
            <a:headEnd/>
            <a:tailEnd/>
          </a:ln>
          <a:effectLst/>
        </p:spPr>
        <p:txBody>
          <a:bodyPr wrap="none"/>
          <a:lstStyle/>
          <a:p>
            <a:endParaRPr lang="en-US"/>
          </a:p>
        </p:txBody>
      </p:sp>
      <p:sp>
        <p:nvSpPr>
          <p:cNvPr id="319497" name="Line 9"/>
          <p:cNvSpPr>
            <a:spLocks noChangeShapeType="1"/>
          </p:cNvSpPr>
          <p:nvPr/>
        </p:nvSpPr>
        <p:spPr bwMode="auto">
          <a:xfrm flipH="1">
            <a:off x="1089025" y="4508500"/>
            <a:ext cx="838200" cy="1219200"/>
          </a:xfrm>
          <a:prstGeom prst="line">
            <a:avLst/>
          </a:prstGeom>
          <a:noFill/>
          <a:ln w="28575">
            <a:solidFill>
              <a:schemeClr val="tx1"/>
            </a:solidFill>
            <a:round/>
            <a:headEnd/>
            <a:tailEnd/>
          </a:ln>
          <a:effectLst/>
        </p:spPr>
        <p:txBody>
          <a:bodyPr wrap="none"/>
          <a:lstStyle/>
          <a:p>
            <a:endParaRPr lang="en-US"/>
          </a:p>
        </p:txBody>
      </p:sp>
      <p:sp>
        <p:nvSpPr>
          <p:cNvPr id="319498" name="Line 10"/>
          <p:cNvSpPr>
            <a:spLocks noChangeShapeType="1"/>
          </p:cNvSpPr>
          <p:nvPr/>
        </p:nvSpPr>
        <p:spPr bwMode="auto">
          <a:xfrm flipH="1" flipV="1">
            <a:off x="1317625" y="3213100"/>
            <a:ext cx="609600" cy="1295400"/>
          </a:xfrm>
          <a:prstGeom prst="line">
            <a:avLst/>
          </a:prstGeom>
          <a:noFill/>
          <a:ln w="28575">
            <a:solidFill>
              <a:schemeClr val="tx1"/>
            </a:solidFill>
            <a:round/>
            <a:headEnd/>
            <a:tailEnd/>
          </a:ln>
          <a:effectLst/>
        </p:spPr>
        <p:txBody>
          <a:bodyPr wrap="none"/>
          <a:lstStyle/>
          <a:p>
            <a:endParaRPr lang="en-US"/>
          </a:p>
        </p:txBody>
      </p:sp>
      <p:sp>
        <p:nvSpPr>
          <p:cNvPr id="319499" name="Line 11"/>
          <p:cNvSpPr>
            <a:spLocks noChangeShapeType="1"/>
          </p:cNvSpPr>
          <p:nvPr/>
        </p:nvSpPr>
        <p:spPr bwMode="auto">
          <a:xfrm flipH="1" flipV="1">
            <a:off x="2460625" y="3213100"/>
            <a:ext cx="609600" cy="1295400"/>
          </a:xfrm>
          <a:prstGeom prst="line">
            <a:avLst/>
          </a:prstGeom>
          <a:noFill/>
          <a:ln w="28575">
            <a:solidFill>
              <a:schemeClr val="tx1"/>
            </a:solidFill>
            <a:round/>
            <a:headEnd/>
            <a:tailEnd/>
          </a:ln>
          <a:effectLst/>
        </p:spPr>
        <p:txBody>
          <a:bodyPr wrap="none"/>
          <a:lstStyle/>
          <a:p>
            <a:endParaRPr lang="en-US"/>
          </a:p>
        </p:txBody>
      </p:sp>
      <p:sp>
        <p:nvSpPr>
          <p:cNvPr id="319500" name="Rectangle 12"/>
          <p:cNvSpPr>
            <a:spLocks noChangeArrowheads="1"/>
          </p:cNvSpPr>
          <p:nvPr/>
        </p:nvSpPr>
        <p:spPr bwMode="auto">
          <a:xfrm>
            <a:off x="403225" y="5727700"/>
            <a:ext cx="1219200" cy="304800"/>
          </a:xfrm>
          <a:prstGeom prst="rect">
            <a:avLst/>
          </a:prstGeom>
          <a:solidFill>
            <a:schemeClr val="bg1"/>
          </a:solidFill>
          <a:ln w="9525">
            <a:solidFill>
              <a:schemeClr val="tx1"/>
            </a:solidFill>
            <a:miter lim="800000"/>
            <a:headEnd/>
            <a:tailEnd/>
          </a:ln>
          <a:effectLst/>
        </p:spPr>
        <p:txBody>
          <a:bodyPr wrap="none" anchor="ctr"/>
          <a:lstStyle/>
          <a:p>
            <a:pPr algn="ctr"/>
            <a:r>
              <a:rPr lang="en-US">
                <a:latin typeface="Tahoma" pitchFamily="34" charset="0"/>
              </a:rPr>
              <a:t>Root cause</a:t>
            </a:r>
          </a:p>
        </p:txBody>
      </p:sp>
      <p:sp>
        <p:nvSpPr>
          <p:cNvPr id="319501" name="Rectangle 13"/>
          <p:cNvSpPr>
            <a:spLocks noChangeArrowheads="1"/>
          </p:cNvSpPr>
          <p:nvPr/>
        </p:nvSpPr>
        <p:spPr bwMode="auto">
          <a:xfrm>
            <a:off x="1774825" y="5727700"/>
            <a:ext cx="1219200" cy="304800"/>
          </a:xfrm>
          <a:prstGeom prst="rect">
            <a:avLst/>
          </a:prstGeom>
          <a:solidFill>
            <a:schemeClr val="bg1"/>
          </a:solidFill>
          <a:ln w="9525">
            <a:solidFill>
              <a:schemeClr val="tx1"/>
            </a:solidFill>
            <a:miter lim="800000"/>
            <a:headEnd/>
            <a:tailEnd/>
          </a:ln>
          <a:effectLst/>
        </p:spPr>
        <p:txBody>
          <a:bodyPr wrap="none" anchor="ctr"/>
          <a:lstStyle/>
          <a:p>
            <a:pPr algn="ctr"/>
            <a:r>
              <a:rPr lang="en-US">
                <a:latin typeface="Tahoma" pitchFamily="34" charset="0"/>
              </a:rPr>
              <a:t>Root cause</a:t>
            </a:r>
          </a:p>
        </p:txBody>
      </p:sp>
      <p:sp>
        <p:nvSpPr>
          <p:cNvPr id="319502" name="Rectangle 14"/>
          <p:cNvSpPr>
            <a:spLocks noChangeArrowheads="1"/>
          </p:cNvSpPr>
          <p:nvPr/>
        </p:nvSpPr>
        <p:spPr bwMode="auto">
          <a:xfrm>
            <a:off x="479425" y="2832100"/>
            <a:ext cx="1295400" cy="381000"/>
          </a:xfrm>
          <a:prstGeom prst="rect">
            <a:avLst/>
          </a:prstGeom>
          <a:solidFill>
            <a:schemeClr val="bg1"/>
          </a:solidFill>
          <a:ln w="9525">
            <a:solidFill>
              <a:schemeClr val="tx1"/>
            </a:solidFill>
            <a:miter lim="800000"/>
            <a:headEnd/>
            <a:tailEnd/>
          </a:ln>
          <a:effectLst/>
        </p:spPr>
        <p:txBody>
          <a:bodyPr wrap="none" anchor="ctr"/>
          <a:lstStyle/>
          <a:p>
            <a:pPr algn="ctr"/>
            <a:r>
              <a:rPr lang="en-US">
                <a:latin typeface="Tahoma" pitchFamily="34" charset="0"/>
              </a:rPr>
              <a:t>Root cause</a:t>
            </a:r>
          </a:p>
        </p:txBody>
      </p:sp>
      <p:sp>
        <p:nvSpPr>
          <p:cNvPr id="319503" name="Rectangle 15"/>
          <p:cNvSpPr>
            <a:spLocks noChangeArrowheads="1"/>
          </p:cNvSpPr>
          <p:nvPr/>
        </p:nvSpPr>
        <p:spPr bwMode="auto">
          <a:xfrm>
            <a:off x="1927225" y="2908300"/>
            <a:ext cx="1219200" cy="304800"/>
          </a:xfrm>
          <a:prstGeom prst="rect">
            <a:avLst/>
          </a:prstGeom>
          <a:solidFill>
            <a:schemeClr val="bg1"/>
          </a:solidFill>
          <a:ln w="9525">
            <a:solidFill>
              <a:schemeClr val="tx1"/>
            </a:solidFill>
            <a:miter lim="800000"/>
            <a:headEnd/>
            <a:tailEnd/>
          </a:ln>
          <a:effectLst/>
        </p:spPr>
        <p:txBody>
          <a:bodyPr wrap="none" anchor="ctr"/>
          <a:lstStyle/>
          <a:p>
            <a:pPr algn="ctr"/>
            <a:r>
              <a:rPr lang="en-US">
                <a:latin typeface="Tahoma" pitchFamily="34" charset="0"/>
              </a:rPr>
              <a:t>Root cause</a:t>
            </a:r>
          </a:p>
        </p:txBody>
      </p:sp>
      <p:sp>
        <p:nvSpPr>
          <p:cNvPr id="319504" name="Line 16"/>
          <p:cNvSpPr>
            <a:spLocks noChangeShapeType="1"/>
          </p:cNvSpPr>
          <p:nvPr/>
        </p:nvSpPr>
        <p:spPr bwMode="auto">
          <a:xfrm>
            <a:off x="860425" y="4813300"/>
            <a:ext cx="838200" cy="0"/>
          </a:xfrm>
          <a:prstGeom prst="line">
            <a:avLst/>
          </a:prstGeom>
          <a:noFill/>
          <a:ln w="9525">
            <a:solidFill>
              <a:schemeClr val="tx1"/>
            </a:solidFill>
            <a:round/>
            <a:headEnd/>
            <a:tailEnd/>
          </a:ln>
          <a:effectLst/>
        </p:spPr>
        <p:txBody>
          <a:bodyPr wrap="none"/>
          <a:lstStyle/>
          <a:p>
            <a:endParaRPr lang="en-US"/>
          </a:p>
        </p:txBody>
      </p:sp>
      <p:sp>
        <p:nvSpPr>
          <p:cNvPr id="319505" name="Line 17"/>
          <p:cNvSpPr>
            <a:spLocks noChangeShapeType="1"/>
          </p:cNvSpPr>
          <p:nvPr/>
        </p:nvSpPr>
        <p:spPr bwMode="auto">
          <a:xfrm>
            <a:off x="555625" y="5270500"/>
            <a:ext cx="838200" cy="0"/>
          </a:xfrm>
          <a:prstGeom prst="line">
            <a:avLst/>
          </a:prstGeom>
          <a:noFill/>
          <a:ln w="9525">
            <a:solidFill>
              <a:schemeClr val="tx1"/>
            </a:solidFill>
            <a:round/>
            <a:headEnd/>
            <a:tailEnd/>
          </a:ln>
          <a:effectLst/>
        </p:spPr>
        <p:txBody>
          <a:bodyPr wrap="none"/>
          <a:lstStyle/>
          <a:p>
            <a:endParaRPr lang="en-US"/>
          </a:p>
        </p:txBody>
      </p:sp>
      <p:sp>
        <p:nvSpPr>
          <p:cNvPr id="319506" name="Line 18"/>
          <p:cNvSpPr>
            <a:spLocks noChangeShapeType="1"/>
          </p:cNvSpPr>
          <p:nvPr/>
        </p:nvSpPr>
        <p:spPr bwMode="auto">
          <a:xfrm>
            <a:off x="860425" y="4051300"/>
            <a:ext cx="838200" cy="0"/>
          </a:xfrm>
          <a:prstGeom prst="line">
            <a:avLst/>
          </a:prstGeom>
          <a:noFill/>
          <a:ln w="9525">
            <a:solidFill>
              <a:schemeClr val="tx1"/>
            </a:solidFill>
            <a:round/>
            <a:headEnd/>
            <a:tailEnd/>
          </a:ln>
          <a:effectLst/>
        </p:spPr>
        <p:txBody>
          <a:bodyPr wrap="none"/>
          <a:lstStyle/>
          <a:p>
            <a:endParaRPr lang="en-US"/>
          </a:p>
        </p:txBody>
      </p:sp>
      <p:sp>
        <p:nvSpPr>
          <p:cNvPr id="319507" name="Line 19"/>
          <p:cNvSpPr>
            <a:spLocks noChangeShapeType="1"/>
          </p:cNvSpPr>
          <p:nvPr/>
        </p:nvSpPr>
        <p:spPr bwMode="auto">
          <a:xfrm>
            <a:off x="708025" y="3670300"/>
            <a:ext cx="838200" cy="0"/>
          </a:xfrm>
          <a:prstGeom prst="line">
            <a:avLst/>
          </a:prstGeom>
          <a:noFill/>
          <a:ln w="9525">
            <a:solidFill>
              <a:schemeClr val="tx1"/>
            </a:solidFill>
            <a:round/>
            <a:headEnd/>
            <a:tailEnd/>
          </a:ln>
          <a:effectLst/>
        </p:spPr>
        <p:txBody>
          <a:bodyPr wrap="none"/>
          <a:lstStyle/>
          <a:p>
            <a:endParaRPr lang="en-US"/>
          </a:p>
        </p:txBody>
      </p:sp>
      <p:sp>
        <p:nvSpPr>
          <p:cNvPr id="319508" name="Line 20"/>
          <p:cNvSpPr>
            <a:spLocks noChangeShapeType="1"/>
          </p:cNvSpPr>
          <p:nvPr/>
        </p:nvSpPr>
        <p:spPr bwMode="auto">
          <a:xfrm>
            <a:off x="1774825" y="5270500"/>
            <a:ext cx="838200" cy="0"/>
          </a:xfrm>
          <a:prstGeom prst="line">
            <a:avLst/>
          </a:prstGeom>
          <a:noFill/>
          <a:ln w="9525">
            <a:solidFill>
              <a:schemeClr val="tx1"/>
            </a:solidFill>
            <a:round/>
            <a:headEnd/>
            <a:tailEnd/>
          </a:ln>
          <a:effectLst/>
        </p:spPr>
        <p:txBody>
          <a:bodyPr wrap="none"/>
          <a:lstStyle/>
          <a:p>
            <a:endParaRPr lang="en-US"/>
          </a:p>
        </p:txBody>
      </p:sp>
      <p:sp>
        <p:nvSpPr>
          <p:cNvPr id="319509" name="Line 21"/>
          <p:cNvSpPr>
            <a:spLocks noChangeShapeType="1"/>
          </p:cNvSpPr>
          <p:nvPr/>
        </p:nvSpPr>
        <p:spPr bwMode="auto">
          <a:xfrm>
            <a:off x="2079625" y="4813300"/>
            <a:ext cx="838200" cy="0"/>
          </a:xfrm>
          <a:prstGeom prst="line">
            <a:avLst/>
          </a:prstGeom>
          <a:noFill/>
          <a:ln w="9525">
            <a:solidFill>
              <a:schemeClr val="tx1"/>
            </a:solidFill>
            <a:round/>
            <a:headEnd/>
            <a:tailEnd/>
          </a:ln>
          <a:effectLst/>
        </p:spPr>
        <p:txBody>
          <a:bodyPr wrap="none"/>
          <a:lstStyle/>
          <a:p>
            <a:endParaRPr lang="en-US"/>
          </a:p>
        </p:txBody>
      </p:sp>
      <p:sp>
        <p:nvSpPr>
          <p:cNvPr id="319510" name="Line 22"/>
          <p:cNvSpPr>
            <a:spLocks noChangeShapeType="1"/>
          </p:cNvSpPr>
          <p:nvPr/>
        </p:nvSpPr>
        <p:spPr bwMode="auto">
          <a:xfrm>
            <a:off x="2003425" y="4051300"/>
            <a:ext cx="838200" cy="0"/>
          </a:xfrm>
          <a:prstGeom prst="line">
            <a:avLst/>
          </a:prstGeom>
          <a:noFill/>
          <a:ln w="9525">
            <a:solidFill>
              <a:schemeClr val="tx1"/>
            </a:solidFill>
            <a:round/>
            <a:headEnd/>
            <a:tailEnd/>
          </a:ln>
          <a:effectLst/>
        </p:spPr>
        <p:txBody>
          <a:bodyPr wrap="none"/>
          <a:lstStyle/>
          <a:p>
            <a:endParaRPr lang="en-US"/>
          </a:p>
        </p:txBody>
      </p:sp>
      <p:sp>
        <p:nvSpPr>
          <p:cNvPr id="319511" name="Line 23"/>
          <p:cNvSpPr>
            <a:spLocks noChangeShapeType="1"/>
          </p:cNvSpPr>
          <p:nvPr/>
        </p:nvSpPr>
        <p:spPr bwMode="auto">
          <a:xfrm>
            <a:off x="1851025" y="3670300"/>
            <a:ext cx="838200" cy="0"/>
          </a:xfrm>
          <a:prstGeom prst="line">
            <a:avLst/>
          </a:prstGeom>
          <a:noFill/>
          <a:ln w="9525">
            <a:solidFill>
              <a:schemeClr val="tx1"/>
            </a:solidFill>
            <a:round/>
            <a:headEnd/>
            <a:tailEnd/>
          </a:ln>
          <a:effectLst/>
        </p:spPr>
        <p:txBody>
          <a:bodyPr wrap="none"/>
          <a:lstStyle/>
          <a:p>
            <a:endParaRPr lang="en-US"/>
          </a:p>
        </p:txBody>
      </p:sp>
      <p:sp>
        <p:nvSpPr>
          <p:cNvPr id="319513" name="Text Box 25"/>
          <p:cNvSpPr txBox="1">
            <a:spLocks noChangeArrowheads="1"/>
          </p:cNvSpPr>
          <p:nvPr/>
        </p:nvSpPr>
        <p:spPr bwMode="auto">
          <a:xfrm>
            <a:off x="4953000" y="3733800"/>
            <a:ext cx="4191000" cy="957263"/>
          </a:xfrm>
          <a:prstGeom prst="rect">
            <a:avLst/>
          </a:prstGeom>
          <a:noFill/>
          <a:ln w="9525">
            <a:noFill/>
            <a:miter lim="800000"/>
            <a:headEnd/>
            <a:tailEnd/>
          </a:ln>
          <a:effectLst/>
        </p:spPr>
        <p:txBody>
          <a:bodyPr>
            <a:spAutoFit/>
          </a:bodyPr>
          <a:lstStyle/>
          <a:p>
            <a:pPr>
              <a:spcBef>
                <a:spcPct val="50000"/>
              </a:spcBef>
              <a:buFontTx/>
              <a:buChar char="•"/>
            </a:pPr>
            <a:endParaRPr lang="en-US" sz="2800">
              <a:latin typeface="Times New Roman" pitchFamily="18" charset="0"/>
            </a:endParaRPr>
          </a:p>
          <a:p>
            <a:pPr>
              <a:spcBef>
                <a:spcPct val="20000"/>
              </a:spcBef>
            </a:pPr>
            <a:endParaRPr lang="en-US" sz="2400">
              <a:latin typeface="Times New Roman" pitchFamily="18" charset="0"/>
            </a:endParaRPr>
          </a:p>
        </p:txBody>
      </p:sp>
      <p:sp>
        <p:nvSpPr>
          <p:cNvPr id="319514" name="Text Box 26"/>
          <p:cNvSpPr txBox="1">
            <a:spLocks noChangeArrowheads="1"/>
          </p:cNvSpPr>
          <p:nvPr/>
        </p:nvSpPr>
        <p:spPr bwMode="auto">
          <a:xfrm>
            <a:off x="4953000" y="4800600"/>
            <a:ext cx="3886200" cy="1066800"/>
          </a:xfrm>
          <a:prstGeom prst="rect">
            <a:avLst/>
          </a:prstGeom>
          <a:noFill/>
          <a:ln w="9525">
            <a:noFill/>
            <a:miter lim="800000"/>
            <a:headEnd/>
            <a:tailEnd/>
          </a:ln>
          <a:effectLst/>
        </p:spPr>
        <p:txBody>
          <a:bodyPr>
            <a:spAutoFit/>
          </a:bodyPr>
          <a:lstStyle/>
          <a:p>
            <a:pPr>
              <a:spcBef>
                <a:spcPct val="20000"/>
              </a:spcBef>
              <a:buFontTx/>
              <a:buChar char="•"/>
            </a:pPr>
            <a:endParaRPr lang="en-US" sz="2800">
              <a:latin typeface="Times New Roman" pitchFamily="18" charset="0"/>
            </a:endParaRPr>
          </a:p>
          <a:p>
            <a:pPr>
              <a:spcBef>
                <a:spcPct val="50000"/>
              </a:spcBef>
            </a:pPr>
            <a:endParaRPr lang="en-US" sz="240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8000"/>
                                  </p:stCondLst>
                                  <p:childTnLst>
                                    <p:set>
                                      <p:cBhvr>
                                        <p:cTn id="6" dur="1" fill="hold">
                                          <p:stCondLst>
                                            <p:cond delay="0"/>
                                          </p:stCondLst>
                                        </p:cTn>
                                        <p:tgtEl>
                                          <p:spTgt spid="319491">
                                            <p:txEl>
                                              <p:pRg st="0" end="0"/>
                                            </p:txEl>
                                          </p:spTgt>
                                        </p:tgtEl>
                                        <p:attrNameLst>
                                          <p:attrName>style.visibility</p:attrName>
                                        </p:attrNameLst>
                                      </p:cBhvr>
                                      <p:to>
                                        <p:strVal val="visible"/>
                                      </p:to>
                                    </p:set>
                                    <p:animEffect transition="in" filter="checkerboard(across)">
                                      <p:cBhvr>
                                        <p:cTn id="7" dur="500"/>
                                        <p:tgtEl>
                                          <p:spTgt spid="319491">
                                            <p:txEl>
                                              <p:pRg st="0" end="0"/>
                                            </p:txEl>
                                          </p:spTgt>
                                        </p:tgtEl>
                                      </p:cBhvr>
                                    </p:animEffect>
                                  </p:childTnLst>
                                </p:cTn>
                              </p:par>
                            </p:childTnLst>
                          </p:cTn>
                        </p:par>
                        <p:par>
                          <p:cTn id="8" fill="hold">
                            <p:stCondLst>
                              <p:cond delay="8500"/>
                            </p:stCondLst>
                            <p:childTnLst>
                              <p:par>
                                <p:cTn id="9" presetID="5" presetClass="entr" presetSubtype="10" fill="hold" grpId="0" nodeType="afterEffect">
                                  <p:stCondLst>
                                    <p:cond delay="8000"/>
                                  </p:stCondLst>
                                  <p:childTnLst>
                                    <p:set>
                                      <p:cBhvr>
                                        <p:cTn id="10" dur="1" fill="hold">
                                          <p:stCondLst>
                                            <p:cond delay="0"/>
                                          </p:stCondLst>
                                        </p:cTn>
                                        <p:tgtEl>
                                          <p:spTgt spid="319491">
                                            <p:txEl>
                                              <p:pRg st="2" end="2"/>
                                            </p:txEl>
                                          </p:spTgt>
                                        </p:tgtEl>
                                        <p:attrNameLst>
                                          <p:attrName>style.visibility</p:attrName>
                                        </p:attrNameLst>
                                      </p:cBhvr>
                                      <p:to>
                                        <p:strVal val="visible"/>
                                      </p:to>
                                    </p:set>
                                    <p:animEffect transition="in" filter="checkerboard(across)">
                                      <p:cBhvr>
                                        <p:cTn id="11" dur="500"/>
                                        <p:tgtEl>
                                          <p:spTgt spid="319491">
                                            <p:txEl>
                                              <p:pRg st="2" end="2"/>
                                            </p:txEl>
                                          </p:spTgt>
                                        </p:tgtEl>
                                      </p:cBhvr>
                                    </p:animEffect>
                                  </p:childTnLst>
                                </p:cTn>
                              </p:par>
                            </p:childTnLst>
                          </p:cTn>
                        </p:par>
                        <p:par>
                          <p:cTn id="12" fill="hold">
                            <p:stCondLst>
                              <p:cond delay="17000"/>
                            </p:stCondLst>
                            <p:childTnLst>
                              <p:par>
                                <p:cTn id="13" presetID="5" presetClass="entr" presetSubtype="10" fill="hold" grpId="0" nodeType="afterEffect">
                                  <p:stCondLst>
                                    <p:cond delay="8000"/>
                                  </p:stCondLst>
                                  <p:childTnLst>
                                    <p:set>
                                      <p:cBhvr>
                                        <p:cTn id="14" dur="1" fill="hold">
                                          <p:stCondLst>
                                            <p:cond delay="0"/>
                                          </p:stCondLst>
                                        </p:cTn>
                                        <p:tgtEl>
                                          <p:spTgt spid="319491">
                                            <p:txEl>
                                              <p:pRg st="4" end="4"/>
                                            </p:txEl>
                                          </p:spTgt>
                                        </p:tgtEl>
                                        <p:attrNameLst>
                                          <p:attrName>style.visibility</p:attrName>
                                        </p:attrNameLst>
                                      </p:cBhvr>
                                      <p:to>
                                        <p:strVal val="visible"/>
                                      </p:to>
                                    </p:set>
                                    <p:animEffect transition="in" filter="checkerboard(across)">
                                      <p:cBhvr>
                                        <p:cTn id="15" dur="500"/>
                                        <p:tgtEl>
                                          <p:spTgt spid="319491">
                                            <p:txEl>
                                              <p:pRg st="4" end="4"/>
                                            </p:txEl>
                                          </p:spTgt>
                                        </p:tgtEl>
                                      </p:cBhvr>
                                    </p:animEffect>
                                  </p:childTnLst>
                                </p:cTn>
                              </p:par>
                            </p:childTnLst>
                          </p:cTn>
                        </p:par>
                        <p:par>
                          <p:cTn id="16" fill="hold">
                            <p:stCondLst>
                              <p:cond delay="25500"/>
                            </p:stCondLst>
                            <p:childTnLst>
                              <p:par>
                                <p:cTn id="17" presetID="9" presetClass="entr" presetSubtype="0" fill="hold" grpId="0" nodeType="afterEffect" nodePh="1">
                                  <p:stCondLst>
                                    <p:cond delay="5000"/>
                                  </p:stCondLst>
                                  <p:endCondLst>
                                    <p:cond evt="begin" delay="0">
                                      <p:tn val="17"/>
                                    </p:cond>
                                  </p:endCondLst>
                                  <p:childTnLst>
                                    <p:set>
                                      <p:cBhvr>
                                        <p:cTn id="18" dur="1" fill="hold">
                                          <p:stCondLst>
                                            <p:cond delay="0"/>
                                          </p:stCondLst>
                                        </p:cTn>
                                        <p:tgtEl>
                                          <p:spTgt spid="319513"/>
                                        </p:tgtEl>
                                        <p:attrNameLst>
                                          <p:attrName>style.visibility</p:attrName>
                                        </p:attrNameLst>
                                      </p:cBhvr>
                                      <p:to>
                                        <p:strVal val="visible"/>
                                      </p:to>
                                    </p:set>
                                    <p:animEffect transition="in" filter="dissolve">
                                      <p:cBhvr>
                                        <p:cTn id="19" dur="500"/>
                                        <p:tgtEl>
                                          <p:spTgt spid="319513"/>
                                        </p:tgtEl>
                                      </p:cBhvr>
                                    </p:animEffect>
                                  </p:childTnLst>
                                </p:cTn>
                              </p:par>
                            </p:childTnLst>
                          </p:cTn>
                        </p:par>
                        <p:par>
                          <p:cTn id="20" fill="hold">
                            <p:stCondLst>
                              <p:cond delay="31000"/>
                            </p:stCondLst>
                            <p:childTnLst>
                              <p:par>
                                <p:cTn id="21" presetID="9" presetClass="entr" presetSubtype="0" fill="hold" grpId="0" nodeType="afterEffect" nodePh="1">
                                  <p:stCondLst>
                                    <p:cond delay="5000"/>
                                  </p:stCondLst>
                                  <p:endCondLst>
                                    <p:cond evt="begin" delay="0">
                                      <p:tn val="21"/>
                                    </p:cond>
                                  </p:endCondLst>
                                  <p:childTnLst>
                                    <p:set>
                                      <p:cBhvr>
                                        <p:cTn id="22" dur="1" fill="hold">
                                          <p:stCondLst>
                                            <p:cond delay="0"/>
                                          </p:stCondLst>
                                        </p:cTn>
                                        <p:tgtEl>
                                          <p:spTgt spid="319514"/>
                                        </p:tgtEl>
                                        <p:attrNameLst>
                                          <p:attrName>style.visibility</p:attrName>
                                        </p:attrNameLst>
                                      </p:cBhvr>
                                      <p:to>
                                        <p:strVal val="visible"/>
                                      </p:to>
                                    </p:set>
                                    <p:animEffect transition="in" filter="dissolve">
                                      <p:cBhvr>
                                        <p:cTn id="23" dur="500"/>
                                        <p:tgtEl>
                                          <p:spTgt spid="319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1" grpId="0" build="p" autoUpdateAnimBg="0" advAuto="8000"/>
      <p:bldP spid="319513" grpId="0" autoUpdateAnimBg="0"/>
      <p:bldP spid="319514"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3587" name="Text Box 3"/>
          <p:cNvSpPr txBox="1">
            <a:spLocks noChangeArrowheads="1"/>
          </p:cNvSpPr>
          <p:nvPr/>
        </p:nvSpPr>
        <p:spPr bwMode="auto">
          <a:xfrm>
            <a:off x="228600" y="1828800"/>
            <a:ext cx="8915400" cy="3560763"/>
          </a:xfrm>
          <a:prstGeom prst="rect">
            <a:avLst/>
          </a:prstGeom>
          <a:noFill/>
          <a:ln w="9525">
            <a:noFill/>
            <a:miter lim="800000"/>
            <a:headEnd/>
            <a:tailEnd/>
          </a:ln>
          <a:effectLst/>
        </p:spPr>
        <p:txBody>
          <a:bodyPr>
            <a:spAutoFit/>
          </a:bodyPr>
          <a:lstStyle/>
          <a:p>
            <a:pPr>
              <a:spcBef>
                <a:spcPct val="50000"/>
              </a:spcBef>
              <a:buFontTx/>
              <a:buChar char="•"/>
            </a:pPr>
            <a:r>
              <a:rPr lang="en-US" sz="2400">
                <a:latin typeface="Times New Roman" pitchFamily="18" charset="0"/>
              </a:rPr>
              <a:t>Clearly define the focused problem</a:t>
            </a:r>
          </a:p>
          <a:p>
            <a:pPr>
              <a:spcBef>
                <a:spcPct val="50000"/>
              </a:spcBef>
              <a:buFontTx/>
              <a:buChar char="•"/>
            </a:pPr>
            <a:r>
              <a:rPr lang="en-US" sz="2400">
                <a:latin typeface="Times New Roman" pitchFamily="18" charset="0"/>
              </a:rPr>
              <a:t>Use brainstorming to identify possible causes</a:t>
            </a:r>
          </a:p>
          <a:p>
            <a:pPr>
              <a:spcBef>
                <a:spcPct val="50000"/>
              </a:spcBef>
              <a:buFontTx/>
              <a:buChar char="•"/>
            </a:pPr>
            <a:r>
              <a:rPr lang="en-US" sz="2400">
                <a:latin typeface="Times New Roman" pitchFamily="18" charset="0"/>
              </a:rPr>
              <a:t>Sort causes into reasonable clusters (no less than 3, not more than 6)</a:t>
            </a:r>
          </a:p>
          <a:p>
            <a:pPr>
              <a:spcBef>
                <a:spcPct val="50000"/>
              </a:spcBef>
              <a:buFontTx/>
              <a:buChar char="•"/>
            </a:pPr>
            <a:r>
              <a:rPr lang="en-US" sz="2400">
                <a:latin typeface="Times New Roman" pitchFamily="18" charset="0"/>
              </a:rPr>
              <a:t>Label the clusters (consider people, policies, procedures, materials if you have not already identified labels)</a:t>
            </a:r>
          </a:p>
          <a:p>
            <a:pPr>
              <a:spcBef>
                <a:spcPct val="50000"/>
              </a:spcBef>
              <a:buFontTx/>
              <a:buChar char="•"/>
            </a:pPr>
            <a:r>
              <a:rPr lang="en-US" sz="2400">
                <a:latin typeface="Times New Roman" pitchFamily="18" charset="0"/>
              </a:rPr>
              <a:t>Develop and arrange bones in each cluster</a:t>
            </a:r>
          </a:p>
          <a:p>
            <a:pPr>
              <a:spcBef>
                <a:spcPct val="50000"/>
              </a:spcBef>
              <a:buFontTx/>
              <a:buChar char="•"/>
            </a:pPr>
            <a:r>
              <a:rPr lang="en-US" sz="2400">
                <a:latin typeface="Times New Roman" pitchFamily="18" charset="0"/>
              </a:rPr>
              <a:t>Check the logical validity of each causal chain</a:t>
            </a:r>
          </a:p>
        </p:txBody>
      </p:sp>
      <p:pic>
        <p:nvPicPr>
          <p:cNvPr id="323588" name="Picture 4" descr="j0250328"/>
          <p:cNvPicPr>
            <a:picLocks noGrp="1" noChangeAspect="1" noChangeArrowheads="1"/>
          </p:cNvPicPr>
          <p:nvPr>
            <p:ph/>
          </p:nvPr>
        </p:nvPicPr>
        <p:blipFill>
          <a:blip r:embed="rId3" cstate="print"/>
          <a:stretch>
            <a:fillRect/>
          </a:stretch>
        </p:blipFill>
        <p:spPr>
          <a:xfrm>
            <a:off x="6248400" y="4191000"/>
            <a:ext cx="2276947" cy="1801640"/>
          </a:xfrm>
          <a:noFill/>
          <a:ln/>
        </p:spPr>
      </p:pic>
      <p:sp>
        <p:nvSpPr>
          <p:cNvPr id="323590" name="Rectangle 6"/>
          <p:cNvSpPr>
            <a:spLocks noChangeArrowheads="1"/>
          </p:cNvSpPr>
          <p:nvPr/>
        </p:nvSpPr>
        <p:spPr bwMode="auto">
          <a:xfrm>
            <a:off x="611188" y="476250"/>
            <a:ext cx="7993062" cy="846138"/>
          </a:xfrm>
          <a:prstGeom prst="rect">
            <a:avLst/>
          </a:prstGeom>
          <a:noFill/>
          <a:ln w="9525">
            <a:noFill/>
            <a:miter lim="800000"/>
            <a:headEnd/>
            <a:tailEnd/>
          </a:ln>
          <a:effectLst/>
        </p:spPr>
        <p:txBody>
          <a:bodyPr anchor="ctr"/>
          <a:lstStyle/>
          <a:p>
            <a:r>
              <a:rPr lang="tr-TR" sz="4200">
                <a:solidFill>
                  <a:schemeClr val="tx2"/>
                </a:solidFill>
                <a:latin typeface="Times New Roman" pitchFamily="18" charset="0"/>
              </a:rPr>
              <a:t>How To Construct </a:t>
            </a:r>
            <a:r>
              <a:rPr lang="en-US" sz="4200">
                <a:solidFill>
                  <a:schemeClr val="tx2"/>
                </a:solidFill>
                <a:latin typeface="Times New Roman" pitchFamily="18" charset="0"/>
              </a:rPr>
              <a:t>Cause &amp; Effect Diagrams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1000"/>
                                  </p:stCondLst>
                                  <p:childTnLst>
                                    <p:set>
                                      <p:cBhvr>
                                        <p:cTn id="6" dur="1" fill="hold">
                                          <p:stCondLst>
                                            <p:cond delay="0"/>
                                          </p:stCondLst>
                                        </p:cTn>
                                        <p:tgtEl>
                                          <p:spTgt spid="323588"/>
                                        </p:tgtEl>
                                        <p:attrNameLst>
                                          <p:attrName>style.visibility</p:attrName>
                                        </p:attrNameLst>
                                      </p:cBhvr>
                                      <p:to>
                                        <p:strVal val="visible"/>
                                      </p:to>
                                    </p:set>
                                    <p:animEffect transition="in" filter="checkerboard(across)">
                                      <p:cBhvr>
                                        <p:cTn id="7" dur="500"/>
                                        <p:tgtEl>
                                          <p:spTgt spid="323588"/>
                                        </p:tgtEl>
                                      </p:cBhvr>
                                    </p:animEffect>
                                  </p:childTnLst>
                                </p:cTn>
                              </p:par>
                            </p:childTnLst>
                          </p:cTn>
                        </p:par>
                        <p:par>
                          <p:cTn id="8" fill="hold">
                            <p:stCondLst>
                              <p:cond delay="1500"/>
                            </p:stCondLst>
                            <p:childTnLst>
                              <p:par>
                                <p:cTn id="9" presetID="9" presetClass="entr" presetSubtype="0" fill="hold" grpId="0" nodeType="afterEffect">
                                  <p:stCondLst>
                                    <p:cond delay="23000"/>
                                  </p:stCondLst>
                                  <p:childTnLst>
                                    <p:set>
                                      <p:cBhvr>
                                        <p:cTn id="10" dur="1" fill="hold">
                                          <p:stCondLst>
                                            <p:cond delay="0"/>
                                          </p:stCondLst>
                                        </p:cTn>
                                        <p:tgtEl>
                                          <p:spTgt spid="323587"/>
                                        </p:tgtEl>
                                        <p:attrNameLst>
                                          <p:attrName>style.visibility</p:attrName>
                                        </p:attrNameLst>
                                      </p:cBhvr>
                                      <p:to>
                                        <p:strVal val="visible"/>
                                      </p:to>
                                    </p:set>
                                    <p:animEffect transition="in" filter="dissolve">
                                      <p:cBhvr>
                                        <p:cTn id="11" dur="500"/>
                                        <p:tgtEl>
                                          <p:spTgt spid="323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7"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914400" y="685800"/>
            <a:ext cx="7620000" cy="914400"/>
          </a:xfrm>
          <a:ln w="76200" cmpd="tri">
            <a:solidFill>
              <a:srgbClr val="003366"/>
            </a:solidFill>
          </a:ln>
        </p:spPr>
        <p:txBody>
          <a:bodyPr>
            <a:normAutofit fontScale="90000"/>
          </a:bodyPr>
          <a:lstStyle/>
          <a:p>
            <a:r>
              <a:rPr lang="en-US" sz="3400"/>
              <a:t/>
            </a:r>
            <a:br>
              <a:rPr lang="en-US" sz="3400"/>
            </a:br>
            <a:r>
              <a:rPr lang="en-US" sz="3400"/>
              <a:t>Building a Cause &amp; Effect Diagram</a:t>
            </a:r>
            <a:br>
              <a:rPr lang="en-US" sz="3400"/>
            </a:br>
            <a:endParaRPr lang="en-US" sz="3400"/>
          </a:p>
        </p:txBody>
      </p:sp>
      <p:sp>
        <p:nvSpPr>
          <p:cNvPr id="321539" name="Rectangle 3"/>
          <p:cNvSpPr>
            <a:spLocks noChangeArrowheads="1"/>
          </p:cNvSpPr>
          <p:nvPr/>
        </p:nvSpPr>
        <p:spPr bwMode="auto">
          <a:xfrm>
            <a:off x="6732588" y="2819400"/>
            <a:ext cx="2030412" cy="1185863"/>
          </a:xfrm>
          <a:prstGeom prst="rect">
            <a:avLst/>
          </a:prstGeom>
          <a:noFill/>
          <a:ln w="9525">
            <a:solidFill>
              <a:schemeClr val="tx1"/>
            </a:solidFill>
            <a:miter lim="800000"/>
            <a:headEnd/>
            <a:tailEnd/>
          </a:ln>
          <a:effectLst/>
        </p:spPr>
        <p:txBody>
          <a:bodyPr wrap="none" anchor="ctr"/>
          <a:lstStyle/>
          <a:p>
            <a:pPr algn="ctr"/>
            <a:r>
              <a:rPr lang="en-US" sz="2400">
                <a:latin typeface="Times New Roman" pitchFamily="18" charset="0"/>
              </a:rPr>
              <a:t>Turnover in</a:t>
            </a:r>
          </a:p>
          <a:p>
            <a:pPr algn="ctr"/>
            <a:r>
              <a:rPr lang="en-US" sz="2400">
                <a:latin typeface="Times New Roman" pitchFamily="18" charset="0"/>
              </a:rPr>
              <a:t>staff</a:t>
            </a:r>
          </a:p>
        </p:txBody>
      </p:sp>
      <p:sp>
        <p:nvSpPr>
          <p:cNvPr id="321540" name="Line 4"/>
          <p:cNvSpPr>
            <a:spLocks noChangeShapeType="1"/>
          </p:cNvSpPr>
          <p:nvPr/>
        </p:nvSpPr>
        <p:spPr bwMode="auto">
          <a:xfrm flipH="1">
            <a:off x="533400" y="3500438"/>
            <a:ext cx="6126163" cy="4762"/>
          </a:xfrm>
          <a:prstGeom prst="line">
            <a:avLst/>
          </a:prstGeom>
          <a:noFill/>
          <a:ln w="9525">
            <a:solidFill>
              <a:schemeClr val="tx1"/>
            </a:solidFill>
            <a:round/>
            <a:headEnd type="triangle" w="med" len="med"/>
            <a:tailEnd/>
          </a:ln>
          <a:effectLst/>
        </p:spPr>
        <p:txBody>
          <a:bodyPr/>
          <a:lstStyle/>
          <a:p>
            <a:endParaRPr lang="en-US"/>
          </a:p>
        </p:txBody>
      </p:sp>
      <p:sp>
        <p:nvSpPr>
          <p:cNvPr id="321541" name="Line 5"/>
          <p:cNvSpPr>
            <a:spLocks noChangeShapeType="1"/>
          </p:cNvSpPr>
          <p:nvPr/>
        </p:nvSpPr>
        <p:spPr bwMode="auto">
          <a:xfrm flipH="1" flipV="1">
            <a:off x="3733800" y="2133600"/>
            <a:ext cx="2057400" cy="1371600"/>
          </a:xfrm>
          <a:prstGeom prst="line">
            <a:avLst/>
          </a:prstGeom>
          <a:noFill/>
          <a:ln w="9525">
            <a:solidFill>
              <a:schemeClr val="tx1"/>
            </a:solidFill>
            <a:round/>
            <a:headEnd type="triangle" w="med" len="med"/>
            <a:tailEnd/>
          </a:ln>
          <a:effectLst/>
        </p:spPr>
        <p:txBody>
          <a:bodyPr/>
          <a:lstStyle/>
          <a:p>
            <a:endParaRPr lang="en-US"/>
          </a:p>
        </p:txBody>
      </p:sp>
      <p:sp>
        <p:nvSpPr>
          <p:cNvPr id="321542" name="Text Box 6"/>
          <p:cNvSpPr txBox="1">
            <a:spLocks noChangeArrowheads="1"/>
          </p:cNvSpPr>
          <p:nvPr/>
        </p:nvSpPr>
        <p:spPr bwMode="auto">
          <a:xfrm>
            <a:off x="3352800" y="1828800"/>
            <a:ext cx="2590800" cy="366713"/>
          </a:xfrm>
          <a:prstGeom prst="rect">
            <a:avLst/>
          </a:prstGeom>
          <a:solidFill>
            <a:schemeClr val="folHlink"/>
          </a:solidFill>
          <a:ln w="9525">
            <a:noFill/>
            <a:miter lim="800000"/>
            <a:headEnd/>
            <a:tailEnd/>
          </a:ln>
          <a:effectLst/>
        </p:spPr>
        <p:txBody>
          <a:bodyPr>
            <a:spAutoFit/>
          </a:bodyPr>
          <a:lstStyle/>
          <a:p>
            <a:pPr algn="ctr">
              <a:spcBef>
                <a:spcPct val="50000"/>
              </a:spcBef>
            </a:pPr>
            <a:r>
              <a:rPr lang="en-US">
                <a:latin typeface="Times New Roman" pitchFamily="18" charset="0"/>
              </a:rPr>
              <a:t>Policies</a:t>
            </a:r>
          </a:p>
        </p:txBody>
      </p:sp>
      <p:sp>
        <p:nvSpPr>
          <p:cNvPr id="321543" name="Text Box 7"/>
          <p:cNvSpPr txBox="1">
            <a:spLocks noChangeArrowheads="1"/>
          </p:cNvSpPr>
          <p:nvPr/>
        </p:nvSpPr>
        <p:spPr bwMode="auto">
          <a:xfrm>
            <a:off x="3962400" y="5105400"/>
            <a:ext cx="2286000" cy="366713"/>
          </a:xfrm>
          <a:prstGeom prst="rect">
            <a:avLst/>
          </a:prstGeom>
          <a:solidFill>
            <a:schemeClr val="folHlink"/>
          </a:solidFill>
          <a:ln w="9525">
            <a:noFill/>
            <a:miter lim="800000"/>
            <a:headEnd/>
            <a:tailEnd/>
          </a:ln>
          <a:effectLst/>
        </p:spPr>
        <p:txBody>
          <a:bodyPr>
            <a:spAutoFit/>
          </a:bodyPr>
          <a:lstStyle/>
          <a:p>
            <a:pPr algn="ctr">
              <a:spcBef>
                <a:spcPct val="50000"/>
              </a:spcBef>
            </a:pPr>
            <a:r>
              <a:rPr lang="en-US">
                <a:latin typeface="Times New Roman" pitchFamily="18" charset="0"/>
              </a:rPr>
              <a:t>People</a:t>
            </a:r>
          </a:p>
        </p:txBody>
      </p:sp>
      <p:sp>
        <p:nvSpPr>
          <p:cNvPr id="321544" name="Line 8"/>
          <p:cNvSpPr>
            <a:spLocks noChangeShapeType="1"/>
          </p:cNvSpPr>
          <p:nvPr/>
        </p:nvSpPr>
        <p:spPr bwMode="auto">
          <a:xfrm flipH="1">
            <a:off x="2438400" y="3505200"/>
            <a:ext cx="1219200" cy="1752600"/>
          </a:xfrm>
          <a:prstGeom prst="line">
            <a:avLst/>
          </a:prstGeom>
          <a:noFill/>
          <a:ln w="9525">
            <a:solidFill>
              <a:schemeClr val="tx1"/>
            </a:solidFill>
            <a:round/>
            <a:headEnd type="triangle" w="med" len="med"/>
            <a:tailEnd/>
          </a:ln>
          <a:effectLst/>
        </p:spPr>
        <p:txBody>
          <a:bodyPr/>
          <a:lstStyle/>
          <a:p>
            <a:endParaRPr lang="en-US"/>
          </a:p>
        </p:txBody>
      </p:sp>
      <p:sp>
        <p:nvSpPr>
          <p:cNvPr id="321545" name="Text Box 9"/>
          <p:cNvSpPr txBox="1">
            <a:spLocks noChangeArrowheads="1"/>
          </p:cNvSpPr>
          <p:nvPr/>
        </p:nvSpPr>
        <p:spPr bwMode="auto">
          <a:xfrm>
            <a:off x="2057400" y="5181600"/>
            <a:ext cx="1219200" cy="366713"/>
          </a:xfrm>
          <a:prstGeom prst="rect">
            <a:avLst/>
          </a:prstGeom>
          <a:solidFill>
            <a:schemeClr val="folHlink"/>
          </a:solidFill>
          <a:ln w="9525">
            <a:noFill/>
            <a:miter lim="800000"/>
            <a:headEnd/>
            <a:tailEnd/>
          </a:ln>
          <a:effectLst/>
        </p:spPr>
        <p:txBody>
          <a:bodyPr>
            <a:spAutoFit/>
          </a:bodyPr>
          <a:lstStyle/>
          <a:p>
            <a:pPr algn="ctr">
              <a:spcBef>
                <a:spcPct val="50000"/>
              </a:spcBef>
            </a:pPr>
            <a:r>
              <a:rPr lang="en-US">
                <a:latin typeface="Times New Roman" pitchFamily="18" charset="0"/>
              </a:rPr>
              <a:t>Procedures</a:t>
            </a:r>
          </a:p>
        </p:txBody>
      </p:sp>
      <p:sp>
        <p:nvSpPr>
          <p:cNvPr id="321546" name="Line 10"/>
          <p:cNvSpPr>
            <a:spLocks noChangeShapeType="1"/>
          </p:cNvSpPr>
          <p:nvPr/>
        </p:nvSpPr>
        <p:spPr bwMode="auto">
          <a:xfrm flipH="1" flipV="1">
            <a:off x="2286000" y="2209800"/>
            <a:ext cx="1600200" cy="1295400"/>
          </a:xfrm>
          <a:prstGeom prst="line">
            <a:avLst/>
          </a:prstGeom>
          <a:noFill/>
          <a:ln w="9525">
            <a:solidFill>
              <a:schemeClr val="tx1"/>
            </a:solidFill>
            <a:round/>
            <a:headEnd type="triangle" w="med" len="med"/>
            <a:tailEnd/>
          </a:ln>
          <a:effectLst/>
        </p:spPr>
        <p:txBody>
          <a:bodyPr/>
          <a:lstStyle/>
          <a:p>
            <a:endParaRPr lang="en-US"/>
          </a:p>
        </p:txBody>
      </p:sp>
      <p:sp>
        <p:nvSpPr>
          <p:cNvPr id="321547" name="Line 11"/>
          <p:cNvSpPr>
            <a:spLocks noChangeShapeType="1"/>
          </p:cNvSpPr>
          <p:nvPr/>
        </p:nvSpPr>
        <p:spPr bwMode="auto">
          <a:xfrm flipH="1">
            <a:off x="4419600" y="3505200"/>
            <a:ext cx="1295400" cy="1600200"/>
          </a:xfrm>
          <a:prstGeom prst="line">
            <a:avLst/>
          </a:prstGeom>
          <a:noFill/>
          <a:ln w="9525">
            <a:solidFill>
              <a:schemeClr val="tx1"/>
            </a:solidFill>
            <a:round/>
            <a:headEnd type="triangle" w="med" len="med"/>
            <a:tailEnd/>
          </a:ln>
          <a:effectLst/>
        </p:spPr>
        <p:txBody>
          <a:bodyPr/>
          <a:lstStyle/>
          <a:p>
            <a:endParaRPr lang="en-US"/>
          </a:p>
        </p:txBody>
      </p:sp>
      <p:sp>
        <p:nvSpPr>
          <p:cNvPr id="321548" name="Text Box 12"/>
          <p:cNvSpPr txBox="1">
            <a:spLocks noChangeArrowheads="1"/>
          </p:cNvSpPr>
          <p:nvPr/>
        </p:nvSpPr>
        <p:spPr bwMode="auto">
          <a:xfrm>
            <a:off x="1295400" y="1828800"/>
            <a:ext cx="1524000" cy="366713"/>
          </a:xfrm>
          <a:prstGeom prst="rect">
            <a:avLst/>
          </a:prstGeom>
          <a:solidFill>
            <a:schemeClr val="folHlink"/>
          </a:solidFill>
          <a:ln w="9525">
            <a:noFill/>
            <a:miter lim="800000"/>
            <a:headEnd/>
            <a:tailEnd/>
          </a:ln>
          <a:effectLst/>
        </p:spPr>
        <p:txBody>
          <a:bodyPr>
            <a:spAutoFit/>
          </a:bodyPr>
          <a:lstStyle/>
          <a:p>
            <a:pPr>
              <a:spcBef>
                <a:spcPct val="50000"/>
              </a:spcBef>
            </a:pPr>
            <a:r>
              <a:rPr lang="en-US">
                <a:latin typeface="Times New Roman" pitchFamily="18" charset="0"/>
              </a:rPr>
              <a:t>Materials</a:t>
            </a:r>
          </a:p>
        </p:txBody>
      </p:sp>
      <p:sp>
        <p:nvSpPr>
          <p:cNvPr id="321549" name="Line 13"/>
          <p:cNvSpPr>
            <a:spLocks noChangeShapeType="1"/>
          </p:cNvSpPr>
          <p:nvPr/>
        </p:nvSpPr>
        <p:spPr bwMode="auto">
          <a:xfrm flipH="1">
            <a:off x="1981200" y="2514600"/>
            <a:ext cx="685800" cy="0"/>
          </a:xfrm>
          <a:prstGeom prst="line">
            <a:avLst/>
          </a:prstGeom>
          <a:noFill/>
          <a:ln w="9525">
            <a:solidFill>
              <a:schemeClr val="tx1"/>
            </a:solidFill>
            <a:round/>
            <a:headEnd/>
            <a:tailEnd/>
          </a:ln>
          <a:effectLst/>
        </p:spPr>
        <p:txBody>
          <a:bodyPr/>
          <a:lstStyle/>
          <a:p>
            <a:endParaRPr lang="en-US"/>
          </a:p>
        </p:txBody>
      </p:sp>
      <p:sp>
        <p:nvSpPr>
          <p:cNvPr id="321550" name="Line 14"/>
          <p:cNvSpPr>
            <a:spLocks noChangeShapeType="1"/>
          </p:cNvSpPr>
          <p:nvPr/>
        </p:nvSpPr>
        <p:spPr bwMode="auto">
          <a:xfrm>
            <a:off x="2667000" y="3200400"/>
            <a:ext cx="838200" cy="0"/>
          </a:xfrm>
          <a:prstGeom prst="line">
            <a:avLst/>
          </a:prstGeom>
          <a:noFill/>
          <a:ln w="9525">
            <a:solidFill>
              <a:schemeClr val="tx1"/>
            </a:solidFill>
            <a:round/>
            <a:headEnd/>
            <a:tailEnd/>
          </a:ln>
          <a:effectLst/>
        </p:spPr>
        <p:txBody>
          <a:bodyPr/>
          <a:lstStyle/>
          <a:p>
            <a:endParaRPr lang="en-US"/>
          </a:p>
        </p:txBody>
      </p:sp>
      <p:sp>
        <p:nvSpPr>
          <p:cNvPr id="321551" name="Line 15"/>
          <p:cNvSpPr>
            <a:spLocks noChangeShapeType="1"/>
          </p:cNvSpPr>
          <p:nvPr/>
        </p:nvSpPr>
        <p:spPr bwMode="auto">
          <a:xfrm>
            <a:off x="4419600" y="2590800"/>
            <a:ext cx="762000" cy="0"/>
          </a:xfrm>
          <a:prstGeom prst="line">
            <a:avLst/>
          </a:prstGeom>
          <a:noFill/>
          <a:ln w="9525">
            <a:solidFill>
              <a:schemeClr val="tx1"/>
            </a:solidFill>
            <a:round/>
            <a:headEnd/>
            <a:tailEnd/>
          </a:ln>
          <a:effectLst/>
        </p:spPr>
        <p:txBody>
          <a:bodyPr/>
          <a:lstStyle/>
          <a:p>
            <a:endParaRPr lang="en-US"/>
          </a:p>
        </p:txBody>
      </p:sp>
      <p:sp>
        <p:nvSpPr>
          <p:cNvPr id="321552" name="Line 16"/>
          <p:cNvSpPr>
            <a:spLocks noChangeShapeType="1"/>
          </p:cNvSpPr>
          <p:nvPr/>
        </p:nvSpPr>
        <p:spPr bwMode="auto">
          <a:xfrm flipH="1">
            <a:off x="4343400" y="3124200"/>
            <a:ext cx="838200" cy="0"/>
          </a:xfrm>
          <a:prstGeom prst="line">
            <a:avLst/>
          </a:prstGeom>
          <a:noFill/>
          <a:ln w="9525">
            <a:solidFill>
              <a:schemeClr val="tx1"/>
            </a:solidFill>
            <a:round/>
            <a:headEnd/>
            <a:tailEnd/>
          </a:ln>
          <a:effectLst/>
        </p:spPr>
        <p:txBody>
          <a:bodyPr/>
          <a:lstStyle/>
          <a:p>
            <a:endParaRPr lang="en-US"/>
          </a:p>
        </p:txBody>
      </p:sp>
      <p:sp>
        <p:nvSpPr>
          <p:cNvPr id="321553" name="Line 17"/>
          <p:cNvSpPr>
            <a:spLocks noChangeShapeType="1"/>
          </p:cNvSpPr>
          <p:nvPr/>
        </p:nvSpPr>
        <p:spPr bwMode="auto">
          <a:xfrm flipH="1">
            <a:off x="2057400" y="4267200"/>
            <a:ext cx="1066800" cy="0"/>
          </a:xfrm>
          <a:prstGeom prst="line">
            <a:avLst/>
          </a:prstGeom>
          <a:noFill/>
          <a:ln w="9525">
            <a:solidFill>
              <a:schemeClr val="tx1"/>
            </a:solidFill>
            <a:round/>
            <a:headEnd/>
            <a:tailEnd/>
          </a:ln>
          <a:effectLst/>
        </p:spPr>
        <p:txBody>
          <a:bodyPr/>
          <a:lstStyle/>
          <a:p>
            <a:endParaRPr lang="en-US"/>
          </a:p>
        </p:txBody>
      </p:sp>
      <p:sp>
        <p:nvSpPr>
          <p:cNvPr id="321554" name="Line 18"/>
          <p:cNvSpPr>
            <a:spLocks noChangeShapeType="1"/>
          </p:cNvSpPr>
          <p:nvPr/>
        </p:nvSpPr>
        <p:spPr bwMode="auto">
          <a:xfrm>
            <a:off x="2819400" y="4724400"/>
            <a:ext cx="1066800" cy="0"/>
          </a:xfrm>
          <a:prstGeom prst="line">
            <a:avLst/>
          </a:prstGeom>
          <a:noFill/>
          <a:ln w="9525">
            <a:solidFill>
              <a:schemeClr val="tx1"/>
            </a:solidFill>
            <a:round/>
            <a:headEnd/>
            <a:tailEnd/>
          </a:ln>
          <a:effectLst/>
        </p:spPr>
        <p:txBody>
          <a:bodyPr/>
          <a:lstStyle/>
          <a:p>
            <a:endParaRPr lang="en-US"/>
          </a:p>
        </p:txBody>
      </p:sp>
      <p:sp>
        <p:nvSpPr>
          <p:cNvPr id="321555" name="Line 19"/>
          <p:cNvSpPr>
            <a:spLocks noChangeShapeType="1"/>
          </p:cNvSpPr>
          <p:nvPr/>
        </p:nvSpPr>
        <p:spPr bwMode="auto">
          <a:xfrm flipH="1">
            <a:off x="4191000" y="4343400"/>
            <a:ext cx="838200" cy="0"/>
          </a:xfrm>
          <a:prstGeom prst="line">
            <a:avLst/>
          </a:prstGeom>
          <a:noFill/>
          <a:ln w="9525">
            <a:solidFill>
              <a:schemeClr val="tx1"/>
            </a:solidFill>
            <a:round/>
            <a:headEnd/>
            <a:tailEnd/>
          </a:ln>
          <a:effectLst/>
        </p:spPr>
        <p:txBody>
          <a:bodyPr/>
          <a:lstStyle/>
          <a:p>
            <a:endParaRPr lang="en-US"/>
          </a:p>
        </p:txBody>
      </p:sp>
      <p:sp>
        <p:nvSpPr>
          <p:cNvPr id="321556" name="Line 20"/>
          <p:cNvSpPr>
            <a:spLocks noChangeShapeType="1"/>
          </p:cNvSpPr>
          <p:nvPr/>
        </p:nvSpPr>
        <p:spPr bwMode="auto">
          <a:xfrm>
            <a:off x="4800600" y="4648200"/>
            <a:ext cx="914400" cy="0"/>
          </a:xfrm>
          <a:prstGeom prst="line">
            <a:avLst/>
          </a:prstGeom>
          <a:noFill/>
          <a:ln w="9525">
            <a:solidFill>
              <a:schemeClr val="tx1"/>
            </a:solidFill>
            <a:round/>
            <a:headEnd/>
            <a:tailEnd/>
          </a:ln>
          <a:effectLst/>
        </p:spPr>
        <p:txBody>
          <a:bodyPr/>
          <a:lstStyle/>
          <a:p>
            <a:endParaRPr lang="en-US"/>
          </a:p>
        </p:txBody>
      </p:sp>
      <p:sp>
        <p:nvSpPr>
          <p:cNvPr id="321557" name="Text Box 21"/>
          <p:cNvSpPr txBox="1">
            <a:spLocks noChangeArrowheads="1"/>
          </p:cNvSpPr>
          <p:nvPr/>
        </p:nvSpPr>
        <p:spPr bwMode="auto">
          <a:xfrm>
            <a:off x="5181600" y="4572000"/>
            <a:ext cx="1143000" cy="581025"/>
          </a:xfrm>
          <a:prstGeom prst="rect">
            <a:avLst/>
          </a:prstGeom>
          <a:noFill/>
          <a:ln w="9525">
            <a:noFill/>
            <a:miter lim="800000"/>
            <a:headEnd/>
            <a:tailEnd/>
          </a:ln>
          <a:effectLst/>
        </p:spPr>
        <p:txBody>
          <a:bodyPr>
            <a:spAutoFit/>
          </a:bodyPr>
          <a:lstStyle/>
          <a:p>
            <a:pPr algn="ctr">
              <a:spcBef>
                <a:spcPct val="50000"/>
              </a:spcBef>
            </a:pPr>
            <a:r>
              <a:rPr lang="en-US" sz="1600">
                <a:latin typeface="Times New Roman" pitchFamily="18" charset="0"/>
              </a:rPr>
              <a:t>Inadequate training</a:t>
            </a:r>
          </a:p>
        </p:txBody>
      </p:sp>
      <p:sp>
        <p:nvSpPr>
          <p:cNvPr id="321558" name="Line 22"/>
          <p:cNvSpPr>
            <a:spLocks noChangeShapeType="1"/>
          </p:cNvSpPr>
          <p:nvPr/>
        </p:nvSpPr>
        <p:spPr bwMode="auto">
          <a:xfrm>
            <a:off x="5257800" y="4038600"/>
            <a:ext cx="609600" cy="0"/>
          </a:xfrm>
          <a:prstGeom prst="line">
            <a:avLst/>
          </a:prstGeom>
          <a:noFill/>
          <a:ln w="9525">
            <a:solidFill>
              <a:schemeClr val="tx1"/>
            </a:solidFill>
            <a:round/>
            <a:headEnd/>
            <a:tailEnd/>
          </a:ln>
          <a:effectLst/>
        </p:spPr>
        <p:txBody>
          <a:bodyPr/>
          <a:lstStyle/>
          <a:p>
            <a:endParaRPr lang="en-US"/>
          </a:p>
        </p:txBody>
      </p:sp>
      <p:sp>
        <p:nvSpPr>
          <p:cNvPr id="321559" name="Text Box 23"/>
          <p:cNvSpPr txBox="1">
            <a:spLocks noChangeArrowheads="1"/>
          </p:cNvSpPr>
          <p:nvPr/>
        </p:nvSpPr>
        <p:spPr bwMode="auto">
          <a:xfrm>
            <a:off x="4038600" y="4343400"/>
            <a:ext cx="914400" cy="336550"/>
          </a:xfrm>
          <a:prstGeom prst="rect">
            <a:avLst/>
          </a:prstGeom>
          <a:noFill/>
          <a:ln w="9525">
            <a:noFill/>
            <a:miter lim="800000"/>
            <a:headEnd/>
            <a:tailEnd/>
          </a:ln>
          <a:effectLst/>
        </p:spPr>
        <p:txBody>
          <a:bodyPr>
            <a:spAutoFit/>
          </a:bodyPr>
          <a:lstStyle/>
          <a:p>
            <a:pPr>
              <a:spcBef>
                <a:spcPct val="50000"/>
              </a:spcBef>
            </a:pPr>
            <a:r>
              <a:rPr lang="en-US" sz="1600">
                <a:latin typeface="Times New Roman" pitchFamily="18" charset="0"/>
              </a:rPr>
              <a:t>Burnout</a:t>
            </a:r>
          </a:p>
        </p:txBody>
      </p:sp>
      <p:sp>
        <p:nvSpPr>
          <p:cNvPr id="321560" name="Text Box 24"/>
          <p:cNvSpPr txBox="1">
            <a:spLocks noChangeArrowheads="1"/>
          </p:cNvSpPr>
          <p:nvPr/>
        </p:nvSpPr>
        <p:spPr bwMode="auto">
          <a:xfrm>
            <a:off x="5486400" y="3733800"/>
            <a:ext cx="1371600" cy="581025"/>
          </a:xfrm>
          <a:prstGeom prst="rect">
            <a:avLst/>
          </a:prstGeom>
          <a:noFill/>
          <a:ln w="9525">
            <a:noFill/>
            <a:miter lim="800000"/>
            <a:headEnd/>
            <a:tailEnd/>
          </a:ln>
          <a:effectLst/>
        </p:spPr>
        <p:txBody>
          <a:bodyPr>
            <a:spAutoFit/>
          </a:bodyPr>
          <a:lstStyle/>
          <a:p>
            <a:pPr algn="ctr">
              <a:spcBef>
                <a:spcPct val="50000"/>
              </a:spcBef>
            </a:pPr>
            <a:r>
              <a:rPr lang="en-US" sz="1600">
                <a:latin typeface="Times New Roman" pitchFamily="18" charset="0"/>
              </a:rPr>
              <a:t>Lack of supervision</a:t>
            </a:r>
          </a:p>
        </p:txBody>
      </p:sp>
      <p:sp>
        <p:nvSpPr>
          <p:cNvPr id="321561" name="Text Box 25"/>
          <p:cNvSpPr txBox="1">
            <a:spLocks noChangeArrowheads="1"/>
          </p:cNvSpPr>
          <p:nvPr/>
        </p:nvSpPr>
        <p:spPr bwMode="auto">
          <a:xfrm>
            <a:off x="4876800" y="2286000"/>
            <a:ext cx="1219200" cy="581025"/>
          </a:xfrm>
          <a:prstGeom prst="rect">
            <a:avLst/>
          </a:prstGeom>
          <a:noFill/>
          <a:ln w="9525">
            <a:noFill/>
            <a:miter lim="800000"/>
            <a:headEnd/>
            <a:tailEnd/>
          </a:ln>
          <a:effectLst/>
        </p:spPr>
        <p:txBody>
          <a:bodyPr>
            <a:spAutoFit/>
          </a:bodyPr>
          <a:lstStyle/>
          <a:p>
            <a:pPr algn="ctr">
              <a:spcBef>
                <a:spcPct val="50000"/>
              </a:spcBef>
            </a:pPr>
            <a:r>
              <a:rPr lang="en-US" sz="1600">
                <a:latin typeface="Times New Roman" pitchFamily="18" charset="0"/>
              </a:rPr>
              <a:t>Minimal benefits</a:t>
            </a:r>
          </a:p>
        </p:txBody>
      </p:sp>
      <p:sp>
        <p:nvSpPr>
          <p:cNvPr id="321562" name="Text Box 26"/>
          <p:cNvSpPr txBox="1">
            <a:spLocks noChangeArrowheads="1"/>
          </p:cNvSpPr>
          <p:nvPr/>
        </p:nvSpPr>
        <p:spPr bwMode="auto">
          <a:xfrm>
            <a:off x="3352800" y="2819400"/>
            <a:ext cx="1752600" cy="581025"/>
          </a:xfrm>
          <a:prstGeom prst="rect">
            <a:avLst/>
          </a:prstGeom>
          <a:noFill/>
          <a:ln w="9525">
            <a:noFill/>
            <a:miter lim="800000"/>
            <a:headEnd/>
            <a:tailEnd/>
          </a:ln>
          <a:effectLst/>
        </p:spPr>
        <p:txBody>
          <a:bodyPr>
            <a:spAutoFit/>
          </a:bodyPr>
          <a:lstStyle/>
          <a:p>
            <a:pPr algn="ctr">
              <a:spcBef>
                <a:spcPct val="50000"/>
              </a:spcBef>
            </a:pPr>
            <a:r>
              <a:rPr lang="en-US" sz="1600">
                <a:latin typeface="Times New Roman" pitchFamily="18" charset="0"/>
              </a:rPr>
              <a:t>No policy on staff screening</a:t>
            </a:r>
          </a:p>
        </p:txBody>
      </p:sp>
      <p:sp>
        <p:nvSpPr>
          <p:cNvPr id="321563" name="Text Box 27"/>
          <p:cNvSpPr txBox="1">
            <a:spLocks noChangeArrowheads="1"/>
          </p:cNvSpPr>
          <p:nvPr/>
        </p:nvSpPr>
        <p:spPr bwMode="auto">
          <a:xfrm>
            <a:off x="2819400" y="4419600"/>
            <a:ext cx="1371600" cy="581025"/>
          </a:xfrm>
          <a:prstGeom prst="rect">
            <a:avLst/>
          </a:prstGeom>
          <a:noFill/>
          <a:ln w="9525">
            <a:noFill/>
            <a:miter lim="800000"/>
            <a:headEnd/>
            <a:tailEnd/>
          </a:ln>
          <a:effectLst/>
        </p:spPr>
        <p:txBody>
          <a:bodyPr>
            <a:spAutoFit/>
          </a:bodyPr>
          <a:lstStyle/>
          <a:p>
            <a:pPr algn="ctr">
              <a:spcBef>
                <a:spcPct val="50000"/>
              </a:spcBef>
            </a:pPr>
            <a:r>
              <a:rPr lang="en-US" sz="1600">
                <a:latin typeface="Times New Roman" pitchFamily="18" charset="0"/>
              </a:rPr>
              <a:t>Paperwork overwhelming</a:t>
            </a:r>
          </a:p>
        </p:txBody>
      </p:sp>
      <p:sp>
        <p:nvSpPr>
          <p:cNvPr id="321564" name="Text Box 28"/>
          <p:cNvSpPr txBox="1">
            <a:spLocks noChangeArrowheads="1"/>
          </p:cNvSpPr>
          <p:nvPr/>
        </p:nvSpPr>
        <p:spPr bwMode="auto">
          <a:xfrm>
            <a:off x="762000" y="2209800"/>
            <a:ext cx="1752600" cy="581025"/>
          </a:xfrm>
          <a:prstGeom prst="rect">
            <a:avLst/>
          </a:prstGeom>
          <a:noFill/>
          <a:ln w="9525">
            <a:noFill/>
            <a:miter lim="800000"/>
            <a:headEnd/>
            <a:tailEnd/>
          </a:ln>
          <a:effectLst/>
        </p:spPr>
        <p:txBody>
          <a:bodyPr>
            <a:spAutoFit/>
          </a:bodyPr>
          <a:lstStyle/>
          <a:p>
            <a:pPr algn="ctr">
              <a:spcBef>
                <a:spcPct val="50000"/>
              </a:spcBef>
            </a:pPr>
            <a:r>
              <a:rPr lang="en-US" sz="1600">
                <a:latin typeface="Times New Roman" pitchFamily="18" charset="0"/>
              </a:rPr>
              <a:t>Lack of office  space</a:t>
            </a:r>
          </a:p>
        </p:txBody>
      </p:sp>
      <p:sp>
        <p:nvSpPr>
          <p:cNvPr id="321565" name="Line 29"/>
          <p:cNvSpPr>
            <a:spLocks noChangeShapeType="1"/>
          </p:cNvSpPr>
          <p:nvPr/>
        </p:nvSpPr>
        <p:spPr bwMode="auto">
          <a:xfrm flipH="1">
            <a:off x="4495800" y="3886200"/>
            <a:ext cx="914400" cy="0"/>
          </a:xfrm>
          <a:prstGeom prst="line">
            <a:avLst/>
          </a:prstGeom>
          <a:noFill/>
          <a:ln w="9525">
            <a:solidFill>
              <a:schemeClr val="tx1"/>
            </a:solidFill>
            <a:round/>
            <a:headEnd/>
            <a:tailEnd/>
          </a:ln>
          <a:effectLst/>
        </p:spPr>
        <p:txBody>
          <a:bodyPr/>
          <a:lstStyle/>
          <a:p>
            <a:endParaRPr lang="en-US"/>
          </a:p>
        </p:txBody>
      </p:sp>
      <p:sp>
        <p:nvSpPr>
          <p:cNvPr id="321566" name="Text Box 30"/>
          <p:cNvSpPr txBox="1">
            <a:spLocks noChangeArrowheads="1"/>
          </p:cNvSpPr>
          <p:nvPr/>
        </p:nvSpPr>
        <p:spPr bwMode="auto">
          <a:xfrm>
            <a:off x="3657600" y="3581400"/>
            <a:ext cx="1524000" cy="581025"/>
          </a:xfrm>
          <a:prstGeom prst="rect">
            <a:avLst/>
          </a:prstGeom>
          <a:noFill/>
          <a:ln w="9525">
            <a:noFill/>
            <a:miter lim="800000"/>
            <a:headEnd/>
            <a:tailEnd/>
          </a:ln>
          <a:effectLst/>
        </p:spPr>
        <p:txBody>
          <a:bodyPr>
            <a:spAutoFit/>
          </a:bodyPr>
          <a:lstStyle/>
          <a:p>
            <a:pPr algn="ctr">
              <a:spcBef>
                <a:spcPct val="50000"/>
              </a:spcBef>
            </a:pPr>
            <a:r>
              <a:rPr lang="en-US" sz="1600">
                <a:latin typeface="Times New Roman" pitchFamily="18" charset="0"/>
              </a:rPr>
              <a:t>“Back-biting” environment</a:t>
            </a:r>
          </a:p>
        </p:txBody>
      </p:sp>
      <p:sp>
        <p:nvSpPr>
          <p:cNvPr id="321567" name="Text Box 31"/>
          <p:cNvSpPr txBox="1">
            <a:spLocks noChangeArrowheads="1"/>
          </p:cNvSpPr>
          <p:nvPr/>
        </p:nvSpPr>
        <p:spPr bwMode="auto">
          <a:xfrm>
            <a:off x="1371600" y="2895600"/>
            <a:ext cx="1752600" cy="336550"/>
          </a:xfrm>
          <a:prstGeom prst="rect">
            <a:avLst/>
          </a:prstGeom>
          <a:noFill/>
          <a:ln w="9525">
            <a:noFill/>
            <a:miter lim="800000"/>
            <a:headEnd/>
            <a:tailEnd/>
          </a:ln>
          <a:effectLst/>
        </p:spPr>
        <p:txBody>
          <a:bodyPr>
            <a:spAutoFit/>
          </a:bodyPr>
          <a:lstStyle/>
          <a:p>
            <a:pPr algn="ctr">
              <a:spcBef>
                <a:spcPct val="50000"/>
              </a:spcBef>
            </a:pPr>
            <a:r>
              <a:rPr lang="en-US" sz="1600">
                <a:latin typeface="Times New Roman" pitchFamily="18" charset="0"/>
              </a:rPr>
              <a:t>Restrictive budget</a:t>
            </a:r>
          </a:p>
        </p:txBody>
      </p:sp>
      <p:sp>
        <p:nvSpPr>
          <p:cNvPr id="321568" name="Line 32"/>
          <p:cNvSpPr>
            <a:spLocks noChangeShapeType="1"/>
          </p:cNvSpPr>
          <p:nvPr/>
        </p:nvSpPr>
        <p:spPr bwMode="auto">
          <a:xfrm>
            <a:off x="2971800" y="2743200"/>
            <a:ext cx="609600" cy="0"/>
          </a:xfrm>
          <a:prstGeom prst="line">
            <a:avLst/>
          </a:prstGeom>
          <a:noFill/>
          <a:ln w="9525">
            <a:solidFill>
              <a:schemeClr val="tx1"/>
            </a:solidFill>
            <a:round/>
            <a:headEnd/>
            <a:tailEnd/>
          </a:ln>
          <a:effectLst/>
        </p:spPr>
        <p:txBody>
          <a:bodyPr/>
          <a:lstStyle/>
          <a:p>
            <a:endParaRPr lang="en-US"/>
          </a:p>
        </p:txBody>
      </p:sp>
      <p:sp>
        <p:nvSpPr>
          <p:cNvPr id="321569" name="Text Box 33"/>
          <p:cNvSpPr txBox="1">
            <a:spLocks noChangeArrowheads="1"/>
          </p:cNvSpPr>
          <p:nvPr/>
        </p:nvSpPr>
        <p:spPr bwMode="auto">
          <a:xfrm>
            <a:off x="2743200" y="2362200"/>
            <a:ext cx="990600" cy="336550"/>
          </a:xfrm>
          <a:prstGeom prst="rect">
            <a:avLst/>
          </a:prstGeom>
          <a:noFill/>
          <a:ln w="9525">
            <a:noFill/>
            <a:miter lim="800000"/>
            <a:headEnd/>
            <a:tailEnd/>
          </a:ln>
          <a:effectLst/>
        </p:spPr>
        <p:txBody>
          <a:bodyPr>
            <a:spAutoFit/>
          </a:bodyPr>
          <a:lstStyle/>
          <a:p>
            <a:pPr>
              <a:spcBef>
                <a:spcPct val="50000"/>
              </a:spcBef>
            </a:pPr>
            <a:r>
              <a:rPr lang="en-US" sz="1600">
                <a:latin typeface="Times New Roman" pitchFamily="18" charset="0"/>
              </a:rPr>
              <a:t>Location</a:t>
            </a:r>
          </a:p>
        </p:txBody>
      </p:sp>
      <p:sp>
        <p:nvSpPr>
          <p:cNvPr id="321570" name="Text Box 34"/>
          <p:cNvSpPr txBox="1">
            <a:spLocks noChangeArrowheads="1"/>
          </p:cNvSpPr>
          <p:nvPr/>
        </p:nvSpPr>
        <p:spPr bwMode="auto">
          <a:xfrm>
            <a:off x="1676400" y="3886200"/>
            <a:ext cx="1295400" cy="457200"/>
          </a:xfrm>
          <a:prstGeom prst="rect">
            <a:avLst/>
          </a:prstGeom>
          <a:noFill/>
          <a:ln w="9525">
            <a:noFill/>
            <a:miter lim="800000"/>
            <a:headEnd/>
            <a:tailEnd/>
          </a:ln>
          <a:effectLst/>
        </p:spPr>
        <p:txBody>
          <a:bodyPr>
            <a:spAutoFit/>
          </a:bodyPr>
          <a:lstStyle/>
          <a:p>
            <a:pPr>
              <a:spcBef>
                <a:spcPct val="50000"/>
              </a:spcBef>
            </a:pPr>
            <a:endParaRPr lang="en-US" sz="2400">
              <a:latin typeface="Times New Roman" pitchFamily="18" charset="0"/>
            </a:endParaRPr>
          </a:p>
        </p:txBody>
      </p:sp>
      <p:sp>
        <p:nvSpPr>
          <p:cNvPr id="321571" name="Text Box 35"/>
          <p:cNvSpPr txBox="1">
            <a:spLocks noChangeArrowheads="1"/>
          </p:cNvSpPr>
          <p:nvPr/>
        </p:nvSpPr>
        <p:spPr bwMode="auto">
          <a:xfrm>
            <a:off x="1066800" y="3733800"/>
            <a:ext cx="1981200" cy="825500"/>
          </a:xfrm>
          <a:prstGeom prst="rect">
            <a:avLst/>
          </a:prstGeom>
          <a:noFill/>
          <a:ln w="9525">
            <a:noFill/>
            <a:miter lim="800000"/>
            <a:headEnd/>
            <a:tailEnd/>
          </a:ln>
          <a:effectLst/>
        </p:spPr>
        <p:txBody>
          <a:bodyPr>
            <a:spAutoFit/>
          </a:bodyPr>
          <a:lstStyle/>
          <a:p>
            <a:pPr algn="ctr">
              <a:spcBef>
                <a:spcPct val="50000"/>
              </a:spcBef>
            </a:pPr>
            <a:r>
              <a:rPr lang="en-US" sz="1600">
                <a:latin typeface="Times New Roman" pitchFamily="18" charset="0"/>
              </a:rPr>
              <a:t>Escorting clients to appointments and having to wait</a:t>
            </a:r>
          </a:p>
        </p:txBody>
      </p:sp>
      <p:sp>
        <p:nvSpPr>
          <p:cNvPr id="321573" name="WordArt 37"/>
          <p:cNvSpPr>
            <a:spLocks noChangeArrowheads="1" noChangeShapeType="1" noTextEdit="1"/>
          </p:cNvSpPr>
          <p:nvPr/>
        </p:nvSpPr>
        <p:spPr bwMode="auto">
          <a:xfrm>
            <a:off x="3429000" y="0"/>
            <a:ext cx="2667000" cy="400050"/>
          </a:xfrm>
          <a:prstGeom prst="rect">
            <a:avLst/>
          </a:prstGeom>
        </p:spPr>
        <p:txBody>
          <a:bodyPr wrap="none" fromWordArt="1">
            <a:prstTxWarp prst="textPlain">
              <a:avLst>
                <a:gd name="adj" fmla="val 50000"/>
              </a:avLst>
            </a:prstTxWarp>
          </a:bodyPr>
          <a:lstStyle/>
          <a:p>
            <a:pPr algn="ctr"/>
            <a:r>
              <a:rPr lang="en-US" sz="2800" kern="10">
                <a:ln w="9525">
                  <a:noFill/>
                  <a:round/>
                  <a:headEnd/>
                  <a:tailEnd/>
                </a:ln>
                <a:solidFill>
                  <a:srgbClr val="336699"/>
                </a:solidFill>
                <a:effectLst>
                  <a:outerShdw dist="45791" dir="2021404" algn="ctr" rotWithShape="0">
                    <a:srgbClr val="C0C0C0"/>
                  </a:outerShdw>
                </a:effectLst>
                <a:latin typeface="Times New Roman"/>
                <a:cs typeface="Times New Roman"/>
              </a:rPr>
              <a:t>Brainstorm Results</a:t>
            </a:r>
          </a:p>
        </p:txBody>
      </p:sp>
      <p:sp>
        <p:nvSpPr>
          <p:cNvPr id="321574" name="Line 38"/>
          <p:cNvSpPr>
            <a:spLocks noChangeShapeType="1"/>
          </p:cNvSpPr>
          <p:nvPr/>
        </p:nvSpPr>
        <p:spPr bwMode="auto">
          <a:xfrm>
            <a:off x="4114800" y="381000"/>
            <a:ext cx="0" cy="304800"/>
          </a:xfrm>
          <a:prstGeom prst="line">
            <a:avLst/>
          </a:prstGeom>
          <a:noFill/>
          <a:ln w="9525">
            <a:solidFill>
              <a:schemeClr val="tx1"/>
            </a:solidFill>
            <a:round/>
            <a:headEnd/>
            <a:tailEnd type="triangle" w="med" len="med"/>
          </a:ln>
          <a:effectLst/>
        </p:spPr>
        <p:txBody>
          <a:bodyPr/>
          <a:lstStyle/>
          <a:p>
            <a:endParaRPr lang="en-US"/>
          </a:p>
        </p:txBody>
      </p:sp>
      <p:sp>
        <p:nvSpPr>
          <p:cNvPr id="321575" name="Line 39"/>
          <p:cNvSpPr>
            <a:spLocks noChangeShapeType="1"/>
          </p:cNvSpPr>
          <p:nvPr/>
        </p:nvSpPr>
        <p:spPr bwMode="auto">
          <a:xfrm>
            <a:off x="5105400" y="381000"/>
            <a:ext cx="0" cy="3048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32000"/>
                                  </p:stCondLst>
                                  <p:childTnLst>
                                    <p:set>
                                      <p:cBhvr>
                                        <p:cTn id="6" dur="1" fill="hold">
                                          <p:stCondLst>
                                            <p:cond delay="0"/>
                                          </p:stCondLst>
                                        </p:cTn>
                                        <p:tgtEl>
                                          <p:spTgt spid="321539"/>
                                        </p:tgtEl>
                                        <p:attrNameLst>
                                          <p:attrName>style.visibility</p:attrName>
                                        </p:attrNameLst>
                                      </p:cBhvr>
                                      <p:to>
                                        <p:strVal val="visible"/>
                                      </p:to>
                                    </p:set>
                                    <p:animEffect transition="in" filter="checkerboard(across)">
                                      <p:cBhvr>
                                        <p:cTn id="7" dur="500"/>
                                        <p:tgtEl>
                                          <p:spTgt spid="321539"/>
                                        </p:tgtEl>
                                      </p:cBhvr>
                                    </p:animEffect>
                                  </p:childTnLst>
                                </p:cTn>
                              </p:par>
                            </p:childTnLst>
                          </p:cTn>
                        </p:par>
                        <p:par>
                          <p:cTn id="8" fill="hold">
                            <p:stCondLst>
                              <p:cond delay="32500"/>
                            </p:stCondLst>
                            <p:childTnLst>
                              <p:par>
                                <p:cTn id="9" presetID="9" presetClass="entr" presetSubtype="0" fill="hold" grpId="0" nodeType="afterEffect">
                                  <p:stCondLst>
                                    <p:cond delay="0"/>
                                  </p:stCondLst>
                                  <p:childTnLst>
                                    <p:set>
                                      <p:cBhvr>
                                        <p:cTn id="10" dur="1" fill="hold">
                                          <p:stCondLst>
                                            <p:cond delay="0"/>
                                          </p:stCondLst>
                                        </p:cTn>
                                        <p:tgtEl>
                                          <p:spTgt spid="321540"/>
                                        </p:tgtEl>
                                        <p:attrNameLst>
                                          <p:attrName>style.visibility</p:attrName>
                                        </p:attrNameLst>
                                      </p:cBhvr>
                                      <p:to>
                                        <p:strVal val="visible"/>
                                      </p:to>
                                    </p:set>
                                    <p:animEffect transition="in" filter="dissolve">
                                      <p:cBhvr>
                                        <p:cTn id="11" dur="500"/>
                                        <p:tgtEl>
                                          <p:spTgt spid="321540"/>
                                        </p:tgtEl>
                                      </p:cBhvr>
                                    </p:animEffect>
                                  </p:childTnLst>
                                </p:cTn>
                              </p:par>
                            </p:childTnLst>
                          </p:cTn>
                        </p:par>
                        <p:par>
                          <p:cTn id="12" fill="hold">
                            <p:stCondLst>
                              <p:cond delay="33000"/>
                            </p:stCondLst>
                            <p:childTnLst>
                              <p:par>
                                <p:cTn id="13" presetID="5" presetClass="entr" presetSubtype="10" fill="hold" grpId="0" nodeType="afterEffect">
                                  <p:stCondLst>
                                    <p:cond delay="39000"/>
                                  </p:stCondLst>
                                  <p:childTnLst>
                                    <p:set>
                                      <p:cBhvr>
                                        <p:cTn id="14" dur="1" fill="hold">
                                          <p:stCondLst>
                                            <p:cond delay="0"/>
                                          </p:stCondLst>
                                        </p:cTn>
                                        <p:tgtEl>
                                          <p:spTgt spid="321543"/>
                                        </p:tgtEl>
                                        <p:attrNameLst>
                                          <p:attrName>style.visibility</p:attrName>
                                        </p:attrNameLst>
                                      </p:cBhvr>
                                      <p:to>
                                        <p:strVal val="visible"/>
                                      </p:to>
                                    </p:set>
                                    <p:animEffect transition="in" filter="checkerboard(across)">
                                      <p:cBhvr>
                                        <p:cTn id="15" dur="500"/>
                                        <p:tgtEl>
                                          <p:spTgt spid="321543"/>
                                        </p:tgtEl>
                                      </p:cBhvr>
                                    </p:animEffect>
                                  </p:childTnLst>
                                </p:cTn>
                              </p:par>
                            </p:childTnLst>
                          </p:cTn>
                        </p:par>
                        <p:par>
                          <p:cTn id="16" fill="hold">
                            <p:stCondLst>
                              <p:cond delay="72500"/>
                            </p:stCondLst>
                            <p:childTnLst>
                              <p:par>
                                <p:cTn id="17" presetID="5" presetClass="entr" presetSubtype="10" fill="hold" grpId="0" nodeType="afterEffect">
                                  <p:stCondLst>
                                    <p:cond delay="1000"/>
                                  </p:stCondLst>
                                  <p:childTnLst>
                                    <p:set>
                                      <p:cBhvr>
                                        <p:cTn id="18" dur="1" fill="hold">
                                          <p:stCondLst>
                                            <p:cond delay="0"/>
                                          </p:stCondLst>
                                        </p:cTn>
                                        <p:tgtEl>
                                          <p:spTgt spid="321547"/>
                                        </p:tgtEl>
                                        <p:attrNameLst>
                                          <p:attrName>style.visibility</p:attrName>
                                        </p:attrNameLst>
                                      </p:cBhvr>
                                      <p:to>
                                        <p:strVal val="visible"/>
                                      </p:to>
                                    </p:set>
                                    <p:animEffect transition="in" filter="checkerboard(across)">
                                      <p:cBhvr>
                                        <p:cTn id="19" dur="500"/>
                                        <p:tgtEl>
                                          <p:spTgt spid="321547"/>
                                        </p:tgtEl>
                                      </p:cBhvr>
                                    </p:animEffect>
                                  </p:childTnLst>
                                </p:cTn>
                              </p:par>
                            </p:childTnLst>
                          </p:cTn>
                        </p:par>
                        <p:par>
                          <p:cTn id="20" fill="hold">
                            <p:stCondLst>
                              <p:cond delay="74000"/>
                            </p:stCondLst>
                            <p:childTnLst>
                              <p:par>
                                <p:cTn id="21" presetID="9" presetClass="entr" presetSubtype="0" fill="hold" grpId="0" nodeType="afterEffect">
                                  <p:stCondLst>
                                    <p:cond delay="1000"/>
                                  </p:stCondLst>
                                  <p:childTnLst>
                                    <p:set>
                                      <p:cBhvr>
                                        <p:cTn id="22" dur="1" fill="hold">
                                          <p:stCondLst>
                                            <p:cond delay="0"/>
                                          </p:stCondLst>
                                        </p:cTn>
                                        <p:tgtEl>
                                          <p:spTgt spid="321545"/>
                                        </p:tgtEl>
                                        <p:attrNameLst>
                                          <p:attrName>style.visibility</p:attrName>
                                        </p:attrNameLst>
                                      </p:cBhvr>
                                      <p:to>
                                        <p:strVal val="visible"/>
                                      </p:to>
                                    </p:set>
                                    <p:animEffect transition="in" filter="dissolve">
                                      <p:cBhvr>
                                        <p:cTn id="23" dur="500"/>
                                        <p:tgtEl>
                                          <p:spTgt spid="321545"/>
                                        </p:tgtEl>
                                      </p:cBhvr>
                                    </p:animEffect>
                                  </p:childTnLst>
                                </p:cTn>
                              </p:par>
                            </p:childTnLst>
                          </p:cTn>
                        </p:par>
                        <p:par>
                          <p:cTn id="24" fill="hold">
                            <p:stCondLst>
                              <p:cond delay="75500"/>
                            </p:stCondLst>
                            <p:childTnLst>
                              <p:par>
                                <p:cTn id="25" presetID="9" presetClass="entr" presetSubtype="0" fill="hold" grpId="0" nodeType="afterEffect">
                                  <p:stCondLst>
                                    <p:cond delay="1000"/>
                                  </p:stCondLst>
                                  <p:childTnLst>
                                    <p:set>
                                      <p:cBhvr>
                                        <p:cTn id="26" dur="1" fill="hold">
                                          <p:stCondLst>
                                            <p:cond delay="0"/>
                                          </p:stCondLst>
                                        </p:cTn>
                                        <p:tgtEl>
                                          <p:spTgt spid="321544"/>
                                        </p:tgtEl>
                                        <p:attrNameLst>
                                          <p:attrName>style.visibility</p:attrName>
                                        </p:attrNameLst>
                                      </p:cBhvr>
                                      <p:to>
                                        <p:strVal val="visible"/>
                                      </p:to>
                                    </p:set>
                                    <p:animEffect transition="in" filter="dissolve">
                                      <p:cBhvr>
                                        <p:cTn id="27" dur="500"/>
                                        <p:tgtEl>
                                          <p:spTgt spid="321544"/>
                                        </p:tgtEl>
                                      </p:cBhvr>
                                    </p:animEffect>
                                  </p:childTnLst>
                                </p:cTn>
                              </p:par>
                            </p:childTnLst>
                          </p:cTn>
                        </p:par>
                        <p:par>
                          <p:cTn id="28" fill="hold">
                            <p:stCondLst>
                              <p:cond delay="77000"/>
                            </p:stCondLst>
                            <p:childTnLst>
                              <p:par>
                                <p:cTn id="29" presetID="5" presetClass="entr" presetSubtype="10" fill="hold" grpId="0" nodeType="afterEffect">
                                  <p:stCondLst>
                                    <p:cond delay="1000"/>
                                  </p:stCondLst>
                                  <p:childTnLst>
                                    <p:set>
                                      <p:cBhvr>
                                        <p:cTn id="30" dur="1" fill="hold">
                                          <p:stCondLst>
                                            <p:cond delay="0"/>
                                          </p:stCondLst>
                                        </p:cTn>
                                        <p:tgtEl>
                                          <p:spTgt spid="321542"/>
                                        </p:tgtEl>
                                        <p:attrNameLst>
                                          <p:attrName>style.visibility</p:attrName>
                                        </p:attrNameLst>
                                      </p:cBhvr>
                                      <p:to>
                                        <p:strVal val="visible"/>
                                      </p:to>
                                    </p:set>
                                    <p:animEffect transition="in" filter="checkerboard(across)">
                                      <p:cBhvr>
                                        <p:cTn id="31" dur="500"/>
                                        <p:tgtEl>
                                          <p:spTgt spid="321542"/>
                                        </p:tgtEl>
                                      </p:cBhvr>
                                    </p:animEffect>
                                  </p:childTnLst>
                                </p:cTn>
                              </p:par>
                            </p:childTnLst>
                          </p:cTn>
                        </p:par>
                        <p:par>
                          <p:cTn id="32" fill="hold">
                            <p:stCondLst>
                              <p:cond delay="78500"/>
                            </p:stCondLst>
                            <p:childTnLst>
                              <p:par>
                                <p:cTn id="33" presetID="9" presetClass="entr" presetSubtype="0" fill="hold" grpId="0" nodeType="afterEffect">
                                  <p:stCondLst>
                                    <p:cond delay="1000"/>
                                  </p:stCondLst>
                                  <p:childTnLst>
                                    <p:set>
                                      <p:cBhvr>
                                        <p:cTn id="34" dur="1" fill="hold">
                                          <p:stCondLst>
                                            <p:cond delay="0"/>
                                          </p:stCondLst>
                                        </p:cTn>
                                        <p:tgtEl>
                                          <p:spTgt spid="321541"/>
                                        </p:tgtEl>
                                        <p:attrNameLst>
                                          <p:attrName>style.visibility</p:attrName>
                                        </p:attrNameLst>
                                      </p:cBhvr>
                                      <p:to>
                                        <p:strVal val="visible"/>
                                      </p:to>
                                    </p:set>
                                    <p:animEffect transition="in" filter="dissolve">
                                      <p:cBhvr>
                                        <p:cTn id="35" dur="500"/>
                                        <p:tgtEl>
                                          <p:spTgt spid="321541"/>
                                        </p:tgtEl>
                                      </p:cBhvr>
                                    </p:animEffect>
                                  </p:childTnLst>
                                </p:cTn>
                              </p:par>
                            </p:childTnLst>
                          </p:cTn>
                        </p:par>
                        <p:par>
                          <p:cTn id="36" fill="hold">
                            <p:stCondLst>
                              <p:cond delay="80000"/>
                            </p:stCondLst>
                            <p:childTnLst>
                              <p:par>
                                <p:cTn id="37" presetID="5" presetClass="entr" presetSubtype="10" fill="hold" grpId="0" nodeType="afterEffect">
                                  <p:stCondLst>
                                    <p:cond delay="1000"/>
                                  </p:stCondLst>
                                  <p:childTnLst>
                                    <p:set>
                                      <p:cBhvr>
                                        <p:cTn id="38" dur="1" fill="hold">
                                          <p:stCondLst>
                                            <p:cond delay="0"/>
                                          </p:stCondLst>
                                        </p:cTn>
                                        <p:tgtEl>
                                          <p:spTgt spid="321548"/>
                                        </p:tgtEl>
                                        <p:attrNameLst>
                                          <p:attrName>style.visibility</p:attrName>
                                        </p:attrNameLst>
                                      </p:cBhvr>
                                      <p:to>
                                        <p:strVal val="visible"/>
                                      </p:to>
                                    </p:set>
                                    <p:animEffect transition="in" filter="checkerboard(across)">
                                      <p:cBhvr>
                                        <p:cTn id="39" dur="500"/>
                                        <p:tgtEl>
                                          <p:spTgt spid="321548"/>
                                        </p:tgtEl>
                                      </p:cBhvr>
                                    </p:animEffect>
                                  </p:childTnLst>
                                </p:cTn>
                              </p:par>
                            </p:childTnLst>
                          </p:cTn>
                        </p:par>
                        <p:par>
                          <p:cTn id="40" fill="hold">
                            <p:stCondLst>
                              <p:cond delay="81500"/>
                            </p:stCondLst>
                            <p:childTnLst>
                              <p:par>
                                <p:cTn id="41" presetID="1" presetClass="entr" presetSubtype="0" fill="hold" grpId="0" nodeType="afterEffect">
                                  <p:stCondLst>
                                    <p:cond delay="500"/>
                                  </p:stCondLst>
                                  <p:childTnLst>
                                    <p:set>
                                      <p:cBhvr>
                                        <p:cTn id="42" dur="1" fill="hold">
                                          <p:stCondLst>
                                            <p:cond delay="499"/>
                                          </p:stCondLst>
                                        </p:cTn>
                                        <p:tgtEl>
                                          <p:spTgt spid="321546"/>
                                        </p:tgtEl>
                                        <p:attrNameLst>
                                          <p:attrName>style.visibility</p:attrName>
                                        </p:attrNameLst>
                                      </p:cBhvr>
                                      <p:to>
                                        <p:strVal val="visible"/>
                                      </p:to>
                                    </p:set>
                                  </p:childTnLst>
                                </p:cTn>
                              </p:par>
                            </p:childTnLst>
                          </p:cTn>
                        </p:par>
                        <p:par>
                          <p:cTn id="43" fill="hold">
                            <p:stCondLst>
                              <p:cond delay="82500"/>
                            </p:stCondLst>
                            <p:childTnLst>
                              <p:par>
                                <p:cTn id="44" presetID="9" presetClass="entr" presetSubtype="0" fill="hold" grpId="0" nodeType="afterEffect">
                                  <p:stCondLst>
                                    <p:cond delay="40000"/>
                                  </p:stCondLst>
                                  <p:childTnLst>
                                    <p:set>
                                      <p:cBhvr>
                                        <p:cTn id="45" dur="1" fill="hold">
                                          <p:stCondLst>
                                            <p:cond delay="0"/>
                                          </p:stCondLst>
                                        </p:cTn>
                                        <p:tgtEl>
                                          <p:spTgt spid="321566"/>
                                        </p:tgtEl>
                                        <p:attrNameLst>
                                          <p:attrName>style.visibility</p:attrName>
                                        </p:attrNameLst>
                                      </p:cBhvr>
                                      <p:to>
                                        <p:strVal val="visible"/>
                                      </p:to>
                                    </p:set>
                                    <p:animEffect transition="in" filter="dissolve">
                                      <p:cBhvr>
                                        <p:cTn id="46" dur="500"/>
                                        <p:tgtEl>
                                          <p:spTgt spid="321566"/>
                                        </p:tgtEl>
                                      </p:cBhvr>
                                    </p:animEffect>
                                  </p:childTnLst>
                                </p:cTn>
                              </p:par>
                            </p:childTnLst>
                          </p:cTn>
                        </p:par>
                        <p:par>
                          <p:cTn id="47" fill="hold">
                            <p:stCondLst>
                              <p:cond delay="123000"/>
                            </p:stCondLst>
                            <p:childTnLst>
                              <p:par>
                                <p:cTn id="48" presetID="9" presetClass="entr" presetSubtype="0" fill="hold" grpId="0" nodeType="afterEffect">
                                  <p:stCondLst>
                                    <p:cond delay="0"/>
                                  </p:stCondLst>
                                  <p:childTnLst>
                                    <p:set>
                                      <p:cBhvr>
                                        <p:cTn id="49" dur="1" fill="hold">
                                          <p:stCondLst>
                                            <p:cond delay="0"/>
                                          </p:stCondLst>
                                        </p:cTn>
                                        <p:tgtEl>
                                          <p:spTgt spid="321565"/>
                                        </p:tgtEl>
                                        <p:attrNameLst>
                                          <p:attrName>style.visibility</p:attrName>
                                        </p:attrNameLst>
                                      </p:cBhvr>
                                      <p:to>
                                        <p:strVal val="visible"/>
                                      </p:to>
                                    </p:set>
                                    <p:animEffect transition="in" filter="dissolve">
                                      <p:cBhvr>
                                        <p:cTn id="50" dur="500"/>
                                        <p:tgtEl>
                                          <p:spTgt spid="321565"/>
                                        </p:tgtEl>
                                      </p:cBhvr>
                                    </p:animEffect>
                                  </p:childTnLst>
                                </p:cTn>
                              </p:par>
                            </p:childTnLst>
                          </p:cTn>
                        </p:par>
                        <p:par>
                          <p:cTn id="51" fill="hold">
                            <p:stCondLst>
                              <p:cond delay="123500"/>
                            </p:stCondLst>
                            <p:childTnLst>
                              <p:par>
                                <p:cTn id="52" presetID="9" presetClass="entr" presetSubtype="0" fill="hold" grpId="0" nodeType="afterEffect">
                                  <p:stCondLst>
                                    <p:cond delay="0"/>
                                  </p:stCondLst>
                                  <p:childTnLst>
                                    <p:set>
                                      <p:cBhvr>
                                        <p:cTn id="53" dur="1" fill="hold">
                                          <p:stCondLst>
                                            <p:cond delay="0"/>
                                          </p:stCondLst>
                                        </p:cTn>
                                        <p:tgtEl>
                                          <p:spTgt spid="321560"/>
                                        </p:tgtEl>
                                        <p:attrNameLst>
                                          <p:attrName>style.visibility</p:attrName>
                                        </p:attrNameLst>
                                      </p:cBhvr>
                                      <p:to>
                                        <p:strVal val="visible"/>
                                      </p:to>
                                    </p:set>
                                    <p:animEffect transition="in" filter="dissolve">
                                      <p:cBhvr>
                                        <p:cTn id="54" dur="500"/>
                                        <p:tgtEl>
                                          <p:spTgt spid="321560"/>
                                        </p:tgtEl>
                                      </p:cBhvr>
                                    </p:animEffect>
                                  </p:childTnLst>
                                </p:cTn>
                              </p:par>
                            </p:childTnLst>
                          </p:cTn>
                        </p:par>
                        <p:par>
                          <p:cTn id="55" fill="hold">
                            <p:stCondLst>
                              <p:cond delay="124000"/>
                            </p:stCondLst>
                            <p:childTnLst>
                              <p:par>
                                <p:cTn id="56" presetID="9" presetClass="entr" presetSubtype="0" fill="hold" grpId="0" nodeType="afterEffect">
                                  <p:stCondLst>
                                    <p:cond delay="0"/>
                                  </p:stCondLst>
                                  <p:childTnLst>
                                    <p:set>
                                      <p:cBhvr>
                                        <p:cTn id="57" dur="1" fill="hold">
                                          <p:stCondLst>
                                            <p:cond delay="0"/>
                                          </p:stCondLst>
                                        </p:cTn>
                                        <p:tgtEl>
                                          <p:spTgt spid="321558"/>
                                        </p:tgtEl>
                                        <p:attrNameLst>
                                          <p:attrName>style.visibility</p:attrName>
                                        </p:attrNameLst>
                                      </p:cBhvr>
                                      <p:to>
                                        <p:strVal val="visible"/>
                                      </p:to>
                                    </p:set>
                                    <p:animEffect transition="in" filter="dissolve">
                                      <p:cBhvr>
                                        <p:cTn id="58" dur="500"/>
                                        <p:tgtEl>
                                          <p:spTgt spid="321558"/>
                                        </p:tgtEl>
                                      </p:cBhvr>
                                    </p:animEffect>
                                  </p:childTnLst>
                                </p:cTn>
                              </p:par>
                            </p:childTnLst>
                          </p:cTn>
                        </p:par>
                        <p:par>
                          <p:cTn id="59" fill="hold">
                            <p:stCondLst>
                              <p:cond delay="124500"/>
                            </p:stCondLst>
                            <p:childTnLst>
                              <p:par>
                                <p:cTn id="60" presetID="9" presetClass="entr" presetSubtype="0" fill="hold" grpId="0" nodeType="afterEffect">
                                  <p:stCondLst>
                                    <p:cond delay="0"/>
                                  </p:stCondLst>
                                  <p:childTnLst>
                                    <p:set>
                                      <p:cBhvr>
                                        <p:cTn id="61" dur="1" fill="hold">
                                          <p:stCondLst>
                                            <p:cond delay="0"/>
                                          </p:stCondLst>
                                        </p:cTn>
                                        <p:tgtEl>
                                          <p:spTgt spid="321559"/>
                                        </p:tgtEl>
                                        <p:attrNameLst>
                                          <p:attrName>style.visibility</p:attrName>
                                        </p:attrNameLst>
                                      </p:cBhvr>
                                      <p:to>
                                        <p:strVal val="visible"/>
                                      </p:to>
                                    </p:set>
                                    <p:animEffect transition="in" filter="dissolve">
                                      <p:cBhvr>
                                        <p:cTn id="62" dur="500"/>
                                        <p:tgtEl>
                                          <p:spTgt spid="321559"/>
                                        </p:tgtEl>
                                      </p:cBhvr>
                                    </p:animEffect>
                                  </p:childTnLst>
                                </p:cTn>
                              </p:par>
                            </p:childTnLst>
                          </p:cTn>
                        </p:par>
                        <p:par>
                          <p:cTn id="63" fill="hold">
                            <p:stCondLst>
                              <p:cond delay="125000"/>
                            </p:stCondLst>
                            <p:childTnLst>
                              <p:par>
                                <p:cTn id="64" presetID="9" presetClass="entr" presetSubtype="0" fill="hold" grpId="0" nodeType="afterEffect">
                                  <p:stCondLst>
                                    <p:cond delay="0"/>
                                  </p:stCondLst>
                                  <p:childTnLst>
                                    <p:set>
                                      <p:cBhvr>
                                        <p:cTn id="65" dur="1" fill="hold">
                                          <p:stCondLst>
                                            <p:cond delay="0"/>
                                          </p:stCondLst>
                                        </p:cTn>
                                        <p:tgtEl>
                                          <p:spTgt spid="321555"/>
                                        </p:tgtEl>
                                        <p:attrNameLst>
                                          <p:attrName>style.visibility</p:attrName>
                                        </p:attrNameLst>
                                      </p:cBhvr>
                                      <p:to>
                                        <p:strVal val="visible"/>
                                      </p:to>
                                    </p:set>
                                    <p:animEffect transition="in" filter="dissolve">
                                      <p:cBhvr>
                                        <p:cTn id="66" dur="500"/>
                                        <p:tgtEl>
                                          <p:spTgt spid="321555"/>
                                        </p:tgtEl>
                                      </p:cBhvr>
                                    </p:animEffect>
                                  </p:childTnLst>
                                </p:cTn>
                              </p:par>
                            </p:childTnLst>
                          </p:cTn>
                        </p:par>
                        <p:par>
                          <p:cTn id="67" fill="hold">
                            <p:stCondLst>
                              <p:cond delay="125500"/>
                            </p:stCondLst>
                            <p:childTnLst>
                              <p:par>
                                <p:cTn id="68" presetID="9" presetClass="entr" presetSubtype="0" fill="hold" grpId="0" nodeType="afterEffect">
                                  <p:stCondLst>
                                    <p:cond delay="0"/>
                                  </p:stCondLst>
                                  <p:childTnLst>
                                    <p:set>
                                      <p:cBhvr>
                                        <p:cTn id="69" dur="1" fill="hold">
                                          <p:stCondLst>
                                            <p:cond delay="0"/>
                                          </p:stCondLst>
                                        </p:cTn>
                                        <p:tgtEl>
                                          <p:spTgt spid="321556"/>
                                        </p:tgtEl>
                                        <p:attrNameLst>
                                          <p:attrName>style.visibility</p:attrName>
                                        </p:attrNameLst>
                                      </p:cBhvr>
                                      <p:to>
                                        <p:strVal val="visible"/>
                                      </p:to>
                                    </p:set>
                                    <p:animEffect transition="in" filter="dissolve">
                                      <p:cBhvr>
                                        <p:cTn id="70" dur="500"/>
                                        <p:tgtEl>
                                          <p:spTgt spid="321556"/>
                                        </p:tgtEl>
                                      </p:cBhvr>
                                    </p:animEffect>
                                  </p:childTnLst>
                                </p:cTn>
                              </p:par>
                            </p:childTnLst>
                          </p:cTn>
                        </p:par>
                        <p:par>
                          <p:cTn id="71" fill="hold">
                            <p:stCondLst>
                              <p:cond delay="126000"/>
                            </p:stCondLst>
                            <p:childTnLst>
                              <p:par>
                                <p:cTn id="72" presetID="9" presetClass="entr" presetSubtype="0" fill="hold" grpId="0" nodeType="afterEffect">
                                  <p:stCondLst>
                                    <p:cond delay="0"/>
                                  </p:stCondLst>
                                  <p:childTnLst>
                                    <p:set>
                                      <p:cBhvr>
                                        <p:cTn id="73" dur="1" fill="hold">
                                          <p:stCondLst>
                                            <p:cond delay="0"/>
                                          </p:stCondLst>
                                        </p:cTn>
                                        <p:tgtEl>
                                          <p:spTgt spid="321557"/>
                                        </p:tgtEl>
                                        <p:attrNameLst>
                                          <p:attrName>style.visibility</p:attrName>
                                        </p:attrNameLst>
                                      </p:cBhvr>
                                      <p:to>
                                        <p:strVal val="visible"/>
                                      </p:to>
                                    </p:set>
                                    <p:animEffect transition="in" filter="dissolve">
                                      <p:cBhvr>
                                        <p:cTn id="74" dur="500"/>
                                        <p:tgtEl>
                                          <p:spTgt spid="321557"/>
                                        </p:tgtEl>
                                      </p:cBhvr>
                                    </p:animEffect>
                                  </p:childTnLst>
                                </p:cTn>
                              </p:par>
                            </p:childTnLst>
                          </p:cTn>
                        </p:par>
                        <p:par>
                          <p:cTn id="75" fill="hold">
                            <p:stCondLst>
                              <p:cond delay="126500"/>
                            </p:stCondLst>
                            <p:childTnLst>
                              <p:par>
                                <p:cTn id="76" presetID="5" presetClass="entr" presetSubtype="10" fill="hold" grpId="0" nodeType="afterEffect">
                                  <p:stCondLst>
                                    <p:cond delay="24000"/>
                                  </p:stCondLst>
                                  <p:childTnLst>
                                    <p:set>
                                      <p:cBhvr>
                                        <p:cTn id="77" dur="1" fill="hold">
                                          <p:stCondLst>
                                            <p:cond delay="0"/>
                                          </p:stCondLst>
                                        </p:cTn>
                                        <p:tgtEl>
                                          <p:spTgt spid="321561"/>
                                        </p:tgtEl>
                                        <p:attrNameLst>
                                          <p:attrName>style.visibility</p:attrName>
                                        </p:attrNameLst>
                                      </p:cBhvr>
                                      <p:to>
                                        <p:strVal val="visible"/>
                                      </p:to>
                                    </p:set>
                                    <p:animEffect transition="in" filter="checkerboard(across)">
                                      <p:cBhvr>
                                        <p:cTn id="78" dur="500"/>
                                        <p:tgtEl>
                                          <p:spTgt spid="321561"/>
                                        </p:tgtEl>
                                      </p:cBhvr>
                                    </p:animEffect>
                                  </p:childTnLst>
                                </p:cTn>
                              </p:par>
                            </p:childTnLst>
                          </p:cTn>
                        </p:par>
                        <p:par>
                          <p:cTn id="79" fill="hold">
                            <p:stCondLst>
                              <p:cond delay="151000"/>
                            </p:stCondLst>
                            <p:childTnLst>
                              <p:par>
                                <p:cTn id="80" presetID="9" presetClass="entr" presetSubtype="0" fill="hold" grpId="0" nodeType="afterEffect">
                                  <p:stCondLst>
                                    <p:cond delay="0"/>
                                  </p:stCondLst>
                                  <p:childTnLst>
                                    <p:set>
                                      <p:cBhvr>
                                        <p:cTn id="81" dur="1" fill="hold">
                                          <p:stCondLst>
                                            <p:cond delay="0"/>
                                          </p:stCondLst>
                                        </p:cTn>
                                        <p:tgtEl>
                                          <p:spTgt spid="321562"/>
                                        </p:tgtEl>
                                        <p:attrNameLst>
                                          <p:attrName>style.visibility</p:attrName>
                                        </p:attrNameLst>
                                      </p:cBhvr>
                                      <p:to>
                                        <p:strVal val="visible"/>
                                      </p:to>
                                    </p:set>
                                    <p:animEffect transition="in" filter="dissolve">
                                      <p:cBhvr>
                                        <p:cTn id="82" dur="500"/>
                                        <p:tgtEl>
                                          <p:spTgt spid="321562"/>
                                        </p:tgtEl>
                                      </p:cBhvr>
                                    </p:animEffect>
                                  </p:childTnLst>
                                </p:cTn>
                              </p:par>
                            </p:childTnLst>
                          </p:cTn>
                        </p:par>
                        <p:par>
                          <p:cTn id="83" fill="hold">
                            <p:stCondLst>
                              <p:cond delay="151500"/>
                            </p:stCondLst>
                            <p:childTnLst>
                              <p:par>
                                <p:cTn id="84" presetID="9" presetClass="entr" presetSubtype="0" fill="hold" grpId="0" nodeType="afterEffect">
                                  <p:stCondLst>
                                    <p:cond delay="0"/>
                                  </p:stCondLst>
                                  <p:childTnLst>
                                    <p:set>
                                      <p:cBhvr>
                                        <p:cTn id="85" dur="1" fill="hold">
                                          <p:stCondLst>
                                            <p:cond delay="0"/>
                                          </p:stCondLst>
                                        </p:cTn>
                                        <p:tgtEl>
                                          <p:spTgt spid="321551"/>
                                        </p:tgtEl>
                                        <p:attrNameLst>
                                          <p:attrName>style.visibility</p:attrName>
                                        </p:attrNameLst>
                                      </p:cBhvr>
                                      <p:to>
                                        <p:strVal val="visible"/>
                                      </p:to>
                                    </p:set>
                                    <p:animEffect transition="in" filter="dissolve">
                                      <p:cBhvr>
                                        <p:cTn id="86" dur="500"/>
                                        <p:tgtEl>
                                          <p:spTgt spid="321551"/>
                                        </p:tgtEl>
                                      </p:cBhvr>
                                    </p:animEffect>
                                  </p:childTnLst>
                                </p:cTn>
                              </p:par>
                            </p:childTnLst>
                          </p:cTn>
                        </p:par>
                        <p:par>
                          <p:cTn id="87" fill="hold">
                            <p:stCondLst>
                              <p:cond delay="152000"/>
                            </p:stCondLst>
                            <p:childTnLst>
                              <p:par>
                                <p:cTn id="88" presetID="9" presetClass="entr" presetSubtype="0" fill="hold" grpId="0" nodeType="afterEffect">
                                  <p:stCondLst>
                                    <p:cond delay="0"/>
                                  </p:stCondLst>
                                  <p:childTnLst>
                                    <p:set>
                                      <p:cBhvr>
                                        <p:cTn id="89" dur="1" fill="hold">
                                          <p:stCondLst>
                                            <p:cond delay="0"/>
                                          </p:stCondLst>
                                        </p:cTn>
                                        <p:tgtEl>
                                          <p:spTgt spid="321552"/>
                                        </p:tgtEl>
                                        <p:attrNameLst>
                                          <p:attrName>style.visibility</p:attrName>
                                        </p:attrNameLst>
                                      </p:cBhvr>
                                      <p:to>
                                        <p:strVal val="visible"/>
                                      </p:to>
                                    </p:set>
                                    <p:animEffect transition="in" filter="dissolve">
                                      <p:cBhvr>
                                        <p:cTn id="90" dur="500"/>
                                        <p:tgtEl>
                                          <p:spTgt spid="321552"/>
                                        </p:tgtEl>
                                      </p:cBhvr>
                                    </p:animEffect>
                                  </p:childTnLst>
                                </p:cTn>
                              </p:par>
                            </p:childTnLst>
                          </p:cTn>
                        </p:par>
                        <p:par>
                          <p:cTn id="91" fill="hold">
                            <p:stCondLst>
                              <p:cond delay="152500"/>
                            </p:stCondLst>
                            <p:childTnLst>
                              <p:par>
                                <p:cTn id="92" presetID="9" presetClass="entr" presetSubtype="0" fill="hold" grpId="0" nodeType="afterEffect">
                                  <p:stCondLst>
                                    <p:cond delay="10000"/>
                                  </p:stCondLst>
                                  <p:childTnLst>
                                    <p:set>
                                      <p:cBhvr>
                                        <p:cTn id="93" dur="1" fill="hold">
                                          <p:stCondLst>
                                            <p:cond delay="0"/>
                                          </p:stCondLst>
                                        </p:cTn>
                                        <p:tgtEl>
                                          <p:spTgt spid="321564"/>
                                        </p:tgtEl>
                                        <p:attrNameLst>
                                          <p:attrName>style.visibility</p:attrName>
                                        </p:attrNameLst>
                                      </p:cBhvr>
                                      <p:to>
                                        <p:strVal val="visible"/>
                                      </p:to>
                                    </p:set>
                                    <p:animEffect transition="in" filter="dissolve">
                                      <p:cBhvr>
                                        <p:cTn id="94" dur="500"/>
                                        <p:tgtEl>
                                          <p:spTgt spid="321564"/>
                                        </p:tgtEl>
                                      </p:cBhvr>
                                    </p:animEffect>
                                  </p:childTnLst>
                                </p:cTn>
                              </p:par>
                            </p:childTnLst>
                          </p:cTn>
                        </p:par>
                        <p:par>
                          <p:cTn id="95" fill="hold">
                            <p:stCondLst>
                              <p:cond delay="163000"/>
                            </p:stCondLst>
                            <p:childTnLst>
                              <p:par>
                                <p:cTn id="96" presetID="9" presetClass="entr" presetSubtype="0" fill="hold" grpId="0" nodeType="afterEffect">
                                  <p:stCondLst>
                                    <p:cond delay="0"/>
                                  </p:stCondLst>
                                  <p:childTnLst>
                                    <p:set>
                                      <p:cBhvr>
                                        <p:cTn id="97" dur="1" fill="hold">
                                          <p:stCondLst>
                                            <p:cond delay="0"/>
                                          </p:stCondLst>
                                        </p:cTn>
                                        <p:tgtEl>
                                          <p:spTgt spid="321549"/>
                                        </p:tgtEl>
                                        <p:attrNameLst>
                                          <p:attrName>style.visibility</p:attrName>
                                        </p:attrNameLst>
                                      </p:cBhvr>
                                      <p:to>
                                        <p:strVal val="visible"/>
                                      </p:to>
                                    </p:set>
                                    <p:animEffect transition="in" filter="dissolve">
                                      <p:cBhvr>
                                        <p:cTn id="98" dur="500"/>
                                        <p:tgtEl>
                                          <p:spTgt spid="321549"/>
                                        </p:tgtEl>
                                      </p:cBhvr>
                                    </p:animEffect>
                                  </p:childTnLst>
                                </p:cTn>
                              </p:par>
                            </p:childTnLst>
                          </p:cTn>
                        </p:par>
                        <p:par>
                          <p:cTn id="99" fill="hold">
                            <p:stCondLst>
                              <p:cond delay="163500"/>
                            </p:stCondLst>
                            <p:childTnLst>
                              <p:par>
                                <p:cTn id="100" presetID="9" presetClass="entr" presetSubtype="0" fill="hold" grpId="0" nodeType="afterEffect">
                                  <p:stCondLst>
                                    <p:cond delay="0"/>
                                  </p:stCondLst>
                                  <p:childTnLst>
                                    <p:set>
                                      <p:cBhvr>
                                        <p:cTn id="101" dur="1" fill="hold">
                                          <p:stCondLst>
                                            <p:cond delay="0"/>
                                          </p:stCondLst>
                                        </p:cTn>
                                        <p:tgtEl>
                                          <p:spTgt spid="321567"/>
                                        </p:tgtEl>
                                        <p:attrNameLst>
                                          <p:attrName>style.visibility</p:attrName>
                                        </p:attrNameLst>
                                      </p:cBhvr>
                                      <p:to>
                                        <p:strVal val="visible"/>
                                      </p:to>
                                    </p:set>
                                    <p:animEffect transition="in" filter="dissolve">
                                      <p:cBhvr>
                                        <p:cTn id="102" dur="500"/>
                                        <p:tgtEl>
                                          <p:spTgt spid="321567"/>
                                        </p:tgtEl>
                                      </p:cBhvr>
                                    </p:animEffect>
                                  </p:childTnLst>
                                </p:cTn>
                              </p:par>
                            </p:childTnLst>
                          </p:cTn>
                        </p:par>
                        <p:par>
                          <p:cTn id="103" fill="hold">
                            <p:stCondLst>
                              <p:cond delay="164000"/>
                            </p:stCondLst>
                            <p:childTnLst>
                              <p:par>
                                <p:cTn id="104" presetID="9" presetClass="entr" presetSubtype="0" fill="hold" grpId="0" nodeType="afterEffect">
                                  <p:stCondLst>
                                    <p:cond delay="0"/>
                                  </p:stCondLst>
                                  <p:childTnLst>
                                    <p:set>
                                      <p:cBhvr>
                                        <p:cTn id="105" dur="1" fill="hold">
                                          <p:stCondLst>
                                            <p:cond delay="0"/>
                                          </p:stCondLst>
                                        </p:cTn>
                                        <p:tgtEl>
                                          <p:spTgt spid="321550"/>
                                        </p:tgtEl>
                                        <p:attrNameLst>
                                          <p:attrName>style.visibility</p:attrName>
                                        </p:attrNameLst>
                                      </p:cBhvr>
                                      <p:to>
                                        <p:strVal val="visible"/>
                                      </p:to>
                                    </p:set>
                                    <p:animEffect transition="in" filter="dissolve">
                                      <p:cBhvr>
                                        <p:cTn id="106" dur="500"/>
                                        <p:tgtEl>
                                          <p:spTgt spid="321550"/>
                                        </p:tgtEl>
                                      </p:cBhvr>
                                    </p:animEffect>
                                  </p:childTnLst>
                                </p:cTn>
                              </p:par>
                            </p:childTnLst>
                          </p:cTn>
                        </p:par>
                        <p:par>
                          <p:cTn id="107" fill="hold">
                            <p:stCondLst>
                              <p:cond delay="164500"/>
                            </p:stCondLst>
                            <p:childTnLst>
                              <p:par>
                                <p:cTn id="108" presetID="9" presetClass="entr" presetSubtype="0" fill="hold" grpId="0" nodeType="afterEffect">
                                  <p:stCondLst>
                                    <p:cond delay="0"/>
                                  </p:stCondLst>
                                  <p:childTnLst>
                                    <p:set>
                                      <p:cBhvr>
                                        <p:cTn id="109" dur="1" fill="hold">
                                          <p:stCondLst>
                                            <p:cond delay="0"/>
                                          </p:stCondLst>
                                        </p:cTn>
                                        <p:tgtEl>
                                          <p:spTgt spid="321569"/>
                                        </p:tgtEl>
                                        <p:attrNameLst>
                                          <p:attrName>style.visibility</p:attrName>
                                        </p:attrNameLst>
                                      </p:cBhvr>
                                      <p:to>
                                        <p:strVal val="visible"/>
                                      </p:to>
                                    </p:set>
                                    <p:animEffect transition="in" filter="dissolve">
                                      <p:cBhvr>
                                        <p:cTn id="110" dur="500"/>
                                        <p:tgtEl>
                                          <p:spTgt spid="321569"/>
                                        </p:tgtEl>
                                      </p:cBhvr>
                                    </p:animEffect>
                                  </p:childTnLst>
                                </p:cTn>
                              </p:par>
                            </p:childTnLst>
                          </p:cTn>
                        </p:par>
                        <p:par>
                          <p:cTn id="111" fill="hold">
                            <p:stCondLst>
                              <p:cond delay="165000"/>
                            </p:stCondLst>
                            <p:childTnLst>
                              <p:par>
                                <p:cTn id="112" presetID="9" presetClass="entr" presetSubtype="0" fill="hold" grpId="0" nodeType="afterEffect">
                                  <p:stCondLst>
                                    <p:cond delay="0"/>
                                  </p:stCondLst>
                                  <p:childTnLst>
                                    <p:set>
                                      <p:cBhvr>
                                        <p:cTn id="113" dur="1" fill="hold">
                                          <p:stCondLst>
                                            <p:cond delay="0"/>
                                          </p:stCondLst>
                                        </p:cTn>
                                        <p:tgtEl>
                                          <p:spTgt spid="321568"/>
                                        </p:tgtEl>
                                        <p:attrNameLst>
                                          <p:attrName>style.visibility</p:attrName>
                                        </p:attrNameLst>
                                      </p:cBhvr>
                                      <p:to>
                                        <p:strVal val="visible"/>
                                      </p:to>
                                    </p:set>
                                    <p:animEffect transition="in" filter="dissolve">
                                      <p:cBhvr>
                                        <p:cTn id="114" dur="500"/>
                                        <p:tgtEl>
                                          <p:spTgt spid="321568"/>
                                        </p:tgtEl>
                                      </p:cBhvr>
                                    </p:animEffect>
                                  </p:childTnLst>
                                </p:cTn>
                              </p:par>
                            </p:childTnLst>
                          </p:cTn>
                        </p:par>
                        <p:par>
                          <p:cTn id="115" fill="hold">
                            <p:stCondLst>
                              <p:cond delay="165500"/>
                            </p:stCondLst>
                            <p:childTnLst>
                              <p:par>
                                <p:cTn id="116" presetID="9" presetClass="entr" presetSubtype="0" fill="hold" grpId="0" nodeType="afterEffect">
                                  <p:stCondLst>
                                    <p:cond delay="8000"/>
                                  </p:stCondLst>
                                  <p:childTnLst>
                                    <p:set>
                                      <p:cBhvr>
                                        <p:cTn id="117" dur="1" fill="hold">
                                          <p:stCondLst>
                                            <p:cond delay="0"/>
                                          </p:stCondLst>
                                        </p:cTn>
                                        <p:tgtEl>
                                          <p:spTgt spid="321563"/>
                                        </p:tgtEl>
                                        <p:attrNameLst>
                                          <p:attrName>style.visibility</p:attrName>
                                        </p:attrNameLst>
                                      </p:cBhvr>
                                      <p:to>
                                        <p:strVal val="visible"/>
                                      </p:to>
                                    </p:set>
                                    <p:animEffect transition="in" filter="dissolve">
                                      <p:cBhvr>
                                        <p:cTn id="118" dur="500"/>
                                        <p:tgtEl>
                                          <p:spTgt spid="321563"/>
                                        </p:tgtEl>
                                      </p:cBhvr>
                                    </p:animEffect>
                                  </p:childTnLst>
                                </p:cTn>
                              </p:par>
                            </p:childTnLst>
                          </p:cTn>
                        </p:par>
                        <p:par>
                          <p:cTn id="119" fill="hold">
                            <p:stCondLst>
                              <p:cond delay="174000"/>
                            </p:stCondLst>
                            <p:childTnLst>
                              <p:par>
                                <p:cTn id="120" presetID="9" presetClass="entr" presetSubtype="0" fill="hold" grpId="0" nodeType="afterEffect">
                                  <p:stCondLst>
                                    <p:cond delay="0"/>
                                  </p:stCondLst>
                                  <p:childTnLst>
                                    <p:set>
                                      <p:cBhvr>
                                        <p:cTn id="121" dur="1" fill="hold">
                                          <p:stCondLst>
                                            <p:cond delay="0"/>
                                          </p:stCondLst>
                                        </p:cTn>
                                        <p:tgtEl>
                                          <p:spTgt spid="321554"/>
                                        </p:tgtEl>
                                        <p:attrNameLst>
                                          <p:attrName>style.visibility</p:attrName>
                                        </p:attrNameLst>
                                      </p:cBhvr>
                                      <p:to>
                                        <p:strVal val="visible"/>
                                      </p:to>
                                    </p:set>
                                    <p:animEffect transition="in" filter="dissolve">
                                      <p:cBhvr>
                                        <p:cTn id="122" dur="500"/>
                                        <p:tgtEl>
                                          <p:spTgt spid="321554"/>
                                        </p:tgtEl>
                                      </p:cBhvr>
                                    </p:animEffect>
                                  </p:childTnLst>
                                </p:cTn>
                              </p:par>
                            </p:childTnLst>
                          </p:cTn>
                        </p:par>
                        <p:par>
                          <p:cTn id="123" fill="hold">
                            <p:stCondLst>
                              <p:cond delay="174500"/>
                            </p:stCondLst>
                            <p:childTnLst>
                              <p:par>
                                <p:cTn id="124" presetID="9" presetClass="entr" presetSubtype="0" fill="hold" grpId="0" nodeType="afterEffect">
                                  <p:stCondLst>
                                    <p:cond delay="0"/>
                                  </p:stCondLst>
                                  <p:childTnLst>
                                    <p:set>
                                      <p:cBhvr>
                                        <p:cTn id="125" dur="1" fill="hold">
                                          <p:stCondLst>
                                            <p:cond delay="0"/>
                                          </p:stCondLst>
                                        </p:cTn>
                                        <p:tgtEl>
                                          <p:spTgt spid="321553"/>
                                        </p:tgtEl>
                                        <p:attrNameLst>
                                          <p:attrName>style.visibility</p:attrName>
                                        </p:attrNameLst>
                                      </p:cBhvr>
                                      <p:to>
                                        <p:strVal val="visible"/>
                                      </p:to>
                                    </p:set>
                                    <p:animEffect transition="in" filter="dissolve">
                                      <p:cBhvr>
                                        <p:cTn id="126" dur="500"/>
                                        <p:tgtEl>
                                          <p:spTgt spid="321553"/>
                                        </p:tgtEl>
                                      </p:cBhvr>
                                    </p:animEffect>
                                  </p:childTnLst>
                                </p:cTn>
                              </p:par>
                            </p:childTnLst>
                          </p:cTn>
                        </p:par>
                        <p:par>
                          <p:cTn id="127" fill="hold">
                            <p:stCondLst>
                              <p:cond delay="175000"/>
                            </p:stCondLst>
                            <p:childTnLst>
                              <p:par>
                                <p:cTn id="128" presetID="9" presetClass="entr" presetSubtype="0" fill="hold" grpId="0" nodeType="afterEffect">
                                  <p:stCondLst>
                                    <p:cond delay="0"/>
                                  </p:stCondLst>
                                  <p:childTnLst>
                                    <p:set>
                                      <p:cBhvr>
                                        <p:cTn id="129" dur="1" fill="hold">
                                          <p:stCondLst>
                                            <p:cond delay="0"/>
                                          </p:stCondLst>
                                        </p:cTn>
                                        <p:tgtEl>
                                          <p:spTgt spid="321571"/>
                                        </p:tgtEl>
                                        <p:attrNameLst>
                                          <p:attrName>style.visibility</p:attrName>
                                        </p:attrNameLst>
                                      </p:cBhvr>
                                      <p:to>
                                        <p:strVal val="visible"/>
                                      </p:to>
                                    </p:set>
                                    <p:animEffect transition="in" filter="dissolve">
                                      <p:cBhvr>
                                        <p:cTn id="130" dur="500"/>
                                        <p:tgtEl>
                                          <p:spTgt spid="3215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animBg="1" autoUpdateAnimBg="0"/>
      <p:bldP spid="321540" grpId="0" animBg="1"/>
      <p:bldP spid="321541" grpId="0" animBg="1"/>
      <p:bldP spid="321542" grpId="0" animBg="1" autoUpdateAnimBg="0"/>
      <p:bldP spid="321543" grpId="0" animBg="1" autoUpdateAnimBg="0"/>
      <p:bldP spid="321544" grpId="0" animBg="1"/>
      <p:bldP spid="321545" grpId="0" animBg="1" autoUpdateAnimBg="0"/>
      <p:bldP spid="321546" grpId="0" animBg="1"/>
      <p:bldP spid="321547" grpId="0" animBg="1"/>
      <p:bldP spid="321548" grpId="0" animBg="1" autoUpdateAnimBg="0"/>
      <p:bldP spid="321549" grpId="0" animBg="1"/>
      <p:bldP spid="321550" grpId="0" animBg="1"/>
      <p:bldP spid="321551" grpId="0" animBg="1"/>
      <p:bldP spid="321552" grpId="0" animBg="1"/>
      <p:bldP spid="321553" grpId="0" animBg="1"/>
      <p:bldP spid="321554" grpId="0" animBg="1"/>
      <p:bldP spid="321555" grpId="0" animBg="1"/>
      <p:bldP spid="321556" grpId="0" animBg="1"/>
      <p:bldP spid="321557" grpId="0" autoUpdateAnimBg="0"/>
      <p:bldP spid="321558" grpId="0" animBg="1"/>
      <p:bldP spid="321559" grpId="0" autoUpdateAnimBg="0"/>
      <p:bldP spid="321560" grpId="0" autoUpdateAnimBg="0"/>
      <p:bldP spid="321561" grpId="0" autoUpdateAnimBg="0"/>
      <p:bldP spid="321562" grpId="0" autoUpdateAnimBg="0"/>
      <p:bldP spid="321563" grpId="0" autoUpdateAnimBg="0"/>
      <p:bldP spid="321564" grpId="0" autoUpdateAnimBg="0"/>
      <p:bldP spid="321565" grpId="0" animBg="1"/>
      <p:bldP spid="321566" grpId="0" autoUpdateAnimBg="0"/>
      <p:bldP spid="321567" grpId="0" autoUpdateAnimBg="0"/>
      <p:bldP spid="321568" grpId="0" animBg="1"/>
      <p:bldP spid="321569" grpId="0" autoUpdateAnimBg="0"/>
      <p:bldP spid="321571"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3826" name="Text Box 2"/>
          <p:cNvSpPr txBox="1">
            <a:spLocks noChangeArrowheads="1"/>
          </p:cNvSpPr>
          <p:nvPr/>
        </p:nvSpPr>
        <p:spPr bwMode="auto">
          <a:xfrm>
            <a:off x="684213" y="1844675"/>
            <a:ext cx="8208962" cy="1552575"/>
          </a:xfrm>
          <a:prstGeom prst="rect">
            <a:avLst/>
          </a:prstGeom>
          <a:noFill/>
          <a:ln w="9525">
            <a:noFill/>
            <a:miter lim="800000"/>
            <a:headEnd/>
            <a:tailEnd/>
          </a:ln>
          <a:effectLst/>
        </p:spPr>
        <p:txBody>
          <a:bodyPr>
            <a:spAutoFit/>
          </a:bodyPr>
          <a:lstStyle/>
          <a:p>
            <a:pPr>
              <a:spcBef>
                <a:spcPct val="50000"/>
              </a:spcBef>
              <a:buFontTx/>
              <a:buChar char="•"/>
            </a:pPr>
            <a:endParaRPr lang="en-US" sz="2400">
              <a:latin typeface="Times New Roman" pitchFamily="18" charset="0"/>
            </a:endParaRPr>
          </a:p>
          <a:p>
            <a:pPr>
              <a:spcBef>
                <a:spcPct val="50000"/>
              </a:spcBef>
              <a:buFontTx/>
              <a:buChar char="•"/>
            </a:pPr>
            <a:endParaRPr lang="en-US" sz="2400">
              <a:latin typeface="Times New Roman" pitchFamily="18" charset="0"/>
            </a:endParaRPr>
          </a:p>
          <a:p>
            <a:pPr>
              <a:spcBef>
                <a:spcPct val="50000"/>
              </a:spcBef>
              <a:buFontTx/>
              <a:buChar char="•"/>
            </a:pPr>
            <a:endParaRPr lang="en-US" sz="2400">
              <a:latin typeface="Times New Roman" pitchFamily="18" charset="0"/>
            </a:endParaRPr>
          </a:p>
        </p:txBody>
      </p:sp>
      <p:sp>
        <p:nvSpPr>
          <p:cNvPr id="333828" name="Rectangle 4"/>
          <p:cNvSpPr>
            <a:spLocks noChangeArrowheads="1"/>
          </p:cNvSpPr>
          <p:nvPr/>
        </p:nvSpPr>
        <p:spPr bwMode="auto">
          <a:xfrm>
            <a:off x="611188" y="476250"/>
            <a:ext cx="7993062" cy="846138"/>
          </a:xfrm>
          <a:prstGeom prst="rect">
            <a:avLst/>
          </a:prstGeom>
          <a:noFill/>
          <a:ln w="9525">
            <a:noFill/>
            <a:miter lim="800000"/>
            <a:headEnd/>
            <a:tailEnd/>
          </a:ln>
          <a:effectLst/>
        </p:spPr>
        <p:txBody>
          <a:bodyPr anchor="ctr"/>
          <a:lstStyle/>
          <a:p>
            <a:r>
              <a:rPr lang="en-US" sz="4200">
                <a:solidFill>
                  <a:schemeClr val="tx2"/>
                </a:solidFill>
                <a:latin typeface="Times New Roman" pitchFamily="18" charset="0"/>
              </a:rPr>
              <a:t>Cause &amp; Effect Diagrams</a:t>
            </a:r>
          </a:p>
        </p:txBody>
      </p:sp>
      <p:sp>
        <p:nvSpPr>
          <p:cNvPr id="333830" name="Rectangle 6"/>
          <p:cNvSpPr>
            <a:spLocks noChangeArrowheads="1"/>
          </p:cNvSpPr>
          <p:nvPr/>
        </p:nvSpPr>
        <p:spPr bwMode="auto">
          <a:xfrm>
            <a:off x="755650" y="1557338"/>
            <a:ext cx="7848600" cy="4032250"/>
          </a:xfrm>
          <a:prstGeom prst="rect">
            <a:avLst/>
          </a:prstGeom>
          <a:noFill/>
          <a:ln w="9525">
            <a:noFill/>
            <a:miter lim="800000"/>
            <a:headEnd/>
            <a:tailEnd/>
          </a:ln>
          <a:effectLst/>
        </p:spPr>
        <p:txBody>
          <a:bodyPr/>
          <a:lstStyle/>
          <a:p>
            <a:pPr marL="342900" indent="-342900">
              <a:lnSpc>
                <a:spcPct val="90000"/>
              </a:lnSpc>
              <a:spcBef>
                <a:spcPct val="20000"/>
              </a:spcBef>
              <a:buClr>
                <a:schemeClr val="folHlink"/>
              </a:buClr>
              <a:buSzPct val="90000"/>
              <a:buFont typeface="Wingdings" pitchFamily="2" charset="2"/>
              <a:buChar char="n"/>
            </a:pPr>
            <a:r>
              <a:rPr lang="tr-TR" sz="2400"/>
              <a:t>Bones should not include solutions</a:t>
            </a:r>
          </a:p>
          <a:p>
            <a:pPr marL="342900" indent="-342900">
              <a:lnSpc>
                <a:spcPct val="90000"/>
              </a:lnSpc>
              <a:spcBef>
                <a:spcPct val="20000"/>
              </a:spcBef>
              <a:buClr>
                <a:schemeClr val="folHlink"/>
              </a:buClr>
              <a:buSzPct val="90000"/>
              <a:buFont typeface="Wingdings" pitchFamily="2" charset="2"/>
              <a:buNone/>
            </a:pPr>
            <a:endParaRPr lang="tr-TR" sz="2400"/>
          </a:p>
          <a:p>
            <a:pPr marL="342900" indent="-342900">
              <a:lnSpc>
                <a:spcPct val="90000"/>
              </a:lnSpc>
              <a:spcBef>
                <a:spcPct val="20000"/>
              </a:spcBef>
              <a:buClr>
                <a:schemeClr val="folHlink"/>
              </a:buClr>
              <a:buSzPct val="90000"/>
              <a:buFont typeface="Wingdings" pitchFamily="2" charset="2"/>
              <a:buChar char="n"/>
            </a:pPr>
            <a:r>
              <a:rPr lang="tr-TR" sz="2400"/>
              <a:t>Bones should not include lists of process steps</a:t>
            </a:r>
            <a:r>
              <a:rPr lang="en-US" sz="2400"/>
              <a:t> </a:t>
            </a:r>
            <a:endParaRPr lang="tr-TR" sz="2400"/>
          </a:p>
          <a:p>
            <a:pPr marL="342900" indent="-342900">
              <a:lnSpc>
                <a:spcPct val="90000"/>
              </a:lnSpc>
              <a:spcBef>
                <a:spcPct val="20000"/>
              </a:spcBef>
              <a:buClr>
                <a:schemeClr val="folHlink"/>
              </a:buClr>
              <a:buSzPct val="90000"/>
              <a:buFont typeface="Wingdings" pitchFamily="2" charset="2"/>
              <a:buChar char="n"/>
            </a:pPr>
            <a:endParaRPr lang="tr-TR" sz="2400"/>
          </a:p>
          <a:p>
            <a:pPr marL="342900" indent="-342900">
              <a:lnSpc>
                <a:spcPct val="90000"/>
              </a:lnSpc>
              <a:spcBef>
                <a:spcPct val="20000"/>
              </a:spcBef>
              <a:buClr>
                <a:schemeClr val="folHlink"/>
              </a:buClr>
              <a:buSzPct val="90000"/>
              <a:buFont typeface="Wingdings" pitchFamily="2" charset="2"/>
              <a:buChar char="n"/>
            </a:pPr>
            <a:r>
              <a:rPr lang="tr-TR" sz="2400"/>
              <a:t>Bones include the possible causes</a:t>
            </a:r>
            <a:endParaRPr lang="en-US" sz="2400"/>
          </a:p>
        </p:txBody>
      </p:sp>
      <p:sp>
        <p:nvSpPr>
          <p:cNvPr id="333831" name="Text Box 7"/>
          <p:cNvSpPr txBox="1">
            <a:spLocks noChangeArrowheads="1"/>
          </p:cNvSpPr>
          <p:nvPr/>
        </p:nvSpPr>
        <p:spPr bwMode="auto">
          <a:xfrm>
            <a:off x="1619250" y="4149725"/>
            <a:ext cx="5943600" cy="1874838"/>
          </a:xfrm>
          <a:prstGeom prst="rect">
            <a:avLst/>
          </a:prstGeom>
          <a:noFill/>
          <a:ln w="76200" cmpd="tri">
            <a:solidFill>
              <a:schemeClr val="accent2"/>
            </a:solidFill>
            <a:miter lim="800000"/>
            <a:headEnd/>
            <a:tailEnd/>
          </a:ln>
          <a:effectLst/>
        </p:spPr>
        <p:txBody>
          <a:bodyPr>
            <a:spAutoFit/>
          </a:bodyPr>
          <a:lstStyle/>
          <a:p>
            <a:pPr algn="ctr">
              <a:spcBef>
                <a:spcPct val="50000"/>
              </a:spcBef>
            </a:pPr>
            <a:r>
              <a:rPr lang="en-US" sz="3200">
                <a:latin typeface="Times New Roman" pitchFamily="18" charset="0"/>
              </a:rPr>
              <a:t>Better understand the current situation…..</a:t>
            </a:r>
          </a:p>
          <a:p>
            <a:pPr algn="ctr">
              <a:spcBef>
                <a:spcPct val="50000"/>
              </a:spcBef>
            </a:pPr>
            <a:r>
              <a:rPr lang="en-US" sz="3200">
                <a:latin typeface="Times New Roman" pitchFamily="18" charset="0"/>
              </a:rPr>
              <a:t>Now begin to develop a change.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nodePh="1">
                                  <p:stCondLst>
                                    <p:cond delay="23000"/>
                                  </p:stCondLst>
                                  <p:endCondLst>
                                    <p:cond evt="begin" delay="0">
                                      <p:tn val="5"/>
                                    </p:cond>
                                  </p:endCondLst>
                                  <p:childTnLst>
                                    <p:set>
                                      <p:cBhvr>
                                        <p:cTn id="6" dur="1" fill="hold">
                                          <p:stCondLst>
                                            <p:cond delay="0"/>
                                          </p:stCondLst>
                                        </p:cTn>
                                        <p:tgtEl>
                                          <p:spTgt spid="333826"/>
                                        </p:tgtEl>
                                        <p:attrNameLst>
                                          <p:attrName>style.visibility</p:attrName>
                                        </p:attrNameLst>
                                      </p:cBhvr>
                                      <p:to>
                                        <p:strVal val="visible"/>
                                      </p:to>
                                    </p:set>
                                    <p:animEffect transition="in" filter="dissolve">
                                      <p:cBhvr>
                                        <p:cTn id="7" dur="500"/>
                                        <p:tgtEl>
                                          <p:spTgt spid="333826"/>
                                        </p:tgtEl>
                                      </p:cBhvr>
                                    </p:animEffect>
                                  </p:childTnLst>
                                </p:cTn>
                              </p:par>
                            </p:childTnLst>
                          </p:cTn>
                        </p:par>
                        <p:par>
                          <p:cTn id="8" fill="hold">
                            <p:stCondLst>
                              <p:cond delay="23500"/>
                            </p:stCondLst>
                            <p:childTnLst>
                              <p:par>
                                <p:cTn id="9" presetID="5" presetClass="entr" presetSubtype="10" fill="hold" grpId="0" nodeType="afterEffect">
                                  <p:stCondLst>
                                    <p:cond delay="8000"/>
                                  </p:stCondLst>
                                  <p:childTnLst>
                                    <p:set>
                                      <p:cBhvr>
                                        <p:cTn id="10" dur="1" fill="hold">
                                          <p:stCondLst>
                                            <p:cond delay="0"/>
                                          </p:stCondLst>
                                        </p:cTn>
                                        <p:tgtEl>
                                          <p:spTgt spid="333830">
                                            <p:txEl>
                                              <p:pRg st="0" end="0"/>
                                            </p:txEl>
                                          </p:spTgt>
                                        </p:tgtEl>
                                        <p:attrNameLst>
                                          <p:attrName>style.visibility</p:attrName>
                                        </p:attrNameLst>
                                      </p:cBhvr>
                                      <p:to>
                                        <p:strVal val="visible"/>
                                      </p:to>
                                    </p:set>
                                    <p:animEffect transition="in" filter="checkerboard(across)">
                                      <p:cBhvr>
                                        <p:cTn id="11" dur="500"/>
                                        <p:tgtEl>
                                          <p:spTgt spid="333830">
                                            <p:txEl>
                                              <p:pRg st="0" end="0"/>
                                            </p:txEl>
                                          </p:spTgt>
                                        </p:tgtEl>
                                      </p:cBhvr>
                                    </p:animEffect>
                                  </p:childTnLst>
                                </p:cTn>
                              </p:par>
                            </p:childTnLst>
                          </p:cTn>
                        </p:par>
                        <p:par>
                          <p:cTn id="12" fill="hold">
                            <p:stCondLst>
                              <p:cond delay="32000"/>
                            </p:stCondLst>
                            <p:childTnLst>
                              <p:par>
                                <p:cTn id="13" presetID="5" presetClass="entr" presetSubtype="10" fill="hold" grpId="0" nodeType="afterEffect">
                                  <p:stCondLst>
                                    <p:cond delay="8000"/>
                                  </p:stCondLst>
                                  <p:childTnLst>
                                    <p:set>
                                      <p:cBhvr>
                                        <p:cTn id="14" dur="1" fill="hold">
                                          <p:stCondLst>
                                            <p:cond delay="0"/>
                                          </p:stCondLst>
                                        </p:cTn>
                                        <p:tgtEl>
                                          <p:spTgt spid="333830">
                                            <p:txEl>
                                              <p:pRg st="2" end="2"/>
                                            </p:txEl>
                                          </p:spTgt>
                                        </p:tgtEl>
                                        <p:attrNameLst>
                                          <p:attrName>style.visibility</p:attrName>
                                        </p:attrNameLst>
                                      </p:cBhvr>
                                      <p:to>
                                        <p:strVal val="visible"/>
                                      </p:to>
                                    </p:set>
                                    <p:animEffect transition="in" filter="checkerboard(across)">
                                      <p:cBhvr>
                                        <p:cTn id="15" dur="500"/>
                                        <p:tgtEl>
                                          <p:spTgt spid="333830">
                                            <p:txEl>
                                              <p:pRg st="2" end="2"/>
                                            </p:txEl>
                                          </p:spTgt>
                                        </p:tgtEl>
                                      </p:cBhvr>
                                    </p:animEffect>
                                  </p:childTnLst>
                                </p:cTn>
                              </p:par>
                            </p:childTnLst>
                          </p:cTn>
                        </p:par>
                        <p:par>
                          <p:cTn id="16" fill="hold">
                            <p:stCondLst>
                              <p:cond delay="40500"/>
                            </p:stCondLst>
                            <p:childTnLst>
                              <p:par>
                                <p:cTn id="17" presetID="5" presetClass="entr" presetSubtype="10" fill="hold" grpId="0" nodeType="afterEffect">
                                  <p:stCondLst>
                                    <p:cond delay="8000"/>
                                  </p:stCondLst>
                                  <p:childTnLst>
                                    <p:set>
                                      <p:cBhvr>
                                        <p:cTn id="18" dur="1" fill="hold">
                                          <p:stCondLst>
                                            <p:cond delay="0"/>
                                          </p:stCondLst>
                                        </p:cTn>
                                        <p:tgtEl>
                                          <p:spTgt spid="333830">
                                            <p:txEl>
                                              <p:pRg st="4" end="4"/>
                                            </p:txEl>
                                          </p:spTgt>
                                        </p:tgtEl>
                                        <p:attrNameLst>
                                          <p:attrName>style.visibility</p:attrName>
                                        </p:attrNameLst>
                                      </p:cBhvr>
                                      <p:to>
                                        <p:strVal val="visible"/>
                                      </p:to>
                                    </p:set>
                                    <p:animEffect transition="in" filter="checkerboard(across)">
                                      <p:cBhvr>
                                        <p:cTn id="19" dur="500"/>
                                        <p:tgtEl>
                                          <p:spTgt spid="333830">
                                            <p:txEl>
                                              <p:pRg st="4" end="4"/>
                                            </p:txEl>
                                          </p:spTgt>
                                        </p:tgtEl>
                                      </p:cBhvr>
                                    </p:animEffect>
                                  </p:childTnLst>
                                </p:cTn>
                              </p:par>
                            </p:childTnLst>
                          </p:cTn>
                        </p:par>
                        <p:par>
                          <p:cTn id="20" fill="hold">
                            <p:stCondLst>
                              <p:cond delay="49000"/>
                            </p:stCondLst>
                            <p:childTnLst>
                              <p:par>
                                <p:cTn id="21" presetID="1" presetClass="entr" presetSubtype="0" fill="hold" grpId="0" nodeType="afterEffect">
                                  <p:stCondLst>
                                    <p:cond delay="10000"/>
                                  </p:stCondLst>
                                  <p:childTnLst>
                                    <p:set>
                                      <p:cBhvr>
                                        <p:cTn id="22" dur="1" fill="hold">
                                          <p:stCondLst>
                                            <p:cond delay="499"/>
                                          </p:stCondLst>
                                        </p:cTn>
                                        <p:tgtEl>
                                          <p:spTgt spid="3338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26" grpId="0" autoUpdateAnimBg="0"/>
      <p:bldP spid="333830" grpId="0" build="p" autoUpdateAnimBg="0" advAuto="8000"/>
      <p:bldP spid="333831" grpId="0" animBg="1"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p:txBody>
          <a:bodyPr/>
          <a:lstStyle/>
          <a:p>
            <a:r>
              <a:rPr lang="en-US"/>
              <a:t>To Summarize….</a:t>
            </a:r>
          </a:p>
        </p:txBody>
      </p:sp>
      <p:sp>
        <p:nvSpPr>
          <p:cNvPr id="327683" name="Rectangle 3"/>
          <p:cNvSpPr>
            <a:spLocks noGrp="1" noChangeArrowheads="1"/>
          </p:cNvSpPr>
          <p:nvPr>
            <p:ph type="body" sz="half" idx="1"/>
          </p:nvPr>
        </p:nvSpPr>
        <p:spPr>
          <a:xfrm>
            <a:off x="990600" y="1905000"/>
            <a:ext cx="4267200" cy="4114800"/>
          </a:xfrm>
        </p:spPr>
        <p:txBody>
          <a:bodyPr/>
          <a:lstStyle/>
          <a:p>
            <a:r>
              <a:rPr lang="en-US" sz="2400"/>
              <a:t>Brainstorming</a:t>
            </a:r>
          </a:p>
          <a:p>
            <a:r>
              <a:rPr lang="en-US" sz="2400"/>
              <a:t>Nominal Group Technique</a:t>
            </a:r>
          </a:p>
          <a:p>
            <a:r>
              <a:rPr lang="en-US" sz="2400"/>
              <a:t>Flow Diagram</a:t>
            </a:r>
          </a:p>
          <a:p>
            <a:r>
              <a:rPr lang="en-US" sz="2400"/>
              <a:t>Cause &amp; Effect Diagram</a:t>
            </a:r>
          </a:p>
        </p:txBody>
      </p:sp>
      <p:pic>
        <p:nvPicPr>
          <p:cNvPr id="327684" name="Picture 4" descr="j0310168"/>
          <p:cNvPicPr>
            <a:picLocks noGrp="1" noChangeAspect="1" noChangeArrowheads="1"/>
          </p:cNvPicPr>
          <p:nvPr>
            <p:ph sz="half" idx="2"/>
          </p:nvPr>
        </p:nvPicPr>
        <p:blipFill>
          <a:blip r:embed="rId3" cstate="print"/>
          <a:srcRect/>
          <a:stretch>
            <a:fillRect/>
          </a:stretch>
        </p:blipFill>
        <p:spPr>
          <a:xfrm>
            <a:off x="5867400" y="2187575"/>
            <a:ext cx="2044700" cy="2517775"/>
          </a:xfrm>
          <a:noFill/>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r>
              <a:rPr lang="tr-TR"/>
              <a:t>Histogram</a:t>
            </a:r>
            <a:endParaRPr lang="en-US"/>
          </a:p>
        </p:txBody>
      </p:sp>
      <p:sp>
        <p:nvSpPr>
          <p:cNvPr id="217091" name="Rectangle 3"/>
          <p:cNvSpPr>
            <a:spLocks noGrp="1" noChangeArrowheads="1"/>
          </p:cNvSpPr>
          <p:nvPr>
            <p:ph type="body" sz="half" idx="1"/>
          </p:nvPr>
        </p:nvSpPr>
        <p:spPr>
          <a:xfrm>
            <a:off x="914400" y="1600200"/>
            <a:ext cx="7473950" cy="4530725"/>
          </a:xfrm>
        </p:spPr>
        <p:txBody>
          <a:bodyPr/>
          <a:lstStyle/>
          <a:p>
            <a:r>
              <a:rPr lang="tr-TR" sz="2400"/>
              <a:t>Used to visualize the distribution</a:t>
            </a:r>
            <a:endParaRPr lang="en-US" sz="2400"/>
          </a:p>
        </p:txBody>
      </p:sp>
      <p:pic>
        <p:nvPicPr>
          <p:cNvPr id="217092" name="Picture 4"/>
          <p:cNvPicPr>
            <a:picLocks noGrp="1" noChangeAspect="1" noChangeArrowheads="1"/>
          </p:cNvPicPr>
          <p:nvPr>
            <p:ph sz="half" idx="2"/>
          </p:nvPr>
        </p:nvPicPr>
        <p:blipFill>
          <a:blip r:embed="rId2" cstate="print"/>
          <a:srcRect/>
          <a:stretch>
            <a:fillRect/>
          </a:stretch>
        </p:blipFill>
        <p:spPr>
          <a:xfrm>
            <a:off x="2411413" y="2205038"/>
            <a:ext cx="3810000" cy="3803650"/>
          </a:xfrm>
          <a:noFill/>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en-US"/>
              <a:t>Histogram</a:t>
            </a:r>
          </a:p>
        </p:txBody>
      </p:sp>
      <p:pic>
        <p:nvPicPr>
          <p:cNvPr id="219139" name="Picture 3"/>
          <p:cNvPicPr>
            <a:picLocks noChangeAspect="1" noChangeArrowheads="1"/>
          </p:cNvPicPr>
          <p:nvPr/>
        </p:nvPicPr>
        <p:blipFill>
          <a:blip r:embed="rId3" cstate="print"/>
          <a:srcRect/>
          <a:stretch>
            <a:fillRect/>
          </a:stretch>
        </p:blipFill>
        <p:spPr bwMode="auto">
          <a:xfrm>
            <a:off x="2555875" y="1557338"/>
            <a:ext cx="4638675" cy="4630737"/>
          </a:xfrm>
          <a:prstGeom prst="rect">
            <a:avLst/>
          </a:prstGeom>
          <a:noFill/>
          <a:ln w="12700">
            <a:noFill/>
            <a:miter lim="800000"/>
            <a:headEnd type="none" w="sm" len="sm"/>
            <a:tailEnd type="none" w="sm" len="sm"/>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en-US"/>
              <a:t>Histogram</a:t>
            </a:r>
          </a:p>
        </p:txBody>
      </p:sp>
      <p:pic>
        <p:nvPicPr>
          <p:cNvPr id="221187" name="Picture 3"/>
          <p:cNvPicPr>
            <a:picLocks noChangeAspect="1" noChangeArrowheads="1"/>
          </p:cNvPicPr>
          <p:nvPr/>
        </p:nvPicPr>
        <p:blipFill>
          <a:blip r:embed="rId3" cstate="print"/>
          <a:srcRect/>
          <a:stretch>
            <a:fillRect/>
          </a:stretch>
        </p:blipFill>
        <p:spPr bwMode="auto">
          <a:xfrm>
            <a:off x="1947863" y="1412875"/>
            <a:ext cx="4711700" cy="4703763"/>
          </a:xfrm>
          <a:prstGeom prst="rect">
            <a:avLst/>
          </a:prstGeom>
          <a:noFill/>
          <a:ln w="12700">
            <a:noFill/>
            <a:miter lim="800000"/>
            <a:headEnd type="none" w="sm" len="sm"/>
            <a:tailEnd type="none" w="sm" len="sm"/>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685800" y="1219200"/>
            <a:ext cx="7772400" cy="4370388"/>
          </a:xfrm>
          <a:prstGeom prst="rect">
            <a:avLst/>
          </a:prstGeom>
          <a:noFill/>
          <a:ln w="9525">
            <a:noFill/>
            <a:miter lim="800000"/>
            <a:headEnd/>
            <a:tailEnd/>
          </a:ln>
        </p:spPr>
        <p:txBody>
          <a:bodyPr lIns="92075" tIns="46038" rIns="92075" bIns="46038" anchor="ctr"/>
          <a:lstStyle/>
          <a:p>
            <a:pPr algn="ctr"/>
            <a:endParaRPr lang="en-US" sz="3200" b="1" dirty="0"/>
          </a:p>
          <a:p>
            <a:pPr algn="ctr"/>
            <a:r>
              <a:rPr lang="en-US" sz="3200" b="1" dirty="0"/>
              <a:t> </a:t>
            </a:r>
            <a:r>
              <a:rPr lang="en-US" sz="5400" b="1" dirty="0" smtClean="0"/>
              <a:t>Introduction to Quality</a:t>
            </a:r>
          </a:p>
          <a:p>
            <a:pPr algn="ctr"/>
            <a:r>
              <a:rPr lang="en-US" sz="5400" b="1" dirty="0" smtClean="0"/>
              <a:t>Contd.</a:t>
            </a:r>
          </a:p>
          <a:p>
            <a:pPr algn="ct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ox(out)">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a:t>Pareto Chart</a:t>
            </a:r>
          </a:p>
        </p:txBody>
      </p:sp>
      <p:sp>
        <p:nvSpPr>
          <p:cNvPr id="156675" name="Rectangle 3"/>
          <p:cNvSpPr>
            <a:spLocks noGrp="1" noChangeArrowheads="1"/>
          </p:cNvSpPr>
          <p:nvPr>
            <p:ph idx="1"/>
          </p:nvPr>
        </p:nvSpPr>
        <p:spPr/>
        <p:txBody>
          <a:bodyPr/>
          <a:lstStyle/>
          <a:p>
            <a:r>
              <a:rPr lang="en-US"/>
              <a:t>Chart consistencies of most frequent defects</a:t>
            </a:r>
          </a:p>
          <a:p>
            <a:r>
              <a:rPr lang="en-US"/>
              <a:t>Used to locate Major sources of problems</a:t>
            </a:r>
          </a:p>
          <a:p>
            <a:r>
              <a:rPr lang="en-US"/>
              <a:t>Able to use with Count and Categorical Data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6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6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66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noChangeArrowheads="1"/>
          </p:cNvSpPr>
          <p:nvPr>
            <p:ph type="title"/>
          </p:nvPr>
        </p:nvSpPr>
        <p:spPr/>
        <p:txBody>
          <a:bodyPr/>
          <a:lstStyle/>
          <a:p>
            <a:r>
              <a:rPr lang="en-US"/>
              <a:t>Example Pareto Chart</a:t>
            </a:r>
          </a:p>
        </p:txBody>
      </p:sp>
      <p:graphicFrame>
        <p:nvGraphicFramePr>
          <p:cNvPr id="158722" name="Object 2"/>
          <p:cNvGraphicFramePr>
            <a:graphicFrameLocks noChangeAspect="1"/>
          </p:cNvGraphicFramePr>
          <p:nvPr>
            <p:ph idx="1"/>
          </p:nvPr>
        </p:nvGraphicFramePr>
        <p:xfrm>
          <a:off x="1828800" y="2033588"/>
          <a:ext cx="5486400" cy="3657600"/>
        </p:xfrm>
        <a:graphic>
          <a:graphicData uri="http://schemas.openxmlformats.org/presentationml/2006/ole">
            <p:oleObj spid="_x0000_s9218" name="Graph" r:id="rId3" imgW="5486400" imgH="3657600" progId="">
              <p:embed/>
            </p:oleObj>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7" name="Rectangle 3"/>
          <p:cNvSpPr>
            <a:spLocks noGrp="1" noChangeArrowheads="1"/>
          </p:cNvSpPr>
          <p:nvPr>
            <p:ph type="title"/>
          </p:nvPr>
        </p:nvSpPr>
        <p:spPr/>
        <p:txBody>
          <a:bodyPr/>
          <a:lstStyle/>
          <a:p>
            <a:r>
              <a:rPr lang="en-US"/>
              <a:t>Control Charts</a:t>
            </a:r>
          </a:p>
        </p:txBody>
      </p:sp>
      <p:sp>
        <p:nvSpPr>
          <p:cNvPr id="159746" name="Rectangle 2"/>
          <p:cNvSpPr>
            <a:spLocks noGrp="1" noChangeArrowheads="1"/>
          </p:cNvSpPr>
          <p:nvPr>
            <p:ph idx="1"/>
          </p:nvPr>
        </p:nvSpPr>
        <p:spPr/>
        <p:txBody>
          <a:bodyPr/>
          <a:lstStyle/>
          <a:p>
            <a:r>
              <a:rPr lang="en-US"/>
              <a:t>Used to determine if variation is chance or assignable cause</a:t>
            </a:r>
          </a:p>
          <a:p>
            <a:r>
              <a:rPr lang="en-US"/>
              <a:t>Good for measuring control of variation</a:t>
            </a:r>
          </a:p>
          <a:p>
            <a:r>
              <a:rPr lang="en-US"/>
              <a:t>Control needed before Change</a:t>
            </a:r>
          </a:p>
          <a:p>
            <a:r>
              <a:rPr lang="en-US"/>
              <a:t>More appropriately applied to process rather than product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97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97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97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974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noFill/>
          <a:ln/>
        </p:spPr>
        <p:txBody>
          <a:bodyPr lIns="92075" tIns="46038" rIns="92075" bIns="46038" anchor="b"/>
          <a:lstStyle/>
          <a:p>
            <a:r>
              <a:rPr lang="en-US"/>
              <a:t>Quality-related costs</a:t>
            </a:r>
          </a:p>
        </p:txBody>
      </p:sp>
      <p:sp>
        <p:nvSpPr>
          <p:cNvPr id="173059" name="Rectangle 3"/>
          <p:cNvSpPr>
            <a:spLocks noGrp="1" noChangeArrowheads="1"/>
          </p:cNvSpPr>
          <p:nvPr>
            <p:ph idx="1"/>
          </p:nvPr>
        </p:nvSpPr>
        <p:spPr>
          <a:noFill/>
          <a:ln/>
        </p:spPr>
        <p:txBody>
          <a:bodyPr lIns="92075" tIns="46038" rIns="92075" bIns="46038"/>
          <a:lstStyle/>
          <a:p>
            <a:r>
              <a:rPr lang="en-US"/>
              <a:t>Prevention costs</a:t>
            </a:r>
          </a:p>
          <a:p>
            <a:pPr lvl="1"/>
            <a:r>
              <a:rPr lang="en-US"/>
              <a:t>activities to keep unacceptable products from being generated and to keep track of the process</a:t>
            </a:r>
          </a:p>
          <a:p>
            <a:r>
              <a:rPr lang="en-US"/>
              <a:t>Appraisal costs</a:t>
            </a:r>
          </a:p>
          <a:p>
            <a:pPr lvl="1"/>
            <a:r>
              <a:rPr lang="en-US"/>
              <a:t>activities to maintain control of the system</a:t>
            </a:r>
          </a:p>
          <a:p>
            <a:r>
              <a:rPr lang="en-US"/>
              <a:t>Correction costs</a:t>
            </a:r>
          </a:p>
          <a:p>
            <a:pPr lvl="1"/>
            <a:r>
              <a:rPr lang="en-US"/>
              <a:t>activities to correct conditions out of control, including errors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305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305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305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305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30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en-US"/>
              <a:t>Prevention costs</a:t>
            </a:r>
            <a:endParaRPr lang="tr-TR"/>
          </a:p>
        </p:txBody>
      </p:sp>
      <p:sp>
        <p:nvSpPr>
          <p:cNvPr id="175107" name="Rectangle 3"/>
          <p:cNvSpPr>
            <a:spLocks noGrp="1" noChangeArrowheads="1"/>
          </p:cNvSpPr>
          <p:nvPr>
            <p:ph idx="1"/>
          </p:nvPr>
        </p:nvSpPr>
        <p:spPr/>
        <p:txBody>
          <a:bodyPr/>
          <a:lstStyle/>
          <a:p>
            <a:r>
              <a:rPr lang="tr-TR"/>
              <a:t>Quality planning and engineering</a:t>
            </a:r>
          </a:p>
          <a:p>
            <a:r>
              <a:rPr lang="tr-TR"/>
              <a:t>New products review</a:t>
            </a:r>
          </a:p>
          <a:p>
            <a:r>
              <a:rPr lang="tr-TR"/>
              <a:t>Product/process design</a:t>
            </a:r>
          </a:p>
          <a:p>
            <a:r>
              <a:rPr lang="tr-TR"/>
              <a:t>Process control</a:t>
            </a:r>
          </a:p>
          <a:p>
            <a:r>
              <a:rPr lang="tr-TR"/>
              <a:t>Burn-in</a:t>
            </a:r>
          </a:p>
          <a:p>
            <a:r>
              <a:rPr lang="tr-TR"/>
              <a:t>Training</a:t>
            </a:r>
          </a:p>
          <a:p>
            <a:r>
              <a:rPr lang="tr-TR"/>
              <a:t>Quality data acquisition and analysis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en-US"/>
              <a:t>Appraisal costs</a:t>
            </a:r>
            <a:endParaRPr lang="tr-TR"/>
          </a:p>
        </p:txBody>
      </p:sp>
      <p:sp>
        <p:nvSpPr>
          <p:cNvPr id="176131" name="Rectangle 3"/>
          <p:cNvSpPr>
            <a:spLocks noGrp="1" noChangeArrowheads="1"/>
          </p:cNvSpPr>
          <p:nvPr>
            <p:ph idx="1"/>
          </p:nvPr>
        </p:nvSpPr>
        <p:spPr/>
        <p:txBody>
          <a:bodyPr/>
          <a:lstStyle/>
          <a:p>
            <a:r>
              <a:rPr lang="tr-TR"/>
              <a:t>Inspection and test of incoming material</a:t>
            </a:r>
          </a:p>
          <a:p>
            <a:r>
              <a:rPr lang="tr-TR"/>
              <a:t>Product inspection and test</a:t>
            </a:r>
          </a:p>
          <a:p>
            <a:r>
              <a:rPr lang="tr-TR"/>
              <a:t>Materials and services consumed</a:t>
            </a:r>
          </a:p>
          <a:p>
            <a:r>
              <a:rPr lang="tr-TR"/>
              <a:t>Maintaining accuracy of test equipment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r>
              <a:rPr lang="en-US"/>
              <a:t>Correction costs</a:t>
            </a:r>
            <a:endParaRPr lang="tr-TR"/>
          </a:p>
        </p:txBody>
      </p:sp>
      <p:sp>
        <p:nvSpPr>
          <p:cNvPr id="177155" name="Rectangle 3"/>
          <p:cNvSpPr>
            <a:spLocks noGrp="1" noChangeArrowheads="1"/>
          </p:cNvSpPr>
          <p:nvPr>
            <p:ph idx="1"/>
          </p:nvPr>
        </p:nvSpPr>
        <p:spPr/>
        <p:txBody>
          <a:bodyPr/>
          <a:lstStyle/>
          <a:p>
            <a:pPr marL="533400" indent="-533400">
              <a:buFont typeface="Wingdings" pitchFamily="2" charset="2"/>
              <a:buAutoNum type="arabicPeriod"/>
            </a:pPr>
            <a:r>
              <a:rPr lang="tr-TR"/>
              <a:t>Internal Failure Costs:</a:t>
            </a:r>
          </a:p>
          <a:p>
            <a:pPr marL="952500" lvl="1" indent="-495300"/>
            <a:r>
              <a:rPr lang="tr-TR"/>
              <a:t>Scrap</a:t>
            </a:r>
          </a:p>
          <a:p>
            <a:pPr marL="952500" lvl="1" indent="-495300"/>
            <a:r>
              <a:rPr lang="tr-TR"/>
              <a:t>Rework</a:t>
            </a:r>
          </a:p>
          <a:p>
            <a:pPr marL="952500" lvl="1" indent="-495300"/>
            <a:r>
              <a:rPr lang="tr-TR"/>
              <a:t>Retest</a:t>
            </a:r>
          </a:p>
          <a:p>
            <a:pPr marL="952500" lvl="1" indent="-495300"/>
            <a:r>
              <a:rPr lang="tr-TR"/>
              <a:t>Failure analysis</a:t>
            </a:r>
          </a:p>
          <a:p>
            <a:pPr marL="952500" lvl="1" indent="-495300"/>
            <a:r>
              <a:rPr lang="tr-TR"/>
              <a:t>Downtime</a:t>
            </a:r>
          </a:p>
          <a:p>
            <a:pPr marL="952500" lvl="1" indent="-495300"/>
            <a:r>
              <a:rPr lang="tr-TR"/>
              <a:t>Yield losses</a:t>
            </a:r>
          </a:p>
          <a:p>
            <a:pPr marL="952500" lvl="1" indent="-495300"/>
            <a:r>
              <a:rPr lang="tr-TR"/>
              <a:t>Downgrading (off-specing)</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en-US"/>
              <a:t>Correction costs</a:t>
            </a:r>
            <a:endParaRPr lang="tr-TR"/>
          </a:p>
        </p:txBody>
      </p:sp>
      <p:sp>
        <p:nvSpPr>
          <p:cNvPr id="178179" name="Rectangle 3"/>
          <p:cNvSpPr>
            <a:spLocks noGrp="1" noChangeArrowheads="1"/>
          </p:cNvSpPr>
          <p:nvPr>
            <p:ph idx="1"/>
          </p:nvPr>
        </p:nvSpPr>
        <p:spPr/>
        <p:txBody>
          <a:bodyPr/>
          <a:lstStyle/>
          <a:p>
            <a:pPr marL="533400" indent="-533400">
              <a:buFont typeface="Wingdings" pitchFamily="2" charset="2"/>
              <a:buAutoNum type="arabicPeriod" startAt="2"/>
            </a:pPr>
            <a:r>
              <a:rPr lang="tr-TR"/>
              <a:t>External Failure Costs:</a:t>
            </a:r>
          </a:p>
          <a:p>
            <a:pPr marL="952500" lvl="1" indent="-495300"/>
            <a:r>
              <a:rPr lang="tr-TR"/>
              <a:t>Complaint adjustment</a:t>
            </a:r>
          </a:p>
          <a:p>
            <a:pPr marL="952500" lvl="1" indent="-495300"/>
            <a:r>
              <a:rPr lang="tr-TR"/>
              <a:t>Returned product/material</a:t>
            </a:r>
          </a:p>
          <a:p>
            <a:pPr marL="952500" lvl="1" indent="-495300"/>
            <a:r>
              <a:rPr lang="tr-TR"/>
              <a:t>Warranty charges</a:t>
            </a:r>
          </a:p>
          <a:p>
            <a:pPr marL="952500" lvl="1" indent="-495300"/>
            <a:r>
              <a:rPr lang="tr-TR"/>
              <a:t>Liability costs</a:t>
            </a:r>
          </a:p>
          <a:p>
            <a:pPr marL="952500" lvl="1" indent="-495300"/>
            <a:r>
              <a:rPr lang="tr-TR"/>
              <a:t>Indirect costs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noFill/>
          <a:ln/>
        </p:spPr>
        <p:txBody>
          <a:bodyPr lIns="92075" tIns="46038" rIns="92075" bIns="46038" anchor="b"/>
          <a:lstStyle/>
          <a:p>
            <a:r>
              <a:rPr lang="en-US" sz="3400"/>
              <a:t>Cost of implementing quality management, accreditation and quality assurance</a:t>
            </a:r>
          </a:p>
        </p:txBody>
      </p:sp>
      <p:graphicFrame>
        <p:nvGraphicFramePr>
          <p:cNvPr id="179203" name="Object 3"/>
          <p:cNvGraphicFramePr>
            <a:graphicFrameLocks/>
          </p:cNvGraphicFramePr>
          <p:nvPr/>
        </p:nvGraphicFramePr>
        <p:xfrm>
          <a:off x="754063" y="1989138"/>
          <a:ext cx="7754937" cy="4522787"/>
        </p:xfrm>
        <a:graphic>
          <a:graphicData uri="http://schemas.openxmlformats.org/presentationml/2006/ole">
            <p:oleObj spid="_x0000_s10242" name="Chart" r:id="rId4" imgW="8372524" imgH="4505258" progId="MSGraph.Chart.8">
              <p:embed followColorScheme="full"/>
            </p:oleObj>
          </a:graphicData>
        </a:graphic>
      </p:graphicFrame>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normAutofit fontScale="90000"/>
          </a:bodyPr>
          <a:lstStyle/>
          <a:p>
            <a:r>
              <a:rPr lang="en-GB"/>
              <a:t>Internal and External Benefits of Quality</a:t>
            </a:r>
          </a:p>
        </p:txBody>
      </p:sp>
      <p:sp>
        <p:nvSpPr>
          <p:cNvPr id="303107" name="Rectangle 3"/>
          <p:cNvSpPr>
            <a:spLocks noChangeArrowheads="1"/>
          </p:cNvSpPr>
          <p:nvPr/>
        </p:nvSpPr>
        <p:spPr bwMode="auto">
          <a:xfrm>
            <a:off x="1516063" y="2997200"/>
            <a:ext cx="3290887" cy="2228850"/>
          </a:xfrm>
          <a:prstGeom prst="rect">
            <a:avLst/>
          </a:prstGeom>
          <a:solidFill>
            <a:schemeClr val="accent1"/>
          </a:solidFill>
          <a:ln w="12700">
            <a:solidFill>
              <a:schemeClr val="tx1"/>
            </a:solidFill>
            <a:miter lim="800000"/>
            <a:headEnd/>
            <a:tailEnd/>
          </a:ln>
          <a:effectLst/>
        </p:spPr>
        <p:txBody>
          <a:bodyPr wrap="none" anchor="ctr"/>
          <a:lstStyle/>
          <a:p>
            <a:pPr algn="ctr" eaLnBrk="0" hangingPunct="0"/>
            <a:r>
              <a:rPr lang="en-GB" sz="2000" b="1">
                <a:latin typeface="Times New Roman" pitchFamily="18" charset="0"/>
              </a:rPr>
              <a:t>Reduces costs</a:t>
            </a:r>
          </a:p>
          <a:p>
            <a:pPr algn="ctr" eaLnBrk="0" hangingPunct="0"/>
            <a:r>
              <a:rPr lang="en-GB" sz="2000" b="1">
                <a:latin typeface="Times New Roman" pitchFamily="18" charset="0"/>
              </a:rPr>
              <a:t>Increases dependability</a:t>
            </a:r>
          </a:p>
          <a:p>
            <a:pPr algn="ctr" eaLnBrk="0" hangingPunct="0"/>
            <a:r>
              <a:rPr lang="en-GB" sz="2000" b="1">
                <a:latin typeface="Times New Roman" pitchFamily="18" charset="0"/>
              </a:rPr>
              <a:t>Increases speed</a:t>
            </a:r>
          </a:p>
          <a:p>
            <a:pPr algn="ctr" eaLnBrk="0" hangingPunct="0"/>
            <a:r>
              <a:rPr lang="en-GB" sz="2000" b="1">
                <a:latin typeface="Times New Roman" pitchFamily="18" charset="0"/>
              </a:rPr>
              <a:t>Boosts moral</a:t>
            </a:r>
          </a:p>
          <a:p>
            <a:pPr algn="ctr" eaLnBrk="0" hangingPunct="0"/>
            <a:r>
              <a:rPr lang="en-GB" sz="2000" b="1">
                <a:latin typeface="Times New Roman" pitchFamily="18" charset="0"/>
              </a:rPr>
              <a:t>Increases customer retention</a:t>
            </a:r>
          </a:p>
          <a:p>
            <a:pPr algn="ctr" eaLnBrk="0" hangingPunct="0"/>
            <a:r>
              <a:rPr lang="en-GB" sz="2000" b="1">
                <a:latin typeface="Times New Roman" pitchFamily="18" charset="0"/>
              </a:rPr>
              <a:t> Increases profit</a:t>
            </a:r>
          </a:p>
        </p:txBody>
      </p:sp>
      <p:sp>
        <p:nvSpPr>
          <p:cNvPr id="303108" name="Freeform 4"/>
          <p:cNvSpPr>
            <a:spLocks/>
          </p:cNvSpPr>
          <p:nvPr/>
        </p:nvSpPr>
        <p:spPr bwMode="auto">
          <a:xfrm>
            <a:off x="4932363" y="3716338"/>
            <a:ext cx="781050" cy="592137"/>
          </a:xfrm>
          <a:custGeom>
            <a:avLst/>
            <a:gdLst/>
            <a:ahLst/>
            <a:cxnLst>
              <a:cxn ang="0">
                <a:pos x="0" y="193"/>
              </a:cxn>
              <a:cxn ang="0">
                <a:pos x="0" y="64"/>
              </a:cxn>
              <a:cxn ang="0">
                <a:pos x="301" y="64"/>
              </a:cxn>
              <a:cxn ang="0">
                <a:pos x="301" y="0"/>
              </a:cxn>
              <a:cxn ang="0">
                <a:pos x="453" y="193"/>
              </a:cxn>
              <a:cxn ang="0">
                <a:pos x="301" y="372"/>
              </a:cxn>
              <a:cxn ang="0">
                <a:pos x="301" y="307"/>
              </a:cxn>
              <a:cxn ang="0">
                <a:pos x="0" y="307"/>
              </a:cxn>
              <a:cxn ang="0">
                <a:pos x="0" y="193"/>
              </a:cxn>
              <a:cxn ang="0">
                <a:pos x="0" y="193"/>
              </a:cxn>
            </a:cxnLst>
            <a:rect l="0" t="0" r="r" b="b"/>
            <a:pathLst>
              <a:path w="454" h="373">
                <a:moveTo>
                  <a:pt x="0" y="193"/>
                </a:moveTo>
                <a:lnTo>
                  <a:pt x="0" y="64"/>
                </a:lnTo>
                <a:lnTo>
                  <a:pt x="301" y="64"/>
                </a:lnTo>
                <a:lnTo>
                  <a:pt x="301" y="0"/>
                </a:lnTo>
                <a:lnTo>
                  <a:pt x="453" y="193"/>
                </a:lnTo>
                <a:lnTo>
                  <a:pt x="301" y="372"/>
                </a:lnTo>
                <a:lnTo>
                  <a:pt x="301" y="307"/>
                </a:lnTo>
                <a:lnTo>
                  <a:pt x="0" y="307"/>
                </a:lnTo>
                <a:lnTo>
                  <a:pt x="0" y="193"/>
                </a:lnTo>
                <a:lnTo>
                  <a:pt x="0" y="193"/>
                </a:lnTo>
              </a:path>
            </a:pathLst>
          </a:custGeom>
          <a:solidFill>
            <a:srgbClr val="E5405D"/>
          </a:solidFill>
          <a:ln w="12700" cap="rnd" cmpd="sng">
            <a:solidFill>
              <a:schemeClr val="tx1"/>
            </a:solidFill>
            <a:prstDash val="solid"/>
            <a:round/>
            <a:headEnd type="none" w="med" len="med"/>
            <a:tailEnd type="none" w="med" len="med"/>
          </a:ln>
          <a:effectLst>
            <a:outerShdw dist="53882" dir="2700000" algn="ctr" rotWithShape="0">
              <a:schemeClr val="tx1"/>
            </a:outerShdw>
          </a:effectLst>
        </p:spPr>
        <p:txBody>
          <a:bodyPr/>
          <a:lstStyle/>
          <a:p>
            <a:endParaRPr lang="en-US"/>
          </a:p>
        </p:txBody>
      </p:sp>
      <p:sp>
        <p:nvSpPr>
          <p:cNvPr id="303109" name="Freeform 5"/>
          <p:cNvSpPr>
            <a:spLocks/>
          </p:cNvSpPr>
          <p:nvPr/>
        </p:nvSpPr>
        <p:spPr bwMode="auto">
          <a:xfrm>
            <a:off x="544513" y="3798888"/>
            <a:ext cx="777875" cy="592137"/>
          </a:xfrm>
          <a:custGeom>
            <a:avLst/>
            <a:gdLst/>
            <a:ahLst/>
            <a:cxnLst>
              <a:cxn ang="0">
                <a:pos x="0" y="193"/>
              </a:cxn>
              <a:cxn ang="0">
                <a:pos x="0" y="64"/>
              </a:cxn>
              <a:cxn ang="0">
                <a:pos x="302" y="64"/>
              </a:cxn>
              <a:cxn ang="0">
                <a:pos x="302" y="0"/>
              </a:cxn>
              <a:cxn ang="0">
                <a:pos x="452" y="193"/>
              </a:cxn>
              <a:cxn ang="0">
                <a:pos x="302" y="372"/>
              </a:cxn>
              <a:cxn ang="0">
                <a:pos x="302" y="307"/>
              </a:cxn>
              <a:cxn ang="0">
                <a:pos x="0" y="307"/>
              </a:cxn>
              <a:cxn ang="0">
                <a:pos x="0" y="193"/>
              </a:cxn>
              <a:cxn ang="0">
                <a:pos x="0" y="193"/>
              </a:cxn>
            </a:cxnLst>
            <a:rect l="0" t="0" r="r" b="b"/>
            <a:pathLst>
              <a:path w="453" h="373">
                <a:moveTo>
                  <a:pt x="0" y="193"/>
                </a:moveTo>
                <a:lnTo>
                  <a:pt x="0" y="64"/>
                </a:lnTo>
                <a:lnTo>
                  <a:pt x="302" y="64"/>
                </a:lnTo>
                <a:lnTo>
                  <a:pt x="302" y="0"/>
                </a:lnTo>
                <a:lnTo>
                  <a:pt x="452" y="193"/>
                </a:lnTo>
                <a:lnTo>
                  <a:pt x="302" y="372"/>
                </a:lnTo>
                <a:lnTo>
                  <a:pt x="302" y="307"/>
                </a:lnTo>
                <a:lnTo>
                  <a:pt x="0" y="307"/>
                </a:lnTo>
                <a:lnTo>
                  <a:pt x="0" y="193"/>
                </a:lnTo>
                <a:lnTo>
                  <a:pt x="0" y="193"/>
                </a:lnTo>
              </a:path>
            </a:pathLst>
          </a:custGeom>
          <a:solidFill>
            <a:srgbClr val="E5405D"/>
          </a:solidFill>
          <a:ln w="12700" cap="rnd" cmpd="sng">
            <a:solidFill>
              <a:schemeClr val="tx1"/>
            </a:solidFill>
            <a:prstDash val="solid"/>
            <a:round/>
            <a:headEnd type="none" w="med" len="med"/>
            <a:tailEnd type="none" w="med" len="med"/>
          </a:ln>
          <a:effectLst>
            <a:outerShdw dist="53882" dir="2700000" algn="ctr" rotWithShape="0">
              <a:schemeClr val="tx1"/>
            </a:outerShdw>
          </a:effectLst>
        </p:spPr>
        <p:txBody>
          <a:bodyPr/>
          <a:lstStyle/>
          <a:p>
            <a:endParaRPr lang="en-US"/>
          </a:p>
        </p:txBody>
      </p:sp>
      <p:sp>
        <p:nvSpPr>
          <p:cNvPr id="303110" name="Rectangle 6"/>
          <p:cNvSpPr>
            <a:spLocks noChangeArrowheads="1"/>
          </p:cNvSpPr>
          <p:nvPr/>
        </p:nvSpPr>
        <p:spPr bwMode="auto">
          <a:xfrm>
            <a:off x="1971675" y="2433638"/>
            <a:ext cx="2374900" cy="423862"/>
          </a:xfrm>
          <a:prstGeom prst="rect">
            <a:avLst/>
          </a:prstGeom>
          <a:noFill/>
          <a:ln w="12700">
            <a:noFill/>
            <a:miter lim="800000"/>
            <a:headEnd/>
            <a:tailEnd/>
          </a:ln>
          <a:effectLst/>
        </p:spPr>
        <p:txBody>
          <a:bodyPr wrap="none" lIns="90488" tIns="44450" rIns="90488" bIns="44450">
            <a:spAutoFit/>
          </a:bodyPr>
          <a:lstStyle/>
          <a:p>
            <a:pPr defTabSz="762000" eaLnBrk="0" hangingPunct="0">
              <a:spcAft>
                <a:spcPct val="67000"/>
              </a:spcAft>
            </a:pPr>
            <a:r>
              <a:rPr lang="en-GB" sz="2200" b="1" i="1"/>
              <a:t>Internal Benefits</a:t>
            </a:r>
            <a:endParaRPr lang="en-GB" sz="1900" b="1" i="1"/>
          </a:p>
        </p:txBody>
      </p:sp>
      <p:sp>
        <p:nvSpPr>
          <p:cNvPr id="303111" name="Rectangle 7"/>
          <p:cNvSpPr>
            <a:spLocks noChangeArrowheads="1"/>
          </p:cNvSpPr>
          <p:nvPr/>
        </p:nvSpPr>
        <p:spPr bwMode="auto">
          <a:xfrm>
            <a:off x="6223000" y="2433638"/>
            <a:ext cx="2466975" cy="423862"/>
          </a:xfrm>
          <a:prstGeom prst="rect">
            <a:avLst/>
          </a:prstGeom>
          <a:noFill/>
          <a:ln w="12700">
            <a:noFill/>
            <a:miter lim="800000"/>
            <a:headEnd/>
            <a:tailEnd/>
          </a:ln>
          <a:effectLst/>
        </p:spPr>
        <p:txBody>
          <a:bodyPr wrap="none" lIns="90488" tIns="44450" rIns="90488" bIns="44450">
            <a:spAutoFit/>
          </a:bodyPr>
          <a:lstStyle/>
          <a:p>
            <a:pPr defTabSz="762000" eaLnBrk="0" hangingPunct="0">
              <a:spcAft>
                <a:spcPct val="67000"/>
              </a:spcAft>
            </a:pPr>
            <a:r>
              <a:rPr lang="en-GB" sz="2200" b="1" i="1"/>
              <a:t>External Benefits</a:t>
            </a:r>
          </a:p>
        </p:txBody>
      </p:sp>
      <p:sp>
        <p:nvSpPr>
          <p:cNvPr id="303112" name="Text Box 8"/>
          <p:cNvSpPr txBox="1">
            <a:spLocks noChangeArrowheads="1"/>
          </p:cNvSpPr>
          <p:nvPr/>
        </p:nvSpPr>
        <p:spPr bwMode="auto">
          <a:xfrm>
            <a:off x="5867400" y="2924175"/>
            <a:ext cx="2968625" cy="2540000"/>
          </a:xfrm>
          <a:prstGeom prst="rect">
            <a:avLst/>
          </a:prstGeom>
          <a:solidFill>
            <a:schemeClr val="accent1"/>
          </a:solidFill>
          <a:ln w="9525">
            <a:solidFill>
              <a:schemeClr val="tx1"/>
            </a:solidFill>
            <a:miter lim="800000"/>
            <a:headEnd/>
            <a:tailEnd/>
          </a:ln>
          <a:effectLst/>
        </p:spPr>
        <p:txBody>
          <a:bodyPr>
            <a:spAutoFit/>
          </a:bodyPr>
          <a:lstStyle/>
          <a:p>
            <a:pPr eaLnBrk="0" hangingPunct="0">
              <a:spcBef>
                <a:spcPct val="50000"/>
              </a:spcBef>
            </a:pPr>
            <a:r>
              <a:rPr lang="en-GB" sz="2000" b="1">
                <a:latin typeface="Times New Roman" pitchFamily="18" charset="0"/>
              </a:rPr>
              <a:t>Customer gets correct product or service</a:t>
            </a:r>
          </a:p>
          <a:p>
            <a:pPr eaLnBrk="0" hangingPunct="0">
              <a:spcBef>
                <a:spcPct val="50000"/>
              </a:spcBef>
            </a:pPr>
            <a:r>
              <a:rPr lang="en-GB" sz="2000" b="1">
                <a:latin typeface="Times New Roman" pitchFamily="18" charset="0"/>
              </a:rPr>
              <a:t>Correct specifications </a:t>
            </a:r>
          </a:p>
          <a:p>
            <a:pPr eaLnBrk="0" hangingPunct="0">
              <a:spcBef>
                <a:spcPct val="50000"/>
              </a:spcBef>
            </a:pPr>
            <a:r>
              <a:rPr lang="en-GB" sz="2000" b="1">
                <a:latin typeface="Times New Roman" pitchFamily="18" charset="0"/>
              </a:rPr>
              <a:t>Appropriate intangibles</a:t>
            </a:r>
          </a:p>
          <a:p>
            <a:pPr eaLnBrk="0" hangingPunct="0">
              <a:spcBef>
                <a:spcPct val="50000"/>
              </a:spcBef>
            </a:pPr>
            <a:r>
              <a:rPr lang="en-GB" sz="2000" b="1">
                <a:latin typeface="Times New Roman" pitchFamily="18" charset="0"/>
              </a:rPr>
              <a:t>Customer satisfaction</a:t>
            </a:r>
          </a:p>
          <a:p>
            <a:pPr eaLnBrk="0" hangingPunct="0">
              <a:spcBef>
                <a:spcPct val="50000"/>
              </a:spcBef>
            </a:pPr>
            <a:r>
              <a:rPr lang="en-GB" sz="2000" b="1">
                <a:latin typeface="Times New Roman" pitchFamily="18" charset="0"/>
              </a:rPr>
              <a:t>Customer retention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7492" name="Object 4">
            <a:hlinkClick r:id="" action="ppaction://ole?verb=0"/>
          </p:cNvPr>
          <p:cNvGraphicFramePr>
            <a:graphicFrameLocks/>
          </p:cNvGraphicFramePr>
          <p:nvPr/>
        </p:nvGraphicFramePr>
        <p:xfrm>
          <a:off x="480551" y="4214818"/>
          <a:ext cx="4182338" cy="2643182"/>
        </p:xfrm>
        <a:graphic>
          <a:graphicData uri="http://schemas.openxmlformats.org/presentationml/2006/ole">
            <p:oleObj spid="_x0000_s13314" name="WordArt" r:id="rId3" imgW="6705600" imgH="4470885" progId="">
              <p:embed/>
            </p:oleObj>
          </a:graphicData>
        </a:graphic>
      </p:graphicFrame>
      <p:sp>
        <p:nvSpPr>
          <p:cNvPr id="8" name="Rectangle 3"/>
          <p:cNvSpPr>
            <a:spLocks noChangeArrowheads="1"/>
          </p:cNvSpPr>
          <p:nvPr/>
        </p:nvSpPr>
        <p:spPr bwMode="auto">
          <a:xfrm>
            <a:off x="415636" y="274638"/>
            <a:ext cx="6442364" cy="1143000"/>
          </a:xfrm>
          <a:prstGeom prst="rect">
            <a:avLst/>
          </a:prstGeom>
          <a:noFill/>
          <a:ln w="9525">
            <a:noFill/>
            <a:miter lim="800000"/>
            <a:headEnd/>
            <a:tailEnd/>
          </a:ln>
        </p:spPr>
        <p:txBody>
          <a:bodyPr anchor="ctr"/>
          <a:lstStyle/>
          <a:p>
            <a:r>
              <a:rPr lang="en-US" sz="4400" b="1" dirty="0">
                <a:solidFill>
                  <a:schemeClr val="tx2"/>
                </a:solidFill>
              </a:rPr>
              <a:t>What is . . . </a:t>
            </a:r>
            <a:endParaRPr lang="en-CA" sz="4400" b="1" dirty="0">
              <a:solidFill>
                <a:schemeClr val="tx2"/>
              </a:solidFill>
            </a:endParaRPr>
          </a:p>
        </p:txBody>
      </p:sp>
      <p:sp>
        <p:nvSpPr>
          <p:cNvPr id="9" name="Text Box 2"/>
          <p:cNvSpPr txBox="1">
            <a:spLocks noChangeArrowheads="1"/>
          </p:cNvSpPr>
          <p:nvPr/>
        </p:nvSpPr>
        <p:spPr bwMode="auto">
          <a:xfrm>
            <a:off x="3016250" y="312740"/>
            <a:ext cx="2423103" cy="3662541"/>
          </a:xfrm>
          <a:prstGeom prst="rect">
            <a:avLst/>
          </a:prstGeom>
          <a:noFill/>
          <a:ln w="9525">
            <a:noFill/>
            <a:miter lim="800000"/>
            <a:headEnd/>
            <a:tailEnd/>
          </a:ln>
        </p:spPr>
        <p:txBody>
          <a:bodyPr wrap="square">
            <a:spAutoFit/>
          </a:bodyPr>
          <a:lstStyle/>
          <a:p>
            <a:pPr>
              <a:spcBef>
                <a:spcPct val="50000"/>
              </a:spcBef>
            </a:pPr>
            <a:r>
              <a:rPr lang="en-US" sz="23200" dirty="0">
                <a:solidFill>
                  <a:srgbClr val="FFFF00"/>
                </a:solidFill>
                <a:latin typeface="Times New Roman" pitchFamily="18" charset="0"/>
              </a:rPr>
              <a:t>?</a:t>
            </a:r>
            <a:endParaRPr lang="en-CA" sz="23200" dirty="0">
              <a:solidFill>
                <a:srgbClr val="FFFF00"/>
              </a:solidFill>
              <a:latin typeface="Times New Roman" pitchFamily="18" charset="0"/>
            </a:endParaRPr>
          </a:p>
        </p:txBody>
      </p:sp>
      <p:sp>
        <p:nvSpPr>
          <p:cNvPr id="10" name="Rectangle 4"/>
          <p:cNvSpPr>
            <a:spLocks noChangeArrowheads="1"/>
          </p:cNvSpPr>
          <p:nvPr/>
        </p:nvSpPr>
        <p:spPr bwMode="auto">
          <a:xfrm>
            <a:off x="3454993" y="3286124"/>
            <a:ext cx="5273400" cy="1143008"/>
          </a:xfrm>
          <a:prstGeom prst="rect">
            <a:avLst/>
          </a:prstGeom>
          <a:noFill/>
          <a:ln w="9525">
            <a:noFill/>
            <a:miter lim="800000"/>
            <a:headEnd/>
            <a:tailEnd/>
          </a:ln>
        </p:spPr>
        <p:txBody>
          <a:bodyPr/>
          <a:lstStyle/>
          <a:p>
            <a:pPr marL="342900" indent="-342900" algn="ctr">
              <a:spcBef>
                <a:spcPct val="20000"/>
              </a:spcBef>
            </a:pPr>
            <a:r>
              <a:rPr lang="en-US" sz="7200" b="1" dirty="0"/>
              <a:t>Quality</a:t>
            </a:r>
            <a:endParaRPr lang="en-CA" sz="7200"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r>
              <a:rPr lang="tr-TR"/>
              <a:t>Drawbacks</a:t>
            </a:r>
            <a:endParaRPr lang="en-US"/>
          </a:p>
        </p:txBody>
      </p:sp>
      <p:sp>
        <p:nvSpPr>
          <p:cNvPr id="188419" name="Rectangle 3"/>
          <p:cNvSpPr>
            <a:spLocks noGrp="1" noChangeArrowheads="1"/>
          </p:cNvSpPr>
          <p:nvPr>
            <p:ph idx="1"/>
          </p:nvPr>
        </p:nvSpPr>
        <p:spPr/>
        <p:txBody>
          <a:bodyPr/>
          <a:lstStyle/>
          <a:p>
            <a:r>
              <a:rPr lang="en-US"/>
              <a:t>Long way to establish in the organisation</a:t>
            </a:r>
            <a:endParaRPr lang="tr-TR"/>
          </a:p>
          <a:p>
            <a:r>
              <a:rPr lang="en-US"/>
              <a:t>QM design not always fit for purpose (loss of cost effectiveness)</a:t>
            </a:r>
            <a:endParaRPr lang="tr-TR"/>
          </a:p>
          <a:p>
            <a:r>
              <a:rPr lang="en-US"/>
              <a:t>Substantial efforts</a:t>
            </a:r>
            <a:endParaRPr lang="tr-TR"/>
          </a:p>
          <a:p>
            <a:r>
              <a:rPr lang="en-US"/>
              <a:t>Maintain system, otherwise </a:t>
            </a:r>
            <a:r>
              <a:rPr lang="tr-TR"/>
              <a:t>reject it.</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84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84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84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84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9"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tr-TR" dirty="0" smtClean="0"/>
              <a:t>Total Quality Management</a:t>
            </a:r>
          </a:p>
          <a:p>
            <a:r>
              <a:rPr lang="tr-TR" dirty="0" smtClean="0"/>
              <a:t>Quality Improvement Tools</a:t>
            </a:r>
          </a:p>
          <a:p>
            <a:r>
              <a:rPr lang="tr-TR" dirty="0" smtClean="0"/>
              <a:t>Costs related to quality</a:t>
            </a:r>
          </a:p>
          <a:p>
            <a:r>
              <a:rPr lang="tr-TR" dirty="0" smtClean="0"/>
              <a:t>Benefits/Drawbacks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90600" y="1905000"/>
            <a:ext cx="7086600" cy="4524315"/>
          </a:xfrm>
          <a:prstGeom prst="rect">
            <a:avLst/>
          </a:prstGeom>
          <a:gradFill flip="none"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0800000" scaled="1"/>
            <a:tileRect/>
          </a:gradFill>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en-US" sz="4800" dirty="0" smtClean="0"/>
              <a:t>Indeed,</a:t>
            </a:r>
          </a:p>
          <a:p>
            <a:endParaRPr lang="en-US" sz="4800" dirty="0" smtClean="0"/>
          </a:p>
          <a:p>
            <a:r>
              <a:rPr lang="en-US" sz="4800" dirty="0" smtClean="0"/>
              <a:t>Allah will not change the condition of people </a:t>
            </a:r>
          </a:p>
          <a:p>
            <a:r>
              <a:rPr lang="en-US" sz="4800" dirty="0" smtClean="0"/>
              <a:t>	until they change what is in themselves</a:t>
            </a:r>
            <a:endParaRPr lang="en-US" sz="48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Box 3"/>
          <p:cNvSpPr txBox="1">
            <a:spLocks noChangeArrowheads="1"/>
          </p:cNvSpPr>
          <p:nvPr/>
        </p:nvSpPr>
        <p:spPr bwMode="auto">
          <a:xfrm>
            <a:off x="188913" y="6286500"/>
            <a:ext cx="2278062" cy="369888"/>
          </a:xfrm>
          <a:prstGeom prst="rect">
            <a:avLst/>
          </a:prstGeom>
          <a:noFill/>
          <a:ln w="9525">
            <a:noFill/>
            <a:miter lim="800000"/>
            <a:headEnd/>
            <a:tailEnd/>
          </a:ln>
        </p:spPr>
        <p:txBody>
          <a:bodyPr wrap="none">
            <a:spAutoFit/>
          </a:bodyPr>
          <a:lstStyle/>
          <a:p>
            <a:r>
              <a:rPr lang="en-US" altLang="en-US">
                <a:solidFill>
                  <a:srgbClr val="663300"/>
                </a:solidFill>
                <a:latin typeface="Bernard MT Condensed" pitchFamily="18" charset="0"/>
              </a:rPr>
              <a:t>Improving Productivity </a:t>
            </a:r>
          </a:p>
        </p:txBody>
      </p:sp>
      <p:pic>
        <p:nvPicPr>
          <p:cNvPr id="68611" name="Picture 2" descr="http://static1.squarespace.com/static/524caf98e4b0b5e2e07fd6cc/t/54f4d257e4b0bae73feecfe4/1425330776942/"/>
          <p:cNvPicPr>
            <a:picLocks noChangeAspect="1" noChangeArrowheads="1"/>
          </p:cNvPicPr>
          <p:nvPr/>
        </p:nvPicPr>
        <p:blipFill>
          <a:blip r:embed="rId3" cstate="print"/>
          <a:srcRect t="14655" b="16074"/>
          <a:stretch>
            <a:fillRect/>
          </a:stretch>
        </p:blipFill>
        <p:spPr bwMode="auto">
          <a:xfrm>
            <a:off x="1500188" y="1928813"/>
            <a:ext cx="6215062" cy="3357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85800" y="1142984"/>
            <a:ext cx="7772400" cy="4572032"/>
          </a:xfrm>
        </p:spPr>
        <p:txBody>
          <a:bodyPr/>
          <a:lstStyle/>
          <a:p>
            <a:r>
              <a:rPr lang="en-US" sz="5400" dirty="0">
                <a:effectLst/>
              </a:rPr>
              <a:t>Totality of characteristics of an entity that bear on its ability to satisfy stated and implied needs</a:t>
            </a:r>
            <a:r>
              <a:rPr lang="en-US" dirty="0">
                <a:effectLst/>
              </a:rPr>
              <a:t/>
            </a:r>
            <a:br>
              <a:rPr lang="en-US" dirty="0">
                <a:effectLst/>
              </a:rPr>
            </a:br>
            <a:r>
              <a:rPr lang="en-US" dirty="0">
                <a:effectLst/>
              </a:rPr>
              <a:t/>
            </a:r>
            <a:br>
              <a:rPr lang="en-US" dirty="0">
                <a:effectLst/>
              </a:rPr>
            </a:br>
            <a:r>
              <a:rPr lang="en-US" sz="3200" dirty="0">
                <a:effectLst/>
              </a:rPr>
              <a:t>(ISO </a:t>
            </a:r>
            <a:r>
              <a:rPr lang="en-US" sz="3200" dirty="0" smtClean="0">
                <a:effectLst/>
              </a:rPr>
              <a:t>Definition)</a:t>
            </a:r>
            <a:endParaRPr lang="en-GB" sz="3200" dirty="0">
              <a:effectLst/>
            </a:endParaRPr>
          </a:p>
        </p:txBody>
      </p:sp>
      <p:sp>
        <p:nvSpPr>
          <p:cNvPr id="3" name="Title 1"/>
          <p:cNvSpPr txBox="1">
            <a:spLocks/>
          </p:cNvSpPr>
          <p:nvPr/>
        </p:nvSpPr>
        <p:spPr bwMode="auto">
          <a:xfrm>
            <a:off x="1039091" y="214290"/>
            <a:ext cx="7065818" cy="785818"/>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4400" b="1" i="0" u="none" strike="noStrike" kern="0" cap="none" spc="0" normalizeH="0" baseline="0" noProof="0" dirty="0" smtClean="0">
                <a:ln>
                  <a:noFill/>
                </a:ln>
                <a:solidFill>
                  <a:srgbClr val="000076"/>
                </a:solidFill>
                <a:effectLst/>
                <a:uLnTx/>
                <a:uFillTx/>
                <a:latin typeface="Verdana" pitchFamily="34" charset="0"/>
                <a:ea typeface="+mj-ea"/>
                <a:cs typeface="+mj-cs"/>
              </a:rPr>
              <a:t>What is Quality?</a:t>
            </a:r>
            <a:endParaRPr kumimoji="0" lang="en-US" sz="44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9316" y="1214422"/>
            <a:ext cx="7494471" cy="4114800"/>
          </a:xfrm>
        </p:spPr>
        <p:txBody>
          <a:bodyPr>
            <a:normAutofit fontScale="92500" lnSpcReduction="20000"/>
          </a:bodyPr>
          <a:lstStyle/>
          <a:p>
            <a:pPr algn="ctr" eaLnBrk="1" hangingPunct="1">
              <a:buNone/>
            </a:pPr>
            <a:r>
              <a:rPr lang="en-US" sz="5400" dirty="0" smtClean="0">
                <a:solidFill>
                  <a:schemeClr val="tx2"/>
                </a:solidFill>
                <a:effectLst/>
                <a:latin typeface="+mj-lt"/>
                <a:ea typeface="+mj-ea"/>
                <a:cs typeface="+mj-cs"/>
              </a:rPr>
              <a:t>  </a:t>
            </a:r>
            <a:r>
              <a:rPr lang="en-US" sz="5400" dirty="0">
                <a:solidFill>
                  <a:schemeClr val="tx2"/>
                </a:solidFill>
                <a:effectLst/>
                <a:latin typeface="+mj-lt"/>
                <a:ea typeface="+mj-ea"/>
                <a:cs typeface="+mj-cs"/>
              </a:rPr>
              <a:t>Q=P/E </a:t>
            </a:r>
            <a:endParaRPr lang="en-US" sz="5400" dirty="0" smtClean="0">
              <a:solidFill>
                <a:schemeClr val="tx2"/>
              </a:solidFill>
              <a:effectLst/>
              <a:latin typeface="+mj-lt"/>
              <a:ea typeface="+mj-ea"/>
              <a:cs typeface="+mj-cs"/>
            </a:endParaRPr>
          </a:p>
          <a:p>
            <a:pPr algn="ctr" eaLnBrk="1" hangingPunct="1">
              <a:buNone/>
            </a:pPr>
            <a:r>
              <a:rPr lang="en-US" sz="5400" dirty="0" smtClean="0">
                <a:solidFill>
                  <a:schemeClr val="tx2"/>
                </a:solidFill>
                <a:effectLst/>
                <a:latin typeface="+mj-lt"/>
                <a:ea typeface="+mj-ea"/>
                <a:cs typeface="+mj-cs"/>
              </a:rPr>
              <a:t>  </a:t>
            </a:r>
          </a:p>
          <a:p>
            <a:pPr algn="ctr" eaLnBrk="1" hangingPunct="1">
              <a:buNone/>
            </a:pPr>
            <a:r>
              <a:rPr lang="en-US" sz="5400" dirty="0" smtClean="0">
                <a:solidFill>
                  <a:schemeClr val="tx2"/>
                </a:solidFill>
                <a:effectLst/>
                <a:latin typeface="+mj-lt"/>
                <a:ea typeface="+mj-ea"/>
                <a:cs typeface="+mj-cs"/>
              </a:rPr>
              <a:t>Where</a:t>
            </a:r>
          </a:p>
          <a:p>
            <a:pPr algn="ctr" eaLnBrk="1" hangingPunct="1">
              <a:buNone/>
            </a:pPr>
            <a:r>
              <a:rPr lang="en-US" sz="5400" dirty="0" smtClean="0">
                <a:solidFill>
                  <a:schemeClr val="tx2"/>
                </a:solidFill>
                <a:effectLst/>
                <a:latin typeface="+mj-lt"/>
                <a:ea typeface="+mj-ea"/>
                <a:cs typeface="+mj-cs"/>
              </a:rPr>
              <a:t>P = Performance</a:t>
            </a:r>
            <a:r>
              <a:rPr lang="en-US" sz="5400" dirty="0">
                <a:solidFill>
                  <a:schemeClr val="tx2"/>
                </a:solidFill>
                <a:effectLst/>
                <a:latin typeface="+mj-lt"/>
                <a:ea typeface="+mj-ea"/>
                <a:cs typeface="+mj-cs"/>
              </a:rPr>
              <a:t>,  </a:t>
            </a:r>
            <a:endParaRPr lang="en-US" sz="5400" dirty="0" smtClean="0">
              <a:solidFill>
                <a:schemeClr val="tx2"/>
              </a:solidFill>
              <a:effectLst/>
              <a:latin typeface="+mj-lt"/>
              <a:ea typeface="+mj-ea"/>
              <a:cs typeface="+mj-cs"/>
            </a:endParaRPr>
          </a:p>
          <a:p>
            <a:pPr algn="ctr" eaLnBrk="1" hangingPunct="1">
              <a:buNone/>
            </a:pPr>
            <a:r>
              <a:rPr lang="en-US" sz="5400" dirty="0" smtClean="0">
                <a:solidFill>
                  <a:schemeClr val="tx2"/>
                </a:solidFill>
                <a:effectLst/>
                <a:latin typeface="+mj-lt"/>
                <a:ea typeface="+mj-ea"/>
                <a:cs typeface="+mj-cs"/>
              </a:rPr>
              <a:t>E = Expectations</a:t>
            </a:r>
            <a:endParaRPr lang="en-US" sz="5400" dirty="0">
              <a:solidFill>
                <a:schemeClr val="tx2"/>
              </a:solidFill>
              <a:effectLst/>
              <a:latin typeface="+mj-lt"/>
              <a:ea typeface="+mj-ea"/>
              <a:cs typeface="+mj-cs"/>
            </a:endParaRPr>
          </a:p>
          <a:p>
            <a:pPr algn="ctr"/>
            <a:endParaRPr lang="en-US" dirty="0"/>
          </a:p>
        </p:txBody>
      </p:sp>
      <p:sp>
        <p:nvSpPr>
          <p:cNvPr id="4" name="Title 1"/>
          <p:cNvSpPr txBox="1">
            <a:spLocks/>
          </p:cNvSpPr>
          <p:nvPr/>
        </p:nvSpPr>
        <p:spPr bwMode="auto">
          <a:xfrm>
            <a:off x="1039091" y="214290"/>
            <a:ext cx="7065818" cy="785818"/>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4400" b="1" i="0" u="none" strike="noStrike" kern="0" cap="none" spc="0" normalizeH="0" baseline="0" noProof="0" dirty="0" smtClean="0">
                <a:ln>
                  <a:noFill/>
                </a:ln>
                <a:solidFill>
                  <a:srgbClr val="000076"/>
                </a:solidFill>
                <a:effectLst/>
                <a:uLnTx/>
                <a:uFillTx/>
                <a:latin typeface="Verdana" pitchFamily="34" charset="0"/>
                <a:ea typeface="+mj-ea"/>
                <a:cs typeface="+mj-cs"/>
              </a:rPr>
              <a:t>QUALITY QUANTIFIED?</a:t>
            </a:r>
            <a:endParaRPr kumimoji="0" lang="en-US" sz="44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091" y="126074"/>
            <a:ext cx="7065818" cy="1169326"/>
          </a:xfrm>
        </p:spPr>
        <p:txBody>
          <a:bodyPr>
            <a:normAutofit fontScale="90000"/>
          </a:bodyPr>
          <a:lstStyle/>
          <a:p>
            <a:pPr rtl="0" eaLnBrk="1" fontAlgn="auto" hangingPunct="1">
              <a:spcAft>
                <a:spcPts val="0"/>
              </a:spcAft>
              <a:defRPr/>
            </a:pPr>
            <a:r>
              <a:rPr lang="en-IN" dirty="0" smtClean="0">
                <a:solidFill>
                  <a:schemeClr val="tx2">
                    <a:satMod val="130000"/>
                  </a:schemeClr>
                </a:solidFill>
                <a:latin typeface="Book Antiqua" pitchFamily="18" charset="0"/>
              </a:rPr>
              <a:t>Evolution of Quality Management</a:t>
            </a:r>
            <a:endParaRPr lang="en-IN" dirty="0">
              <a:solidFill>
                <a:schemeClr val="tx2">
                  <a:satMod val="130000"/>
                </a:schemeClr>
              </a:solidFill>
              <a:latin typeface="Book Antiqua" pitchFamily="18" charset="0"/>
            </a:endParaRPr>
          </a:p>
        </p:txBody>
      </p:sp>
      <p:graphicFrame>
        <p:nvGraphicFramePr>
          <p:cNvPr id="6" name="Content Placeholder 5"/>
          <p:cNvGraphicFramePr>
            <a:graphicFrameLocks noGrp="1"/>
          </p:cNvGraphicFramePr>
          <p:nvPr>
            <p:ph idx="1"/>
          </p:nvPr>
        </p:nvGraphicFramePr>
        <p:xfrm>
          <a:off x="239018" y="857232"/>
          <a:ext cx="8229600" cy="52530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rot="1178271">
            <a:off x="6515564" y="982363"/>
            <a:ext cx="3663798" cy="954107"/>
          </a:xfrm>
          <a:prstGeom prst="rect">
            <a:avLst/>
          </a:prstGeom>
          <a:noFill/>
          <a:scene3d>
            <a:camera prst="perspectiveContrastingLeftFacing"/>
            <a:lightRig rig="threePt" dir="t"/>
          </a:scene3d>
        </p:spPr>
        <p:txBody>
          <a:bodyPr wrap="square">
            <a:spAutoFit/>
          </a:bodyPr>
          <a:lstStyle/>
          <a:p>
            <a:pPr algn="ctr" fontAlgn="auto">
              <a:spcBef>
                <a:spcPts val="0"/>
              </a:spcBef>
              <a:spcAft>
                <a:spcPts val="0"/>
              </a:spcAft>
              <a:defRPr/>
            </a:pPr>
            <a:r>
              <a:rPr lang="en-US" sz="2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rPr>
              <a:t>Total Quality Management</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5"/>
          <p:cNvSpPr>
            <a:spLocks noChangeArrowheads="1"/>
          </p:cNvSpPr>
          <p:nvPr/>
        </p:nvSpPr>
        <p:spPr bwMode="auto">
          <a:xfrm>
            <a:off x="3449639" y="5994422"/>
            <a:ext cx="1712912" cy="649288"/>
          </a:xfrm>
          <a:prstGeom prst="rect">
            <a:avLst/>
          </a:prstGeom>
          <a:solidFill>
            <a:schemeClr val="bg1"/>
          </a:solidFill>
          <a:ln w="9525">
            <a:solidFill>
              <a:schemeClr val="tx1"/>
            </a:solidFill>
            <a:miter lim="800000"/>
            <a:headEnd/>
            <a:tailEnd/>
          </a:ln>
        </p:spPr>
        <p:txBody>
          <a:bodyPr wrap="none" anchor="ctr"/>
          <a:lstStyle/>
          <a:p>
            <a:pPr algn="ctr"/>
            <a:r>
              <a:rPr lang="en-US" dirty="0"/>
              <a:t>Inspection</a:t>
            </a:r>
          </a:p>
        </p:txBody>
      </p:sp>
      <p:sp>
        <p:nvSpPr>
          <p:cNvPr id="34820" name="Rectangle 7"/>
          <p:cNvSpPr>
            <a:spLocks noChangeArrowheads="1"/>
          </p:cNvSpPr>
          <p:nvPr/>
        </p:nvSpPr>
        <p:spPr bwMode="auto">
          <a:xfrm>
            <a:off x="3449639" y="4778389"/>
            <a:ext cx="1712912" cy="811213"/>
          </a:xfrm>
          <a:prstGeom prst="rect">
            <a:avLst/>
          </a:prstGeom>
          <a:solidFill>
            <a:schemeClr val="bg1"/>
          </a:solidFill>
          <a:ln w="9525">
            <a:solidFill>
              <a:schemeClr val="tx1"/>
            </a:solidFill>
            <a:miter lim="800000"/>
            <a:headEnd/>
            <a:tailEnd/>
          </a:ln>
        </p:spPr>
        <p:txBody>
          <a:bodyPr wrap="none" anchor="ctr"/>
          <a:lstStyle/>
          <a:p>
            <a:pPr algn="ctr"/>
            <a:r>
              <a:rPr lang="en-US" dirty="0"/>
              <a:t>Quality </a:t>
            </a:r>
          </a:p>
          <a:p>
            <a:pPr algn="ctr"/>
            <a:r>
              <a:rPr lang="en-US" dirty="0"/>
              <a:t>Control </a:t>
            </a:r>
          </a:p>
        </p:txBody>
      </p:sp>
      <p:sp>
        <p:nvSpPr>
          <p:cNvPr id="34821" name="Rectangle 8"/>
          <p:cNvSpPr>
            <a:spLocks noChangeArrowheads="1"/>
          </p:cNvSpPr>
          <p:nvPr/>
        </p:nvSpPr>
        <p:spPr bwMode="auto">
          <a:xfrm>
            <a:off x="3449639" y="2994025"/>
            <a:ext cx="1712912" cy="892175"/>
          </a:xfrm>
          <a:prstGeom prst="rect">
            <a:avLst/>
          </a:prstGeom>
          <a:solidFill>
            <a:schemeClr val="bg1"/>
          </a:solidFill>
          <a:ln w="9525">
            <a:solidFill>
              <a:schemeClr val="tx1"/>
            </a:solidFill>
            <a:miter lim="800000"/>
            <a:headEnd/>
            <a:tailEnd/>
          </a:ln>
        </p:spPr>
        <p:txBody>
          <a:bodyPr wrap="none" anchor="ctr"/>
          <a:lstStyle/>
          <a:p>
            <a:pPr algn="ctr"/>
            <a:r>
              <a:rPr lang="en-US" dirty="0"/>
              <a:t>Quality </a:t>
            </a:r>
          </a:p>
          <a:p>
            <a:pPr algn="ctr"/>
            <a:r>
              <a:rPr lang="en-US" dirty="0"/>
              <a:t>Assurance</a:t>
            </a:r>
          </a:p>
        </p:txBody>
      </p:sp>
      <p:sp>
        <p:nvSpPr>
          <p:cNvPr id="34822" name="Rectangle 9"/>
          <p:cNvSpPr>
            <a:spLocks noChangeArrowheads="1"/>
          </p:cNvSpPr>
          <p:nvPr/>
        </p:nvSpPr>
        <p:spPr bwMode="auto">
          <a:xfrm>
            <a:off x="3449639" y="1452563"/>
            <a:ext cx="1712912" cy="1135062"/>
          </a:xfrm>
          <a:prstGeom prst="rect">
            <a:avLst/>
          </a:prstGeom>
          <a:solidFill>
            <a:schemeClr val="bg1"/>
          </a:solidFill>
          <a:ln w="9525">
            <a:solidFill>
              <a:schemeClr val="tx1"/>
            </a:solidFill>
            <a:miter lim="800000"/>
            <a:headEnd/>
            <a:tailEnd/>
          </a:ln>
        </p:spPr>
        <p:txBody>
          <a:bodyPr wrap="none" anchor="ctr"/>
          <a:lstStyle/>
          <a:p>
            <a:pPr algn="ctr"/>
            <a:r>
              <a:rPr lang="en-US" dirty="0"/>
              <a:t>Total Quality </a:t>
            </a:r>
          </a:p>
          <a:p>
            <a:pPr algn="ctr"/>
            <a:r>
              <a:rPr lang="en-US" dirty="0"/>
              <a:t>Management</a:t>
            </a:r>
          </a:p>
        </p:txBody>
      </p:sp>
      <p:sp>
        <p:nvSpPr>
          <p:cNvPr id="34823" name="Text Box 12"/>
          <p:cNvSpPr txBox="1">
            <a:spLocks noChangeArrowheads="1"/>
          </p:cNvSpPr>
          <p:nvPr/>
        </p:nvSpPr>
        <p:spPr bwMode="auto">
          <a:xfrm>
            <a:off x="1129988" y="4616464"/>
            <a:ext cx="1976437" cy="369332"/>
          </a:xfrm>
          <a:prstGeom prst="rect">
            <a:avLst/>
          </a:prstGeom>
          <a:noFill/>
          <a:ln w="9525">
            <a:noFill/>
            <a:miter lim="800000"/>
            <a:headEnd/>
            <a:tailEnd/>
          </a:ln>
        </p:spPr>
        <p:txBody>
          <a:bodyPr>
            <a:spAutoFit/>
          </a:bodyPr>
          <a:lstStyle/>
          <a:p>
            <a:pPr>
              <a:spcBef>
                <a:spcPct val="50000"/>
              </a:spcBef>
            </a:pPr>
            <a:r>
              <a:rPr lang="en-US" dirty="0">
                <a:solidFill>
                  <a:srgbClr val="FF0000"/>
                </a:solidFill>
              </a:rPr>
              <a:t>Reactive Approach</a:t>
            </a:r>
          </a:p>
        </p:txBody>
      </p:sp>
      <p:sp>
        <p:nvSpPr>
          <p:cNvPr id="34824" name="Text Box 13"/>
          <p:cNvSpPr txBox="1">
            <a:spLocks noChangeArrowheads="1"/>
          </p:cNvSpPr>
          <p:nvPr/>
        </p:nvSpPr>
        <p:spPr bwMode="auto">
          <a:xfrm>
            <a:off x="1065044" y="1428736"/>
            <a:ext cx="2174875" cy="369332"/>
          </a:xfrm>
          <a:prstGeom prst="rect">
            <a:avLst/>
          </a:prstGeom>
          <a:noFill/>
          <a:ln w="9525">
            <a:noFill/>
            <a:miter lim="800000"/>
            <a:headEnd/>
            <a:tailEnd/>
          </a:ln>
        </p:spPr>
        <p:txBody>
          <a:bodyPr>
            <a:spAutoFit/>
          </a:bodyPr>
          <a:lstStyle/>
          <a:p>
            <a:pPr>
              <a:spcBef>
                <a:spcPct val="50000"/>
              </a:spcBef>
            </a:pPr>
            <a:r>
              <a:rPr lang="en-US" dirty="0">
                <a:solidFill>
                  <a:srgbClr val="FF0000"/>
                </a:solidFill>
              </a:rPr>
              <a:t>Proactive Approach</a:t>
            </a:r>
          </a:p>
        </p:txBody>
      </p:sp>
      <p:sp>
        <p:nvSpPr>
          <p:cNvPr id="34825" name="Text Box 14"/>
          <p:cNvSpPr txBox="1">
            <a:spLocks noChangeArrowheads="1"/>
          </p:cNvSpPr>
          <p:nvPr/>
        </p:nvSpPr>
        <p:spPr bwMode="auto">
          <a:xfrm>
            <a:off x="1274770" y="5310201"/>
            <a:ext cx="1976437" cy="954107"/>
          </a:xfrm>
          <a:prstGeom prst="rect">
            <a:avLst/>
          </a:prstGeom>
          <a:noFill/>
          <a:ln w="9525">
            <a:noFill/>
            <a:miter lim="800000"/>
            <a:headEnd/>
            <a:tailEnd/>
          </a:ln>
        </p:spPr>
        <p:txBody>
          <a:bodyPr>
            <a:spAutoFit/>
          </a:bodyPr>
          <a:lstStyle/>
          <a:p>
            <a:pPr>
              <a:spcBef>
                <a:spcPct val="50000"/>
              </a:spcBef>
            </a:pPr>
            <a:r>
              <a:rPr lang="en-US" sz="1600" u="sng" dirty="0">
                <a:solidFill>
                  <a:srgbClr val="0000BE"/>
                </a:solidFill>
              </a:rPr>
              <a:t>Detection</a:t>
            </a:r>
          </a:p>
          <a:p>
            <a:pPr>
              <a:spcBef>
                <a:spcPct val="50000"/>
              </a:spcBef>
            </a:pPr>
            <a:r>
              <a:rPr lang="en-US" sz="1600" dirty="0"/>
              <a:t>Finding &amp; Fixing mistakes</a:t>
            </a:r>
          </a:p>
        </p:txBody>
      </p:sp>
      <p:sp>
        <p:nvSpPr>
          <p:cNvPr id="34826" name="Text Box 15"/>
          <p:cNvSpPr txBox="1">
            <a:spLocks noChangeArrowheads="1"/>
          </p:cNvSpPr>
          <p:nvPr/>
        </p:nvSpPr>
        <p:spPr bwMode="auto">
          <a:xfrm>
            <a:off x="1143000" y="2179639"/>
            <a:ext cx="2108200" cy="1077218"/>
          </a:xfrm>
          <a:prstGeom prst="rect">
            <a:avLst/>
          </a:prstGeom>
          <a:noFill/>
          <a:ln w="9525">
            <a:noFill/>
            <a:miter lim="800000"/>
            <a:headEnd/>
            <a:tailEnd/>
          </a:ln>
        </p:spPr>
        <p:txBody>
          <a:bodyPr>
            <a:spAutoFit/>
          </a:bodyPr>
          <a:lstStyle/>
          <a:p>
            <a:pPr>
              <a:spcBef>
                <a:spcPct val="50000"/>
              </a:spcBef>
            </a:pPr>
            <a:r>
              <a:rPr lang="en-US" sz="1600" u="sng" dirty="0">
                <a:solidFill>
                  <a:srgbClr val="0000BE"/>
                </a:solidFill>
              </a:rPr>
              <a:t>Prevention</a:t>
            </a:r>
          </a:p>
          <a:p>
            <a:pPr>
              <a:spcBef>
                <a:spcPct val="50000"/>
              </a:spcBef>
            </a:pPr>
            <a:r>
              <a:rPr lang="en-US" sz="1600" dirty="0"/>
              <a:t>Stop defects at source. </a:t>
            </a:r>
          </a:p>
          <a:p>
            <a:pPr>
              <a:spcBef>
                <a:spcPct val="50000"/>
              </a:spcBef>
            </a:pPr>
            <a:r>
              <a:rPr lang="en-US" sz="1600" dirty="0"/>
              <a:t>Zero defects </a:t>
            </a:r>
          </a:p>
        </p:txBody>
      </p:sp>
      <p:sp>
        <p:nvSpPr>
          <p:cNvPr id="34827" name="Line 16"/>
          <p:cNvSpPr>
            <a:spLocks noChangeShapeType="1"/>
          </p:cNvSpPr>
          <p:nvPr/>
        </p:nvSpPr>
        <p:spPr bwMode="auto">
          <a:xfrm flipV="1">
            <a:off x="2527307" y="5346714"/>
            <a:ext cx="855663" cy="161925"/>
          </a:xfrm>
          <a:prstGeom prst="line">
            <a:avLst/>
          </a:prstGeom>
          <a:noFill/>
          <a:ln w="28575">
            <a:solidFill>
              <a:schemeClr val="tx1"/>
            </a:solidFill>
            <a:round/>
            <a:headEnd/>
            <a:tailEnd type="triangle" w="med" len="med"/>
          </a:ln>
        </p:spPr>
        <p:txBody>
          <a:bodyPr/>
          <a:lstStyle/>
          <a:p>
            <a:endParaRPr lang="en-US" dirty="0"/>
          </a:p>
        </p:txBody>
      </p:sp>
      <p:sp>
        <p:nvSpPr>
          <p:cNvPr id="34828" name="Line 17"/>
          <p:cNvSpPr>
            <a:spLocks noChangeShapeType="1"/>
          </p:cNvSpPr>
          <p:nvPr/>
        </p:nvSpPr>
        <p:spPr bwMode="auto">
          <a:xfrm>
            <a:off x="2527300" y="6075363"/>
            <a:ext cx="723900" cy="487362"/>
          </a:xfrm>
          <a:prstGeom prst="line">
            <a:avLst/>
          </a:prstGeom>
          <a:noFill/>
          <a:ln w="28575">
            <a:solidFill>
              <a:schemeClr val="tx1"/>
            </a:solidFill>
            <a:round/>
            <a:headEnd/>
            <a:tailEnd type="triangle" w="med" len="med"/>
          </a:ln>
        </p:spPr>
        <p:txBody>
          <a:bodyPr/>
          <a:lstStyle/>
          <a:p>
            <a:endParaRPr lang="en-US" dirty="0"/>
          </a:p>
        </p:txBody>
      </p:sp>
      <p:sp>
        <p:nvSpPr>
          <p:cNvPr id="34829" name="Line 18"/>
          <p:cNvSpPr>
            <a:spLocks noChangeShapeType="1"/>
          </p:cNvSpPr>
          <p:nvPr/>
        </p:nvSpPr>
        <p:spPr bwMode="auto">
          <a:xfrm flipV="1">
            <a:off x="2395538" y="2101850"/>
            <a:ext cx="855662" cy="323850"/>
          </a:xfrm>
          <a:prstGeom prst="line">
            <a:avLst/>
          </a:prstGeom>
          <a:noFill/>
          <a:ln w="28575">
            <a:solidFill>
              <a:schemeClr val="tx1"/>
            </a:solidFill>
            <a:round/>
            <a:headEnd/>
            <a:tailEnd type="triangle" w="med" len="med"/>
          </a:ln>
        </p:spPr>
        <p:txBody>
          <a:bodyPr/>
          <a:lstStyle/>
          <a:p>
            <a:endParaRPr lang="en-US" dirty="0"/>
          </a:p>
        </p:txBody>
      </p:sp>
      <p:sp>
        <p:nvSpPr>
          <p:cNvPr id="34830" name="Line 19"/>
          <p:cNvSpPr>
            <a:spLocks noChangeShapeType="1"/>
          </p:cNvSpPr>
          <p:nvPr/>
        </p:nvSpPr>
        <p:spPr bwMode="auto">
          <a:xfrm>
            <a:off x="2592395" y="3155950"/>
            <a:ext cx="790575" cy="568325"/>
          </a:xfrm>
          <a:prstGeom prst="line">
            <a:avLst/>
          </a:prstGeom>
          <a:noFill/>
          <a:ln w="28575">
            <a:solidFill>
              <a:schemeClr val="tx1"/>
            </a:solidFill>
            <a:round/>
            <a:headEnd/>
            <a:tailEnd type="triangle" w="med" len="med"/>
          </a:ln>
        </p:spPr>
        <p:txBody>
          <a:bodyPr/>
          <a:lstStyle/>
          <a:p>
            <a:endParaRPr lang="en-US" dirty="0"/>
          </a:p>
        </p:txBody>
      </p:sp>
      <p:sp>
        <p:nvSpPr>
          <p:cNvPr id="34831" name="Oval 20"/>
          <p:cNvSpPr>
            <a:spLocks noChangeArrowheads="1"/>
          </p:cNvSpPr>
          <p:nvPr/>
        </p:nvSpPr>
        <p:spPr bwMode="auto">
          <a:xfrm>
            <a:off x="3449640" y="6400800"/>
            <a:ext cx="196850" cy="242888"/>
          </a:xfrm>
          <a:prstGeom prst="ellipse">
            <a:avLst/>
          </a:prstGeom>
          <a:solidFill>
            <a:schemeClr val="accent2"/>
          </a:solidFill>
          <a:ln w="9525">
            <a:solidFill>
              <a:schemeClr val="bg1"/>
            </a:solidFill>
            <a:round/>
            <a:headEnd/>
            <a:tailEnd/>
          </a:ln>
        </p:spPr>
        <p:txBody>
          <a:bodyPr wrap="none" anchor="ctr"/>
          <a:lstStyle/>
          <a:p>
            <a:pPr algn="ctr"/>
            <a:r>
              <a:rPr lang="en-US" sz="1000" dirty="0">
                <a:solidFill>
                  <a:schemeClr val="bg1"/>
                </a:solidFill>
              </a:rPr>
              <a:t>1</a:t>
            </a:r>
          </a:p>
        </p:txBody>
      </p:sp>
      <p:sp>
        <p:nvSpPr>
          <p:cNvPr id="34832" name="Oval 21"/>
          <p:cNvSpPr>
            <a:spLocks noChangeArrowheads="1"/>
          </p:cNvSpPr>
          <p:nvPr/>
        </p:nvSpPr>
        <p:spPr bwMode="auto">
          <a:xfrm>
            <a:off x="3449640" y="5346700"/>
            <a:ext cx="196850" cy="242888"/>
          </a:xfrm>
          <a:prstGeom prst="ellipse">
            <a:avLst/>
          </a:prstGeom>
          <a:solidFill>
            <a:schemeClr val="accent2"/>
          </a:solidFill>
          <a:ln w="9525">
            <a:solidFill>
              <a:schemeClr val="bg1"/>
            </a:solidFill>
            <a:round/>
            <a:headEnd/>
            <a:tailEnd/>
          </a:ln>
        </p:spPr>
        <p:txBody>
          <a:bodyPr wrap="none" anchor="ctr"/>
          <a:lstStyle/>
          <a:p>
            <a:pPr algn="ctr"/>
            <a:r>
              <a:rPr lang="en-US" sz="1000" dirty="0">
                <a:solidFill>
                  <a:schemeClr val="bg1"/>
                </a:solidFill>
              </a:rPr>
              <a:t>2</a:t>
            </a:r>
          </a:p>
        </p:txBody>
      </p:sp>
      <p:sp>
        <p:nvSpPr>
          <p:cNvPr id="34833" name="Oval 22"/>
          <p:cNvSpPr>
            <a:spLocks noChangeArrowheads="1"/>
          </p:cNvSpPr>
          <p:nvPr/>
        </p:nvSpPr>
        <p:spPr bwMode="auto">
          <a:xfrm>
            <a:off x="3449640" y="3643320"/>
            <a:ext cx="196850" cy="242887"/>
          </a:xfrm>
          <a:prstGeom prst="ellipse">
            <a:avLst/>
          </a:prstGeom>
          <a:solidFill>
            <a:schemeClr val="accent2"/>
          </a:solidFill>
          <a:ln w="9525">
            <a:solidFill>
              <a:schemeClr val="bg1"/>
            </a:solidFill>
            <a:round/>
            <a:headEnd/>
            <a:tailEnd/>
          </a:ln>
        </p:spPr>
        <p:txBody>
          <a:bodyPr wrap="none" anchor="ctr"/>
          <a:lstStyle/>
          <a:p>
            <a:pPr algn="ctr"/>
            <a:r>
              <a:rPr lang="en-US" sz="1000" dirty="0">
                <a:solidFill>
                  <a:schemeClr val="bg1"/>
                </a:solidFill>
              </a:rPr>
              <a:t>3</a:t>
            </a:r>
          </a:p>
        </p:txBody>
      </p:sp>
      <p:sp>
        <p:nvSpPr>
          <p:cNvPr id="34834" name="Oval 23"/>
          <p:cNvSpPr>
            <a:spLocks noChangeArrowheads="1"/>
          </p:cNvSpPr>
          <p:nvPr/>
        </p:nvSpPr>
        <p:spPr bwMode="auto">
          <a:xfrm>
            <a:off x="3449640" y="2344752"/>
            <a:ext cx="196850" cy="242887"/>
          </a:xfrm>
          <a:prstGeom prst="ellipse">
            <a:avLst/>
          </a:prstGeom>
          <a:solidFill>
            <a:schemeClr val="accent2"/>
          </a:solidFill>
          <a:ln w="9525">
            <a:solidFill>
              <a:schemeClr val="bg1"/>
            </a:solidFill>
            <a:round/>
            <a:headEnd/>
            <a:tailEnd/>
          </a:ln>
        </p:spPr>
        <p:txBody>
          <a:bodyPr wrap="none" anchor="ctr"/>
          <a:lstStyle/>
          <a:p>
            <a:pPr algn="ctr"/>
            <a:r>
              <a:rPr lang="en-US" sz="1000" dirty="0">
                <a:solidFill>
                  <a:schemeClr val="bg1"/>
                </a:solidFill>
              </a:rPr>
              <a:t>4</a:t>
            </a:r>
          </a:p>
        </p:txBody>
      </p:sp>
      <p:sp>
        <p:nvSpPr>
          <p:cNvPr id="34835" name="Text Box 24"/>
          <p:cNvSpPr txBox="1">
            <a:spLocks noChangeArrowheads="1"/>
          </p:cNvSpPr>
          <p:nvPr/>
        </p:nvSpPr>
        <p:spPr bwMode="auto">
          <a:xfrm>
            <a:off x="5756275" y="6203951"/>
            <a:ext cx="1778000" cy="338554"/>
          </a:xfrm>
          <a:prstGeom prst="rect">
            <a:avLst/>
          </a:prstGeom>
          <a:noFill/>
          <a:ln w="9525">
            <a:noFill/>
            <a:miter lim="800000"/>
            <a:headEnd/>
            <a:tailEnd/>
          </a:ln>
        </p:spPr>
        <p:txBody>
          <a:bodyPr>
            <a:spAutoFit/>
          </a:bodyPr>
          <a:lstStyle/>
          <a:p>
            <a:pPr>
              <a:spcBef>
                <a:spcPct val="50000"/>
              </a:spcBef>
            </a:pPr>
            <a:r>
              <a:rPr lang="en-US" sz="1600" dirty="0"/>
              <a:t>Inspect products</a:t>
            </a:r>
          </a:p>
        </p:txBody>
      </p:sp>
      <p:sp>
        <p:nvSpPr>
          <p:cNvPr id="34836" name="Text Box 25"/>
          <p:cNvSpPr txBox="1">
            <a:spLocks noChangeArrowheads="1"/>
          </p:cNvSpPr>
          <p:nvPr/>
        </p:nvSpPr>
        <p:spPr bwMode="auto">
          <a:xfrm>
            <a:off x="5624513" y="1371608"/>
            <a:ext cx="3162300" cy="1446550"/>
          </a:xfrm>
          <a:prstGeom prst="rect">
            <a:avLst/>
          </a:prstGeom>
          <a:noFill/>
          <a:ln w="9525">
            <a:noFill/>
            <a:miter lim="800000"/>
            <a:headEnd/>
            <a:tailEnd/>
          </a:ln>
        </p:spPr>
        <p:txBody>
          <a:bodyPr>
            <a:spAutoFit/>
          </a:bodyPr>
          <a:lstStyle/>
          <a:p>
            <a:pPr>
              <a:spcBef>
                <a:spcPct val="50000"/>
              </a:spcBef>
            </a:pPr>
            <a:r>
              <a:rPr lang="en-US" sz="1600" dirty="0"/>
              <a:t>Incorporates QC/QA activities into a company-wide system aimed at satisfying the customer.</a:t>
            </a:r>
          </a:p>
          <a:p>
            <a:pPr>
              <a:spcBef>
                <a:spcPct val="50000"/>
              </a:spcBef>
            </a:pPr>
            <a:r>
              <a:rPr lang="en-US" sz="1600" dirty="0"/>
              <a:t>(involves all organizational functions)</a:t>
            </a:r>
          </a:p>
        </p:txBody>
      </p:sp>
      <p:sp>
        <p:nvSpPr>
          <p:cNvPr id="34837" name="Text Box 26"/>
          <p:cNvSpPr txBox="1">
            <a:spLocks noChangeArrowheads="1"/>
          </p:cNvSpPr>
          <p:nvPr/>
        </p:nvSpPr>
        <p:spPr bwMode="auto">
          <a:xfrm>
            <a:off x="5689604" y="3155951"/>
            <a:ext cx="3097213" cy="830997"/>
          </a:xfrm>
          <a:prstGeom prst="rect">
            <a:avLst/>
          </a:prstGeom>
          <a:noFill/>
          <a:ln w="9525">
            <a:noFill/>
            <a:miter lim="800000"/>
            <a:headEnd/>
            <a:tailEnd/>
          </a:ln>
        </p:spPr>
        <p:txBody>
          <a:bodyPr>
            <a:spAutoFit/>
          </a:bodyPr>
          <a:lstStyle/>
          <a:p>
            <a:pPr>
              <a:spcBef>
                <a:spcPct val="50000"/>
              </a:spcBef>
            </a:pPr>
            <a:r>
              <a:rPr lang="en-US" sz="1600" dirty="0"/>
              <a:t>Planned and systematic actions to </a:t>
            </a:r>
            <a:r>
              <a:rPr lang="en-US" sz="1600" dirty="0" smtClean="0"/>
              <a:t>ensure </a:t>
            </a:r>
            <a:r>
              <a:rPr lang="en-US" sz="1600" dirty="0"/>
              <a:t>that products or services conform to company requirements</a:t>
            </a:r>
          </a:p>
        </p:txBody>
      </p:sp>
      <p:sp>
        <p:nvSpPr>
          <p:cNvPr id="34838" name="Text Box 27"/>
          <p:cNvSpPr txBox="1">
            <a:spLocks noChangeArrowheads="1"/>
          </p:cNvSpPr>
          <p:nvPr/>
        </p:nvSpPr>
        <p:spPr bwMode="auto">
          <a:xfrm>
            <a:off x="5689600" y="4697414"/>
            <a:ext cx="2701925" cy="1077218"/>
          </a:xfrm>
          <a:prstGeom prst="rect">
            <a:avLst/>
          </a:prstGeom>
          <a:noFill/>
          <a:ln w="9525">
            <a:noFill/>
            <a:miter lim="800000"/>
            <a:headEnd/>
            <a:tailEnd/>
          </a:ln>
        </p:spPr>
        <p:txBody>
          <a:bodyPr>
            <a:spAutoFit/>
          </a:bodyPr>
          <a:lstStyle/>
          <a:p>
            <a:pPr>
              <a:spcBef>
                <a:spcPct val="50000"/>
              </a:spcBef>
            </a:pPr>
            <a:r>
              <a:rPr lang="en-US" sz="1600" dirty="0"/>
              <a:t>Operational techniques to make inspection more efficient &amp; to reduce the costs of quality. (example: SPC)</a:t>
            </a:r>
          </a:p>
        </p:txBody>
      </p:sp>
      <p:sp>
        <p:nvSpPr>
          <p:cNvPr id="34839" name="Line 28"/>
          <p:cNvSpPr>
            <a:spLocks noChangeShapeType="1"/>
          </p:cNvSpPr>
          <p:nvPr/>
        </p:nvSpPr>
        <p:spPr bwMode="auto">
          <a:xfrm flipV="1">
            <a:off x="5492750" y="1500174"/>
            <a:ext cx="0" cy="5029200"/>
          </a:xfrm>
          <a:prstGeom prst="line">
            <a:avLst/>
          </a:prstGeom>
          <a:noFill/>
          <a:ln w="76200" cmpd="tri">
            <a:solidFill>
              <a:srgbClr val="0000BE"/>
            </a:solidFill>
            <a:round/>
            <a:headEnd/>
            <a:tailEnd type="triangle" w="med" len="med"/>
          </a:ln>
        </p:spPr>
        <p:txBody>
          <a:bodyPr/>
          <a:lstStyle/>
          <a:p>
            <a:endParaRPr lang="en-US" dirty="0"/>
          </a:p>
        </p:txBody>
      </p:sp>
      <p:sp>
        <p:nvSpPr>
          <p:cNvPr id="25" name="Title 1"/>
          <p:cNvSpPr>
            <a:spLocks noGrp="1"/>
          </p:cNvSpPr>
          <p:nvPr>
            <p:ph type="title"/>
          </p:nvPr>
        </p:nvSpPr>
        <p:spPr>
          <a:xfrm>
            <a:off x="740325" y="71427"/>
            <a:ext cx="7916604" cy="1000125"/>
          </a:xfrm>
        </p:spPr>
        <p:txBody>
          <a:bodyPr>
            <a:normAutofit fontScale="90000"/>
          </a:bodyPr>
          <a:lstStyle/>
          <a:p>
            <a:pPr rtl="0" eaLnBrk="1" fontAlgn="auto" hangingPunct="1">
              <a:spcAft>
                <a:spcPts val="0"/>
              </a:spcAft>
              <a:defRPr/>
            </a:pPr>
            <a:r>
              <a:rPr lang="en-IN" dirty="0" smtClean="0">
                <a:solidFill>
                  <a:schemeClr val="tx2">
                    <a:satMod val="130000"/>
                  </a:schemeClr>
                </a:solidFill>
                <a:latin typeface="Book Antiqua" pitchFamily="18" charset="0"/>
              </a:rPr>
              <a:t>Evolution of Quality Management</a:t>
            </a:r>
            <a:endParaRPr lang="en-IN" dirty="0">
              <a:solidFill>
                <a:schemeClr val="tx2">
                  <a:satMod val="130000"/>
                </a:schemeClr>
              </a:solidFill>
              <a:latin typeface="Book Antiqu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241</TotalTime>
  <Words>1990</Words>
  <Application>Microsoft Office PowerPoint</Application>
  <PresentationFormat>On-screen Show (4:3)</PresentationFormat>
  <Paragraphs>391</Paragraphs>
  <Slides>53</Slides>
  <Notes>25</Notes>
  <HiddenSlides>0</HiddenSlides>
  <MMClips>0</MMClips>
  <ScaleCrop>false</ScaleCrop>
  <HeadingPairs>
    <vt:vector size="6" baseType="variant">
      <vt:variant>
        <vt:lpstr>Theme</vt:lpstr>
      </vt:variant>
      <vt:variant>
        <vt:i4>1</vt:i4>
      </vt:variant>
      <vt:variant>
        <vt:lpstr>Embedded OLE Servers</vt:lpstr>
      </vt:variant>
      <vt:variant>
        <vt:i4>6</vt:i4>
      </vt:variant>
      <vt:variant>
        <vt:lpstr>Slide Titles</vt:lpstr>
      </vt:variant>
      <vt:variant>
        <vt:i4>53</vt:i4>
      </vt:variant>
    </vt:vector>
  </HeadingPairs>
  <TitlesOfParts>
    <vt:vector size="60" baseType="lpstr">
      <vt:lpstr>Office Theme</vt:lpstr>
      <vt:lpstr>WordArt</vt:lpstr>
      <vt:lpstr>Bitmap Image</vt:lpstr>
      <vt:lpstr>Chart</vt:lpstr>
      <vt:lpstr>VISIO</vt:lpstr>
      <vt:lpstr>Clip</vt:lpstr>
      <vt:lpstr>Graph</vt:lpstr>
      <vt:lpstr>Slide 1</vt:lpstr>
      <vt:lpstr>Slide 2</vt:lpstr>
      <vt:lpstr>Productivity and Quality Management</vt:lpstr>
      <vt:lpstr>Slide 4</vt:lpstr>
      <vt:lpstr>Slide 5</vt:lpstr>
      <vt:lpstr>Totality of characteristics of an entity that bear on its ability to satisfy stated and implied needs  (ISO Definition)</vt:lpstr>
      <vt:lpstr>Slide 7</vt:lpstr>
      <vt:lpstr>Evolution of Quality Management</vt:lpstr>
      <vt:lpstr>Evolution of Quality Management</vt:lpstr>
      <vt:lpstr>Slide 10</vt:lpstr>
      <vt:lpstr>PARTS INSPECTION</vt:lpstr>
      <vt:lpstr>QUALITY CONTROL</vt:lpstr>
      <vt:lpstr>QUALITY CONTROL</vt:lpstr>
      <vt:lpstr>QUALITY ASSURANCE</vt:lpstr>
      <vt:lpstr>QUALITY ASSURANCE</vt:lpstr>
      <vt:lpstr>Slide 16</vt:lpstr>
      <vt:lpstr>Quality Management</vt:lpstr>
      <vt:lpstr>Quality Management Components</vt:lpstr>
      <vt:lpstr>Quality Control – Inspection Driven</vt:lpstr>
      <vt:lpstr>What is a Control Chart?</vt:lpstr>
      <vt:lpstr>Control chart -illustration of construction</vt:lpstr>
      <vt:lpstr>When to Take Action?</vt:lpstr>
      <vt:lpstr>When to Take Action?</vt:lpstr>
      <vt:lpstr>When to Take Action?</vt:lpstr>
      <vt:lpstr>When to Take Action?</vt:lpstr>
      <vt:lpstr>Quality Improvement Tools </vt:lpstr>
      <vt:lpstr>Brainstorming</vt:lpstr>
      <vt:lpstr>Use a  Nominal Group Technique To focus brainstorming results</vt:lpstr>
      <vt:lpstr>Flow Diagrams </vt:lpstr>
      <vt:lpstr>Slide 30</vt:lpstr>
      <vt:lpstr>Slide 31</vt:lpstr>
      <vt:lpstr>Cause &amp; Effect Diagrams</vt:lpstr>
      <vt:lpstr>Slide 33</vt:lpstr>
      <vt:lpstr> Building a Cause &amp; Effect Diagram </vt:lpstr>
      <vt:lpstr>Slide 35</vt:lpstr>
      <vt:lpstr>To Summarize….</vt:lpstr>
      <vt:lpstr>Histogram</vt:lpstr>
      <vt:lpstr>Histogram</vt:lpstr>
      <vt:lpstr>Histogram</vt:lpstr>
      <vt:lpstr>Pareto Chart</vt:lpstr>
      <vt:lpstr>Example Pareto Chart</vt:lpstr>
      <vt:lpstr>Control Charts</vt:lpstr>
      <vt:lpstr>Quality-related costs</vt:lpstr>
      <vt:lpstr>Prevention costs</vt:lpstr>
      <vt:lpstr>Appraisal costs</vt:lpstr>
      <vt:lpstr>Correction costs</vt:lpstr>
      <vt:lpstr>Correction costs</vt:lpstr>
      <vt:lpstr>Cost of implementing quality management, accreditation and quality assurance</vt:lpstr>
      <vt:lpstr>Internal and External Benefits of Quality</vt:lpstr>
      <vt:lpstr>Drawbacks</vt:lpstr>
      <vt:lpstr>Summary</vt:lpstr>
      <vt:lpstr>Slide 52</vt:lpstr>
      <vt:lpstr>Slide 53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NTS</cp:lastModifiedBy>
  <cp:revision>74</cp:revision>
  <dcterms:created xsi:type="dcterms:W3CDTF">2015-04-06T05:48:01Z</dcterms:created>
  <dcterms:modified xsi:type="dcterms:W3CDTF">2015-04-16T10:55:31Z</dcterms:modified>
</cp:coreProperties>
</file>