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3"/>
  </p:notesMasterIdLst>
  <p:sldIdLst>
    <p:sldId id="258" r:id="rId2"/>
    <p:sldId id="337" r:id="rId3"/>
    <p:sldId id="322" r:id="rId4"/>
    <p:sldId id="328" r:id="rId5"/>
    <p:sldId id="331" r:id="rId6"/>
    <p:sldId id="338" r:id="rId7"/>
    <p:sldId id="339" r:id="rId8"/>
    <p:sldId id="342" r:id="rId9"/>
    <p:sldId id="340" r:id="rId10"/>
    <p:sldId id="341" r:id="rId11"/>
    <p:sldId id="343" r:id="rId12"/>
    <p:sldId id="344" r:id="rId13"/>
    <p:sldId id="345" r:id="rId14"/>
    <p:sldId id="380" r:id="rId15"/>
    <p:sldId id="381" r:id="rId16"/>
    <p:sldId id="377" r:id="rId17"/>
    <p:sldId id="378" r:id="rId18"/>
    <p:sldId id="379" r:id="rId19"/>
    <p:sldId id="346" r:id="rId20"/>
    <p:sldId id="347" r:id="rId21"/>
    <p:sldId id="348" r:id="rId22"/>
    <p:sldId id="349" r:id="rId23"/>
    <p:sldId id="350" r:id="rId24"/>
    <p:sldId id="351" r:id="rId25"/>
    <p:sldId id="352" r:id="rId26"/>
    <p:sldId id="353" r:id="rId27"/>
    <p:sldId id="354" r:id="rId28"/>
    <p:sldId id="355" r:id="rId29"/>
    <p:sldId id="356" r:id="rId30"/>
    <p:sldId id="357" r:id="rId31"/>
    <p:sldId id="360" r:id="rId32"/>
    <p:sldId id="361" r:id="rId33"/>
    <p:sldId id="362" r:id="rId34"/>
    <p:sldId id="363" r:id="rId35"/>
    <p:sldId id="364" r:id="rId36"/>
    <p:sldId id="365" r:id="rId37"/>
    <p:sldId id="366" r:id="rId38"/>
    <p:sldId id="367" r:id="rId39"/>
    <p:sldId id="372" r:id="rId40"/>
    <p:sldId id="368" r:id="rId41"/>
    <p:sldId id="358" r:id="rId42"/>
    <p:sldId id="359" r:id="rId43"/>
    <p:sldId id="369" r:id="rId44"/>
    <p:sldId id="370" r:id="rId45"/>
    <p:sldId id="371" r:id="rId46"/>
    <p:sldId id="373" r:id="rId47"/>
    <p:sldId id="382" r:id="rId48"/>
    <p:sldId id="374" r:id="rId49"/>
    <p:sldId id="375" r:id="rId50"/>
    <p:sldId id="376" r:id="rId51"/>
    <p:sldId id="335"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42" y="-90"/>
      </p:cViewPr>
      <p:guideLst>
        <p:guide orient="horz" pos="2160"/>
        <p:guide pos="2880"/>
      </p:guideLst>
    </p:cSldViewPr>
  </p:slideViewPr>
  <p:notesTextViewPr>
    <p:cViewPr>
      <p:scale>
        <a:sx n="100" d="100"/>
        <a:sy n="100" d="100"/>
      </p:scale>
      <p:origin x="0" y="0"/>
    </p:cViewPr>
  </p:notesTextViewPr>
  <p:sorterViewPr>
    <p:cViewPr>
      <p:scale>
        <a:sx n="84" d="100"/>
        <a:sy n="84" d="100"/>
      </p:scale>
      <p:origin x="0" y="592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ED6215-DEF7-4A51-A503-BAE0B2A881A1}"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0AAC46C8-8F9A-432A-9FBE-C74F5E1113D2}">
      <dgm:prSet phldrT="[Text]"/>
      <dgm:spPr/>
      <dgm:t>
        <a:bodyPr/>
        <a:lstStyle/>
        <a:p>
          <a:r>
            <a:rPr lang="en-US"/>
            <a:t>Low productivity growth (compared with input prices)</a:t>
          </a:r>
        </a:p>
      </dgm:t>
    </dgm:pt>
    <dgm:pt modelId="{2B56475E-188B-4A52-87E2-2B21729F94B2}" type="parTrans" cxnId="{80566199-3AF4-48E0-B9AB-FE9447B7F74C}">
      <dgm:prSet/>
      <dgm:spPr/>
      <dgm:t>
        <a:bodyPr/>
        <a:lstStyle/>
        <a:p>
          <a:endParaRPr lang="en-US"/>
        </a:p>
      </dgm:t>
    </dgm:pt>
    <dgm:pt modelId="{CF9255D4-AA19-4E04-9214-D17A46C6A5ED}" type="sibTrans" cxnId="{80566199-3AF4-48E0-B9AB-FE9447B7F74C}">
      <dgm:prSet/>
      <dgm:spPr/>
      <dgm:t>
        <a:bodyPr/>
        <a:lstStyle/>
        <a:p>
          <a:endParaRPr lang="en-US"/>
        </a:p>
      </dgm:t>
    </dgm:pt>
    <dgm:pt modelId="{B8BC29D4-6479-4F37-83B3-029FC1527FE3}">
      <dgm:prSet phldrT="[Text]"/>
      <dgm:spPr/>
      <dgm:t>
        <a:bodyPr/>
        <a:lstStyle/>
        <a:p>
          <a:r>
            <a:rPr lang="en-US"/>
            <a:t>Rising Prices  (domestic and export goods)</a:t>
          </a:r>
        </a:p>
      </dgm:t>
    </dgm:pt>
    <dgm:pt modelId="{3578214C-FFAF-4331-979E-D09B55710D51}" type="parTrans" cxnId="{C8286ED4-6C53-42F0-8800-BDA2CCECB81A}">
      <dgm:prSet/>
      <dgm:spPr/>
      <dgm:t>
        <a:bodyPr/>
        <a:lstStyle/>
        <a:p>
          <a:endParaRPr lang="en-US"/>
        </a:p>
      </dgm:t>
    </dgm:pt>
    <dgm:pt modelId="{5F12B224-5947-4EDA-A099-8AC47B265AAF}" type="sibTrans" cxnId="{C8286ED4-6C53-42F0-8800-BDA2CCECB81A}">
      <dgm:prSet/>
      <dgm:spPr/>
      <dgm:t>
        <a:bodyPr/>
        <a:lstStyle/>
        <a:p>
          <a:endParaRPr lang="en-US"/>
        </a:p>
      </dgm:t>
    </dgm:pt>
    <dgm:pt modelId="{5CDCB9DD-7B1E-470B-9CC6-0D96C9BEC011}">
      <dgm:prSet phldrT="[Text]"/>
      <dgm:spPr/>
      <dgm:t>
        <a:bodyPr/>
        <a:lstStyle/>
        <a:p>
          <a:r>
            <a:rPr lang="en-US"/>
            <a:t>Sluggish sales (in domestic and foreign markets)</a:t>
          </a:r>
        </a:p>
      </dgm:t>
    </dgm:pt>
    <dgm:pt modelId="{18E8D134-0DA2-4B59-95D6-BD76D0CE1762}" type="parTrans" cxnId="{E004A9A4-676F-4876-8CF1-D0F4EC18FE7E}">
      <dgm:prSet/>
      <dgm:spPr/>
      <dgm:t>
        <a:bodyPr/>
        <a:lstStyle/>
        <a:p>
          <a:endParaRPr lang="en-US"/>
        </a:p>
      </dgm:t>
    </dgm:pt>
    <dgm:pt modelId="{1B4D107E-4DF6-4FA8-840A-B931EEE5422B}" type="sibTrans" cxnId="{E004A9A4-676F-4876-8CF1-D0F4EC18FE7E}">
      <dgm:prSet/>
      <dgm:spPr/>
      <dgm:t>
        <a:bodyPr/>
        <a:lstStyle/>
        <a:p>
          <a:endParaRPr lang="en-US"/>
        </a:p>
      </dgm:t>
    </dgm:pt>
    <dgm:pt modelId="{C9D36D0D-A486-4686-BD7B-4CF91C5C5B4E}">
      <dgm:prSet phldrT="[Text]"/>
      <dgm:spPr/>
      <dgm:t>
        <a:bodyPr/>
        <a:lstStyle/>
        <a:p>
          <a:r>
            <a:rPr lang="en-US"/>
            <a:t>Lower utilization of domestic plant capacity</a:t>
          </a:r>
        </a:p>
      </dgm:t>
    </dgm:pt>
    <dgm:pt modelId="{20FB7398-3811-4114-B554-761D5CA02955}" type="parTrans" cxnId="{5AB24CBC-D2EB-4BB8-BC9E-299214D35D26}">
      <dgm:prSet/>
      <dgm:spPr/>
      <dgm:t>
        <a:bodyPr/>
        <a:lstStyle/>
        <a:p>
          <a:endParaRPr lang="en-US"/>
        </a:p>
      </dgm:t>
    </dgm:pt>
    <dgm:pt modelId="{E06747F8-0E60-4122-8843-0BDBDCCAE759}" type="sibTrans" cxnId="{5AB24CBC-D2EB-4BB8-BC9E-299214D35D26}">
      <dgm:prSet/>
      <dgm:spPr/>
      <dgm:t>
        <a:bodyPr/>
        <a:lstStyle/>
        <a:p>
          <a:endParaRPr lang="en-US"/>
        </a:p>
      </dgm:t>
    </dgm:pt>
    <dgm:pt modelId="{5BB03823-B406-425B-B495-A736C6093A2A}">
      <dgm:prSet phldrT="[Text]"/>
      <dgm:spPr/>
      <dgm:t>
        <a:bodyPr/>
        <a:lstStyle/>
        <a:p>
          <a:r>
            <a:rPr lang="en-US"/>
            <a:t>Lagging capital formation (insufficient capital ratio)</a:t>
          </a:r>
        </a:p>
      </dgm:t>
    </dgm:pt>
    <dgm:pt modelId="{8F83300C-7385-40E0-A081-9C9F2E3B577A}" type="parTrans" cxnId="{98E844B5-175B-4C3F-B0C0-3E093B0CE87D}">
      <dgm:prSet/>
      <dgm:spPr/>
      <dgm:t>
        <a:bodyPr/>
        <a:lstStyle/>
        <a:p>
          <a:endParaRPr lang="en-US"/>
        </a:p>
      </dgm:t>
    </dgm:pt>
    <dgm:pt modelId="{67D24A07-1D28-4A5D-9F93-65EB29CF9A60}" type="sibTrans" cxnId="{98E844B5-175B-4C3F-B0C0-3E093B0CE87D}">
      <dgm:prSet/>
      <dgm:spPr/>
      <dgm:t>
        <a:bodyPr/>
        <a:lstStyle/>
        <a:p>
          <a:endParaRPr lang="en-US"/>
        </a:p>
      </dgm:t>
    </dgm:pt>
    <dgm:pt modelId="{48C50C97-23E9-4C7A-A699-C2D899DE3CF9}">
      <dgm:prSet/>
      <dgm:spPr/>
      <dgm:t>
        <a:bodyPr/>
        <a:lstStyle/>
        <a:p>
          <a:r>
            <a:rPr lang="en-US"/>
            <a:t>Rising unit (labor and energy) cost</a:t>
          </a:r>
        </a:p>
      </dgm:t>
    </dgm:pt>
    <dgm:pt modelId="{829C04E6-583B-4009-BABE-44BF8E2EC23F}" type="parTrans" cxnId="{5784142E-CCD7-4257-B840-696C7A8F4D61}">
      <dgm:prSet/>
      <dgm:spPr/>
      <dgm:t>
        <a:bodyPr/>
        <a:lstStyle/>
        <a:p>
          <a:endParaRPr lang="en-US"/>
        </a:p>
      </dgm:t>
    </dgm:pt>
    <dgm:pt modelId="{4379EE07-63A7-489C-83E9-579E280DFD6A}" type="sibTrans" cxnId="{5784142E-CCD7-4257-B840-696C7A8F4D61}">
      <dgm:prSet/>
      <dgm:spPr/>
      <dgm:t>
        <a:bodyPr/>
        <a:lstStyle/>
        <a:p>
          <a:endParaRPr lang="en-US"/>
        </a:p>
      </dgm:t>
    </dgm:pt>
    <dgm:pt modelId="{CB004C46-DCF2-45DA-AB33-A76DBD46CF95}" type="pres">
      <dgm:prSet presAssocID="{5DED6215-DEF7-4A51-A503-BAE0B2A881A1}" presName="Name0" presStyleCnt="0">
        <dgm:presLayoutVars>
          <dgm:dir/>
          <dgm:resizeHandles val="exact"/>
        </dgm:presLayoutVars>
      </dgm:prSet>
      <dgm:spPr/>
      <dgm:t>
        <a:bodyPr/>
        <a:lstStyle/>
        <a:p>
          <a:endParaRPr lang="en-US"/>
        </a:p>
      </dgm:t>
    </dgm:pt>
    <dgm:pt modelId="{F6316762-E264-4B6C-844F-51FB390737B5}" type="pres">
      <dgm:prSet presAssocID="{5DED6215-DEF7-4A51-A503-BAE0B2A881A1}" presName="cycle" presStyleCnt="0"/>
      <dgm:spPr/>
    </dgm:pt>
    <dgm:pt modelId="{D3DB3D77-9D3D-462E-9675-DF41649A2559}" type="pres">
      <dgm:prSet presAssocID="{0AAC46C8-8F9A-432A-9FBE-C74F5E1113D2}" presName="nodeFirstNode" presStyleLbl="node1" presStyleIdx="0" presStyleCnt="6">
        <dgm:presLayoutVars>
          <dgm:bulletEnabled val="1"/>
        </dgm:presLayoutVars>
      </dgm:prSet>
      <dgm:spPr/>
      <dgm:t>
        <a:bodyPr/>
        <a:lstStyle/>
        <a:p>
          <a:endParaRPr lang="en-US"/>
        </a:p>
      </dgm:t>
    </dgm:pt>
    <dgm:pt modelId="{23FBA849-1CD4-4D8C-8A1C-C20F6C44232F}" type="pres">
      <dgm:prSet presAssocID="{CF9255D4-AA19-4E04-9214-D17A46C6A5ED}" presName="sibTransFirstNode" presStyleLbl="bgShp" presStyleIdx="0" presStyleCnt="1"/>
      <dgm:spPr/>
      <dgm:t>
        <a:bodyPr/>
        <a:lstStyle/>
        <a:p>
          <a:endParaRPr lang="en-US"/>
        </a:p>
      </dgm:t>
    </dgm:pt>
    <dgm:pt modelId="{6FA0B231-297F-472E-92C4-F173A93BA796}" type="pres">
      <dgm:prSet presAssocID="{B8BC29D4-6479-4F37-83B3-029FC1527FE3}" presName="nodeFollowingNodes" presStyleLbl="node1" presStyleIdx="1" presStyleCnt="6">
        <dgm:presLayoutVars>
          <dgm:bulletEnabled val="1"/>
        </dgm:presLayoutVars>
      </dgm:prSet>
      <dgm:spPr/>
      <dgm:t>
        <a:bodyPr/>
        <a:lstStyle/>
        <a:p>
          <a:endParaRPr lang="en-US"/>
        </a:p>
      </dgm:t>
    </dgm:pt>
    <dgm:pt modelId="{BD36ADF8-5A77-4BDE-833A-807714A0814A}" type="pres">
      <dgm:prSet presAssocID="{48C50C97-23E9-4C7A-A699-C2D899DE3CF9}" presName="nodeFollowingNodes" presStyleLbl="node1" presStyleIdx="2" presStyleCnt="6">
        <dgm:presLayoutVars>
          <dgm:bulletEnabled val="1"/>
        </dgm:presLayoutVars>
      </dgm:prSet>
      <dgm:spPr/>
      <dgm:t>
        <a:bodyPr/>
        <a:lstStyle/>
        <a:p>
          <a:endParaRPr lang="en-US"/>
        </a:p>
      </dgm:t>
    </dgm:pt>
    <dgm:pt modelId="{C91103D8-CFA0-4C79-971C-C29709F653CF}" type="pres">
      <dgm:prSet presAssocID="{5CDCB9DD-7B1E-470B-9CC6-0D96C9BEC011}" presName="nodeFollowingNodes" presStyleLbl="node1" presStyleIdx="3" presStyleCnt="6">
        <dgm:presLayoutVars>
          <dgm:bulletEnabled val="1"/>
        </dgm:presLayoutVars>
      </dgm:prSet>
      <dgm:spPr/>
      <dgm:t>
        <a:bodyPr/>
        <a:lstStyle/>
        <a:p>
          <a:endParaRPr lang="en-US"/>
        </a:p>
      </dgm:t>
    </dgm:pt>
    <dgm:pt modelId="{DCB94FC7-5983-474A-BA34-E72B80CEDBB4}" type="pres">
      <dgm:prSet presAssocID="{C9D36D0D-A486-4686-BD7B-4CF91C5C5B4E}" presName="nodeFollowingNodes" presStyleLbl="node1" presStyleIdx="4" presStyleCnt="6">
        <dgm:presLayoutVars>
          <dgm:bulletEnabled val="1"/>
        </dgm:presLayoutVars>
      </dgm:prSet>
      <dgm:spPr/>
      <dgm:t>
        <a:bodyPr/>
        <a:lstStyle/>
        <a:p>
          <a:endParaRPr lang="en-US"/>
        </a:p>
      </dgm:t>
    </dgm:pt>
    <dgm:pt modelId="{15F6D14F-B2B0-46F7-9A02-349175654EAF}" type="pres">
      <dgm:prSet presAssocID="{5BB03823-B406-425B-B495-A736C6093A2A}" presName="nodeFollowingNodes" presStyleLbl="node1" presStyleIdx="5" presStyleCnt="6">
        <dgm:presLayoutVars>
          <dgm:bulletEnabled val="1"/>
        </dgm:presLayoutVars>
      </dgm:prSet>
      <dgm:spPr/>
      <dgm:t>
        <a:bodyPr/>
        <a:lstStyle/>
        <a:p>
          <a:endParaRPr lang="en-US"/>
        </a:p>
      </dgm:t>
    </dgm:pt>
  </dgm:ptLst>
  <dgm:cxnLst>
    <dgm:cxn modelId="{95094835-A02F-416E-8B04-3ECF3815AD01}" type="presOf" srcId="{5CDCB9DD-7B1E-470B-9CC6-0D96C9BEC011}" destId="{C91103D8-CFA0-4C79-971C-C29709F653CF}" srcOrd="0" destOrd="0" presId="urn:microsoft.com/office/officeart/2005/8/layout/cycle3"/>
    <dgm:cxn modelId="{C0D118EC-A632-4166-BD78-76FABFC85AED}" type="presOf" srcId="{CF9255D4-AA19-4E04-9214-D17A46C6A5ED}" destId="{23FBA849-1CD4-4D8C-8A1C-C20F6C44232F}" srcOrd="0" destOrd="0" presId="urn:microsoft.com/office/officeart/2005/8/layout/cycle3"/>
    <dgm:cxn modelId="{5784142E-CCD7-4257-B840-696C7A8F4D61}" srcId="{5DED6215-DEF7-4A51-A503-BAE0B2A881A1}" destId="{48C50C97-23E9-4C7A-A699-C2D899DE3CF9}" srcOrd="2" destOrd="0" parTransId="{829C04E6-583B-4009-BABE-44BF8E2EC23F}" sibTransId="{4379EE07-63A7-489C-83E9-579E280DFD6A}"/>
    <dgm:cxn modelId="{80566199-3AF4-48E0-B9AB-FE9447B7F74C}" srcId="{5DED6215-DEF7-4A51-A503-BAE0B2A881A1}" destId="{0AAC46C8-8F9A-432A-9FBE-C74F5E1113D2}" srcOrd="0" destOrd="0" parTransId="{2B56475E-188B-4A52-87E2-2B21729F94B2}" sibTransId="{CF9255D4-AA19-4E04-9214-D17A46C6A5ED}"/>
    <dgm:cxn modelId="{C8286ED4-6C53-42F0-8800-BDA2CCECB81A}" srcId="{5DED6215-DEF7-4A51-A503-BAE0B2A881A1}" destId="{B8BC29D4-6479-4F37-83B3-029FC1527FE3}" srcOrd="1" destOrd="0" parTransId="{3578214C-FFAF-4331-979E-D09B55710D51}" sibTransId="{5F12B224-5947-4EDA-A099-8AC47B265AAF}"/>
    <dgm:cxn modelId="{B3649AED-BEA0-4FF1-A307-EE012CEE8CB5}" type="presOf" srcId="{5BB03823-B406-425B-B495-A736C6093A2A}" destId="{15F6D14F-B2B0-46F7-9A02-349175654EAF}" srcOrd="0" destOrd="0" presId="urn:microsoft.com/office/officeart/2005/8/layout/cycle3"/>
    <dgm:cxn modelId="{98E844B5-175B-4C3F-B0C0-3E093B0CE87D}" srcId="{5DED6215-DEF7-4A51-A503-BAE0B2A881A1}" destId="{5BB03823-B406-425B-B495-A736C6093A2A}" srcOrd="5" destOrd="0" parTransId="{8F83300C-7385-40E0-A081-9C9F2E3B577A}" sibTransId="{67D24A07-1D28-4A5D-9F93-65EB29CF9A60}"/>
    <dgm:cxn modelId="{E936C551-5BAE-4433-8792-DEE62B756484}" type="presOf" srcId="{0AAC46C8-8F9A-432A-9FBE-C74F5E1113D2}" destId="{D3DB3D77-9D3D-462E-9675-DF41649A2559}" srcOrd="0" destOrd="0" presId="urn:microsoft.com/office/officeart/2005/8/layout/cycle3"/>
    <dgm:cxn modelId="{5FA11151-0023-429A-BECD-901759431EA0}" type="presOf" srcId="{5DED6215-DEF7-4A51-A503-BAE0B2A881A1}" destId="{CB004C46-DCF2-45DA-AB33-A76DBD46CF95}" srcOrd="0" destOrd="0" presId="urn:microsoft.com/office/officeart/2005/8/layout/cycle3"/>
    <dgm:cxn modelId="{47C3A8EA-3A7E-434F-A06B-D645280D39D7}" type="presOf" srcId="{48C50C97-23E9-4C7A-A699-C2D899DE3CF9}" destId="{BD36ADF8-5A77-4BDE-833A-807714A0814A}" srcOrd="0" destOrd="0" presId="urn:microsoft.com/office/officeart/2005/8/layout/cycle3"/>
    <dgm:cxn modelId="{03DF7B5B-BE03-42D4-8C98-2A93A190FF22}" type="presOf" srcId="{B8BC29D4-6479-4F37-83B3-029FC1527FE3}" destId="{6FA0B231-297F-472E-92C4-F173A93BA796}" srcOrd="0" destOrd="0" presId="urn:microsoft.com/office/officeart/2005/8/layout/cycle3"/>
    <dgm:cxn modelId="{0DC66208-EF10-46AD-9F45-1F6BE0D043CB}" type="presOf" srcId="{C9D36D0D-A486-4686-BD7B-4CF91C5C5B4E}" destId="{DCB94FC7-5983-474A-BA34-E72B80CEDBB4}" srcOrd="0" destOrd="0" presId="urn:microsoft.com/office/officeart/2005/8/layout/cycle3"/>
    <dgm:cxn modelId="{E004A9A4-676F-4876-8CF1-D0F4EC18FE7E}" srcId="{5DED6215-DEF7-4A51-A503-BAE0B2A881A1}" destId="{5CDCB9DD-7B1E-470B-9CC6-0D96C9BEC011}" srcOrd="3" destOrd="0" parTransId="{18E8D134-0DA2-4B59-95D6-BD76D0CE1762}" sibTransId="{1B4D107E-4DF6-4FA8-840A-B931EEE5422B}"/>
    <dgm:cxn modelId="{5AB24CBC-D2EB-4BB8-BC9E-299214D35D26}" srcId="{5DED6215-DEF7-4A51-A503-BAE0B2A881A1}" destId="{C9D36D0D-A486-4686-BD7B-4CF91C5C5B4E}" srcOrd="4" destOrd="0" parTransId="{20FB7398-3811-4114-B554-761D5CA02955}" sibTransId="{E06747F8-0E60-4122-8843-0BDBDCCAE759}"/>
    <dgm:cxn modelId="{1DA7AD57-039B-44DA-82A7-F1A00AC988CF}" type="presParOf" srcId="{CB004C46-DCF2-45DA-AB33-A76DBD46CF95}" destId="{F6316762-E264-4B6C-844F-51FB390737B5}" srcOrd="0" destOrd="0" presId="urn:microsoft.com/office/officeart/2005/8/layout/cycle3"/>
    <dgm:cxn modelId="{C19D532C-D33D-4EE1-93E3-B868E8699018}" type="presParOf" srcId="{F6316762-E264-4B6C-844F-51FB390737B5}" destId="{D3DB3D77-9D3D-462E-9675-DF41649A2559}" srcOrd="0" destOrd="0" presId="urn:microsoft.com/office/officeart/2005/8/layout/cycle3"/>
    <dgm:cxn modelId="{863E5331-0598-435F-93B2-4BD09EAB7ED6}" type="presParOf" srcId="{F6316762-E264-4B6C-844F-51FB390737B5}" destId="{23FBA849-1CD4-4D8C-8A1C-C20F6C44232F}" srcOrd="1" destOrd="0" presId="urn:microsoft.com/office/officeart/2005/8/layout/cycle3"/>
    <dgm:cxn modelId="{56E6CFDD-2D59-4CB5-BEC2-48AB70C05943}" type="presParOf" srcId="{F6316762-E264-4B6C-844F-51FB390737B5}" destId="{6FA0B231-297F-472E-92C4-F173A93BA796}" srcOrd="2" destOrd="0" presId="urn:microsoft.com/office/officeart/2005/8/layout/cycle3"/>
    <dgm:cxn modelId="{997F2EAA-F14C-4941-B5DC-0113FACD7ADA}" type="presParOf" srcId="{F6316762-E264-4B6C-844F-51FB390737B5}" destId="{BD36ADF8-5A77-4BDE-833A-807714A0814A}" srcOrd="3" destOrd="0" presId="urn:microsoft.com/office/officeart/2005/8/layout/cycle3"/>
    <dgm:cxn modelId="{4C980D18-2FC6-40A0-B265-B28D03B76567}" type="presParOf" srcId="{F6316762-E264-4B6C-844F-51FB390737B5}" destId="{C91103D8-CFA0-4C79-971C-C29709F653CF}" srcOrd="4" destOrd="0" presId="urn:microsoft.com/office/officeart/2005/8/layout/cycle3"/>
    <dgm:cxn modelId="{9547A4D3-445C-49F6-9619-7E11F8FFADE0}" type="presParOf" srcId="{F6316762-E264-4B6C-844F-51FB390737B5}" destId="{DCB94FC7-5983-474A-BA34-E72B80CEDBB4}" srcOrd="5" destOrd="0" presId="urn:microsoft.com/office/officeart/2005/8/layout/cycle3"/>
    <dgm:cxn modelId="{ABBF8D61-B04D-4A85-8534-78D27F9FADC8}" type="presParOf" srcId="{F6316762-E264-4B6C-844F-51FB390737B5}" destId="{15F6D14F-B2B0-46F7-9A02-349175654EAF}" srcOrd="6"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FBA849-1CD4-4D8C-8A1C-C20F6C44232F}">
      <dsp:nvSpPr>
        <dsp:cNvPr id="0" name=""/>
        <dsp:cNvSpPr/>
      </dsp:nvSpPr>
      <dsp:spPr>
        <a:xfrm>
          <a:off x="1857346" y="-3097"/>
          <a:ext cx="4514906" cy="4514906"/>
        </a:xfrm>
        <a:prstGeom prst="circularArrow">
          <a:avLst>
            <a:gd name="adj1" fmla="val 5274"/>
            <a:gd name="adj2" fmla="val 312630"/>
            <a:gd name="adj3" fmla="val 14228845"/>
            <a:gd name="adj4" fmla="val 17126601"/>
            <a:gd name="adj5" fmla="val 547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DB3D77-9D3D-462E-9675-DF41649A2559}">
      <dsp:nvSpPr>
        <dsp:cNvPr id="0" name=""/>
        <dsp:cNvSpPr/>
      </dsp:nvSpPr>
      <dsp:spPr>
        <a:xfrm>
          <a:off x="3256880" y="2416"/>
          <a:ext cx="1715839" cy="8579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a:t>Low productivity growth (compared with input prices)</a:t>
          </a:r>
        </a:p>
      </dsp:txBody>
      <dsp:txXfrm>
        <a:off x="3298760" y="44296"/>
        <a:ext cx="1632079" cy="774159"/>
      </dsp:txXfrm>
    </dsp:sp>
    <dsp:sp modelId="{6FA0B231-297F-472E-92C4-F173A93BA796}">
      <dsp:nvSpPr>
        <dsp:cNvPr id="0" name=""/>
        <dsp:cNvSpPr/>
      </dsp:nvSpPr>
      <dsp:spPr>
        <a:xfrm>
          <a:off x="4843096" y="918219"/>
          <a:ext cx="1715839" cy="8579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a:t>Rising Prices  (domestic and export goods)</a:t>
          </a:r>
        </a:p>
      </dsp:txBody>
      <dsp:txXfrm>
        <a:off x="4884976" y="960099"/>
        <a:ext cx="1632079" cy="774159"/>
      </dsp:txXfrm>
    </dsp:sp>
    <dsp:sp modelId="{BD36ADF8-5A77-4BDE-833A-807714A0814A}">
      <dsp:nvSpPr>
        <dsp:cNvPr id="0" name=""/>
        <dsp:cNvSpPr/>
      </dsp:nvSpPr>
      <dsp:spPr>
        <a:xfrm>
          <a:off x="4843096" y="2749824"/>
          <a:ext cx="1715839" cy="8579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a:t>Rising unit (labor and energy) cost</a:t>
          </a:r>
        </a:p>
      </dsp:txBody>
      <dsp:txXfrm>
        <a:off x="4884976" y="2791704"/>
        <a:ext cx="1632079" cy="774159"/>
      </dsp:txXfrm>
    </dsp:sp>
    <dsp:sp modelId="{C91103D8-CFA0-4C79-971C-C29709F653CF}">
      <dsp:nvSpPr>
        <dsp:cNvPr id="0" name=""/>
        <dsp:cNvSpPr/>
      </dsp:nvSpPr>
      <dsp:spPr>
        <a:xfrm>
          <a:off x="3256880" y="3665626"/>
          <a:ext cx="1715839" cy="8579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a:t>Sluggish sales (in domestic and foreign markets)</a:t>
          </a:r>
        </a:p>
      </dsp:txBody>
      <dsp:txXfrm>
        <a:off x="3298760" y="3707506"/>
        <a:ext cx="1632079" cy="774159"/>
      </dsp:txXfrm>
    </dsp:sp>
    <dsp:sp modelId="{DCB94FC7-5983-474A-BA34-E72B80CEDBB4}">
      <dsp:nvSpPr>
        <dsp:cNvPr id="0" name=""/>
        <dsp:cNvSpPr/>
      </dsp:nvSpPr>
      <dsp:spPr>
        <a:xfrm>
          <a:off x="1670663" y="2749824"/>
          <a:ext cx="1715839" cy="8579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a:t>Lower utilization of domestic plant capacity</a:t>
          </a:r>
        </a:p>
      </dsp:txBody>
      <dsp:txXfrm>
        <a:off x="1712543" y="2791704"/>
        <a:ext cx="1632079" cy="774159"/>
      </dsp:txXfrm>
    </dsp:sp>
    <dsp:sp modelId="{15F6D14F-B2B0-46F7-9A02-349175654EAF}">
      <dsp:nvSpPr>
        <dsp:cNvPr id="0" name=""/>
        <dsp:cNvSpPr/>
      </dsp:nvSpPr>
      <dsp:spPr>
        <a:xfrm>
          <a:off x="1670663" y="918219"/>
          <a:ext cx="1715839" cy="85791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a:t>Lagging capital formation (insufficient capital ratio)</a:t>
          </a:r>
        </a:p>
      </dsp:txBody>
      <dsp:txXfrm>
        <a:off x="1712543" y="960099"/>
        <a:ext cx="1632079" cy="774159"/>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5A2854-2DEA-421E-93F1-E725993F600C}" type="datetimeFigureOut">
              <a:rPr lang="en-US" smtClean="0"/>
              <a:t>3/26/2015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20EFDE-A39A-40EA-ABF7-9C5BCF34383F}" type="slidenum">
              <a:rPr lang="en-US" smtClean="0"/>
              <a:t>‹#›</a:t>
            </a:fld>
            <a:endParaRPr lang="en-US"/>
          </a:p>
        </p:txBody>
      </p:sp>
    </p:spTree>
    <p:extLst>
      <p:ext uri="{BB962C8B-B14F-4D97-AF65-F5344CB8AC3E}">
        <p14:creationId xmlns:p14="http://schemas.microsoft.com/office/powerpoint/2010/main" val="120829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miter lim="800000"/>
            <a:headEnd/>
            <a:tailEnd/>
          </a:ln>
        </p:spPr>
        <p:txBody>
          <a:bodyPr/>
          <a:lstStyle/>
          <a:p>
            <a:fld id="{B8F578D3-ECEA-4071-94C5-1E2865856B39}" type="slidenum">
              <a:rPr lang="en-AU">
                <a:ea typeface="MS PGothic" pitchFamily="34" charset="-128"/>
              </a:rPr>
              <a:pPr/>
              <a:t>14</a:t>
            </a:fld>
            <a:endParaRPr lang="en-AU">
              <a:ea typeface="MS PGothic" pitchFamily="34" charset="-128"/>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xfrm>
            <a:off x="685800" y="4343400"/>
            <a:ext cx="5486400" cy="4114800"/>
          </a:xfrm>
          <a:noFill/>
        </p:spPr>
        <p:txBody>
          <a:bodyPr/>
          <a:lstStyle/>
          <a:p>
            <a:pPr eaLnBrk="1" hangingPunct="1"/>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miter lim="800000"/>
            <a:headEnd/>
            <a:tailEnd/>
          </a:ln>
        </p:spPr>
        <p:txBody>
          <a:bodyPr/>
          <a:lstStyle/>
          <a:p>
            <a:fld id="{9450D204-186B-49F3-B9E3-AFAE5F6526F0}" type="slidenum">
              <a:rPr lang="en-AU">
                <a:ea typeface="MS PGothic" pitchFamily="34" charset="-128"/>
              </a:rPr>
              <a:pPr/>
              <a:t>15</a:t>
            </a:fld>
            <a:endParaRPr lang="en-AU">
              <a:ea typeface="MS PGothic" pitchFamily="34" charset="-128"/>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noFill/>
          <a:ln w="9525"/>
        </p:spPr>
        <p:txBody>
          <a:bodyPr/>
          <a:lstStyle/>
          <a:p>
            <a:endParaRPr lang="en-US" smtClean="0"/>
          </a:p>
        </p:txBody>
      </p:sp>
      <p:sp>
        <p:nvSpPr>
          <p:cNvPr id="18435" name="Rectangle 3"/>
          <p:cNvSpPr>
            <a:spLocks noGrp="1" noRot="1" noChangeAspect="1" noChangeArrowheads="1" noTextEdit="1"/>
          </p:cNvSpPr>
          <p:nvPr>
            <p:ph type="sldImg"/>
          </p:nvPr>
        </p:nvSpPr>
        <p:spPr>
          <a:xfrm>
            <a:off x="1150938" y="692150"/>
            <a:ext cx="4556125" cy="3416300"/>
          </a:xfrm>
          <a:ln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1150938" y="692150"/>
            <a:ext cx="4556125" cy="3416300"/>
          </a:xfrm>
          <a:ln cap="flat"/>
        </p:spPr>
      </p:sp>
      <p:sp>
        <p:nvSpPr>
          <p:cNvPr id="19459"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xfrm>
            <a:off x="1150938" y="692150"/>
            <a:ext cx="4556125" cy="3416300"/>
          </a:xfrm>
          <a:ln/>
        </p:spPr>
      </p:sp>
      <p:sp>
        <p:nvSpPr>
          <p:cNvPr id="23555"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C599B4-4737-419C-9E1A-6122BB360733}" type="datetimeFigureOut">
              <a:rPr lang="en-US" smtClean="0"/>
              <a:pPr/>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C599B4-4737-419C-9E1A-6122BB360733}" type="datetimeFigureOut">
              <a:rPr lang="en-US" smtClean="0"/>
              <a:pPr/>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C599B4-4737-419C-9E1A-6122BB360733}" type="datetimeFigureOut">
              <a:rPr lang="en-US" smtClean="0"/>
              <a:pPr/>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C599B4-4737-419C-9E1A-6122BB360733}" type="datetimeFigureOut">
              <a:rPr lang="en-US" smtClean="0"/>
              <a:pPr/>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C599B4-4737-419C-9E1A-6122BB360733}" type="datetimeFigureOut">
              <a:rPr lang="en-US" smtClean="0"/>
              <a:pPr/>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C599B4-4737-419C-9E1A-6122BB360733}" type="datetimeFigureOut">
              <a:rPr lang="en-US" smtClean="0"/>
              <a:pPr/>
              <a:t>3/26/2015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C599B4-4737-419C-9E1A-6122BB360733}" type="datetimeFigureOut">
              <a:rPr lang="en-US" smtClean="0"/>
              <a:pPr/>
              <a:t>3/26/2015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C599B4-4737-419C-9E1A-6122BB360733}" type="datetimeFigureOut">
              <a:rPr lang="en-US" smtClean="0"/>
              <a:pPr/>
              <a:t>3/26/2015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C599B4-4737-419C-9E1A-6122BB360733}" type="datetimeFigureOut">
              <a:rPr lang="en-US" smtClean="0"/>
              <a:pPr/>
              <a:t>3/26/2015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C599B4-4737-419C-9E1A-6122BB360733}" type="datetimeFigureOut">
              <a:rPr lang="en-US" smtClean="0"/>
              <a:pPr/>
              <a:t>3/26/2015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C599B4-4737-419C-9E1A-6122BB360733}" type="datetimeFigureOut">
              <a:rPr lang="en-US" smtClean="0"/>
              <a:pPr/>
              <a:t>3/26/2015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C599B4-4737-419C-9E1A-6122BB360733}" type="datetimeFigureOut">
              <a:rPr lang="en-US" smtClean="0"/>
              <a:pPr/>
              <a:t>3/26/2015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2A1D3-94CF-4BE8-B9A0-75EFE4C74F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Productivity and Quality Management</a:t>
            </a:r>
            <a:endParaRPr lang="en-US" dirty="0"/>
          </a:p>
        </p:txBody>
      </p:sp>
      <p:sp>
        <p:nvSpPr>
          <p:cNvPr id="7" name="Subtitle 6"/>
          <p:cNvSpPr>
            <a:spLocks noGrp="1"/>
          </p:cNvSpPr>
          <p:nvPr>
            <p:ph type="subTitle" idx="1"/>
          </p:nvPr>
        </p:nvSpPr>
        <p:spPr/>
        <p:txBody>
          <a:bodyPr/>
          <a:lstStyle/>
          <a:p>
            <a:r>
              <a:rPr lang="en-US" dirty="0" smtClean="0"/>
              <a:t>Second Lecture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Productivity Concept</a:t>
            </a:r>
            <a:endParaRPr lang="en-US" dirty="0"/>
          </a:p>
        </p:txBody>
      </p:sp>
      <p:sp>
        <p:nvSpPr>
          <p:cNvPr id="3" name="Content Placeholder 2"/>
          <p:cNvSpPr>
            <a:spLocks noGrp="1"/>
          </p:cNvSpPr>
          <p:nvPr>
            <p:ph idx="1"/>
          </p:nvPr>
        </p:nvSpPr>
        <p:spPr/>
        <p:txBody>
          <a:bodyPr>
            <a:normAutofit/>
          </a:bodyPr>
          <a:lstStyle/>
          <a:p>
            <a:r>
              <a:rPr lang="en-US" dirty="0" smtClean="0"/>
              <a:t>The role of Productivity in increasing national welfare is now universally recognized. In every country, developed or developing, with a market economy or a centrally planned economy, the main source of economic growth is an increase in productivity. Inversely, slackening of growth, stagnation and decline entail or are accompanied by a slow-down in productivity improvement.</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Productivity Concept</a:t>
            </a:r>
            <a:endParaRPr lang="en-US" dirty="0"/>
          </a:p>
        </p:txBody>
      </p:sp>
      <p:sp>
        <p:nvSpPr>
          <p:cNvPr id="3" name="Content Placeholder 2"/>
          <p:cNvSpPr>
            <a:spLocks noGrp="1"/>
          </p:cNvSpPr>
          <p:nvPr>
            <p:ph idx="1"/>
          </p:nvPr>
        </p:nvSpPr>
        <p:spPr/>
        <p:txBody>
          <a:bodyPr>
            <a:normAutofit/>
          </a:bodyPr>
          <a:lstStyle/>
          <a:p>
            <a:r>
              <a:rPr lang="en-US" dirty="0" smtClean="0"/>
              <a:t>Higher productivity means accomplishing more with the same amount of resources or achieving higher output in terms of volume and quantity for the same input. This is usually stated as :</a:t>
            </a:r>
          </a:p>
          <a:p>
            <a:r>
              <a:rPr lang="en-US" dirty="0" smtClean="0"/>
              <a:t>Productivity = Output/Input</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Productivity Concept</a:t>
            </a:r>
            <a:endParaRPr lang="en-US" dirty="0"/>
          </a:p>
        </p:txBody>
      </p:sp>
      <p:sp>
        <p:nvSpPr>
          <p:cNvPr id="3" name="Content Placeholder 2"/>
          <p:cNvSpPr>
            <a:spLocks noGrp="1"/>
          </p:cNvSpPr>
          <p:nvPr>
            <p:ph idx="1"/>
          </p:nvPr>
        </p:nvSpPr>
        <p:spPr/>
        <p:txBody>
          <a:bodyPr>
            <a:normAutofit/>
          </a:bodyPr>
          <a:lstStyle/>
          <a:p>
            <a:r>
              <a:rPr lang="en-US" dirty="0" smtClean="0"/>
              <a:t>Productivity can also be defined as the relationship between results and the time it takes to accomplish them. </a:t>
            </a:r>
          </a:p>
          <a:p>
            <a:r>
              <a:rPr lang="en-US" dirty="0" smtClean="0"/>
              <a:t>Time is often a good denominator since it is a universal measurement, and it is beyond human control. </a:t>
            </a:r>
          </a:p>
          <a:p>
            <a:r>
              <a:rPr lang="en-US" dirty="0" smtClean="0"/>
              <a:t>The less time taken to achieve the desired result, the more productive the system is.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Productivity Concept</a:t>
            </a:r>
            <a:endParaRPr lang="en-US" dirty="0"/>
          </a:p>
        </p:txBody>
      </p:sp>
      <p:sp>
        <p:nvSpPr>
          <p:cNvPr id="3" name="Content Placeholder 2"/>
          <p:cNvSpPr>
            <a:spLocks noGrp="1"/>
          </p:cNvSpPr>
          <p:nvPr>
            <p:ph idx="1"/>
          </p:nvPr>
        </p:nvSpPr>
        <p:spPr/>
        <p:txBody>
          <a:bodyPr/>
          <a:lstStyle/>
          <a:p>
            <a:r>
              <a:rPr lang="en-US" dirty="0" smtClean="0"/>
              <a:t>Regardless of the type of production, economic or political system, the definition of productivity remains the same. </a:t>
            </a:r>
          </a:p>
          <a:p>
            <a:r>
              <a:rPr lang="en-US" dirty="0" smtClean="0"/>
              <a:t>Thus, though productivity may mean different things to different people, the basic concept is always the relationship between the quantity and quality of goods or services produced and quantity of resources used to produce them.</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0"/>
          </p:nvPr>
        </p:nvSpPr>
        <p:spPr>
          <a:noFill/>
          <a:ln>
            <a:miter lim="800000"/>
            <a:headEnd/>
            <a:tailEnd/>
          </a:ln>
        </p:spPr>
        <p:txBody>
          <a:bodyPr/>
          <a:lstStyle/>
          <a:p>
            <a:r>
              <a:rPr lang="en-AU">
                <a:ea typeface="MS PGothic" pitchFamily="34" charset="-128"/>
              </a:rPr>
              <a:t>© 2011 Pearson Education, Inc. publishing as Prentice Hall</a:t>
            </a:r>
            <a:endParaRPr lang="en-US">
              <a:ea typeface="MS PGothic" pitchFamily="34" charset="-128"/>
            </a:endParaRPr>
          </a:p>
        </p:txBody>
      </p:sp>
      <p:sp>
        <p:nvSpPr>
          <p:cNvPr id="113666" name="Rectangle 2"/>
          <p:cNvSpPr>
            <a:spLocks noGrp="1" noChangeArrowheads="1"/>
          </p:cNvSpPr>
          <p:nvPr>
            <p:ph type="title"/>
          </p:nvPr>
        </p:nvSpPr>
        <p:spPr>
          <a:xfrm>
            <a:off x="685800" y="434975"/>
            <a:ext cx="7772400" cy="876300"/>
          </a:xfrm>
          <a:extLst/>
        </p:spPr>
        <p:txBody>
          <a:bodyPr/>
          <a:lstStyle/>
          <a:p>
            <a:pPr eaLnBrk="1" hangingPunct="1">
              <a:defRPr/>
            </a:pPr>
            <a:r>
              <a:rPr lang="en-AU" dirty="0" smtClean="0">
                <a:effectLst>
                  <a:outerShdw blurRad="38100" dist="38100" dir="2700000" algn="tl">
                    <a:srgbClr val="C0C0C0"/>
                  </a:outerShdw>
                </a:effectLst>
                <a:ea typeface="+mj-ea"/>
              </a:rPr>
              <a:t>Productivity Challenge</a:t>
            </a:r>
          </a:p>
        </p:txBody>
      </p:sp>
      <p:sp>
        <p:nvSpPr>
          <p:cNvPr id="113667" name="Text Box 3"/>
          <p:cNvSpPr txBox="1">
            <a:spLocks noChangeArrowheads="1"/>
          </p:cNvSpPr>
          <p:nvPr/>
        </p:nvSpPr>
        <p:spPr bwMode="auto">
          <a:xfrm>
            <a:off x="898525" y="1762125"/>
            <a:ext cx="7345363" cy="1244600"/>
          </a:xfrm>
          <a:prstGeom prst="rect">
            <a:avLst/>
          </a:prstGeom>
          <a:noFill/>
          <a:ln w="9525">
            <a:noFill/>
            <a:miter lim="800000"/>
            <a:headEnd/>
            <a:tailEnd/>
          </a:ln>
        </p:spPr>
        <p:txBody>
          <a:bodyPr>
            <a:spAutoFit/>
          </a:bodyPr>
          <a:lstStyle/>
          <a:p>
            <a:pPr algn="ctr">
              <a:lnSpc>
                <a:spcPct val="90000"/>
              </a:lnSpc>
            </a:pPr>
            <a:r>
              <a:rPr lang="en-AU" sz="2800" b="1"/>
              <a:t>Productivity is the ratio of outputs (goods and services) divided by the inputs (resources such as labor and capital)</a:t>
            </a:r>
          </a:p>
        </p:txBody>
      </p:sp>
      <p:sp>
        <p:nvSpPr>
          <p:cNvPr id="113668" name="Text Box 4"/>
          <p:cNvSpPr txBox="1">
            <a:spLocks noChangeArrowheads="1"/>
          </p:cNvSpPr>
          <p:nvPr/>
        </p:nvSpPr>
        <p:spPr bwMode="auto">
          <a:xfrm>
            <a:off x="963613" y="3500438"/>
            <a:ext cx="7213600" cy="476250"/>
          </a:xfrm>
          <a:prstGeom prst="rect">
            <a:avLst/>
          </a:prstGeom>
          <a:noFill/>
          <a:ln>
            <a:noFill/>
          </a:ln>
          <a:effectLst/>
          <a:extLst/>
        </p:spPr>
        <p:txBody>
          <a:bodyPr>
            <a:spAutoFit/>
          </a:bodyPr>
          <a:lstStyle/>
          <a:p>
            <a:pPr algn="ctr">
              <a:lnSpc>
                <a:spcPct val="90000"/>
              </a:lnSpc>
              <a:defRPr/>
            </a:pPr>
            <a:r>
              <a:rPr lang="en-AU" sz="2800" b="1" dirty="0">
                <a:solidFill>
                  <a:srgbClr val="BF0922"/>
                </a:solidFill>
                <a:effectLst>
                  <a:outerShdw blurRad="38100" dist="38100" dir="2700000" algn="tl">
                    <a:srgbClr val="C0C0C0"/>
                  </a:outerShdw>
                </a:effectLst>
                <a:ea typeface="ＭＳ Ｐゴシック" pitchFamily="34" charset="-128"/>
              </a:rPr>
              <a:t>The objective is to improve productivity!</a:t>
            </a:r>
          </a:p>
        </p:txBody>
      </p:sp>
      <p:sp>
        <p:nvSpPr>
          <p:cNvPr id="113669" name="Text Box 5"/>
          <p:cNvSpPr txBox="1">
            <a:spLocks noChangeArrowheads="1"/>
          </p:cNvSpPr>
          <p:nvPr/>
        </p:nvSpPr>
        <p:spPr bwMode="auto">
          <a:xfrm>
            <a:off x="1762125" y="4548188"/>
            <a:ext cx="5618163" cy="1306512"/>
          </a:xfrm>
          <a:prstGeom prst="rect">
            <a:avLst/>
          </a:prstGeom>
          <a:solidFill>
            <a:schemeClr val="accent2"/>
          </a:solidFill>
          <a:ln w="9525">
            <a:solidFill>
              <a:schemeClr val="tx1"/>
            </a:solidFill>
            <a:miter lim="800000"/>
            <a:headEnd/>
            <a:tailEnd/>
          </a:ln>
        </p:spPr>
        <p:txBody>
          <a:bodyPr lIns="126000" tIns="154800" rIns="126000" bIns="154800">
            <a:spAutoFit/>
          </a:bodyPr>
          <a:lstStyle/>
          <a:p>
            <a:pPr algn="ctr">
              <a:lnSpc>
                <a:spcPct val="90000"/>
              </a:lnSpc>
            </a:pPr>
            <a:r>
              <a:rPr lang="en-AU" b="1" i="1"/>
              <a:t>Important Note!</a:t>
            </a:r>
          </a:p>
          <a:p>
            <a:pPr algn="ctr">
              <a:lnSpc>
                <a:spcPct val="90000"/>
              </a:lnSpc>
            </a:pPr>
            <a:r>
              <a:rPr lang="en-AU" b="1" i="1"/>
              <a:t>Production is a measure of output only and not a measure of efficiency</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113667"/>
                                        </p:tgtEl>
                                        <p:attrNameLst>
                                          <p:attrName>style.visibility</p:attrName>
                                        </p:attrNameLst>
                                      </p:cBhvr>
                                      <p:to>
                                        <p:strVal val="visible"/>
                                      </p:to>
                                    </p:set>
                                    <p:animEffect transition="in" filter="strips(downRight)">
                                      <p:cBhvr>
                                        <p:cTn id="7" dur="1000"/>
                                        <p:tgtEl>
                                          <p:spTgt spid="113667"/>
                                        </p:tgtEl>
                                      </p:cBhvr>
                                    </p:animEffect>
                                  </p:childTnLst>
                                </p:cTn>
                              </p:par>
                            </p:childTnLst>
                          </p:cTn>
                        </p:par>
                        <p:par>
                          <p:cTn id="8" fill="hold" nodeType="afterGroup">
                            <p:stCondLst>
                              <p:cond delay="2000"/>
                            </p:stCondLst>
                            <p:childTnLst>
                              <p:par>
                                <p:cTn id="9" presetID="18" presetClass="entr" presetSubtype="6" fill="hold" grpId="0" nodeType="afterEffect">
                                  <p:stCondLst>
                                    <p:cond delay="1000"/>
                                  </p:stCondLst>
                                  <p:childTnLst>
                                    <p:set>
                                      <p:cBhvr>
                                        <p:cTn id="10" dur="1" fill="hold">
                                          <p:stCondLst>
                                            <p:cond delay="0"/>
                                          </p:stCondLst>
                                        </p:cTn>
                                        <p:tgtEl>
                                          <p:spTgt spid="113668"/>
                                        </p:tgtEl>
                                        <p:attrNameLst>
                                          <p:attrName>style.visibility</p:attrName>
                                        </p:attrNameLst>
                                      </p:cBhvr>
                                      <p:to>
                                        <p:strVal val="visible"/>
                                      </p:to>
                                    </p:set>
                                    <p:animEffect transition="in" filter="strips(downRight)">
                                      <p:cBhvr>
                                        <p:cTn id="11" dur="1000"/>
                                        <p:tgtEl>
                                          <p:spTgt spid="113668"/>
                                        </p:tgtEl>
                                      </p:cBhvr>
                                    </p:animEffect>
                                  </p:childTnLst>
                                </p:cTn>
                              </p:par>
                            </p:childTnLst>
                          </p:cTn>
                        </p:par>
                        <p:par>
                          <p:cTn id="12" fill="hold" nodeType="afterGroup">
                            <p:stCondLst>
                              <p:cond delay="4000"/>
                            </p:stCondLst>
                            <p:childTnLst>
                              <p:par>
                                <p:cTn id="13" presetID="18" presetClass="entr" presetSubtype="6" fill="hold" grpId="0" nodeType="afterEffect">
                                  <p:stCondLst>
                                    <p:cond delay="1000"/>
                                  </p:stCondLst>
                                  <p:childTnLst>
                                    <p:set>
                                      <p:cBhvr>
                                        <p:cTn id="14" dur="1" fill="hold">
                                          <p:stCondLst>
                                            <p:cond delay="0"/>
                                          </p:stCondLst>
                                        </p:cTn>
                                        <p:tgtEl>
                                          <p:spTgt spid="113669"/>
                                        </p:tgtEl>
                                        <p:attrNameLst>
                                          <p:attrName>style.visibility</p:attrName>
                                        </p:attrNameLst>
                                      </p:cBhvr>
                                      <p:to>
                                        <p:strVal val="visible"/>
                                      </p:to>
                                    </p:set>
                                    <p:animEffect transition="in" filter="strips(downRight)">
                                      <p:cBhvr>
                                        <p:cTn id="15" dur="1000"/>
                                        <p:tgtEl>
                                          <p:spTgt spid="1136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p:bldP spid="113668" grpId="0"/>
      <p:bldP spid="11366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2"/>
          <p:cNvSpPr>
            <a:spLocks noGrp="1"/>
          </p:cNvSpPr>
          <p:nvPr>
            <p:ph type="ftr" sz="quarter" idx="10"/>
          </p:nvPr>
        </p:nvSpPr>
        <p:spPr>
          <a:noFill/>
          <a:ln>
            <a:miter lim="800000"/>
            <a:headEnd/>
            <a:tailEnd/>
          </a:ln>
        </p:spPr>
        <p:txBody>
          <a:bodyPr/>
          <a:lstStyle/>
          <a:p>
            <a:r>
              <a:rPr lang="en-AU">
                <a:ea typeface="MS PGothic" pitchFamily="34" charset="-128"/>
              </a:rPr>
              <a:t>© 2011 Pearson Education, Inc. publishing as Prentice Hall</a:t>
            </a:r>
            <a:endParaRPr lang="en-US">
              <a:ea typeface="MS PGothic" pitchFamily="34" charset="-128"/>
            </a:endParaRPr>
          </a:p>
        </p:txBody>
      </p:sp>
      <p:grpSp>
        <p:nvGrpSpPr>
          <p:cNvPr id="2" name="Group 2"/>
          <p:cNvGrpSpPr>
            <a:grpSpLocks/>
          </p:cNvGrpSpPr>
          <p:nvPr/>
        </p:nvGrpSpPr>
        <p:grpSpPr bwMode="auto">
          <a:xfrm>
            <a:off x="1625600" y="3327400"/>
            <a:ext cx="6070600" cy="2282825"/>
            <a:chOff x="1024" y="2408"/>
            <a:chExt cx="3824" cy="1438"/>
          </a:xfrm>
        </p:grpSpPr>
        <p:sp>
          <p:nvSpPr>
            <p:cNvPr id="26643" name="Freeform 3"/>
            <p:cNvSpPr>
              <a:spLocks/>
            </p:cNvSpPr>
            <p:nvPr/>
          </p:nvSpPr>
          <p:spPr bwMode="auto">
            <a:xfrm>
              <a:off x="3624" y="2408"/>
              <a:ext cx="1224" cy="1320"/>
            </a:xfrm>
            <a:custGeom>
              <a:avLst/>
              <a:gdLst>
                <a:gd name="T0" fmla="*/ 1224 w 1224"/>
                <a:gd name="T1" fmla="*/ 0 h 1320"/>
                <a:gd name="T2" fmla="*/ 1224 w 1224"/>
                <a:gd name="T3" fmla="*/ 1320 h 1320"/>
                <a:gd name="T4" fmla="*/ 0 w 1224"/>
                <a:gd name="T5" fmla="*/ 1320 h 1320"/>
                <a:gd name="T6" fmla="*/ 0 60000 65536"/>
                <a:gd name="T7" fmla="*/ 0 60000 65536"/>
                <a:gd name="T8" fmla="*/ 0 60000 65536"/>
                <a:gd name="T9" fmla="*/ 0 w 1224"/>
                <a:gd name="T10" fmla="*/ 0 h 1320"/>
                <a:gd name="T11" fmla="*/ 1224 w 1224"/>
                <a:gd name="T12" fmla="*/ 1320 h 1320"/>
              </a:gdLst>
              <a:ahLst/>
              <a:cxnLst>
                <a:cxn ang="T6">
                  <a:pos x="T0" y="T1"/>
                </a:cxn>
                <a:cxn ang="T7">
                  <a:pos x="T2" y="T3"/>
                </a:cxn>
                <a:cxn ang="T8">
                  <a:pos x="T4" y="T5"/>
                </a:cxn>
              </a:cxnLst>
              <a:rect l="T9" t="T10" r="T11" b="T12"/>
              <a:pathLst>
                <a:path w="1224" h="1320">
                  <a:moveTo>
                    <a:pt x="1224" y="0"/>
                  </a:moveTo>
                  <a:lnTo>
                    <a:pt x="1224" y="1320"/>
                  </a:lnTo>
                  <a:lnTo>
                    <a:pt x="0" y="1320"/>
                  </a:lnTo>
                </a:path>
              </a:pathLst>
            </a:custGeom>
            <a:noFill/>
            <a:ln w="57150" cmpd="sng">
              <a:solidFill>
                <a:schemeClr val="tx1"/>
              </a:solidFill>
              <a:round/>
              <a:headEnd/>
              <a:tailEnd type="triangle" w="med" len="med"/>
            </a:ln>
          </p:spPr>
          <p:txBody>
            <a:bodyPr/>
            <a:lstStyle/>
            <a:p>
              <a:endParaRPr lang="en-US"/>
            </a:p>
          </p:txBody>
        </p:sp>
        <p:sp>
          <p:nvSpPr>
            <p:cNvPr id="26644" name="Text Box 4"/>
            <p:cNvSpPr txBox="1">
              <a:spLocks noChangeArrowheads="1"/>
            </p:cNvSpPr>
            <p:nvPr/>
          </p:nvSpPr>
          <p:spPr bwMode="auto">
            <a:xfrm>
              <a:off x="2470" y="3615"/>
              <a:ext cx="1124" cy="231"/>
            </a:xfrm>
            <a:prstGeom prst="rect">
              <a:avLst/>
            </a:prstGeom>
            <a:noFill/>
            <a:ln w="9525">
              <a:noFill/>
              <a:miter lim="800000"/>
              <a:headEnd/>
              <a:tailEnd/>
            </a:ln>
          </p:spPr>
          <p:txBody>
            <a:bodyPr wrap="none">
              <a:spAutoFit/>
            </a:bodyPr>
            <a:lstStyle/>
            <a:p>
              <a:r>
                <a:rPr lang="en-AU" sz="1800" b="1"/>
                <a:t>Feedback loop</a:t>
              </a:r>
            </a:p>
          </p:txBody>
        </p:sp>
        <p:sp>
          <p:nvSpPr>
            <p:cNvPr id="26645" name="Freeform 5"/>
            <p:cNvSpPr>
              <a:spLocks/>
            </p:cNvSpPr>
            <p:nvPr/>
          </p:nvSpPr>
          <p:spPr bwMode="auto">
            <a:xfrm>
              <a:off x="1024" y="2440"/>
              <a:ext cx="1400" cy="1288"/>
            </a:xfrm>
            <a:custGeom>
              <a:avLst/>
              <a:gdLst>
                <a:gd name="T0" fmla="*/ 1400 w 1400"/>
                <a:gd name="T1" fmla="*/ 1288 h 1288"/>
                <a:gd name="T2" fmla="*/ 0 w 1400"/>
                <a:gd name="T3" fmla="*/ 1288 h 1288"/>
                <a:gd name="T4" fmla="*/ 0 w 1400"/>
                <a:gd name="T5" fmla="*/ 0 h 1288"/>
                <a:gd name="T6" fmla="*/ 0 60000 65536"/>
                <a:gd name="T7" fmla="*/ 0 60000 65536"/>
                <a:gd name="T8" fmla="*/ 0 60000 65536"/>
                <a:gd name="T9" fmla="*/ 0 w 1400"/>
                <a:gd name="T10" fmla="*/ 0 h 1288"/>
                <a:gd name="T11" fmla="*/ 1400 w 1400"/>
                <a:gd name="T12" fmla="*/ 1288 h 1288"/>
              </a:gdLst>
              <a:ahLst/>
              <a:cxnLst>
                <a:cxn ang="T6">
                  <a:pos x="T0" y="T1"/>
                </a:cxn>
                <a:cxn ang="T7">
                  <a:pos x="T2" y="T3"/>
                </a:cxn>
                <a:cxn ang="T8">
                  <a:pos x="T4" y="T5"/>
                </a:cxn>
              </a:cxnLst>
              <a:rect l="T9" t="T10" r="T11" b="T12"/>
              <a:pathLst>
                <a:path w="1400" h="1288">
                  <a:moveTo>
                    <a:pt x="1400" y="1288"/>
                  </a:moveTo>
                  <a:lnTo>
                    <a:pt x="0" y="1288"/>
                  </a:lnTo>
                  <a:lnTo>
                    <a:pt x="0" y="0"/>
                  </a:lnTo>
                </a:path>
              </a:pathLst>
            </a:custGeom>
            <a:noFill/>
            <a:ln w="57150" cmpd="sng">
              <a:solidFill>
                <a:schemeClr val="tx1"/>
              </a:solidFill>
              <a:round/>
              <a:headEnd/>
              <a:tailEnd type="triangle" w="med" len="med"/>
            </a:ln>
          </p:spPr>
          <p:txBody>
            <a:bodyPr/>
            <a:lstStyle/>
            <a:p>
              <a:endParaRPr lang="en-US"/>
            </a:p>
          </p:txBody>
        </p:sp>
        <p:sp>
          <p:nvSpPr>
            <p:cNvPr id="26646" name="Line 6"/>
            <p:cNvSpPr>
              <a:spLocks noChangeShapeType="1"/>
            </p:cNvSpPr>
            <p:nvPr/>
          </p:nvSpPr>
          <p:spPr bwMode="auto">
            <a:xfrm flipV="1">
              <a:off x="3000" y="3368"/>
              <a:ext cx="0" cy="256"/>
            </a:xfrm>
            <a:prstGeom prst="line">
              <a:avLst/>
            </a:prstGeom>
            <a:noFill/>
            <a:ln w="57150">
              <a:solidFill>
                <a:schemeClr val="tx1"/>
              </a:solidFill>
              <a:round/>
              <a:headEnd/>
              <a:tailEnd type="triangle" w="med" len="med"/>
            </a:ln>
          </p:spPr>
          <p:txBody>
            <a:bodyPr/>
            <a:lstStyle/>
            <a:p>
              <a:endParaRPr lang="en-US"/>
            </a:p>
          </p:txBody>
        </p:sp>
      </p:grpSp>
      <p:grpSp>
        <p:nvGrpSpPr>
          <p:cNvPr id="3" name="Group 7"/>
          <p:cNvGrpSpPr>
            <a:grpSpLocks/>
          </p:cNvGrpSpPr>
          <p:nvPr/>
        </p:nvGrpSpPr>
        <p:grpSpPr bwMode="auto">
          <a:xfrm>
            <a:off x="6350000" y="1547813"/>
            <a:ext cx="2000250" cy="1830387"/>
            <a:chOff x="4000" y="1167"/>
            <a:chExt cx="1260" cy="1153"/>
          </a:xfrm>
        </p:grpSpPr>
        <p:sp>
          <p:nvSpPr>
            <p:cNvPr id="26639" name="AutoShape 8"/>
            <p:cNvSpPr>
              <a:spLocks noChangeArrowheads="1"/>
            </p:cNvSpPr>
            <p:nvPr/>
          </p:nvSpPr>
          <p:spPr bwMode="auto">
            <a:xfrm>
              <a:off x="4000" y="1752"/>
              <a:ext cx="440" cy="432"/>
            </a:xfrm>
            <a:prstGeom prst="rightArrow">
              <a:avLst>
                <a:gd name="adj1" fmla="val 50000"/>
                <a:gd name="adj2" fmla="val 25463"/>
              </a:avLst>
            </a:prstGeom>
            <a:solidFill>
              <a:schemeClr val="tx2"/>
            </a:solidFill>
            <a:ln w="9525">
              <a:solidFill>
                <a:schemeClr val="tx1"/>
              </a:solidFill>
              <a:miter lim="800000"/>
              <a:headEnd/>
              <a:tailEnd/>
            </a:ln>
          </p:spPr>
          <p:txBody>
            <a:bodyPr wrap="none" anchor="ctr"/>
            <a:lstStyle/>
            <a:p>
              <a:endParaRPr lang="en-US"/>
            </a:p>
          </p:txBody>
        </p:sp>
        <p:grpSp>
          <p:nvGrpSpPr>
            <p:cNvPr id="4" name="Group 9"/>
            <p:cNvGrpSpPr>
              <a:grpSpLocks/>
            </p:cNvGrpSpPr>
            <p:nvPr/>
          </p:nvGrpSpPr>
          <p:grpSpPr bwMode="auto">
            <a:xfrm>
              <a:off x="4448" y="1167"/>
              <a:ext cx="812" cy="1153"/>
              <a:chOff x="4448" y="1167"/>
              <a:chExt cx="812" cy="1153"/>
            </a:xfrm>
          </p:grpSpPr>
          <p:sp>
            <p:nvSpPr>
              <p:cNvPr id="26641" name="Text Box 10"/>
              <p:cNvSpPr txBox="1">
                <a:spLocks noChangeArrowheads="1"/>
              </p:cNvSpPr>
              <p:nvPr/>
            </p:nvSpPr>
            <p:spPr bwMode="auto">
              <a:xfrm>
                <a:off x="4489" y="1167"/>
                <a:ext cx="729" cy="250"/>
              </a:xfrm>
              <a:prstGeom prst="rect">
                <a:avLst/>
              </a:prstGeom>
              <a:noFill/>
              <a:ln w="9525">
                <a:noFill/>
                <a:miter lim="800000"/>
                <a:headEnd/>
                <a:tailEnd/>
              </a:ln>
            </p:spPr>
            <p:txBody>
              <a:bodyPr wrap="none">
                <a:spAutoFit/>
              </a:bodyPr>
              <a:lstStyle/>
              <a:p>
                <a:r>
                  <a:rPr lang="en-AU" sz="2000" b="1"/>
                  <a:t>Outputs</a:t>
                </a:r>
              </a:p>
            </p:txBody>
          </p:sp>
          <p:sp>
            <p:nvSpPr>
              <p:cNvPr id="26642" name="Text Box 11"/>
              <p:cNvSpPr txBox="1">
                <a:spLocks noChangeArrowheads="1"/>
              </p:cNvSpPr>
              <p:nvPr/>
            </p:nvSpPr>
            <p:spPr bwMode="auto">
              <a:xfrm>
                <a:off x="4448" y="1612"/>
                <a:ext cx="812" cy="708"/>
              </a:xfrm>
              <a:prstGeom prst="rect">
                <a:avLst/>
              </a:prstGeom>
              <a:solidFill>
                <a:schemeClr val="hlink"/>
              </a:solidFill>
              <a:ln w="9525">
                <a:solidFill>
                  <a:schemeClr val="tx1"/>
                </a:solidFill>
                <a:miter lim="800000"/>
                <a:headEnd/>
                <a:tailEnd/>
              </a:ln>
            </p:spPr>
            <p:txBody>
              <a:bodyPr lIns="198000" tIns="190800" rIns="198000" bIns="190800">
                <a:spAutoFit/>
              </a:bodyPr>
              <a:lstStyle/>
              <a:p>
                <a:pPr algn="ctr"/>
                <a:r>
                  <a:rPr lang="en-AU" sz="1600" b="1">
                    <a:solidFill>
                      <a:schemeClr val="bg1"/>
                    </a:solidFill>
                  </a:rPr>
                  <a:t>Goods and</a:t>
                </a:r>
                <a:br>
                  <a:rPr lang="en-AU" sz="1600" b="1">
                    <a:solidFill>
                      <a:schemeClr val="bg1"/>
                    </a:solidFill>
                  </a:rPr>
                </a:br>
                <a:r>
                  <a:rPr lang="en-AU" sz="1600" b="1">
                    <a:solidFill>
                      <a:schemeClr val="bg1"/>
                    </a:solidFill>
                  </a:rPr>
                  <a:t>services</a:t>
                </a:r>
              </a:p>
            </p:txBody>
          </p:sp>
        </p:grpSp>
      </p:grpSp>
      <p:grpSp>
        <p:nvGrpSpPr>
          <p:cNvPr id="5" name="Group 23"/>
          <p:cNvGrpSpPr>
            <a:grpSpLocks/>
          </p:cNvGrpSpPr>
          <p:nvPr/>
        </p:nvGrpSpPr>
        <p:grpSpPr bwMode="auto">
          <a:xfrm>
            <a:off x="2438400" y="1547813"/>
            <a:ext cx="3951288" cy="3297237"/>
            <a:chOff x="1536" y="975"/>
            <a:chExt cx="2489" cy="2077"/>
          </a:xfrm>
        </p:grpSpPr>
        <p:sp>
          <p:nvSpPr>
            <p:cNvPr id="26635" name="AutoShape 13"/>
            <p:cNvSpPr>
              <a:spLocks noChangeArrowheads="1"/>
            </p:cNvSpPr>
            <p:nvPr/>
          </p:nvSpPr>
          <p:spPr bwMode="auto">
            <a:xfrm>
              <a:off x="1536" y="1560"/>
              <a:ext cx="440" cy="432"/>
            </a:xfrm>
            <a:prstGeom prst="rightArrow">
              <a:avLst>
                <a:gd name="adj1" fmla="val 50000"/>
                <a:gd name="adj2" fmla="val 25463"/>
              </a:avLst>
            </a:prstGeom>
            <a:solidFill>
              <a:schemeClr val="tx2"/>
            </a:solidFill>
            <a:ln w="9525">
              <a:solidFill>
                <a:schemeClr val="tx1"/>
              </a:solidFill>
              <a:miter lim="800000"/>
              <a:headEnd/>
              <a:tailEnd/>
            </a:ln>
          </p:spPr>
          <p:txBody>
            <a:bodyPr wrap="none" anchor="ctr"/>
            <a:lstStyle/>
            <a:p>
              <a:endParaRPr lang="en-US"/>
            </a:p>
          </p:txBody>
        </p:sp>
        <p:grpSp>
          <p:nvGrpSpPr>
            <p:cNvPr id="6" name="Group 22"/>
            <p:cNvGrpSpPr>
              <a:grpSpLocks/>
            </p:cNvGrpSpPr>
            <p:nvPr/>
          </p:nvGrpSpPr>
          <p:grpSpPr bwMode="auto">
            <a:xfrm>
              <a:off x="1991" y="975"/>
              <a:ext cx="2034" cy="2077"/>
              <a:chOff x="1991" y="975"/>
              <a:chExt cx="2034" cy="2077"/>
            </a:xfrm>
          </p:grpSpPr>
          <p:sp>
            <p:nvSpPr>
              <p:cNvPr id="26637" name="Text Box 15"/>
              <p:cNvSpPr txBox="1">
                <a:spLocks noChangeArrowheads="1"/>
              </p:cNvSpPr>
              <p:nvPr/>
            </p:nvSpPr>
            <p:spPr bwMode="auto">
              <a:xfrm>
                <a:off x="2349" y="975"/>
                <a:ext cx="1289" cy="250"/>
              </a:xfrm>
              <a:prstGeom prst="rect">
                <a:avLst/>
              </a:prstGeom>
              <a:noFill/>
              <a:ln w="9525">
                <a:noFill/>
                <a:miter lim="800000"/>
                <a:headEnd/>
                <a:tailEnd/>
              </a:ln>
            </p:spPr>
            <p:txBody>
              <a:bodyPr wrap="none">
                <a:spAutoFit/>
              </a:bodyPr>
              <a:lstStyle/>
              <a:p>
                <a:r>
                  <a:rPr lang="en-AU" sz="2000" b="1"/>
                  <a:t>Transformation</a:t>
                </a:r>
              </a:p>
            </p:txBody>
          </p:sp>
          <p:sp>
            <p:nvSpPr>
              <p:cNvPr id="26638" name="Text Box 16"/>
              <p:cNvSpPr txBox="1">
                <a:spLocks noChangeArrowheads="1"/>
              </p:cNvSpPr>
              <p:nvPr/>
            </p:nvSpPr>
            <p:spPr bwMode="auto">
              <a:xfrm>
                <a:off x="1991" y="1420"/>
                <a:ext cx="2034" cy="1632"/>
              </a:xfrm>
              <a:prstGeom prst="rect">
                <a:avLst/>
              </a:prstGeom>
              <a:solidFill>
                <a:schemeClr val="accent1"/>
              </a:solidFill>
              <a:ln w="9525">
                <a:solidFill>
                  <a:schemeClr val="tx1"/>
                </a:solidFill>
                <a:miter lim="800000"/>
                <a:headEnd/>
                <a:tailEnd/>
              </a:ln>
            </p:spPr>
            <p:txBody>
              <a:bodyPr lIns="198000" tIns="190800" rIns="198000" bIns="190800">
                <a:spAutoFit/>
              </a:bodyPr>
              <a:lstStyle/>
              <a:p>
                <a:pPr algn="ctr"/>
                <a:r>
                  <a:rPr lang="en-AU" sz="1600" b="1"/>
                  <a:t>The U.S. economic system transforms inputs to outputs at about an annual 2.5% increase in productivity per year. The productivity increase is the result of a mix of capital (38% of 2.5%), labor (10% of 2.5%), and management (52% of 2.5%).</a:t>
                </a:r>
              </a:p>
            </p:txBody>
          </p:sp>
        </p:grpSp>
      </p:grpSp>
      <p:sp>
        <p:nvSpPr>
          <p:cNvPr id="115729" name="Rectangle 17"/>
          <p:cNvSpPr>
            <a:spLocks noGrp="1" noChangeArrowheads="1"/>
          </p:cNvSpPr>
          <p:nvPr>
            <p:ph type="title"/>
          </p:nvPr>
        </p:nvSpPr>
        <p:spPr>
          <a:xfrm>
            <a:off x="685800" y="434975"/>
            <a:ext cx="7772400" cy="863600"/>
          </a:xfrm>
          <a:extLst/>
        </p:spPr>
        <p:txBody>
          <a:bodyPr/>
          <a:lstStyle/>
          <a:p>
            <a:pPr eaLnBrk="1" hangingPunct="1">
              <a:lnSpc>
                <a:spcPct val="80000"/>
              </a:lnSpc>
              <a:defRPr/>
            </a:pPr>
            <a:r>
              <a:rPr lang="en-US" smtClean="0">
                <a:effectLst>
                  <a:outerShdw blurRad="38100" dist="38100" dir="2700000" algn="tl">
                    <a:srgbClr val="C0C0C0"/>
                  </a:outerShdw>
                </a:effectLst>
                <a:ea typeface="+mj-ea"/>
              </a:rPr>
              <a:t>The Economic System</a:t>
            </a:r>
          </a:p>
        </p:txBody>
      </p:sp>
      <p:grpSp>
        <p:nvGrpSpPr>
          <p:cNvPr id="7" name="Group 18"/>
          <p:cNvGrpSpPr>
            <a:grpSpLocks/>
          </p:cNvGrpSpPr>
          <p:nvPr/>
        </p:nvGrpSpPr>
        <p:grpSpPr bwMode="auto">
          <a:xfrm>
            <a:off x="773113" y="1547813"/>
            <a:ext cx="1717675" cy="1830387"/>
            <a:chOff x="487" y="1287"/>
            <a:chExt cx="1082" cy="1153"/>
          </a:xfrm>
        </p:grpSpPr>
        <p:sp>
          <p:nvSpPr>
            <p:cNvPr id="26633" name="Text Box 19"/>
            <p:cNvSpPr txBox="1">
              <a:spLocks noChangeArrowheads="1"/>
            </p:cNvSpPr>
            <p:nvPr/>
          </p:nvSpPr>
          <p:spPr bwMode="auto">
            <a:xfrm>
              <a:off x="730" y="1287"/>
              <a:ext cx="596" cy="250"/>
            </a:xfrm>
            <a:prstGeom prst="rect">
              <a:avLst/>
            </a:prstGeom>
            <a:noFill/>
            <a:ln w="9525">
              <a:noFill/>
              <a:miter lim="800000"/>
              <a:headEnd/>
              <a:tailEnd/>
            </a:ln>
          </p:spPr>
          <p:txBody>
            <a:bodyPr wrap="none">
              <a:spAutoFit/>
            </a:bodyPr>
            <a:lstStyle/>
            <a:p>
              <a:r>
                <a:rPr lang="en-AU" sz="2000" b="1"/>
                <a:t>Inputs</a:t>
              </a:r>
            </a:p>
          </p:txBody>
        </p:sp>
        <p:sp>
          <p:nvSpPr>
            <p:cNvPr id="26634" name="Text Box 20"/>
            <p:cNvSpPr txBox="1">
              <a:spLocks noChangeArrowheads="1"/>
            </p:cNvSpPr>
            <p:nvPr/>
          </p:nvSpPr>
          <p:spPr bwMode="auto">
            <a:xfrm>
              <a:off x="487" y="1732"/>
              <a:ext cx="1082" cy="708"/>
            </a:xfrm>
            <a:prstGeom prst="rect">
              <a:avLst/>
            </a:prstGeom>
            <a:solidFill>
              <a:schemeClr val="tx2"/>
            </a:solidFill>
            <a:ln w="9525">
              <a:solidFill>
                <a:schemeClr val="tx1"/>
              </a:solidFill>
              <a:miter lim="800000"/>
              <a:headEnd/>
              <a:tailEnd/>
            </a:ln>
          </p:spPr>
          <p:txBody>
            <a:bodyPr lIns="198000" tIns="190800" rIns="198000" bIns="190800">
              <a:spAutoFit/>
            </a:bodyPr>
            <a:lstStyle/>
            <a:p>
              <a:pPr algn="ctr"/>
              <a:r>
                <a:rPr lang="en-AU" sz="1600" b="1">
                  <a:solidFill>
                    <a:schemeClr val="bg1"/>
                  </a:solidFill>
                </a:rPr>
                <a:t>Labor,</a:t>
              </a:r>
              <a:br>
                <a:rPr lang="en-AU" sz="1600" b="1">
                  <a:solidFill>
                    <a:schemeClr val="bg1"/>
                  </a:solidFill>
                </a:rPr>
              </a:br>
              <a:r>
                <a:rPr lang="en-AU" sz="1600" b="1">
                  <a:solidFill>
                    <a:schemeClr val="bg1"/>
                  </a:solidFill>
                </a:rPr>
                <a:t>capital,</a:t>
              </a:r>
              <a:br>
                <a:rPr lang="en-AU" sz="1600" b="1">
                  <a:solidFill>
                    <a:schemeClr val="bg1"/>
                  </a:solidFill>
                </a:rPr>
              </a:br>
              <a:r>
                <a:rPr lang="en-AU" sz="1600" b="1">
                  <a:solidFill>
                    <a:schemeClr val="bg1"/>
                  </a:solidFill>
                </a:rPr>
                <a:t>management</a:t>
              </a:r>
            </a:p>
          </p:txBody>
        </p:sp>
      </p:grpSp>
      <p:sp>
        <p:nvSpPr>
          <p:cNvPr id="115733" name="Text Box 21"/>
          <p:cNvSpPr txBox="1">
            <a:spLocks noChangeArrowheads="1"/>
          </p:cNvSpPr>
          <p:nvPr/>
        </p:nvSpPr>
        <p:spPr bwMode="auto">
          <a:xfrm>
            <a:off x="7335838" y="5751513"/>
            <a:ext cx="1144587" cy="336550"/>
          </a:xfrm>
          <a:prstGeom prst="rect">
            <a:avLst/>
          </a:prstGeom>
          <a:noFill/>
          <a:ln w="9525">
            <a:noFill/>
            <a:miter lim="800000"/>
            <a:headEnd/>
            <a:tailEnd/>
          </a:ln>
        </p:spPr>
        <p:txBody>
          <a:bodyPr wrap="none">
            <a:spAutoFit/>
          </a:bodyPr>
          <a:lstStyle/>
          <a:p>
            <a:r>
              <a:rPr lang="en-AU" sz="1600" b="1"/>
              <a:t>Figure 1.6</a:t>
            </a: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1000"/>
                                        <p:tgtEl>
                                          <p:spTgt spid="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2"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right)">
                                      <p:cBhvr>
                                        <p:cTn id="22" dur="500"/>
                                        <p:tgtEl>
                                          <p:spTgt spid="2"/>
                                        </p:tgtEl>
                                      </p:cBhvr>
                                    </p:animEffect>
                                  </p:childTnLst>
                                </p:cTn>
                              </p:par>
                            </p:childTnLst>
                          </p:cTn>
                        </p:par>
                        <p:par>
                          <p:cTn id="23" fill="hold" nodeType="afterGroup">
                            <p:stCondLst>
                              <p:cond delay="500"/>
                            </p:stCondLst>
                            <p:childTnLst>
                              <p:par>
                                <p:cTn id="24" presetID="22" presetClass="entr" presetSubtype="8" fill="hold" grpId="0" nodeType="afterEffect">
                                  <p:stCondLst>
                                    <p:cond delay="0"/>
                                  </p:stCondLst>
                                  <p:childTnLst>
                                    <p:set>
                                      <p:cBhvr>
                                        <p:cTn id="25" dur="1" fill="hold">
                                          <p:stCondLst>
                                            <p:cond delay="0"/>
                                          </p:stCondLst>
                                        </p:cTn>
                                        <p:tgtEl>
                                          <p:spTgt spid="115733"/>
                                        </p:tgtEl>
                                        <p:attrNameLst>
                                          <p:attrName>style.visibility</p:attrName>
                                        </p:attrNameLst>
                                      </p:cBhvr>
                                      <p:to>
                                        <p:strVal val="visible"/>
                                      </p:to>
                                    </p:set>
                                    <p:animEffect transition="in" filter="wipe(left)">
                                      <p:cBhvr>
                                        <p:cTn id="26" dur="500"/>
                                        <p:tgtEl>
                                          <p:spTgt spid="1157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33"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Slide Number Placeholder 5"/>
          <p:cNvSpPr>
            <a:spLocks noGrp="1"/>
          </p:cNvSpPr>
          <p:nvPr>
            <p:ph type="sldNum" sz="quarter" idx="12"/>
          </p:nvPr>
        </p:nvSpPr>
        <p:spPr>
          <a:noFill/>
        </p:spPr>
        <p:txBody>
          <a:bodyPr/>
          <a:lstStyle/>
          <a:p>
            <a:fld id="{EC994E9B-D3CF-49C6-89C7-586C67948BAB}" type="slidenum">
              <a:rPr lang="en-US" smtClean="0"/>
              <a:pPr/>
              <a:t>16</a:t>
            </a:fld>
            <a:endParaRPr lang="en-US" smtClean="0"/>
          </a:p>
        </p:txBody>
      </p:sp>
      <p:sp>
        <p:nvSpPr>
          <p:cNvPr id="122882" name="Rectangle 2"/>
          <p:cNvSpPr>
            <a:spLocks noGrp="1" noChangeArrowheads="1"/>
          </p:cNvSpPr>
          <p:nvPr>
            <p:ph type="body" idx="1"/>
          </p:nvPr>
        </p:nvSpPr>
        <p:spPr>
          <a:xfrm>
            <a:off x="609600" y="3581400"/>
            <a:ext cx="5484813" cy="2514600"/>
          </a:xfrm>
          <a:noFill/>
        </p:spPr>
        <p:txBody>
          <a:bodyPr lIns="90488" tIns="44450" rIns="90488" bIns="44450"/>
          <a:lstStyle/>
          <a:p>
            <a:r>
              <a:rPr lang="en-US" smtClean="0"/>
              <a:t>Single-factor measures</a:t>
            </a:r>
          </a:p>
          <a:p>
            <a:pPr lvl="1"/>
            <a:r>
              <a:rPr lang="en-US" smtClean="0"/>
              <a:t>Output / (Single Input)</a:t>
            </a:r>
          </a:p>
          <a:p>
            <a:r>
              <a:rPr lang="en-US" smtClean="0"/>
              <a:t>All-factors measure</a:t>
            </a:r>
          </a:p>
          <a:p>
            <a:pPr lvl="1"/>
            <a:r>
              <a:rPr lang="en-US" smtClean="0"/>
              <a:t>Output / (Total Inputs)</a:t>
            </a:r>
          </a:p>
        </p:txBody>
      </p:sp>
      <p:graphicFrame>
        <p:nvGraphicFramePr>
          <p:cNvPr id="1026" name="Object 3">
            <a:hlinkClick r:id="" action="ppaction://ole?verb=0"/>
          </p:cNvPr>
          <p:cNvGraphicFramePr>
            <a:graphicFrameLocks/>
          </p:cNvGraphicFramePr>
          <p:nvPr/>
        </p:nvGraphicFramePr>
        <p:xfrm>
          <a:off x="2286000" y="1447800"/>
          <a:ext cx="4759325" cy="1339850"/>
        </p:xfrm>
        <a:graphic>
          <a:graphicData uri="http://schemas.openxmlformats.org/presentationml/2006/ole">
            <mc:AlternateContent xmlns:mc="http://schemas.openxmlformats.org/markup-compatibility/2006">
              <mc:Choice xmlns:v="urn:schemas-microsoft-com:vml" Requires="v">
                <p:oleObj spid="_x0000_s54277" name="Equation" r:id="rId4" imgW="4757400" imgH="1338120" progId="">
                  <p:embed/>
                </p:oleObj>
              </mc:Choice>
              <mc:Fallback>
                <p:oleObj name="Equation" r:id="rId4" imgW="4757400" imgH="1338120" progId="">
                  <p:embed/>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1447800"/>
                        <a:ext cx="4759325" cy="1339850"/>
                      </a:xfrm>
                      <a:prstGeom prst="rect">
                        <a:avLst/>
                      </a:prstGeom>
                      <a:noFill/>
                      <a:ln>
                        <a:noFill/>
                      </a:ln>
                      <a:effectLst/>
                      <a:extLst>
                        <a:ext uri="{909E8E84-426E-40DD-AFC4-6F175D3DCCD1}">
                          <a14:hiddenFill xmlns:a14="http://schemas.microsoft.com/office/drawing/2010/main">
                            <a:gradFill rotWithShape="0">
                              <a:gsLst>
                                <a:gs pos="0">
                                  <a:srgbClr val="F1C5E7">
                                    <a:gamma/>
                                    <a:shade val="89804"/>
                                    <a:invGamma/>
                                  </a:srgbClr>
                                </a:gs>
                                <a:gs pos="100000">
                                  <a:srgbClr val="F1C5E7"/>
                                </a:gs>
                              </a:gsLst>
                              <a:path path="shape">
                                <a:fillToRect l="50000" t="50000" r="50000" b="50000"/>
                              </a:path>
                            </a:gradFill>
                          </a14:hiddenFill>
                        </a:ext>
                        <a:ext uri="{91240B29-F687-4F45-9708-019B960494DF}">
                          <a14:hiddenLine xmlns:a14="http://schemas.microsoft.com/office/drawing/2010/main" w="12700">
                            <a:solidFill>
                              <a:srgbClr val="701A5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9" name="Rectangle 4"/>
          <p:cNvSpPr>
            <a:spLocks noChangeArrowheads="1"/>
          </p:cNvSpPr>
          <p:nvPr/>
        </p:nvSpPr>
        <p:spPr bwMode="auto">
          <a:xfrm>
            <a:off x="66675" y="152400"/>
            <a:ext cx="9077325" cy="576263"/>
          </a:xfrm>
          <a:prstGeom prst="rect">
            <a:avLst/>
          </a:prstGeom>
          <a:noFill/>
          <a:ln w="12700">
            <a:noFill/>
            <a:miter lim="800000"/>
            <a:headEnd/>
            <a:tailEnd/>
          </a:ln>
        </p:spPr>
        <p:txBody>
          <a:bodyPr lIns="90488" tIns="44450" rIns="90488" bIns="44450">
            <a:spAutoFit/>
          </a:bodyPr>
          <a:lstStyle/>
          <a:p>
            <a:pPr algn="ctr"/>
            <a:r>
              <a:rPr lang="en-US" sz="3200">
                <a:latin typeface="Impact" pitchFamily="34" charset="0"/>
              </a:rPr>
              <a:t>Productivity</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882">
                                            <p:txEl>
                                              <p:pRg st="0" end="0"/>
                                            </p:txEl>
                                          </p:spTgt>
                                        </p:tgtEl>
                                        <p:attrNameLst>
                                          <p:attrName>style.visibility</p:attrName>
                                        </p:attrNameLst>
                                      </p:cBhvr>
                                      <p:to>
                                        <p:strVal val="visible"/>
                                      </p:to>
                                    </p:set>
                                    <p:animEffect transition="in" filter="wipe(left)">
                                      <p:cBhvr>
                                        <p:cTn id="7" dur="500"/>
                                        <p:tgtEl>
                                          <p:spTgt spid="122882">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22882">
                                            <p:txEl>
                                              <p:pRg st="1" end="1"/>
                                            </p:txEl>
                                          </p:spTgt>
                                        </p:tgtEl>
                                        <p:attrNameLst>
                                          <p:attrName>style.visibility</p:attrName>
                                        </p:attrNameLst>
                                      </p:cBhvr>
                                      <p:to>
                                        <p:strVal val="visible"/>
                                      </p:to>
                                    </p:set>
                                    <p:animEffect transition="in" filter="wipe(left)">
                                      <p:cBhvr>
                                        <p:cTn id="10" dur="500"/>
                                        <p:tgtEl>
                                          <p:spTgt spid="12288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22882">
                                            <p:txEl>
                                              <p:pRg st="2" end="2"/>
                                            </p:txEl>
                                          </p:spTgt>
                                        </p:tgtEl>
                                        <p:attrNameLst>
                                          <p:attrName>style.visibility</p:attrName>
                                        </p:attrNameLst>
                                      </p:cBhvr>
                                      <p:to>
                                        <p:strVal val="visible"/>
                                      </p:to>
                                    </p:set>
                                    <p:animEffect transition="in" filter="wipe(left)">
                                      <p:cBhvr>
                                        <p:cTn id="15" dur="500"/>
                                        <p:tgtEl>
                                          <p:spTgt spid="122882">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22882">
                                            <p:txEl>
                                              <p:pRg st="3" end="3"/>
                                            </p:txEl>
                                          </p:spTgt>
                                        </p:tgtEl>
                                        <p:attrNameLst>
                                          <p:attrName>style.visibility</p:attrName>
                                        </p:attrNameLst>
                                      </p:cBhvr>
                                      <p:to>
                                        <p:strVal val="visible"/>
                                      </p:to>
                                    </p:set>
                                    <p:animEffect transition="in" filter="wipe(left)">
                                      <p:cBhvr>
                                        <p:cTn id="18" dur="500"/>
                                        <p:tgtEl>
                                          <p:spTgt spid="12288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2"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2"/>
          </p:nvPr>
        </p:nvSpPr>
        <p:spPr>
          <a:noFill/>
        </p:spPr>
        <p:txBody>
          <a:bodyPr/>
          <a:lstStyle/>
          <a:p>
            <a:fld id="{A21633A5-E87D-4576-B96C-0AE9771B3854}" type="slidenum">
              <a:rPr lang="en-US" smtClean="0"/>
              <a:pPr/>
              <a:t>17</a:t>
            </a:fld>
            <a:endParaRPr lang="en-US" smtClean="0"/>
          </a:p>
        </p:txBody>
      </p:sp>
      <p:sp>
        <p:nvSpPr>
          <p:cNvPr id="4099" name="Rectangle 3"/>
          <p:cNvSpPr>
            <a:spLocks noChangeArrowheads="1"/>
          </p:cNvSpPr>
          <p:nvPr/>
        </p:nvSpPr>
        <p:spPr bwMode="auto">
          <a:xfrm>
            <a:off x="457200" y="1801813"/>
            <a:ext cx="8305800" cy="3608387"/>
          </a:xfrm>
          <a:prstGeom prst="rect">
            <a:avLst/>
          </a:prstGeom>
          <a:noFill/>
          <a:ln w="12700">
            <a:noFill/>
            <a:miter lim="800000"/>
            <a:headEnd/>
            <a:tailEnd/>
          </a:ln>
        </p:spPr>
        <p:txBody>
          <a:bodyPr lIns="90488" tIns="44450" rIns="90488" bIns="44450"/>
          <a:lstStyle/>
          <a:p>
            <a:pPr>
              <a:spcBef>
                <a:spcPct val="20000"/>
              </a:spcBef>
              <a:tabLst>
                <a:tab pos="1371600" algn="l"/>
                <a:tab pos="2686050" algn="l"/>
                <a:tab pos="4114800" algn="l"/>
                <a:tab pos="5429250" algn="l"/>
              </a:tabLst>
            </a:pPr>
            <a:endParaRPr lang="en-US" sz="2600" b="1">
              <a:solidFill>
                <a:srgbClr val="B22A92"/>
              </a:solidFill>
              <a:latin typeface="Arial" charset="0"/>
            </a:endParaRPr>
          </a:p>
          <a:p>
            <a:pPr>
              <a:spcBef>
                <a:spcPct val="20000"/>
              </a:spcBef>
              <a:tabLst>
                <a:tab pos="1371600" algn="l"/>
                <a:tab pos="2686050" algn="l"/>
                <a:tab pos="4114800" algn="l"/>
                <a:tab pos="5429250" algn="l"/>
              </a:tabLst>
            </a:pPr>
            <a:r>
              <a:rPr lang="en-US" sz="2200" b="1">
                <a:latin typeface="Arial" charset="0"/>
              </a:rPr>
              <a:t>Single-factor   Output      Output       Output      Output</a:t>
            </a:r>
            <a:br>
              <a:rPr lang="en-US" sz="2200" b="1">
                <a:latin typeface="Arial" charset="0"/>
              </a:rPr>
            </a:br>
            <a:r>
              <a:rPr lang="en-US" sz="2200" b="1">
                <a:latin typeface="Arial" charset="0"/>
              </a:rPr>
              <a:t>measures        Labor        Machine    Capital      Energy</a:t>
            </a:r>
          </a:p>
          <a:p>
            <a:pPr>
              <a:spcBef>
                <a:spcPct val="20000"/>
              </a:spcBef>
              <a:tabLst>
                <a:tab pos="1371600" algn="l"/>
                <a:tab pos="2686050" algn="l"/>
                <a:tab pos="4114800" algn="l"/>
                <a:tab pos="5429250" algn="l"/>
              </a:tabLst>
            </a:pPr>
            <a:endParaRPr lang="en-US" sz="2200" b="1">
              <a:latin typeface="Arial" charset="0"/>
            </a:endParaRPr>
          </a:p>
          <a:p>
            <a:pPr>
              <a:spcBef>
                <a:spcPct val="20000"/>
              </a:spcBef>
              <a:tabLst>
                <a:tab pos="1371600" algn="l"/>
                <a:tab pos="2686050" algn="l"/>
                <a:tab pos="4114800" algn="l"/>
                <a:tab pos="5429250" algn="l"/>
              </a:tabLst>
            </a:pPr>
            <a:r>
              <a:rPr lang="en-US" sz="2200" b="1">
                <a:latin typeface="Arial" charset="0"/>
              </a:rPr>
              <a:t>	 	</a:t>
            </a:r>
          </a:p>
          <a:p>
            <a:pPr>
              <a:spcBef>
                <a:spcPct val="20000"/>
              </a:spcBef>
              <a:tabLst>
                <a:tab pos="1371600" algn="l"/>
                <a:tab pos="2686050" algn="l"/>
                <a:tab pos="4114800" algn="l"/>
                <a:tab pos="5429250" algn="l"/>
              </a:tabLst>
            </a:pPr>
            <a:r>
              <a:rPr lang="en-US" sz="2200" b="1">
                <a:latin typeface="Arial" charset="0"/>
              </a:rPr>
              <a:t>All-factors             Output</a:t>
            </a:r>
          </a:p>
          <a:p>
            <a:pPr>
              <a:spcBef>
                <a:spcPct val="20000"/>
              </a:spcBef>
              <a:tabLst>
                <a:tab pos="1371600" algn="l"/>
                <a:tab pos="2686050" algn="l"/>
                <a:tab pos="4114800" algn="l"/>
                <a:tab pos="5429250" algn="l"/>
              </a:tabLst>
            </a:pPr>
            <a:r>
              <a:rPr lang="en-US" sz="2200" b="1">
                <a:latin typeface="Arial" charset="0"/>
              </a:rPr>
              <a:t>measure	            All inputs</a:t>
            </a:r>
            <a:endParaRPr lang="en-US" sz="2200" b="1">
              <a:solidFill>
                <a:srgbClr val="B22A92"/>
              </a:solidFill>
              <a:latin typeface="Arial" charset="0"/>
            </a:endParaRPr>
          </a:p>
        </p:txBody>
      </p:sp>
      <p:sp>
        <p:nvSpPr>
          <p:cNvPr id="4100" name="Line 4"/>
          <p:cNvSpPr>
            <a:spLocks noChangeShapeType="1"/>
          </p:cNvSpPr>
          <p:nvPr/>
        </p:nvSpPr>
        <p:spPr bwMode="auto">
          <a:xfrm>
            <a:off x="2522538" y="2667000"/>
            <a:ext cx="900112" cy="0"/>
          </a:xfrm>
          <a:prstGeom prst="line">
            <a:avLst/>
          </a:prstGeom>
          <a:noFill/>
          <a:ln w="19050">
            <a:solidFill>
              <a:schemeClr val="tx1"/>
            </a:solidFill>
            <a:round/>
            <a:headEnd/>
            <a:tailEnd/>
          </a:ln>
        </p:spPr>
        <p:txBody>
          <a:bodyPr wrap="none" anchor="ctr"/>
          <a:lstStyle/>
          <a:p>
            <a:endParaRPr lang="en-US"/>
          </a:p>
        </p:txBody>
      </p:sp>
      <p:sp>
        <p:nvSpPr>
          <p:cNvPr id="4101" name="Line 5"/>
          <p:cNvSpPr>
            <a:spLocks noChangeShapeType="1"/>
          </p:cNvSpPr>
          <p:nvPr/>
        </p:nvSpPr>
        <p:spPr bwMode="auto">
          <a:xfrm>
            <a:off x="3894138" y="2667000"/>
            <a:ext cx="900112" cy="0"/>
          </a:xfrm>
          <a:prstGeom prst="line">
            <a:avLst/>
          </a:prstGeom>
          <a:noFill/>
          <a:ln w="19050">
            <a:solidFill>
              <a:schemeClr val="tx1"/>
            </a:solidFill>
            <a:round/>
            <a:headEnd/>
            <a:tailEnd/>
          </a:ln>
        </p:spPr>
        <p:txBody>
          <a:bodyPr wrap="none" anchor="ctr"/>
          <a:lstStyle/>
          <a:p>
            <a:endParaRPr lang="en-US"/>
          </a:p>
        </p:txBody>
      </p:sp>
      <p:sp>
        <p:nvSpPr>
          <p:cNvPr id="4102" name="Line 6"/>
          <p:cNvSpPr>
            <a:spLocks noChangeShapeType="1"/>
          </p:cNvSpPr>
          <p:nvPr/>
        </p:nvSpPr>
        <p:spPr bwMode="auto">
          <a:xfrm>
            <a:off x="5341938" y="2667000"/>
            <a:ext cx="900112" cy="0"/>
          </a:xfrm>
          <a:prstGeom prst="line">
            <a:avLst/>
          </a:prstGeom>
          <a:noFill/>
          <a:ln w="19050">
            <a:solidFill>
              <a:schemeClr val="tx1"/>
            </a:solidFill>
            <a:round/>
            <a:headEnd/>
            <a:tailEnd/>
          </a:ln>
        </p:spPr>
        <p:txBody>
          <a:bodyPr wrap="none" anchor="ctr"/>
          <a:lstStyle/>
          <a:p>
            <a:endParaRPr lang="en-US"/>
          </a:p>
        </p:txBody>
      </p:sp>
      <p:sp>
        <p:nvSpPr>
          <p:cNvPr id="4103" name="Line 7"/>
          <p:cNvSpPr>
            <a:spLocks noChangeShapeType="1"/>
          </p:cNvSpPr>
          <p:nvPr/>
        </p:nvSpPr>
        <p:spPr bwMode="auto">
          <a:xfrm>
            <a:off x="6713538" y="2667000"/>
            <a:ext cx="900112" cy="0"/>
          </a:xfrm>
          <a:prstGeom prst="line">
            <a:avLst/>
          </a:prstGeom>
          <a:noFill/>
          <a:ln w="19050">
            <a:solidFill>
              <a:schemeClr val="tx1"/>
            </a:solidFill>
            <a:round/>
            <a:headEnd/>
            <a:tailEnd/>
          </a:ln>
        </p:spPr>
        <p:txBody>
          <a:bodyPr wrap="none" anchor="ctr"/>
          <a:lstStyle/>
          <a:p>
            <a:endParaRPr lang="en-US"/>
          </a:p>
        </p:txBody>
      </p:sp>
      <p:sp>
        <p:nvSpPr>
          <p:cNvPr id="4104" name="Line 10"/>
          <p:cNvSpPr>
            <a:spLocks noChangeShapeType="1"/>
          </p:cNvSpPr>
          <p:nvPr/>
        </p:nvSpPr>
        <p:spPr bwMode="auto">
          <a:xfrm>
            <a:off x="2847975" y="4267200"/>
            <a:ext cx="1190625" cy="0"/>
          </a:xfrm>
          <a:prstGeom prst="line">
            <a:avLst/>
          </a:prstGeom>
          <a:noFill/>
          <a:ln w="19050">
            <a:solidFill>
              <a:schemeClr val="tx1"/>
            </a:solidFill>
            <a:round/>
            <a:headEnd/>
            <a:tailEnd/>
          </a:ln>
        </p:spPr>
        <p:txBody>
          <a:bodyPr wrap="none" anchor="ctr"/>
          <a:lstStyle/>
          <a:p>
            <a:endParaRPr lang="en-US"/>
          </a:p>
        </p:txBody>
      </p:sp>
      <p:sp>
        <p:nvSpPr>
          <p:cNvPr id="4105" name="Rectangle 11"/>
          <p:cNvSpPr>
            <a:spLocks noChangeArrowheads="1"/>
          </p:cNvSpPr>
          <p:nvPr/>
        </p:nvSpPr>
        <p:spPr bwMode="auto">
          <a:xfrm>
            <a:off x="66675" y="152400"/>
            <a:ext cx="9077325" cy="582613"/>
          </a:xfrm>
          <a:prstGeom prst="rect">
            <a:avLst/>
          </a:prstGeom>
          <a:noFill/>
          <a:ln w="12700">
            <a:noFill/>
            <a:miter lim="800000"/>
            <a:headEnd/>
            <a:tailEnd/>
          </a:ln>
        </p:spPr>
        <p:txBody>
          <a:bodyPr lIns="90488" tIns="44450" rIns="90488" bIns="44450">
            <a:spAutoFit/>
          </a:bodyPr>
          <a:lstStyle/>
          <a:p>
            <a:pPr algn="ctr"/>
            <a:r>
              <a:rPr lang="en-US" sz="3200">
                <a:latin typeface="Impact" pitchFamily="34" charset="0"/>
              </a:rPr>
              <a:t>Measures of Productivity</a:t>
            </a: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2"/>
          </p:nvPr>
        </p:nvSpPr>
        <p:spPr>
          <a:noFill/>
        </p:spPr>
        <p:txBody>
          <a:bodyPr/>
          <a:lstStyle/>
          <a:p>
            <a:fld id="{76F3AD33-9213-4A67-BDC3-19AB6085E6D4}" type="slidenum">
              <a:rPr lang="en-US" smtClean="0"/>
              <a:pPr/>
              <a:t>18</a:t>
            </a:fld>
            <a:endParaRPr lang="en-US" smtClean="0"/>
          </a:p>
        </p:txBody>
      </p:sp>
      <p:sp>
        <p:nvSpPr>
          <p:cNvPr id="8195" name="Text Box 2"/>
          <p:cNvSpPr txBox="1">
            <a:spLocks noChangeArrowheads="1"/>
          </p:cNvSpPr>
          <p:nvPr/>
        </p:nvSpPr>
        <p:spPr bwMode="auto">
          <a:xfrm>
            <a:off x="533400" y="1066800"/>
            <a:ext cx="8086725" cy="5481638"/>
          </a:xfrm>
          <a:prstGeom prst="rect">
            <a:avLst/>
          </a:prstGeom>
          <a:noFill/>
          <a:ln w="12700">
            <a:noFill/>
            <a:miter lim="800000"/>
            <a:headEnd/>
            <a:tailEnd/>
          </a:ln>
        </p:spPr>
        <p:txBody>
          <a:bodyPr>
            <a:spAutoFit/>
          </a:bodyPr>
          <a:lstStyle/>
          <a:p>
            <a:pPr>
              <a:lnSpc>
                <a:spcPct val="130000"/>
              </a:lnSpc>
              <a:buFontTx/>
              <a:buChar char="•"/>
            </a:pPr>
            <a:r>
              <a:rPr lang="en-US" sz="3200" b="1">
                <a:latin typeface="Arial" charset="0"/>
              </a:rPr>
              <a:t> Labor Productivity</a:t>
            </a:r>
            <a:endParaRPr lang="en-US" sz="3200">
              <a:latin typeface="Arial" charset="0"/>
            </a:endParaRPr>
          </a:p>
          <a:p>
            <a:pPr lvl="1">
              <a:lnSpc>
                <a:spcPct val="130000"/>
              </a:lnSpc>
              <a:buFontTx/>
              <a:buChar char="–"/>
            </a:pPr>
            <a:r>
              <a:rPr lang="en-US" sz="2800">
                <a:latin typeface="Arial" charset="0"/>
              </a:rPr>
              <a:t> Quantity (or value) of output / labor hrs</a:t>
            </a:r>
          </a:p>
          <a:p>
            <a:pPr lvl="1">
              <a:lnSpc>
                <a:spcPct val="130000"/>
              </a:lnSpc>
              <a:buFontTx/>
              <a:buChar char="–"/>
            </a:pPr>
            <a:r>
              <a:rPr lang="en-US" sz="2800">
                <a:latin typeface="Arial" charset="0"/>
              </a:rPr>
              <a:t> Quantity (or value)</a:t>
            </a:r>
            <a:r>
              <a:rPr lang="en-US" sz="2400"/>
              <a:t> </a:t>
            </a:r>
            <a:r>
              <a:rPr lang="en-US" sz="2800">
                <a:latin typeface="Arial" charset="0"/>
              </a:rPr>
              <a:t>of output / shift</a:t>
            </a:r>
          </a:p>
          <a:p>
            <a:pPr>
              <a:lnSpc>
                <a:spcPct val="130000"/>
              </a:lnSpc>
              <a:buFontTx/>
              <a:buChar char="•"/>
            </a:pPr>
            <a:r>
              <a:rPr lang="en-US" sz="3200" b="1">
                <a:latin typeface="Arial" charset="0"/>
              </a:rPr>
              <a:t> Machine Productivity</a:t>
            </a:r>
            <a:endParaRPr lang="en-US" sz="2800" b="1">
              <a:latin typeface="Arial" charset="0"/>
            </a:endParaRPr>
          </a:p>
          <a:p>
            <a:pPr lvl="1">
              <a:lnSpc>
                <a:spcPct val="130000"/>
              </a:lnSpc>
              <a:buFontTx/>
              <a:buChar char="–"/>
            </a:pPr>
            <a:r>
              <a:rPr lang="en-US" sz="2800">
                <a:latin typeface="Arial" charset="0"/>
              </a:rPr>
              <a:t> Quantity (or value) of output / machine hrs</a:t>
            </a:r>
          </a:p>
          <a:p>
            <a:pPr>
              <a:lnSpc>
                <a:spcPct val="130000"/>
              </a:lnSpc>
              <a:buFontTx/>
              <a:buChar char="•"/>
            </a:pPr>
            <a:r>
              <a:rPr lang="en-US" sz="3200" b="1">
                <a:latin typeface="Arial" charset="0"/>
              </a:rPr>
              <a:t>  Energy Productivity</a:t>
            </a:r>
          </a:p>
          <a:p>
            <a:pPr lvl="1">
              <a:lnSpc>
                <a:spcPct val="130000"/>
              </a:lnSpc>
              <a:buFont typeface="Arial" charset="0"/>
              <a:buChar char="–"/>
            </a:pPr>
            <a:r>
              <a:rPr lang="en-US" sz="2800">
                <a:latin typeface="Arial" charset="0"/>
              </a:rPr>
              <a:t> Quantity (or value of output) / kwh</a:t>
            </a:r>
          </a:p>
          <a:p>
            <a:pPr>
              <a:lnSpc>
                <a:spcPct val="130000"/>
              </a:lnSpc>
              <a:buFontTx/>
              <a:buChar char="•"/>
            </a:pPr>
            <a:r>
              <a:rPr lang="en-US" sz="3200" b="1">
                <a:latin typeface="Arial" charset="0"/>
              </a:rPr>
              <a:t>  Capital Productivity</a:t>
            </a:r>
          </a:p>
          <a:p>
            <a:pPr lvl="1">
              <a:lnSpc>
                <a:spcPct val="130000"/>
              </a:lnSpc>
              <a:buFont typeface="Arial" charset="0"/>
              <a:buChar char="–"/>
            </a:pPr>
            <a:r>
              <a:rPr lang="en-US" sz="3200" b="1">
                <a:latin typeface="Arial" charset="0"/>
              </a:rPr>
              <a:t> </a:t>
            </a:r>
            <a:r>
              <a:rPr lang="en-US" sz="2800">
                <a:latin typeface="Arial" charset="0"/>
              </a:rPr>
              <a:t>Quantity (or value) of output / value of input</a:t>
            </a:r>
            <a:endParaRPr lang="en-US" sz="3200" b="1">
              <a:latin typeface="Arial" charset="0"/>
            </a:endParaRPr>
          </a:p>
        </p:txBody>
      </p:sp>
      <p:sp>
        <p:nvSpPr>
          <p:cNvPr id="8196" name="Rectangle 3"/>
          <p:cNvSpPr>
            <a:spLocks noChangeArrowheads="1"/>
          </p:cNvSpPr>
          <p:nvPr/>
        </p:nvSpPr>
        <p:spPr bwMode="auto">
          <a:xfrm>
            <a:off x="66675" y="152400"/>
            <a:ext cx="9077325" cy="582613"/>
          </a:xfrm>
          <a:prstGeom prst="rect">
            <a:avLst/>
          </a:prstGeom>
          <a:noFill/>
          <a:ln w="12700">
            <a:noFill/>
            <a:miter lim="800000"/>
            <a:headEnd/>
            <a:tailEnd/>
          </a:ln>
        </p:spPr>
        <p:txBody>
          <a:bodyPr lIns="90488" tIns="44450" rIns="90488" bIns="44450">
            <a:spAutoFit/>
          </a:bodyPr>
          <a:lstStyle/>
          <a:p>
            <a:pPr algn="ctr"/>
            <a:r>
              <a:rPr lang="en-US" sz="3200">
                <a:latin typeface="Impact" pitchFamily="34" charset="0"/>
              </a:rPr>
              <a:t>Some Single Factor Measurements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Productivity Role</a:t>
            </a:r>
            <a:endParaRPr lang="en-US" dirty="0"/>
          </a:p>
        </p:txBody>
      </p:sp>
      <p:sp>
        <p:nvSpPr>
          <p:cNvPr id="3" name="Content Placeholder 2"/>
          <p:cNvSpPr>
            <a:spLocks noGrp="1"/>
          </p:cNvSpPr>
          <p:nvPr>
            <p:ph idx="1"/>
          </p:nvPr>
        </p:nvSpPr>
        <p:spPr/>
        <p:txBody>
          <a:bodyPr/>
          <a:lstStyle/>
          <a:p>
            <a:r>
              <a:rPr lang="en-US" dirty="0" smtClean="0"/>
              <a:t>Productivity is a comprehensive tool for managers, industrial engineers, economists and politicians. It compares production at different levels of the economic system (individual and shop-floor, organizational, </a:t>
            </a:r>
            <a:r>
              <a:rPr lang="en-US" dirty="0" err="1" smtClean="0"/>
              <a:t>sectoral</a:t>
            </a:r>
            <a:r>
              <a:rPr lang="en-US" dirty="0" smtClean="0"/>
              <a:t> ad national) with resources consumed.</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Last Lecture</a:t>
            </a:r>
            <a:endParaRPr lang="en-US" dirty="0"/>
          </a:p>
        </p:txBody>
      </p:sp>
      <p:sp>
        <p:nvSpPr>
          <p:cNvPr id="3" name="Content Placeholder 2"/>
          <p:cNvSpPr>
            <a:spLocks noGrp="1"/>
          </p:cNvSpPr>
          <p:nvPr>
            <p:ph idx="1"/>
          </p:nvPr>
        </p:nvSpPr>
        <p:spPr/>
        <p:txBody>
          <a:bodyPr/>
          <a:lstStyle/>
          <a:p>
            <a:r>
              <a:rPr lang="en-US" dirty="0" smtClean="0"/>
              <a:t>The Concept of Productivity and Quality</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Productivity Role</a:t>
            </a:r>
            <a:endParaRPr lang="en-US" dirty="0"/>
          </a:p>
        </p:txBody>
      </p:sp>
      <p:sp>
        <p:nvSpPr>
          <p:cNvPr id="3" name="Content Placeholder 2"/>
          <p:cNvSpPr>
            <a:spLocks noGrp="1"/>
          </p:cNvSpPr>
          <p:nvPr>
            <p:ph idx="1"/>
          </p:nvPr>
        </p:nvSpPr>
        <p:spPr/>
        <p:txBody>
          <a:bodyPr>
            <a:normAutofit fontScale="92500"/>
          </a:bodyPr>
          <a:lstStyle/>
          <a:p>
            <a:r>
              <a:rPr lang="en-US" dirty="0" smtClean="0"/>
              <a:t>Sometimes productivity is viewed as a more  intensive use of such resources as </a:t>
            </a:r>
            <a:r>
              <a:rPr lang="en-US" dirty="0" err="1" smtClean="0"/>
              <a:t>labour</a:t>
            </a:r>
            <a:r>
              <a:rPr lang="en-US" dirty="0" smtClean="0"/>
              <a:t> and machines which should reliably indicate performance or efficiency if measured accurately. </a:t>
            </a:r>
          </a:p>
          <a:p>
            <a:r>
              <a:rPr lang="en-US" dirty="0" smtClean="0"/>
              <a:t>However, it is important to separate productivity from intensity of </a:t>
            </a:r>
            <a:r>
              <a:rPr lang="en-US" dirty="0" err="1" smtClean="0"/>
              <a:t>lobour</a:t>
            </a:r>
            <a:r>
              <a:rPr lang="en-US" dirty="0" smtClean="0"/>
              <a:t>, because while </a:t>
            </a:r>
            <a:r>
              <a:rPr lang="en-US" dirty="0" err="1" smtClean="0"/>
              <a:t>labour</a:t>
            </a:r>
            <a:r>
              <a:rPr lang="en-US" dirty="0" smtClean="0"/>
              <a:t> productivity reflects the beneficial results of </a:t>
            </a:r>
            <a:r>
              <a:rPr lang="en-US" dirty="0" err="1" smtClean="0"/>
              <a:t>labour</a:t>
            </a:r>
            <a:r>
              <a:rPr lang="en-US" dirty="0" smtClean="0"/>
              <a:t>, its intensity means excess effort and is no more than work – speed-up.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Productivity Improvement</a:t>
            </a:r>
            <a:endParaRPr lang="en-US" dirty="0"/>
          </a:p>
        </p:txBody>
      </p:sp>
      <p:sp>
        <p:nvSpPr>
          <p:cNvPr id="3" name="Content Placeholder 2"/>
          <p:cNvSpPr>
            <a:spLocks noGrp="1"/>
          </p:cNvSpPr>
          <p:nvPr>
            <p:ph idx="1"/>
          </p:nvPr>
        </p:nvSpPr>
        <p:spPr/>
        <p:txBody>
          <a:bodyPr/>
          <a:lstStyle/>
          <a:p>
            <a:r>
              <a:rPr lang="en-US" dirty="0" smtClean="0"/>
              <a:t>The essence of productivity improvement is working more intelligently, not harder. </a:t>
            </a:r>
          </a:p>
          <a:p>
            <a:r>
              <a:rPr lang="en-US" dirty="0" smtClean="0"/>
              <a:t>Real productivity improvement is not achieved by working harder: this results in very limited increases in productivity due to man`s physical limitations.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Productivity Improvement</a:t>
            </a:r>
            <a:endParaRPr lang="en-US" dirty="0"/>
          </a:p>
        </p:txBody>
      </p:sp>
      <p:sp>
        <p:nvSpPr>
          <p:cNvPr id="3" name="Content Placeholder 2"/>
          <p:cNvSpPr>
            <a:spLocks noGrp="1"/>
          </p:cNvSpPr>
          <p:nvPr>
            <p:ph idx="1"/>
          </p:nvPr>
        </p:nvSpPr>
        <p:spPr/>
        <p:txBody>
          <a:bodyPr/>
          <a:lstStyle/>
          <a:p>
            <a:r>
              <a:rPr lang="en-US" dirty="0" smtClean="0"/>
              <a:t>The ILO has for many years promoted an advanced view of productivity which refers to the effective and efficient utilization of all resources, capital, land, material, energy, information and time, in addition to </a:t>
            </a:r>
            <a:r>
              <a:rPr lang="en-US" dirty="0" err="1" smtClean="0"/>
              <a:t>labour</a:t>
            </a:r>
            <a:r>
              <a:rPr lang="en-US" dirty="0" smtClean="0"/>
              <a:t>. </a:t>
            </a:r>
          </a:p>
          <a:p>
            <a:r>
              <a:rPr lang="en-US" dirty="0" smtClean="0"/>
              <a:t>In promoting such views, one must combat some common misunderstandings about productivity.</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Misconceptions</a:t>
            </a:r>
            <a:endParaRPr lang="en-US" dirty="0"/>
          </a:p>
        </p:txBody>
      </p:sp>
      <p:sp>
        <p:nvSpPr>
          <p:cNvPr id="3" name="Content Placeholder 2"/>
          <p:cNvSpPr>
            <a:spLocks noGrp="1"/>
          </p:cNvSpPr>
          <p:nvPr>
            <p:ph idx="1"/>
          </p:nvPr>
        </p:nvSpPr>
        <p:spPr/>
        <p:txBody>
          <a:bodyPr/>
          <a:lstStyle/>
          <a:p>
            <a:r>
              <a:rPr lang="en-US" dirty="0" smtClean="0"/>
              <a:t>First, productivity is not only </a:t>
            </a:r>
            <a:r>
              <a:rPr lang="en-US" dirty="0" err="1" smtClean="0"/>
              <a:t>labour</a:t>
            </a:r>
            <a:r>
              <a:rPr lang="en-US" dirty="0" smtClean="0"/>
              <a:t> efficiency or  ``</a:t>
            </a:r>
            <a:r>
              <a:rPr lang="en-US" dirty="0" err="1" smtClean="0"/>
              <a:t>labour</a:t>
            </a:r>
            <a:r>
              <a:rPr lang="en-US" dirty="0" smtClean="0"/>
              <a:t> productivity`` - although </a:t>
            </a:r>
            <a:r>
              <a:rPr lang="en-US" dirty="0" err="1" smtClean="0"/>
              <a:t>labour</a:t>
            </a:r>
            <a:r>
              <a:rPr lang="en-US" dirty="0" smtClean="0"/>
              <a:t> productivity statistics are still useful policy making data.</a:t>
            </a:r>
          </a:p>
          <a:p>
            <a:r>
              <a:rPr lang="en-US" dirty="0" smtClean="0"/>
              <a:t>The false conclusions which may be drawn from analyses of single factor productivity are demonstrated by a major British productivity success story: agriculture.</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Misconceptions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second misconception is that it is possible to judge performance simply by output. </a:t>
            </a:r>
          </a:p>
          <a:p>
            <a:r>
              <a:rPr lang="en-US" dirty="0" smtClean="0"/>
              <a:t>The </a:t>
            </a:r>
            <a:r>
              <a:rPr lang="en-US" dirty="0" err="1" smtClean="0"/>
              <a:t>lattermay</a:t>
            </a:r>
            <a:r>
              <a:rPr lang="en-US" dirty="0" smtClean="0"/>
              <a:t> be rising without an increase in productivity if, for instance, input costs have risen disproportionately. </a:t>
            </a:r>
          </a:p>
          <a:p>
            <a:r>
              <a:rPr lang="en-US" dirty="0" smtClean="0"/>
              <a:t>Moreover, increases in output compared with previous years should take into account price increases and inflation. </a:t>
            </a:r>
          </a:p>
          <a:p>
            <a:r>
              <a:rPr lang="en-US" dirty="0" smtClean="0"/>
              <a:t>Such an approach is often the result of being process-oriented at the expense of paying attention of final results. </a:t>
            </a:r>
          </a:p>
          <a:p>
            <a:r>
              <a:rPr lang="en-US" dirty="0" smtClean="0"/>
              <a:t>This is common in any bureaucratic system.</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Misconceptions</a:t>
            </a:r>
            <a:endParaRPr lang="en-US" dirty="0"/>
          </a:p>
        </p:txBody>
      </p:sp>
      <p:sp>
        <p:nvSpPr>
          <p:cNvPr id="3" name="Content Placeholder 2"/>
          <p:cNvSpPr>
            <a:spLocks noGrp="1"/>
          </p:cNvSpPr>
          <p:nvPr>
            <p:ph idx="1"/>
          </p:nvPr>
        </p:nvSpPr>
        <p:spPr/>
        <p:txBody>
          <a:bodyPr>
            <a:normAutofit lnSpcReduction="10000"/>
          </a:bodyPr>
          <a:lstStyle/>
          <a:p>
            <a:r>
              <a:rPr lang="en-US" dirty="0" smtClean="0"/>
              <a:t>The third problem is confusion between productivity and profitability. </a:t>
            </a:r>
          </a:p>
          <a:p>
            <a:r>
              <a:rPr lang="en-US" dirty="0" smtClean="0"/>
              <a:t>In real life profit can be obtained through price recovery even though productivity may have gone down. </a:t>
            </a:r>
          </a:p>
          <a:p>
            <a:r>
              <a:rPr lang="en-US" dirty="0" smtClean="0"/>
              <a:t>Conversely, high productivity does not always go with high  profit since goods which are produced efficiently are not necessarily in demand.</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Misconceptions</a:t>
            </a:r>
            <a:endParaRPr lang="en-US" dirty="0"/>
          </a:p>
        </p:txBody>
      </p:sp>
      <p:sp>
        <p:nvSpPr>
          <p:cNvPr id="3" name="Content Placeholder 2"/>
          <p:cNvSpPr>
            <a:spLocks noGrp="1"/>
          </p:cNvSpPr>
          <p:nvPr>
            <p:ph idx="1"/>
          </p:nvPr>
        </p:nvSpPr>
        <p:spPr/>
        <p:txBody>
          <a:bodyPr/>
          <a:lstStyle/>
          <a:p>
            <a:r>
              <a:rPr lang="en-US" dirty="0" smtClean="0"/>
              <a:t>Fourth there is one more misunderstanding – confusing productivity with efficiency. </a:t>
            </a:r>
          </a:p>
          <a:p>
            <a:r>
              <a:rPr lang="en-US" dirty="0" smtClean="0"/>
              <a:t>Efficiency means producing high-quality goods in the shortest possible time. </a:t>
            </a:r>
          </a:p>
          <a:p>
            <a:r>
              <a:rPr lang="en-US" dirty="0" smtClean="0"/>
              <a:t>But we have to consider if these good are needed.</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Misconceptions</a:t>
            </a:r>
            <a:endParaRPr lang="en-US" dirty="0"/>
          </a:p>
        </p:txBody>
      </p:sp>
      <p:sp>
        <p:nvSpPr>
          <p:cNvPr id="3" name="Content Placeholder 2"/>
          <p:cNvSpPr>
            <a:spLocks noGrp="1"/>
          </p:cNvSpPr>
          <p:nvPr>
            <p:ph idx="1"/>
          </p:nvPr>
        </p:nvSpPr>
        <p:spPr/>
        <p:txBody>
          <a:bodyPr/>
          <a:lstStyle/>
          <a:p>
            <a:r>
              <a:rPr lang="en-US" dirty="0" smtClean="0"/>
              <a:t>A fifth mistake is to believe that cost cutting always improves productivity. When done indiscriminately, it can make matters worse in the long term.</a:t>
            </a:r>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Misconceptions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Another myth which causes damage is that productivity can only be applied to production.</a:t>
            </a:r>
          </a:p>
          <a:p>
            <a:r>
              <a:rPr lang="en-US" dirty="0" smtClean="0"/>
              <a:t> In reality, productivity is relevant to nay kind of organization or system, including services, notably information. </a:t>
            </a:r>
          </a:p>
          <a:p>
            <a:r>
              <a:rPr lang="en-US" dirty="0" smtClean="0"/>
              <a:t>With the changing structure of occupations, information specialists have become a new target for productivity drives. </a:t>
            </a:r>
          </a:p>
          <a:p>
            <a:r>
              <a:rPr lang="en-US" dirty="0" smtClean="0"/>
              <a:t>Information technology itself gives new dimensions to productivity concepts and productivity measurement.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these days of flexible automation, microprocessors, just-in-time manufacturing and distribution systems, and mixed-flow production systems, work-ours are less relevant as a measure of effectiveness than in the past. </a:t>
            </a:r>
          </a:p>
          <a:p>
            <a:r>
              <a:rPr lang="en-US" dirty="0" smtClean="0"/>
              <a:t>In fact, in industries, in industries and regions where ``steel-collar`` workers or robots are replacing blue-collar workers, the productivity of capital or other expensive, scarce resources such as energy or raw materials is of far more concern than </a:t>
            </a:r>
            <a:r>
              <a:rPr lang="en-US" dirty="0" err="1" smtClean="0"/>
              <a:t>labour</a:t>
            </a:r>
            <a:r>
              <a:rPr lang="en-US" dirty="0" smtClean="0"/>
              <a:t> productivity.</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Lecture No 2</a:t>
            </a:r>
            <a:endParaRPr lang="en-US" dirty="0"/>
          </a:p>
        </p:txBody>
      </p:sp>
      <p:sp>
        <p:nvSpPr>
          <p:cNvPr id="3" name="Content Placeholder 2"/>
          <p:cNvSpPr>
            <a:spLocks noGrp="1"/>
          </p:cNvSpPr>
          <p:nvPr>
            <p:ph idx="1"/>
          </p:nvPr>
        </p:nvSpPr>
        <p:spPr/>
        <p:txBody>
          <a:bodyPr/>
          <a:lstStyle/>
          <a:p>
            <a:pPr>
              <a:buNone/>
            </a:pPr>
            <a:endParaRPr lang="en-US" dirty="0" smtClean="0"/>
          </a:p>
          <a:p>
            <a:r>
              <a:rPr lang="en-US" dirty="0" smtClean="0"/>
              <a:t>Productivity Concept</a:t>
            </a:r>
          </a:p>
          <a:p>
            <a:r>
              <a:rPr lang="en-US" dirty="0" smtClean="0"/>
              <a:t>The Concept of Productivity</a:t>
            </a:r>
          </a:p>
          <a:p>
            <a:pPr>
              <a:buNone/>
            </a:pP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Productivity and Quality</a:t>
            </a:r>
            <a:endParaRPr lang="en-US" dirty="0"/>
          </a:p>
        </p:txBody>
      </p:sp>
      <p:sp>
        <p:nvSpPr>
          <p:cNvPr id="3" name="Content Placeholder 2"/>
          <p:cNvSpPr>
            <a:spLocks noGrp="1"/>
          </p:cNvSpPr>
          <p:nvPr>
            <p:ph idx="1"/>
          </p:nvPr>
        </p:nvSpPr>
        <p:spPr/>
        <p:txBody>
          <a:bodyPr>
            <a:normAutofit lnSpcReduction="10000"/>
          </a:bodyPr>
          <a:lstStyle/>
          <a:p>
            <a:r>
              <a:rPr lang="en-US" dirty="0" smtClean="0"/>
              <a:t>The concept of productivity is also increasingly linked with quality – of output, input and the process itself. </a:t>
            </a:r>
          </a:p>
          <a:p>
            <a:r>
              <a:rPr lang="en-US" dirty="0" smtClean="0"/>
              <a:t>An element of key importance is the quality of the work force, its management and its working conditions, and it has been generally recognized that rising productivity and improving quality of working life de tend to go hand in hand.</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By productivity, management and union policy makers refer, essentially, to the overall effectiveness and performance of individual organizations.  </a:t>
            </a:r>
          </a:p>
          <a:p>
            <a:r>
              <a:rPr lang="en-US" dirty="0" smtClean="0"/>
              <a:t>This includes less tangible features such as the absence of </a:t>
            </a:r>
            <a:r>
              <a:rPr lang="en-US" dirty="0" err="1" smtClean="0"/>
              <a:t>labour</a:t>
            </a:r>
            <a:r>
              <a:rPr lang="en-US" dirty="0" smtClean="0"/>
              <a:t> stoppages, rate of turnover, absenteeism and even customer satisfaction.  </a:t>
            </a:r>
          </a:p>
          <a:p>
            <a:r>
              <a:rPr lang="en-US" dirty="0" smtClean="0"/>
              <a:t>Given this broad concept of productivity, it is understandable that policy makers see a link between worker satisfaction, customer satisfaction and productivity. </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It is therefore, important to define effectiveness as the degree to which goals are attained. </a:t>
            </a:r>
          </a:p>
          <a:p>
            <a:r>
              <a:rPr lang="en-US" dirty="0" smtClean="0"/>
              <a:t>This concept based on a systematic and comprehensive approach to social and economic development, permits us to work out productivity definitions suitable for any given enterprise, sector or nation. </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complication arises, however, because the numerator and denominator for effectiveness comparisons may be quite different, reflecting specific features, such as organizational structures and the political, social and economic goals of the country or sector.</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Thus, the definition of productivity is complex and it is not only technical and managerial problem. It is a matter of concern to government bodies, trade unions and other institutions. And the more different their goals, the more different their definitions of productivity will be. But if all social groups agree on more or less common goals, the definition of productivity for the country, even for the different segments of economy will have more common features. Hence the main indicator of improving productivity is a decreasing ratio of input to output at constant or improved quality</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If productivity is defined for individual worker as the relation of the volume of specific work done to the potential capacity of the worker (in numerical cost or time terms), then for the enterprise or sector, it can be expressed as the relation between value added and the cost of all input components.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For example, in an enterprise or shop floor dealing with homogenous products, productivity can be defined as the relation of output expressed in physical terms (in tones or numbers of goods produced) to input expressed in work hours. At the national level, productivity is the relationship of national income to total expenditure (or labor costs if we are interested only in labor productivity).</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Generally, speaking productivity could be considered as a comprehensive measure of how organizations satisfy the following criteria.</a:t>
            </a:r>
          </a:p>
          <a:p>
            <a:pPr lvl="0"/>
            <a:r>
              <a:rPr lang="en-US" dirty="0" smtClean="0"/>
              <a:t>Objectives: the degree to which they are achieved</a:t>
            </a:r>
          </a:p>
          <a:p>
            <a:pPr lvl="0"/>
            <a:r>
              <a:rPr lang="en-US" dirty="0" smtClean="0"/>
              <a:t>Efficiency: how effectively resources are used to generate useful output</a:t>
            </a:r>
          </a:p>
          <a:p>
            <a:pPr lvl="0"/>
            <a:r>
              <a:rPr lang="en-US" dirty="0" smtClean="0"/>
              <a:t>Effectiveness: what is achieved compared with what is possible</a:t>
            </a:r>
          </a:p>
          <a:p>
            <a:pPr lvl="0"/>
            <a:r>
              <a:rPr lang="en-US" dirty="0" smtClean="0"/>
              <a:t>Comparability: how productivity performance is recorded overtime</a:t>
            </a:r>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Though there are many different definitions of productivity the commonest approach to designing a productivity model is to identify a right output and input components in accordance with the long middle and short term development goals of the enterprise, sector or country.</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71600" y="2667000"/>
            <a:ext cx="7772400" cy="1362075"/>
          </a:xfrm>
        </p:spPr>
        <p:txBody>
          <a:bodyPr/>
          <a:lstStyle/>
          <a:p>
            <a:pPr algn="ctr"/>
            <a:r>
              <a:rPr lang="en-US" dirty="0" smtClean="0"/>
              <a:t>Productivity Importance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71600" y="2667000"/>
            <a:ext cx="7772400" cy="1362075"/>
          </a:xfrm>
        </p:spPr>
        <p:txBody>
          <a:bodyPr/>
          <a:lstStyle/>
          <a:p>
            <a:pPr algn="ctr"/>
            <a:r>
              <a:rPr lang="en-US" dirty="0" smtClean="0"/>
              <a:t>Role of productivity</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The significance of productivity in increasing national welfare is now universally recognized. There is no human activity that does not benefit from improved productivity. This is important because of the more of the  increased Gross National Income  (GNP) is produced by improving  the effectiveness and quality of manpower then by using additional labor and capital. In other words, national income or GNP grows faster than the input factor when productivity is improved.</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In this sense productivity must be considered in both social and economic terms. </a:t>
            </a:r>
          </a:p>
          <a:p>
            <a:r>
              <a:rPr lang="en-US" dirty="0" smtClean="0"/>
              <a:t>Attitudes towards work and achievement may be improved through employees` participation in planning goals, implementing processes, and through sharing productivity gains.</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The importance of the social side of prod has increased considerably. </a:t>
            </a:r>
          </a:p>
          <a:p>
            <a:r>
              <a:rPr lang="en-US" dirty="0" smtClean="0"/>
              <a:t>A study among managers and trade unions in some American firms shows that most managers 78% and union leaders 70% do not employ only quantitative definitions of productivity. </a:t>
            </a:r>
          </a:p>
          <a:p>
            <a:r>
              <a:rPr lang="en-US" dirty="0" smtClean="0"/>
              <a:t>They prefer a broader more qualitative conceptions, related to the organization concerned</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Productivity improvement therefore, results in direct increases in the standard of living under conditions of distribution of productivity gains according to contribution. </a:t>
            </a:r>
          </a:p>
          <a:p>
            <a:r>
              <a:rPr lang="en-US" dirty="0" smtClean="0"/>
              <a:t>At present it would not be wrong to state that productivity is the only worldwide source of real economic growth, social progress and improved standard of living.</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report of the Singapore national productivity board on a productivity survey in 1984 says that more than half of the contribution to be increased in per capita gross domestic product in Singapore is attributed to labor productivity for the period 1966-1983.</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Changes in productivity are recognized as the major influence on many social and economic phenomena such as rapid economic growth, higher standard of living, improvement in nation’s balance of payments, inflation control and even the amount and quality of leisure.</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Productivity also largely determines how competitive a country’s products are internationally. </a:t>
            </a:r>
          </a:p>
          <a:p>
            <a:r>
              <a:rPr lang="en-US" dirty="0" smtClean="0"/>
              <a:t>This means that they have to decrease production or keep production cost stable by lowering real wages. </a:t>
            </a:r>
          </a:p>
          <a:p>
            <a:r>
              <a:rPr lang="en-US" dirty="0" smtClean="0"/>
              <a:t>Some countries that fail to keep pace with the productivity levels of competitors try to solve their problems by devaluing their national currencies. </a:t>
            </a:r>
          </a:p>
          <a:p>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71600" y="2667000"/>
            <a:ext cx="7772400" cy="1362075"/>
          </a:xfrm>
        </p:spPr>
        <p:txBody>
          <a:bodyPr/>
          <a:lstStyle/>
          <a:p>
            <a:pPr algn="ctr"/>
            <a:r>
              <a:rPr lang="en-US" dirty="0" smtClean="0"/>
              <a:t>Low Productivity Trap model</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Low productivity results in inflation </a:t>
            </a:r>
            <a:endParaRPr lang="en-US" dirty="0" smtClean="0"/>
          </a:p>
          <a:p>
            <a:endParaRPr lang="en-US" dirty="0"/>
          </a:p>
          <a:p>
            <a:r>
              <a:rPr lang="en-US" dirty="0" smtClean="0"/>
              <a:t>adverse </a:t>
            </a:r>
            <a:r>
              <a:rPr lang="en-US" dirty="0" smtClean="0"/>
              <a:t>balance of trade, poor growth rate and unemployment as shown in figure. It is clear that the vicious circle of poverty unemployment and low productivity can be broken only by increasing productivity. Increased national productivity shows </a:t>
            </a:r>
          </a:p>
          <a:p>
            <a:pPr lvl="0"/>
            <a:r>
              <a:rPr lang="en-US" dirty="0" smtClean="0"/>
              <a:t>Optimal use of sources</a:t>
            </a:r>
          </a:p>
          <a:p>
            <a:pPr lvl="0"/>
            <a:r>
              <a:rPr lang="en-US" dirty="0" smtClean="0"/>
              <a:t>Create a better balance between economic social and political structures in the society</a:t>
            </a:r>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of the Low Productivity Trap</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Productivity</a:t>
            </a:r>
            <a:endParaRPr lang="en-US" dirty="0"/>
          </a:p>
        </p:txBody>
      </p:sp>
      <p:sp>
        <p:nvSpPr>
          <p:cNvPr id="3" name="Content Placeholder 2"/>
          <p:cNvSpPr>
            <a:spLocks noGrp="1"/>
          </p:cNvSpPr>
          <p:nvPr>
            <p:ph idx="1"/>
          </p:nvPr>
        </p:nvSpPr>
        <p:spPr/>
        <p:txBody>
          <a:bodyPr>
            <a:normAutofit lnSpcReduction="10000"/>
          </a:bodyPr>
          <a:lstStyle/>
          <a:p>
            <a:r>
              <a:rPr lang="en-US" dirty="0" smtClean="0"/>
              <a:t>The role of Productivity in increasing national welfare is now universally recognized. </a:t>
            </a:r>
          </a:p>
          <a:p>
            <a:r>
              <a:rPr lang="en-US" dirty="0" smtClean="0"/>
              <a:t>In every country, developed or developing, with a market economy or a centrally planned economy, the main source of economic growth is an increase in productivity. </a:t>
            </a:r>
          </a:p>
          <a:p>
            <a:r>
              <a:rPr lang="en-US" dirty="0" smtClean="0"/>
              <a:t>Inversely, slackening of growth, stagnation and decline entail or are accompanied by a slow-down in productivity improvement.</a:t>
            </a:r>
          </a:p>
          <a:p>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The Role of Productivity</a:t>
            </a:r>
          </a:p>
          <a:p>
            <a:r>
              <a:rPr lang="en-US" dirty="0" smtClean="0"/>
              <a:t>Misconceptions about Productivity</a:t>
            </a:r>
          </a:p>
          <a:p>
            <a:r>
              <a:rPr lang="en-US" dirty="0" smtClean="0"/>
              <a:t>Benefits of Productivity</a:t>
            </a:r>
          </a:p>
          <a:p>
            <a:r>
              <a:rPr lang="en-US" dirty="0" smtClean="0"/>
              <a:t>Model of Low Productivity Trap</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819400"/>
            <a:ext cx="8229600" cy="1143000"/>
          </a:xfrm>
        </p:spPr>
        <p:txBody>
          <a:bodyPr/>
          <a:lstStyle/>
          <a:p>
            <a:r>
              <a:rPr lang="en-US" dirty="0" smtClean="0"/>
              <a:t>THANK YOU</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Productivity</a:t>
            </a:r>
            <a:endParaRPr lang="en-US" dirty="0"/>
          </a:p>
        </p:txBody>
      </p:sp>
      <p:sp>
        <p:nvSpPr>
          <p:cNvPr id="3" name="Content Placeholder 2"/>
          <p:cNvSpPr>
            <a:spLocks noGrp="1"/>
          </p:cNvSpPr>
          <p:nvPr>
            <p:ph idx="1"/>
          </p:nvPr>
        </p:nvSpPr>
        <p:spPr/>
        <p:txBody>
          <a:bodyPr>
            <a:normAutofit/>
          </a:bodyPr>
          <a:lstStyle/>
          <a:p>
            <a:r>
              <a:rPr lang="en-US" dirty="0" smtClean="0"/>
              <a:t>Many studies have analyzed the decelerating growth of productivity, particularly in the advanced industrialized countries in the 1970s and 1980s. </a:t>
            </a:r>
          </a:p>
          <a:p>
            <a:r>
              <a:rPr lang="en-US" dirty="0" smtClean="0"/>
              <a:t>Despite this keen interest, no adequate single explanation for low productivity growth has yet been found.</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Productivity</a:t>
            </a:r>
            <a:endParaRPr lang="en-US" dirty="0"/>
          </a:p>
        </p:txBody>
      </p:sp>
      <p:sp>
        <p:nvSpPr>
          <p:cNvPr id="3" name="Content Placeholder 2"/>
          <p:cNvSpPr>
            <a:spLocks noGrp="1"/>
          </p:cNvSpPr>
          <p:nvPr>
            <p:ph idx="1"/>
          </p:nvPr>
        </p:nvSpPr>
        <p:spPr/>
        <p:txBody>
          <a:bodyPr>
            <a:normAutofit/>
          </a:bodyPr>
          <a:lstStyle/>
          <a:p>
            <a:r>
              <a:rPr lang="en-US" dirty="0" smtClean="0"/>
              <a:t>This lecture presents some definitions and explains the essential role of productivity in the business expansion which is necessary for social and economic development.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71600" y="2667000"/>
            <a:ext cx="7772400" cy="1362075"/>
          </a:xfrm>
        </p:spPr>
        <p:txBody>
          <a:bodyPr/>
          <a:lstStyle/>
          <a:p>
            <a:pPr algn="ctr"/>
            <a:r>
              <a:rPr lang="en-US" dirty="0" smtClean="0"/>
              <a:t>Productivity concept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Productivity Concept</a:t>
            </a:r>
            <a:endParaRPr lang="en-US" dirty="0"/>
          </a:p>
        </p:txBody>
      </p:sp>
      <p:sp>
        <p:nvSpPr>
          <p:cNvPr id="3" name="Content Placeholder 2"/>
          <p:cNvSpPr>
            <a:spLocks noGrp="1"/>
          </p:cNvSpPr>
          <p:nvPr>
            <p:ph idx="1"/>
          </p:nvPr>
        </p:nvSpPr>
        <p:spPr/>
        <p:txBody>
          <a:bodyPr>
            <a:normAutofit lnSpcReduction="10000"/>
          </a:bodyPr>
          <a:lstStyle/>
          <a:p>
            <a:r>
              <a:rPr lang="en-US" dirty="0" smtClean="0"/>
              <a:t>What is productivity?</a:t>
            </a:r>
          </a:p>
          <a:p>
            <a:r>
              <a:rPr lang="en-US" dirty="0" smtClean="0"/>
              <a:t>A general definition is that productivity is the relationship between the output generated by a production or service system and the input provided to create this output. </a:t>
            </a:r>
          </a:p>
          <a:p>
            <a:r>
              <a:rPr lang="en-US" dirty="0" smtClean="0"/>
              <a:t>Thus, productivity is defined as the efficient use of resources – </a:t>
            </a:r>
            <a:r>
              <a:rPr lang="en-US" dirty="0" err="1" smtClean="0"/>
              <a:t>labour</a:t>
            </a:r>
            <a:r>
              <a:rPr lang="en-US" dirty="0" smtClean="0"/>
              <a:t>, capital, land, material, energy, information – in the production of various goods and services.</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1358</TotalTime>
  <Words>2362</Words>
  <Application>Microsoft Office PowerPoint</Application>
  <PresentationFormat>On-screen Show (4:3)</PresentationFormat>
  <Paragraphs>166</Paragraphs>
  <Slides>51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3" baseType="lpstr">
      <vt:lpstr>Office Theme</vt:lpstr>
      <vt:lpstr>Equation</vt:lpstr>
      <vt:lpstr>Productivity and Quality Management</vt:lpstr>
      <vt:lpstr>Summary of Last Lecture</vt:lpstr>
      <vt:lpstr> Lecture No 2</vt:lpstr>
      <vt:lpstr>Role of productivity</vt:lpstr>
      <vt:lpstr>Role of Productivity</vt:lpstr>
      <vt:lpstr>Role of Productivity</vt:lpstr>
      <vt:lpstr>Role of Productivity</vt:lpstr>
      <vt:lpstr>Productivity concept</vt:lpstr>
      <vt:lpstr>Productivity Concept</vt:lpstr>
      <vt:lpstr>Productivity Concept</vt:lpstr>
      <vt:lpstr>Productivity Concept</vt:lpstr>
      <vt:lpstr>Productivity Concept</vt:lpstr>
      <vt:lpstr>Productivity Concept</vt:lpstr>
      <vt:lpstr>Productivity Challenge</vt:lpstr>
      <vt:lpstr>The Economic System</vt:lpstr>
      <vt:lpstr>PowerPoint Presentation</vt:lpstr>
      <vt:lpstr>PowerPoint Presentation</vt:lpstr>
      <vt:lpstr>PowerPoint Presentation</vt:lpstr>
      <vt:lpstr>Productivity Role</vt:lpstr>
      <vt:lpstr>Productivity Role</vt:lpstr>
      <vt:lpstr>Productivity Improvement</vt:lpstr>
      <vt:lpstr>Productivity Improvement</vt:lpstr>
      <vt:lpstr>Misconceptions</vt:lpstr>
      <vt:lpstr>Misconceptions</vt:lpstr>
      <vt:lpstr>Misconceptions</vt:lpstr>
      <vt:lpstr>Misconceptions</vt:lpstr>
      <vt:lpstr>Misconceptions</vt:lpstr>
      <vt:lpstr>Misconceptions</vt:lpstr>
      <vt:lpstr>PowerPoint Presentation</vt:lpstr>
      <vt:lpstr>Productivity and Quality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Productivity Importance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Low Productivity Trap model</vt:lpstr>
      <vt:lpstr>PowerPoint Presentation</vt:lpstr>
      <vt:lpstr>Model of the Low Productivity Trap</vt:lpstr>
      <vt:lpstr>Summary</vt:lpstr>
      <vt:lpstr>THANK YOU</vt:lpstr>
    </vt:vector>
  </TitlesOfParts>
  <Company>GHAZALA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GHAZALA</dc:creator>
  <cp:lastModifiedBy>NTS</cp:lastModifiedBy>
  <cp:revision>98</cp:revision>
  <dcterms:created xsi:type="dcterms:W3CDTF">2012-02-27T05:45:45Z</dcterms:created>
  <dcterms:modified xsi:type="dcterms:W3CDTF">2015-03-26T11:53:22Z</dcterms:modified>
</cp:coreProperties>
</file>