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68"/>
  </p:notesMasterIdLst>
  <p:sldIdLst>
    <p:sldId id="313" r:id="rId2"/>
    <p:sldId id="314" r:id="rId3"/>
    <p:sldId id="773" r:id="rId4"/>
    <p:sldId id="315" r:id="rId5"/>
    <p:sldId id="797" r:id="rId6"/>
    <p:sldId id="674" r:id="rId7"/>
    <p:sldId id="827" r:id="rId8"/>
    <p:sldId id="829" r:id="rId9"/>
    <p:sldId id="830" r:id="rId10"/>
    <p:sldId id="831" r:id="rId11"/>
    <p:sldId id="832" r:id="rId12"/>
    <p:sldId id="834" r:id="rId13"/>
    <p:sldId id="750" r:id="rId14"/>
    <p:sldId id="693" r:id="rId15"/>
    <p:sldId id="730" r:id="rId16"/>
    <p:sldId id="799" r:id="rId17"/>
    <p:sldId id="700" r:id="rId18"/>
    <p:sldId id="701" r:id="rId19"/>
    <p:sldId id="702" r:id="rId20"/>
    <p:sldId id="703" r:id="rId21"/>
    <p:sldId id="731" r:id="rId22"/>
    <p:sldId id="732" r:id="rId23"/>
    <p:sldId id="733" r:id="rId24"/>
    <p:sldId id="800" r:id="rId25"/>
    <p:sldId id="802" r:id="rId26"/>
    <p:sldId id="803" r:id="rId27"/>
    <p:sldId id="804" r:id="rId28"/>
    <p:sldId id="805" r:id="rId29"/>
    <p:sldId id="806" r:id="rId30"/>
    <p:sldId id="801" r:id="rId31"/>
    <p:sldId id="798" r:id="rId32"/>
    <p:sldId id="825" r:id="rId33"/>
    <p:sldId id="813" r:id="rId34"/>
    <p:sldId id="814" r:id="rId35"/>
    <p:sldId id="815" r:id="rId36"/>
    <p:sldId id="816" r:id="rId37"/>
    <p:sldId id="826" r:id="rId38"/>
    <p:sldId id="817" r:id="rId39"/>
    <p:sldId id="818" r:id="rId40"/>
    <p:sldId id="734" r:id="rId41"/>
    <p:sldId id="819" r:id="rId42"/>
    <p:sldId id="820" r:id="rId43"/>
    <p:sldId id="735" r:id="rId44"/>
    <p:sldId id="736" r:id="rId45"/>
    <p:sldId id="821" r:id="rId46"/>
    <p:sldId id="822" r:id="rId47"/>
    <p:sldId id="823" r:id="rId48"/>
    <p:sldId id="824" r:id="rId49"/>
    <p:sldId id="737" r:id="rId50"/>
    <p:sldId id="738" r:id="rId51"/>
    <p:sldId id="739" r:id="rId52"/>
    <p:sldId id="740" r:id="rId53"/>
    <p:sldId id="835" r:id="rId54"/>
    <p:sldId id="741" r:id="rId55"/>
    <p:sldId id="742" r:id="rId56"/>
    <p:sldId id="743" r:id="rId57"/>
    <p:sldId id="744" r:id="rId58"/>
    <p:sldId id="745" r:id="rId59"/>
    <p:sldId id="746" r:id="rId60"/>
    <p:sldId id="747" r:id="rId61"/>
    <p:sldId id="748" r:id="rId62"/>
    <p:sldId id="749" r:id="rId63"/>
    <p:sldId id="678" r:id="rId64"/>
    <p:sldId id="586" r:id="rId65"/>
    <p:sldId id="774" r:id="rId66"/>
    <p:sldId id="587"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9" d="100"/>
          <a:sy n="69" d="100"/>
        </p:scale>
        <p:origin x="-1332"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50E2F3-49F9-4396-B40E-6AFE3916710D}" type="datetimeFigureOut">
              <a:rPr lang="en-US" smtClean="0"/>
              <a:pPr/>
              <a:t>4/21/2015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B673A7-5530-434C-8981-E3DE1620B5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sldNum" sz="quarter" idx="5"/>
          </p:nvPr>
        </p:nvSpPr>
        <p:spPr>
          <a:ln/>
        </p:spPr>
        <p:txBody>
          <a:bodyPr/>
          <a:lstStyle/>
          <a:p>
            <a:fld id="{C15A3F30-43A7-44BE-B89F-CA995F42F446}" type="slidenum">
              <a:rPr lang="en-US"/>
              <a:pPr/>
              <a:t>6</a:t>
            </a:fld>
            <a:endParaRPr lang="en-US"/>
          </a:p>
        </p:txBody>
      </p:sp>
      <p:sp>
        <p:nvSpPr>
          <p:cNvPr id="101378" name="Rectangle 2"/>
          <p:cNvSpPr>
            <a:spLocks noGrp="1" noRot="1" noChangeAspect="1" noChangeArrowheads="1"/>
          </p:cNvSpPr>
          <p:nvPr>
            <p:ph type="sldImg"/>
          </p:nvPr>
        </p:nvSpPr>
        <p:spPr bwMode="auto">
          <a:xfrm>
            <a:off x="1152525" y="692150"/>
            <a:ext cx="4552950" cy="3414713"/>
          </a:xfrm>
          <a:prstGeom prst="rect">
            <a:avLst/>
          </a:prstGeom>
          <a:noFill/>
          <a:ln w="12700" cap="flat">
            <a:solidFill>
              <a:schemeClr val="tx1"/>
            </a:solidFill>
            <a:miter lim="800000"/>
            <a:headEnd/>
            <a:tailEnd/>
          </a:ln>
        </p:spPr>
      </p:sp>
      <p:sp>
        <p:nvSpPr>
          <p:cNvPr id="101379" name="Rectangle 3"/>
          <p:cNvSpPr>
            <a:spLocks noGrp="1" noChangeArrowheads="1"/>
          </p:cNvSpPr>
          <p:nvPr>
            <p:ph type="body" idx="1"/>
          </p:nvPr>
        </p:nvSpPr>
        <p:spPr bwMode="auto">
          <a:xfrm>
            <a:off x="914400" y="4342414"/>
            <a:ext cx="5029200" cy="4115194"/>
          </a:xfrm>
          <a:prstGeom prst="rect">
            <a:avLst/>
          </a:prstGeom>
          <a:noFill/>
          <a:ln>
            <a:miter lim="800000"/>
            <a:headEnd/>
            <a:tailEnd/>
          </a:ln>
        </p:spPr>
        <p:txBody>
          <a:bodyPr lIns="92075" tIns="46038" rIns="92075" bIns="46038"/>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612" name="Rectangle 4"/>
          <p:cNvSpPr>
            <a:spLocks noGrp="1" noRot="1" noChangeAspect="1" noChangeArrowheads="1" noTextEdit="1"/>
          </p:cNvSpPr>
          <p:nvPr>
            <p:ph type="sldImg"/>
          </p:nvPr>
        </p:nvSpPr>
        <p:spPr>
          <a:ln/>
        </p:spPr>
      </p:sp>
      <p:sp>
        <p:nvSpPr>
          <p:cNvPr id="708613" name="Rectangle 5"/>
          <p:cNvSpPr>
            <a:spLocks noGrp="1" noChangeArrowheads="1"/>
          </p:cNvSpPr>
          <p:nvPr>
            <p:ph type="body" idx="1"/>
          </p:nvPr>
        </p:nvSpPr>
        <p:spPr/>
        <p:txBody>
          <a:bodyPr/>
          <a:lstStyle/>
          <a:p>
            <a:endParaRPr lang="en-US"/>
          </a:p>
        </p:txBody>
      </p:sp>
      <p:sp>
        <p:nvSpPr>
          <p:cNvPr id="708611" name="Text Box 3"/>
          <p:cNvSpPr txBox="1">
            <a:spLocks noChangeArrowheads="1"/>
          </p:cNvSpPr>
          <p:nvPr/>
        </p:nvSpPr>
        <p:spPr bwMode="gray">
          <a:xfrm>
            <a:off x="960247" y="207461"/>
            <a:ext cx="5235138" cy="572089"/>
          </a:xfrm>
          <a:prstGeom prst="rect">
            <a:avLst/>
          </a:prstGeom>
          <a:solidFill>
            <a:srgbClr val="FFFFFF">
              <a:alpha val="0"/>
            </a:srgbClr>
          </a:solidFill>
          <a:ln w="9525">
            <a:noFill/>
            <a:miter lim="800000"/>
            <a:headEnd/>
            <a:tailEnd/>
          </a:ln>
        </p:spPr>
        <p:txBody>
          <a:bodyPr lIns="91099" tIns="45550" rIns="91099" bIns="45550" anchor="ctr"/>
          <a:lstStyle/>
          <a:p>
            <a:pPr defTabSz="910253">
              <a:spcBef>
                <a:spcPct val="0"/>
              </a:spcBef>
            </a:pPr>
            <a:r>
              <a:rPr lang="en-US" sz="2300" b="1" dirty="0">
                <a:solidFill>
                  <a:srgbClr val="FFFFFF"/>
                </a:solidFill>
                <a:latin typeface="Helvetica Condensed" pitchFamily="34" charset="0"/>
                <a:cs typeface="Times New Roman" pitchFamily="18" charset="0"/>
              </a:rPr>
              <a:t>Cost of Poor Quality</a:t>
            </a:r>
            <a:endParaRPr lang="en-US" sz="2300" dirty="0">
              <a:latin typeface="Helvetica Condensed" pitchFamily="34" charset="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886200" y="0"/>
            <a:ext cx="2971800" cy="455613"/>
          </a:xfrm>
          <a:prstGeom prst="rect">
            <a:avLst/>
          </a:prstGeom>
          <a:noFill/>
          <a:ln w="12700">
            <a:noFill/>
            <a:miter lim="800000"/>
            <a:headEnd/>
            <a:tailEnd/>
          </a:ln>
          <a:effectLst/>
        </p:spPr>
        <p:txBody>
          <a:bodyPr wrap="none" anchor="ctr"/>
          <a:lstStyle/>
          <a:p>
            <a:endParaRPr lang="en-US"/>
          </a:p>
        </p:txBody>
      </p:sp>
      <p:sp>
        <p:nvSpPr>
          <p:cNvPr id="31747" name="Rectangle 3"/>
          <p:cNvSpPr>
            <a:spLocks noChangeArrowheads="1"/>
          </p:cNvSpPr>
          <p:nvPr/>
        </p:nvSpPr>
        <p:spPr bwMode="auto">
          <a:xfrm>
            <a:off x="3886200" y="8685213"/>
            <a:ext cx="2971800" cy="457200"/>
          </a:xfrm>
          <a:prstGeom prst="rect">
            <a:avLst/>
          </a:prstGeom>
          <a:noFill/>
          <a:ln w="12700">
            <a:noFill/>
            <a:miter lim="800000"/>
            <a:headEnd/>
            <a:tailEnd/>
          </a:ln>
          <a:effectLst/>
        </p:spPr>
        <p:txBody>
          <a:bodyPr lIns="19050" tIns="0" rIns="19050" bIns="0" anchor="b"/>
          <a:lstStyle/>
          <a:p>
            <a:pPr algn="r"/>
            <a:r>
              <a:rPr lang="en-US" sz="1000" i="1"/>
              <a:t>14</a:t>
            </a:r>
          </a:p>
        </p:txBody>
      </p:sp>
      <p:sp>
        <p:nvSpPr>
          <p:cNvPr id="31748" name="Rectangle 4"/>
          <p:cNvSpPr>
            <a:spLocks noChangeArrowheads="1"/>
          </p:cNvSpPr>
          <p:nvPr/>
        </p:nvSpPr>
        <p:spPr bwMode="auto">
          <a:xfrm>
            <a:off x="0" y="8685213"/>
            <a:ext cx="2971800" cy="457200"/>
          </a:xfrm>
          <a:prstGeom prst="rect">
            <a:avLst/>
          </a:prstGeom>
          <a:noFill/>
          <a:ln w="12700">
            <a:noFill/>
            <a:miter lim="800000"/>
            <a:headEnd/>
            <a:tailEnd/>
          </a:ln>
          <a:effectLst/>
        </p:spPr>
        <p:txBody>
          <a:bodyPr wrap="none" anchor="ctr"/>
          <a:lstStyle/>
          <a:p>
            <a:endParaRPr lang="en-US"/>
          </a:p>
        </p:txBody>
      </p:sp>
      <p:sp>
        <p:nvSpPr>
          <p:cNvPr id="31749" name="Rectangle 5"/>
          <p:cNvSpPr>
            <a:spLocks noChangeArrowheads="1"/>
          </p:cNvSpPr>
          <p:nvPr/>
        </p:nvSpPr>
        <p:spPr bwMode="auto">
          <a:xfrm>
            <a:off x="0" y="0"/>
            <a:ext cx="2971800" cy="455613"/>
          </a:xfrm>
          <a:prstGeom prst="rect">
            <a:avLst/>
          </a:prstGeom>
          <a:noFill/>
          <a:ln w="12700">
            <a:noFill/>
            <a:miter lim="800000"/>
            <a:headEnd/>
            <a:tailEnd/>
          </a:ln>
          <a:effectLst/>
        </p:spPr>
        <p:txBody>
          <a:bodyPr wrap="none" anchor="ctr"/>
          <a:lstStyle/>
          <a:p>
            <a:endParaRPr lang="en-US"/>
          </a:p>
        </p:txBody>
      </p:sp>
      <p:sp>
        <p:nvSpPr>
          <p:cNvPr id="31750" name="Rectangle 6"/>
          <p:cNvSpPr>
            <a:spLocks noGrp="1" noRot="1" noChangeAspect="1" noChangeArrowheads="1" noTextEdit="1"/>
          </p:cNvSpPr>
          <p:nvPr>
            <p:ph type="sldImg"/>
          </p:nvPr>
        </p:nvSpPr>
        <p:spPr>
          <a:xfrm>
            <a:off x="1150938" y="692150"/>
            <a:ext cx="4556125" cy="3416300"/>
          </a:xfrm>
          <a:ln cap="flat"/>
        </p:spPr>
      </p:sp>
      <p:sp>
        <p:nvSpPr>
          <p:cNvPr id="31751"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710" name="Rectangle 6"/>
          <p:cNvSpPr>
            <a:spLocks noGrp="1" noRot="1" noChangeAspect="1" noChangeArrowheads="1" noTextEdit="1"/>
          </p:cNvSpPr>
          <p:nvPr>
            <p:ph type="sldImg"/>
          </p:nvPr>
        </p:nvSpPr>
        <p:spPr>
          <a:ln/>
        </p:spPr>
      </p:sp>
      <p:sp>
        <p:nvSpPr>
          <p:cNvPr id="712711" name="Rectangle 7"/>
          <p:cNvSpPr>
            <a:spLocks noGrp="1" noChangeArrowheads="1"/>
          </p:cNvSpPr>
          <p:nvPr>
            <p:ph type="body" idx="1"/>
          </p:nvPr>
        </p:nvSpPr>
        <p:spPr/>
        <p:txBody>
          <a:bodyPr/>
          <a:lstStyle/>
          <a:p>
            <a:endParaRPr lang="en-US"/>
          </a:p>
        </p:txBody>
      </p:sp>
      <p:sp>
        <p:nvSpPr>
          <p:cNvPr id="712707" name="Text Box 3"/>
          <p:cNvSpPr txBox="1">
            <a:spLocks noChangeArrowheads="1"/>
          </p:cNvSpPr>
          <p:nvPr/>
        </p:nvSpPr>
        <p:spPr bwMode="gray">
          <a:xfrm>
            <a:off x="960247" y="207461"/>
            <a:ext cx="5235138" cy="572089"/>
          </a:xfrm>
          <a:prstGeom prst="rect">
            <a:avLst/>
          </a:prstGeom>
          <a:solidFill>
            <a:srgbClr val="FFFFFF">
              <a:alpha val="0"/>
            </a:srgbClr>
          </a:solidFill>
          <a:ln w="9525">
            <a:noFill/>
            <a:miter lim="800000"/>
            <a:headEnd/>
            <a:tailEnd/>
          </a:ln>
        </p:spPr>
        <p:txBody>
          <a:bodyPr lIns="91099" tIns="45550" rIns="91099" bIns="45550" anchor="ctr"/>
          <a:lstStyle/>
          <a:p>
            <a:pPr defTabSz="910253">
              <a:spcBef>
                <a:spcPct val="0"/>
              </a:spcBef>
            </a:pPr>
            <a:r>
              <a:rPr lang="en-US" sz="2300" b="1" dirty="0">
                <a:solidFill>
                  <a:srgbClr val="FFFFFF"/>
                </a:solidFill>
                <a:latin typeface="Helvetica Condensed" pitchFamily="34" charset="0"/>
                <a:cs typeface="Times New Roman" pitchFamily="18" charset="0"/>
              </a:rPr>
              <a:t>Cost of Poor Quality</a:t>
            </a:r>
            <a:endParaRPr lang="en-US" sz="2300" dirty="0">
              <a:latin typeface="Helvetica Condensed" pitchFamily="34" charset="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6" name="Rectangle 4"/>
          <p:cNvSpPr>
            <a:spLocks noGrp="1" noRot="1" noChangeAspect="1" noChangeArrowheads="1" noTextEdit="1"/>
          </p:cNvSpPr>
          <p:nvPr>
            <p:ph type="sldImg"/>
          </p:nvPr>
        </p:nvSpPr>
        <p:spPr>
          <a:ln/>
        </p:spPr>
      </p:sp>
      <p:sp>
        <p:nvSpPr>
          <p:cNvPr id="714757" name="Rectangle 5"/>
          <p:cNvSpPr>
            <a:spLocks noGrp="1" noChangeArrowheads="1"/>
          </p:cNvSpPr>
          <p:nvPr>
            <p:ph type="body" idx="1"/>
          </p:nvPr>
        </p:nvSpPr>
        <p:spPr/>
        <p:txBody>
          <a:bodyPr/>
          <a:lstStyle/>
          <a:p>
            <a:endParaRPr lang="en-US"/>
          </a:p>
        </p:txBody>
      </p:sp>
      <p:sp>
        <p:nvSpPr>
          <p:cNvPr id="714755" name="Text Box 3"/>
          <p:cNvSpPr txBox="1">
            <a:spLocks noChangeArrowheads="1"/>
          </p:cNvSpPr>
          <p:nvPr/>
        </p:nvSpPr>
        <p:spPr bwMode="gray">
          <a:xfrm>
            <a:off x="960247" y="207461"/>
            <a:ext cx="5235138" cy="572089"/>
          </a:xfrm>
          <a:prstGeom prst="rect">
            <a:avLst/>
          </a:prstGeom>
          <a:solidFill>
            <a:srgbClr val="FFFFFF">
              <a:alpha val="0"/>
            </a:srgbClr>
          </a:solidFill>
          <a:ln w="9525">
            <a:noFill/>
            <a:miter lim="800000"/>
            <a:headEnd/>
            <a:tailEnd/>
          </a:ln>
        </p:spPr>
        <p:txBody>
          <a:bodyPr lIns="91099" tIns="45550" rIns="91099" bIns="45550" anchor="ctr"/>
          <a:lstStyle/>
          <a:p>
            <a:pPr defTabSz="910253">
              <a:spcBef>
                <a:spcPct val="0"/>
              </a:spcBef>
            </a:pPr>
            <a:r>
              <a:rPr lang="en-US" sz="2300" b="1" dirty="0">
                <a:solidFill>
                  <a:srgbClr val="FFFFFF"/>
                </a:solidFill>
                <a:latin typeface="Helvetica Condensed" pitchFamily="34" charset="0"/>
                <a:cs typeface="Times New Roman" pitchFamily="18" charset="0"/>
              </a:rPr>
              <a:t>Cost of Poor Quality</a:t>
            </a:r>
            <a:endParaRPr lang="en-US" sz="2300" dirty="0">
              <a:latin typeface="Helvetica Condensed" pitchFamily="34" charset="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852" name="Rectangle 4"/>
          <p:cNvSpPr>
            <a:spLocks noGrp="1" noRot="1" noChangeAspect="1" noChangeArrowheads="1" noTextEdit="1"/>
          </p:cNvSpPr>
          <p:nvPr>
            <p:ph type="sldImg"/>
          </p:nvPr>
        </p:nvSpPr>
        <p:spPr>
          <a:ln/>
        </p:spPr>
      </p:sp>
      <p:sp>
        <p:nvSpPr>
          <p:cNvPr id="718853" name="Rectangle 5"/>
          <p:cNvSpPr>
            <a:spLocks noGrp="1" noChangeArrowheads="1"/>
          </p:cNvSpPr>
          <p:nvPr>
            <p:ph type="body" idx="1"/>
          </p:nvPr>
        </p:nvSpPr>
        <p:spPr/>
        <p:txBody>
          <a:bodyPr/>
          <a:lstStyle/>
          <a:p>
            <a:endParaRPr lang="en-US"/>
          </a:p>
        </p:txBody>
      </p:sp>
      <p:sp>
        <p:nvSpPr>
          <p:cNvPr id="718851" name="Text Box 3"/>
          <p:cNvSpPr txBox="1">
            <a:spLocks noChangeArrowheads="1"/>
          </p:cNvSpPr>
          <p:nvPr/>
        </p:nvSpPr>
        <p:spPr bwMode="gray">
          <a:xfrm>
            <a:off x="960247" y="207461"/>
            <a:ext cx="5235138" cy="572089"/>
          </a:xfrm>
          <a:prstGeom prst="rect">
            <a:avLst/>
          </a:prstGeom>
          <a:solidFill>
            <a:srgbClr val="FFFFFF">
              <a:alpha val="0"/>
            </a:srgbClr>
          </a:solidFill>
          <a:ln w="9525">
            <a:noFill/>
            <a:miter lim="800000"/>
            <a:headEnd/>
            <a:tailEnd/>
          </a:ln>
        </p:spPr>
        <p:txBody>
          <a:bodyPr lIns="91099" tIns="45550" rIns="91099" bIns="45550" anchor="ctr"/>
          <a:lstStyle/>
          <a:p>
            <a:pPr defTabSz="910253">
              <a:spcBef>
                <a:spcPct val="0"/>
              </a:spcBef>
            </a:pPr>
            <a:r>
              <a:rPr lang="en-US" sz="2300" b="1" dirty="0">
                <a:solidFill>
                  <a:srgbClr val="FFFFFF"/>
                </a:solidFill>
                <a:latin typeface="Helvetica Condensed" pitchFamily="34" charset="0"/>
                <a:cs typeface="Times New Roman" pitchFamily="18" charset="0"/>
              </a:rPr>
              <a:t>Cost of Poor Quality</a:t>
            </a:r>
            <a:endParaRPr lang="en-US" sz="2300" dirty="0">
              <a:latin typeface="Helvetica Condensed" pitchFamily="34"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3886200" y="0"/>
            <a:ext cx="2971800" cy="455613"/>
          </a:xfrm>
          <a:prstGeom prst="rect">
            <a:avLst/>
          </a:prstGeom>
          <a:noFill/>
          <a:ln w="12700">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3886200" y="8685213"/>
            <a:ext cx="2971800" cy="457200"/>
          </a:xfrm>
          <a:prstGeom prst="rect">
            <a:avLst/>
          </a:prstGeom>
          <a:noFill/>
          <a:ln w="12700">
            <a:noFill/>
            <a:miter lim="800000"/>
            <a:headEnd/>
            <a:tailEnd/>
          </a:ln>
          <a:effectLst/>
        </p:spPr>
        <p:txBody>
          <a:bodyPr lIns="19050" tIns="0" rIns="19050" bIns="0" anchor="b"/>
          <a:lstStyle/>
          <a:p>
            <a:pPr algn="r"/>
            <a:r>
              <a:rPr lang="en-US" sz="1000" i="1"/>
              <a:t>2</a:t>
            </a:r>
          </a:p>
        </p:txBody>
      </p:sp>
      <p:sp>
        <p:nvSpPr>
          <p:cNvPr id="7172" name="Rectangle 4"/>
          <p:cNvSpPr>
            <a:spLocks noChangeArrowheads="1"/>
          </p:cNvSpPr>
          <p:nvPr/>
        </p:nvSpPr>
        <p:spPr bwMode="auto">
          <a:xfrm>
            <a:off x="0" y="8685213"/>
            <a:ext cx="2971800" cy="457200"/>
          </a:xfrm>
          <a:prstGeom prst="rect">
            <a:avLst/>
          </a:prstGeom>
          <a:noFill/>
          <a:ln w="12700">
            <a:noFill/>
            <a:miter lim="800000"/>
            <a:headEnd/>
            <a:tailEnd/>
          </a:ln>
          <a:effectLst/>
        </p:spPr>
        <p:txBody>
          <a:bodyPr wrap="none" anchor="ctr"/>
          <a:lstStyle/>
          <a:p>
            <a:endParaRPr lang="en-US"/>
          </a:p>
        </p:txBody>
      </p:sp>
      <p:sp>
        <p:nvSpPr>
          <p:cNvPr id="7173" name="Rectangle 5"/>
          <p:cNvSpPr>
            <a:spLocks noChangeArrowheads="1"/>
          </p:cNvSpPr>
          <p:nvPr/>
        </p:nvSpPr>
        <p:spPr bwMode="auto">
          <a:xfrm>
            <a:off x="0" y="0"/>
            <a:ext cx="2971800" cy="455613"/>
          </a:xfrm>
          <a:prstGeom prst="rect">
            <a:avLst/>
          </a:prstGeom>
          <a:noFill/>
          <a:ln w="12700">
            <a:noFill/>
            <a:miter lim="800000"/>
            <a:headEnd/>
            <a:tailEnd/>
          </a:ln>
          <a:effectLst/>
        </p:spPr>
        <p:txBody>
          <a:bodyPr wrap="none" anchor="ctr"/>
          <a:lstStyle/>
          <a:p>
            <a:endParaRPr lang="en-US"/>
          </a:p>
        </p:txBody>
      </p:sp>
      <p:sp>
        <p:nvSpPr>
          <p:cNvPr id="7174" name="Rectangle 6"/>
          <p:cNvSpPr>
            <a:spLocks noGrp="1" noRot="1" noChangeAspect="1" noChangeArrowheads="1" noTextEdit="1"/>
          </p:cNvSpPr>
          <p:nvPr>
            <p:ph type="sldImg"/>
          </p:nvPr>
        </p:nvSpPr>
        <p:spPr>
          <a:xfrm>
            <a:off x="1150938" y="692150"/>
            <a:ext cx="4556125" cy="3416300"/>
          </a:xfrm>
          <a:ln cap="flat"/>
        </p:spPr>
      </p:sp>
      <p:sp>
        <p:nvSpPr>
          <p:cNvPr id="7175"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3886200" y="0"/>
            <a:ext cx="2971800" cy="455613"/>
          </a:xfrm>
          <a:prstGeom prst="rect">
            <a:avLst/>
          </a:prstGeom>
          <a:noFill/>
          <a:ln w="12700">
            <a:noFill/>
            <a:miter lim="800000"/>
            <a:headEnd/>
            <a:tailEnd/>
          </a:ln>
          <a:effectLst/>
        </p:spPr>
        <p:txBody>
          <a:bodyPr wrap="none" anchor="ctr"/>
          <a:lstStyle/>
          <a:p>
            <a:endParaRPr lang="en-US"/>
          </a:p>
        </p:txBody>
      </p:sp>
      <p:sp>
        <p:nvSpPr>
          <p:cNvPr id="33795" name="Rectangle 3"/>
          <p:cNvSpPr>
            <a:spLocks noChangeArrowheads="1"/>
          </p:cNvSpPr>
          <p:nvPr/>
        </p:nvSpPr>
        <p:spPr bwMode="auto">
          <a:xfrm>
            <a:off x="3886200" y="8685213"/>
            <a:ext cx="2971800" cy="457200"/>
          </a:xfrm>
          <a:prstGeom prst="rect">
            <a:avLst/>
          </a:prstGeom>
          <a:noFill/>
          <a:ln w="12700">
            <a:noFill/>
            <a:miter lim="800000"/>
            <a:headEnd/>
            <a:tailEnd/>
          </a:ln>
          <a:effectLst/>
        </p:spPr>
        <p:txBody>
          <a:bodyPr lIns="19050" tIns="0" rIns="19050" bIns="0" anchor="b"/>
          <a:lstStyle/>
          <a:p>
            <a:pPr algn="r"/>
            <a:r>
              <a:rPr lang="en-US" sz="1000" i="1"/>
              <a:t>15</a:t>
            </a:r>
          </a:p>
        </p:txBody>
      </p:sp>
      <p:sp>
        <p:nvSpPr>
          <p:cNvPr id="33796" name="Rectangle 4"/>
          <p:cNvSpPr>
            <a:spLocks noChangeArrowheads="1"/>
          </p:cNvSpPr>
          <p:nvPr/>
        </p:nvSpPr>
        <p:spPr bwMode="auto">
          <a:xfrm>
            <a:off x="0" y="8685213"/>
            <a:ext cx="2971800" cy="457200"/>
          </a:xfrm>
          <a:prstGeom prst="rect">
            <a:avLst/>
          </a:prstGeom>
          <a:noFill/>
          <a:ln w="12700">
            <a:noFill/>
            <a:miter lim="800000"/>
            <a:headEnd/>
            <a:tailEnd/>
          </a:ln>
          <a:effectLst/>
        </p:spPr>
        <p:txBody>
          <a:bodyPr wrap="none" anchor="ctr"/>
          <a:lstStyle/>
          <a:p>
            <a:endParaRPr lang="en-US"/>
          </a:p>
        </p:txBody>
      </p:sp>
      <p:sp>
        <p:nvSpPr>
          <p:cNvPr id="33797" name="Rectangle 5"/>
          <p:cNvSpPr>
            <a:spLocks noChangeArrowheads="1"/>
          </p:cNvSpPr>
          <p:nvPr/>
        </p:nvSpPr>
        <p:spPr bwMode="auto">
          <a:xfrm>
            <a:off x="0" y="0"/>
            <a:ext cx="2971800" cy="455613"/>
          </a:xfrm>
          <a:prstGeom prst="rect">
            <a:avLst/>
          </a:prstGeom>
          <a:noFill/>
          <a:ln w="12700">
            <a:noFill/>
            <a:miter lim="800000"/>
            <a:headEnd/>
            <a:tailEnd/>
          </a:ln>
          <a:effectLst/>
        </p:spPr>
        <p:txBody>
          <a:bodyPr wrap="none" anchor="ctr"/>
          <a:lstStyle/>
          <a:p>
            <a:endParaRPr lang="en-US"/>
          </a:p>
        </p:txBody>
      </p:sp>
      <p:sp>
        <p:nvSpPr>
          <p:cNvPr id="33798" name="Rectangle 6"/>
          <p:cNvSpPr>
            <a:spLocks noGrp="1" noRot="1" noChangeAspect="1" noChangeArrowheads="1" noTextEdit="1"/>
          </p:cNvSpPr>
          <p:nvPr>
            <p:ph type="sldImg"/>
          </p:nvPr>
        </p:nvSpPr>
        <p:spPr>
          <a:xfrm>
            <a:off x="1150938" y="692150"/>
            <a:ext cx="4556125" cy="3416300"/>
          </a:xfrm>
          <a:ln cap="flat"/>
        </p:spPr>
      </p:sp>
      <p:sp>
        <p:nvSpPr>
          <p:cNvPr id="33799" name="Rectangle 7"/>
          <p:cNvSpPr>
            <a:spLocks noGrp="1" noChangeArrowheads="1"/>
          </p:cNvSpPr>
          <p:nvPr>
            <p:ph type="body" idx="1"/>
          </p:nvPr>
        </p:nvSpPr>
        <p:spPr>
          <a:ln/>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8BAB87-12C9-46E2-931C-6E41036A09D2}" type="slidenum">
              <a:rPr lang="en-US" altLang="en-US" smtClean="0">
                <a:latin typeface="Arial" pitchFamily="34" charset="0"/>
                <a:cs typeface="Arial" pitchFamily="34" charset="0"/>
              </a:rPr>
              <a:pPr/>
              <a:t>66</a:t>
            </a:fld>
            <a:endParaRPr lang="en-US" altLang="en-US"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175" y="0"/>
            <a:ext cx="9140825"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30188" y="1271588"/>
            <a:ext cx="8683625" cy="5173662"/>
          </a:xfrm>
        </p:spPr>
        <p:txBody>
          <a:bodyPr/>
          <a:lstStyle/>
          <a:p>
            <a:endParaRPr lang="en-US"/>
          </a:p>
        </p:txBody>
      </p:sp>
      <p:sp>
        <p:nvSpPr>
          <p:cNvPr id="4" name="Footer Placeholder 3"/>
          <p:cNvSpPr>
            <a:spLocks noGrp="1"/>
          </p:cNvSpPr>
          <p:nvPr>
            <p:ph type="ftr" sz="quarter" idx="10"/>
          </p:nvPr>
        </p:nvSpPr>
        <p:spPr>
          <a:xfrm>
            <a:off x="17463" y="6635750"/>
            <a:ext cx="2898775" cy="323850"/>
          </a:xfrm>
        </p:spPr>
        <p:txBody>
          <a:bodyPr/>
          <a:lstStyle>
            <a:lvl1pPr>
              <a:defRPr/>
            </a:lvl1pPr>
          </a:lstStyle>
          <a:p>
            <a:r>
              <a:rPr lang="en-US"/>
              <a:t>Cost of Poor Quality </a:t>
            </a:r>
            <a:fld id="{060FDD0D-CDAE-498B-AA43-9164A34163C0}" type="slidenum">
              <a:rPr lang="en-US"/>
              <a:pPr/>
              <a:t>‹#›</a:t>
            </a:fld>
            <a:r>
              <a:rPr lang="en-US"/>
              <a:t> .PPT</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1F0CAA-E95C-4E95-B5E9-C9006C7CDDB2}"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1F0CAA-E95C-4E95-B5E9-C9006C7CDDB2}" type="datetimeFigureOut">
              <a:rPr lang="en-US" smtClean="0"/>
              <a:pPr/>
              <a:t>4/21/2015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1F0CAA-E95C-4E95-B5E9-C9006C7CDDB2}" type="datetimeFigureOut">
              <a:rPr lang="en-US" smtClean="0"/>
              <a:pPr/>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1F0CAA-E95C-4E95-B5E9-C9006C7CDDB2}" type="datetimeFigureOut">
              <a:rPr lang="en-US" smtClean="0"/>
              <a:pPr/>
              <a:t>4/21/2015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1F0CAA-E95C-4E95-B5E9-C9006C7CDDB2}" type="datetimeFigureOut">
              <a:rPr lang="en-US" smtClean="0"/>
              <a:pPr/>
              <a:t>4/21/2015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F0CAA-E95C-4E95-B5E9-C9006C7CDDB2}" type="datetimeFigureOut">
              <a:rPr lang="en-US" smtClean="0"/>
              <a:pPr/>
              <a:t>4/21/2015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F0CAA-E95C-4E95-B5E9-C9006C7CDDB2}" type="datetimeFigureOut">
              <a:rPr lang="en-US" smtClean="0"/>
              <a:pPr/>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F0CAA-E95C-4E95-B5E9-C9006C7CDDB2}" type="datetimeFigureOut">
              <a:rPr lang="en-US" smtClean="0"/>
              <a:pPr/>
              <a:t>4/21/2015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FB6CFA-C865-4719-B3ED-ECA58923C26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1F0CAA-E95C-4E95-B5E9-C9006C7CDDB2}" type="datetimeFigureOut">
              <a:rPr lang="en-US" smtClean="0"/>
              <a:pPr/>
              <a:t>4/21/2015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FB6CFA-C865-4719-B3ED-ECA58923C26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pk/imgres?imgurl=http://tips.atozteacherstuff.com/wp-content/uploads/2012/05/warmsmile.gif&amp;imgrefurl=http://tips.atozteacherstuff.com/534/quotes-for-teachers-a-warm-smile/&amp;h=400&amp;w=400&amp;tbnid=fyOIE4kmx1i4TM:&amp;zoom=1&amp;docid=53zB3mdaLe5tFM&amp;hl=en-PK&amp;ei=gT4aVef1AdLmauaWgMgC&amp;tbm=isch&amp;ved=0CIIBEDMoTDB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pk/imgres?imgurl=http://www.folksdaily.com/wp-content/uploads/2014/08/creative-quotes-for-teachers-2.jpg&amp;imgrefurl=http://www.folksdaily.com/creative-quotes-for-teachers/&amp;h=447&amp;w=622&amp;tbnid=fMHQHUQVIDrJ8M:&amp;zoom=1&amp;docid=MlMWEeP1Vx6RqM&amp;hl=en-PK&amp;ei=gT4aVef1AdLmauaWgMgC&amp;tbm=isch&amp;ved=0CHoQMyhEMEQ"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pk/imgres?imgurl=http://www.wordsonimages.com/pics/77193-Islamic+quote+allah+thanks.jpg&amp;imgrefurl=http://www.wordsonimages.com/photo?id=77193-Islamic+quote+allah+thanks&amp;h=402&amp;w=540&amp;tbnid=_8RwgN3f20uI0M:&amp;zoom=1&amp;docid=q8bZkLixA8zIKM&amp;hl=en-PK&amp;ei=kUIaVcD4O8vzapDcgbAN&amp;tbm=isch&amp;ved=0CFoQMyhSMFI4rAI"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pk/imgres?imgurl=http://topislamic.com/wp-content/uploads/islamic_pictures_quotes_knowledge_action.png&amp;imgrefurl=http://topislamic.com/islamic-pictures-quotes-25-more/?utm_source=feedburner&amp;utm_medium=feed&amp;utm_campaign=Feed:+bestIslamicFeed+(Best+Islamic+Feed!)&amp;h=400&amp;w=400&amp;tbnid=SJYPsr0Lj0d0aM:&amp;zoom=1&amp;docid=HtEZn9j3FC3KlM&amp;itg=1&amp;hl=en-PK&amp;ei=pEQaVYGVDoLsaL6jgsAF&amp;tbm=isch&amp;ved=0CF0QMyhVMFU4kAM" TargetMode="Externa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dirty="0"/>
          </a:p>
        </p:txBody>
      </p:sp>
      <p:pic>
        <p:nvPicPr>
          <p:cNvPr id="252934" name="Picture 6" descr="Image result for bismillah pics gallery"/>
          <p:cNvPicPr>
            <a:picLocks noChangeAspect="1" noChangeArrowheads="1"/>
          </p:cNvPicPr>
          <p:nvPr/>
        </p:nvPicPr>
        <p:blipFill>
          <a:blip r:embed="rId2" cstate="print"/>
          <a:srcRect/>
          <a:stretch>
            <a:fillRect/>
          </a:stretch>
        </p:blipFill>
        <p:spPr bwMode="auto">
          <a:xfrm>
            <a:off x="685800" y="1524000"/>
            <a:ext cx="7777844" cy="4191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3"/>
          <p:cNvSpPr>
            <a:spLocks noGrp="1"/>
          </p:cNvSpPr>
          <p:nvPr>
            <p:ph type="ftr" sz="quarter" idx="10"/>
          </p:nvPr>
        </p:nvSpPr>
        <p:spPr/>
        <p:txBody>
          <a:bodyPr/>
          <a:lstStyle/>
          <a:p>
            <a:r>
              <a:rPr lang="en-US"/>
              <a:t>Cost of Poor Quality </a:t>
            </a:r>
            <a:fld id="{BA9841FA-0913-497F-8DB6-DB112FEC07B3}" type="slidenum">
              <a:rPr lang="en-US"/>
              <a:pPr/>
              <a:t>10</a:t>
            </a:fld>
            <a:r>
              <a:rPr lang="en-US"/>
              <a:t> .PPT</a:t>
            </a:r>
          </a:p>
        </p:txBody>
      </p:sp>
      <p:sp>
        <p:nvSpPr>
          <p:cNvPr id="711704" name="Rectangle 24"/>
          <p:cNvSpPr>
            <a:spLocks noGrp="1" noChangeArrowheads="1"/>
          </p:cNvSpPr>
          <p:nvPr>
            <p:ph type="title"/>
          </p:nvPr>
        </p:nvSpPr>
        <p:spPr>
          <a:noFill/>
          <a:ln/>
        </p:spPr>
        <p:txBody>
          <a:bodyPr>
            <a:normAutofit fontScale="90000"/>
          </a:bodyPr>
          <a:lstStyle/>
          <a:p>
            <a:r>
              <a:rPr lang="en-US"/>
              <a:t>Cost of Poor Quality</a:t>
            </a:r>
          </a:p>
        </p:txBody>
      </p:sp>
      <p:graphicFrame>
        <p:nvGraphicFramePr>
          <p:cNvPr id="711825" name="Group 145"/>
          <p:cNvGraphicFramePr>
            <a:graphicFrameLocks noGrp="1"/>
          </p:cNvGraphicFramePr>
          <p:nvPr>
            <p:ph idx="1"/>
          </p:nvPr>
        </p:nvGraphicFramePr>
        <p:xfrm>
          <a:off x="228600" y="914400"/>
          <a:ext cx="8683625" cy="5257801"/>
        </p:xfrm>
        <a:graphic>
          <a:graphicData uri="http://schemas.openxmlformats.org/drawingml/2006/table">
            <a:tbl>
              <a:tblPr/>
              <a:tblGrid>
                <a:gridCol w="4341813"/>
                <a:gridCol w="4341812"/>
              </a:tblGrid>
              <a:tr h="1377950">
                <a:tc>
                  <a:txBody>
                    <a:bodyPr/>
                    <a:lstStyle/>
                    <a:p>
                      <a:pPr marL="234950" marR="0" lvl="0" indent="-234950" algn="l" defTabSz="969963" rtl="0" eaLnBrk="1" fontAlgn="base" latinLnBrk="0" hangingPunct="1">
                        <a:lnSpc>
                          <a:spcPct val="100000"/>
                        </a:lnSpc>
                        <a:spcBef>
                          <a:spcPct val="20000"/>
                        </a:spcBef>
                        <a:spcAft>
                          <a:spcPct val="0"/>
                        </a:spcAft>
                        <a:buClrTx/>
                        <a:buSzTx/>
                        <a:buFont typeface="Wingdings" pitchFamily="2" charset="2"/>
                        <a:buChar char="§"/>
                        <a:tabLst/>
                      </a:pPr>
                      <a:r>
                        <a:rPr kumimoji="0" lang="en-US" sz="2400" b="1" i="0" u="none" strike="noStrike" cap="none" normalizeH="0" baseline="0" smtClean="0">
                          <a:ln>
                            <a:noFill/>
                          </a:ln>
                          <a:solidFill>
                            <a:schemeClr val="bg1"/>
                          </a:solidFill>
                          <a:effectLst/>
                          <a:latin typeface="Arial" pitchFamily="34" charset="0"/>
                          <a:cs typeface="Arial" pitchFamily="34" charset="0"/>
                        </a:rPr>
                        <a:t>Prevention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folHlink"/>
                    </a:solidFill>
                  </a:tcPr>
                </a:tc>
                <a:tc rowSpan="2">
                  <a:txBody>
                    <a:bodyPr/>
                    <a:lstStyle/>
                    <a:p>
                      <a:pPr marL="0" marR="0" lvl="0" indent="0" algn="l" defTabSz="969963" rtl="0" eaLnBrk="1" fontAlgn="base" latinLnBrk="0" hangingPunct="1">
                        <a:lnSpc>
                          <a:spcPct val="100000"/>
                        </a:lnSpc>
                        <a:spcBef>
                          <a:spcPct val="20000"/>
                        </a:spcBef>
                        <a:spcAft>
                          <a:spcPct val="0"/>
                        </a:spcAft>
                        <a:buClrTx/>
                        <a:buSzTx/>
                        <a:buFont typeface="Wingdings" pitchFamily="2" charset="2"/>
                        <a:buNone/>
                        <a:tabLst/>
                      </a:pPr>
                      <a:r>
                        <a:rPr kumimoji="0" lang="en-US" sz="2400" b="1" i="0" u="none" strike="noStrike" cap="none" normalizeH="0" baseline="0" smtClean="0">
                          <a:ln>
                            <a:noFill/>
                          </a:ln>
                          <a:solidFill>
                            <a:schemeClr val="bg1"/>
                          </a:solidFill>
                          <a:effectLst/>
                          <a:latin typeface="Arial" pitchFamily="34" charset="0"/>
                          <a:cs typeface="Arial" pitchFamily="34" charset="0"/>
                        </a:rPr>
                        <a:t>Cost of Attaining Quality</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folHlink"/>
                    </a:solidFill>
                  </a:tcPr>
                </a:tc>
              </a:tr>
              <a:tr h="1293813">
                <a:tc>
                  <a:txBody>
                    <a:bodyPr/>
                    <a:lstStyle/>
                    <a:p>
                      <a:pPr marL="234950" marR="0" lvl="0" indent="-234950" algn="l" defTabSz="969963" rtl="0" eaLnBrk="1" fontAlgn="base" latinLnBrk="0" hangingPunct="1">
                        <a:lnSpc>
                          <a:spcPct val="100000"/>
                        </a:lnSpc>
                        <a:spcBef>
                          <a:spcPct val="20000"/>
                        </a:spcBef>
                        <a:spcAft>
                          <a:spcPct val="0"/>
                        </a:spcAft>
                        <a:buClrTx/>
                        <a:buSzTx/>
                        <a:buFont typeface="Wingdings" pitchFamily="2" charset="2"/>
                        <a:buChar char="§"/>
                        <a:tabLst/>
                      </a:pPr>
                      <a:r>
                        <a:rPr kumimoji="0" lang="en-US" sz="2400" b="1" i="0" u="none" strike="noStrike" cap="none" normalizeH="0" baseline="0" smtClean="0">
                          <a:ln>
                            <a:noFill/>
                          </a:ln>
                          <a:solidFill>
                            <a:schemeClr val="bg1"/>
                          </a:solidFill>
                          <a:effectLst/>
                          <a:latin typeface="Arial" pitchFamily="34" charset="0"/>
                          <a:cs typeface="Arial" pitchFamily="34" charset="0"/>
                        </a:rPr>
                        <a:t>Appraisal: Prediction</a:t>
                      </a:r>
                      <a:br>
                        <a:rPr kumimoji="0" lang="en-US" sz="2400" b="1" i="0" u="none" strike="noStrike" cap="none" normalizeH="0" baseline="0" smtClean="0">
                          <a:ln>
                            <a:noFill/>
                          </a:ln>
                          <a:solidFill>
                            <a:schemeClr val="bg1"/>
                          </a:solidFill>
                          <a:effectLst/>
                          <a:latin typeface="Arial" pitchFamily="34" charset="0"/>
                          <a:cs typeface="Arial" pitchFamily="34" charset="0"/>
                        </a:rPr>
                      </a:br>
                      <a:r>
                        <a:rPr kumimoji="0" lang="en-US" sz="2400" b="1" i="0" u="none" strike="noStrike" cap="none" normalizeH="0" baseline="0" smtClean="0">
                          <a:ln>
                            <a:noFill/>
                          </a:ln>
                          <a:solidFill>
                            <a:schemeClr val="bg1"/>
                          </a:solidFill>
                          <a:effectLst/>
                          <a:latin typeface="Arial" pitchFamily="34" charset="0"/>
                          <a:cs typeface="Arial" pitchFamily="34" charset="0"/>
                        </a:rPr>
                        <a:t>                  Audit</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folHlink"/>
                    </a:solidFill>
                  </a:tcPr>
                </a:tc>
                <a:tc vMerge="1">
                  <a:txBody>
                    <a:bodyPr/>
                    <a:lstStyle/>
                    <a:p>
                      <a:endParaRPr lang="en-US"/>
                    </a:p>
                  </a:txBody>
                  <a:tcPr/>
                </a:tc>
              </a:tr>
              <a:tr h="1292225">
                <a:tc>
                  <a:txBody>
                    <a:bodyPr/>
                    <a:lstStyle/>
                    <a:p>
                      <a:pPr marL="234950" marR="0" lvl="0" indent="-234950" algn="l" defTabSz="969963" rtl="0" eaLnBrk="1" fontAlgn="base" latinLnBrk="0" hangingPunct="1">
                        <a:lnSpc>
                          <a:spcPct val="100000"/>
                        </a:lnSpc>
                        <a:spcBef>
                          <a:spcPct val="20000"/>
                        </a:spcBef>
                        <a:spcAft>
                          <a:spcPct val="0"/>
                        </a:spcAft>
                        <a:buClrTx/>
                        <a:buSzTx/>
                        <a:buFont typeface="Wingdings" pitchFamily="2" charset="2"/>
                        <a:buChar char="§"/>
                        <a:tabLst/>
                      </a:pPr>
                      <a:r>
                        <a:rPr kumimoji="0" lang="en-US" sz="2400" b="1" i="0" u="none" strike="noStrike" cap="none" normalizeH="0" baseline="0" smtClean="0">
                          <a:ln>
                            <a:noFill/>
                          </a:ln>
                          <a:solidFill>
                            <a:schemeClr val="bg1"/>
                          </a:solidFill>
                          <a:effectLst/>
                          <a:latin typeface="Arial" pitchFamily="34" charset="0"/>
                          <a:cs typeface="Arial" pitchFamily="34" charset="0"/>
                        </a:rPr>
                        <a:t>Appraisal: Detection</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a:noFill/>
                    </a:lnTlToBr>
                    <a:lnBlToTr>
                      <a:noFill/>
                    </a:lnBlToTr>
                    <a:solidFill>
                      <a:schemeClr val="folHlink"/>
                    </a:solidFill>
                  </a:tcPr>
                </a:tc>
                <a:tc rowSpan="2">
                  <a:txBody>
                    <a:bodyPr/>
                    <a:lstStyle/>
                    <a:p>
                      <a:pPr marL="0" marR="0" lvl="0" indent="0" algn="l" defTabSz="969963" rtl="0" eaLnBrk="1" fontAlgn="base" latinLnBrk="0" hangingPunct="1">
                        <a:lnSpc>
                          <a:spcPct val="100000"/>
                        </a:lnSpc>
                        <a:spcBef>
                          <a:spcPct val="20000"/>
                        </a:spcBef>
                        <a:spcAft>
                          <a:spcPct val="0"/>
                        </a:spcAft>
                        <a:buClrTx/>
                        <a:buSzTx/>
                        <a:buFont typeface="Wingdings" pitchFamily="2" charset="2"/>
                        <a:buNone/>
                        <a:tabLst/>
                      </a:pPr>
                      <a:r>
                        <a:rPr kumimoji="0" lang="en-US" sz="2400" b="1" i="0" u="none" strike="noStrike" cap="none" normalizeH="0" baseline="0" smtClean="0">
                          <a:ln>
                            <a:noFill/>
                          </a:ln>
                          <a:solidFill>
                            <a:schemeClr val="bg1"/>
                          </a:solidFill>
                          <a:effectLst/>
                          <a:latin typeface="Arial" pitchFamily="34" charset="0"/>
                          <a:cs typeface="Arial" pitchFamily="34" charset="0"/>
                        </a:rPr>
                        <a:t>Cost of Poor Quality</a:t>
                      </a:r>
                    </a:p>
                  </a:txBody>
                  <a:tcPr anchor="ctr" horzOverflow="overflow">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r>
              <a:tr h="1293813">
                <a:tc>
                  <a:txBody>
                    <a:bodyPr/>
                    <a:lstStyle/>
                    <a:p>
                      <a:pPr marL="234950" marR="0" lvl="0" indent="-234950" algn="l" defTabSz="969963" rtl="0" eaLnBrk="1" fontAlgn="base" latinLnBrk="0" hangingPunct="1">
                        <a:lnSpc>
                          <a:spcPct val="100000"/>
                        </a:lnSpc>
                        <a:spcBef>
                          <a:spcPct val="20000"/>
                        </a:spcBef>
                        <a:spcAft>
                          <a:spcPct val="0"/>
                        </a:spcAft>
                        <a:buClrTx/>
                        <a:buSzTx/>
                        <a:buFont typeface="Wingdings" pitchFamily="2" charset="2"/>
                        <a:buChar char="§"/>
                        <a:tabLst/>
                      </a:pPr>
                      <a:r>
                        <a:rPr kumimoji="0" lang="en-US" sz="2400" b="1" i="0" u="none" strike="noStrike" cap="none" normalizeH="0" baseline="0" smtClean="0">
                          <a:ln>
                            <a:noFill/>
                          </a:ln>
                          <a:solidFill>
                            <a:schemeClr val="bg1"/>
                          </a:solidFill>
                          <a:effectLst/>
                          <a:latin typeface="Arial" pitchFamily="34" charset="0"/>
                          <a:cs typeface="Arial" pitchFamily="34" charset="0"/>
                        </a:rPr>
                        <a:t>Failure:  Internal</a:t>
                      </a:r>
                      <a:br>
                        <a:rPr kumimoji="0" lang="en-US" sz="2400" b="1" i="0" u="none" strike="noStrike" cap="none" normalizeH="0" baseline="0" smtClean="0">
                          <a:ln>
                            <a:noFill/>
                          </a:ln>
                          <a:solidFill>
                            <a:schemeClr val="bg1"/>
                          </a:solidFill>
                          <a:effectLst/>
                          <a:latin typeface="Arial" pitchFamily="34" charset="0"/>
                          <a:cs typeface="Arial" pitchFamily="34" charset="0"/>
                        </a:rPr>
                      </a:br>
                      <a:r>
                        <a:rPr kumimoji="0" lang="en-US" sz="2400" b="1" i="0" u="none" strike="noStrike" cap="none" normalizeH="0" baseline="0" smtClean="0">
                          <a:ln>
                            <a:noFill/>
                          </a:ln>
                          <a:solidFill>
                            <a:schemeClr val="bg1"/>
                          </a:solidFill>
                          <a:effectLst/>
                          <a:latin typeface="Arial" pitchFamily="34" charset="0"/>
                          <a:cs typeface="Arial" pitchFamily="34" charset="0"/>
                        </a:rPr>
                        <a:t>               External</a:t>
                      </a:r>
                    </a:p>
                    <a:p>
                      <a:pPr marL="234950" marR="0" lvl="0" indent="-234950" algn="l" defTabSz="969963" rtl="0" eaLnBrk="1" fontAlgn="base" latinLnBrk="0" hangingPunct="1">
                        <a:lnSpc>
                          <a:spcPct val="100000"/>
                        </a:lnSpc>
                        <a:spcBef>
                          <a:spcPct val="20000"/>
                        </a:spcBef>
                        <a:spcAft>
                          <a:spcPct val="0"/>
                        </a:spcAft>
                        <a:buClrTx/>
                        <a:buSzTx/>
                        <a:buFont typeface="Wingdings" pitchFamily="2" charset="2"/>
                        <a:buNone/>
                        <a:tabLst/>
                      </a:pPr>
                      <a:endParaRPr kumimoji="0" lang="en-US" sz="2400" b="1" i="0" u="none" strike="noStrike" cap="none" normalizeH="0" baseline="0" smtClean="0">
                        <a:ln>
                          <a:noFill/>
                        </a:ln>
                        <a:solidFill>
                          <a:schemeClr val="bg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solidFill>
                  </a:tcPr>
                </a:tc>
                <a:tc vMerge="1">
                  <a:txBody>
                    <a:bodyPr/>
                    <a:lstStyle/>
                    <a:p>
                      <a:endParaRPr lang="en-US"/>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11825"/>
                                        </p:tgtEl>
                                        <p:attrNameLst>
                                          <p:attrName>style.visibility</p:attrName>
                                        </p:attrNameLst>
                                      </p:cBhvr>
                                      <p:to>
                                        <p:strVal val="visible"/>
                                      </p:to>
                                    </p:set>
                                    <p:animEffect transition="in" filter="fade">
                                      <p:cBhvr>
                                        <p:cTn id="7" dur="500"/>
                                        <p:tgtEl>
                                          <p:spTgt spid="711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a:t>Cost of Poor Quality </a:t>
            </a:r>
            <a:fld id="{51928967-DD7F-470B-8514-241E37773FF7}" type="slidenum">
              <a:rPr lang="en-US"/>
              <a:pPr/>
              <a:t>11</a:t>
            </a:fld>
            <a:r>
              <a:rPr lang="en-US"/>
              <a:t> .PPT</a:t>
            </a:r>
          </a:p>
        </p:txBody>
      </p:sp>
      <p:grpSp>
        <p:nvGrpSpPr>
          <p:cNvPr id="2" name="Group 15"/>
          <p:cNvGrpSpPr>
            <a:grpSpLocks/>
          </p:cNvGrpSpPr>
          <p:nvPr/>
        </p:nvGrpSpPr>
        <p:grpSpPr bwMode="auto">
          <a:xfrm>
            <a:off x="111125" y="1081088"/>
            <a:ext cx="8921750" cy="4392612"/>
            <a:chOff x="70" y="681"/>
            <a:chExt cx="5620" cy="2767"/>
          </a:xfrm>
        </p:grpSpPr>
        <p:sp>
          <p:nvSpPr>
            <p:cNvPr id="713731" name="Text Box 3"/>
            <p:cNvSpPr txBox="1">
              <a:spLocks noChangeArrowheads="1"/>
            </p:cNvSpPr>
            <p:nvPr/>
          </p:nvSpPr>
          <p:spPr bwMode="auto">
            <a:xfrm>
              <a:off x="210" y="681"/>
              <a:ext cx="5340" cy="327"/>
            </a:xfrm>
            <a:prstGeom prst="rect">
              <a:avLst/>
            </a:prstGeom>
            <a:noFill/>
            <a:ln w="9525">
              <a:noFill/>
              <a:miter lim="800000"/>
              <a:headEnd/>
              <a:tailEnd/>
            </a:ln>
            <a:effectLst/>
          </p:spPr>
          <p:txBody>
            <a:bodyPr>
              <a:spAutoFit/>
            </a:bodyPr>
            <a:lstStyle/>
            <a:p>
              <a:pPr eaLnBrk="0" hangingPunct="0">
                <a:spcBef>
                  <a:spcPct val="50000"/>
                </a:spcBef>
                <a:buSzTx/>
                <a:buFontTx/>
                <a:buNone/>
              </a:pPr>
              <a:r>
                <a:rPr lang="en-US" sz="2800" b="1" i="1">
                  <a:solidFill>
                    <a:schemeClr val="accent2"/>
                  </a:solidFill>
                </a:rPr>
                <a:t>Components</a:t>
              </a:r>
            </a:p>
          </p:txBody>
        </p:sp>
        <p:sp>
          <p:nvSpPr>
            <p:cNvPr id="713732" name="Freeform 4"/>
            <p:cNvSpPr>
              <a:spLocks/>
            </p:cNvSpPr>
            <p:nvPr/>
          </p:nvSpPr>
          <p:spPr bwMode="auto">
            <a:xfrm>
              <a:off x="785" y="2099"/>
              <a:ext cx="3968" cy="695"/>
            </a:xfrm>
            <a:custGeom>
              <a:avLst/>
              <a:gdLst/>
              <a:ahLst/>
              <a:cxnLst>
                <a:cxn ang="0">
                  <a:pos x="0" y="659"/>
                </a:cxn>
                <a:cxn ang="0">
                  <a:pos x="0" y="0"/>
                </a:cxn>
                <a:cxn ang="0">
                  <a:pos x="3721" y="0"/>
                </a:cxn>
                <a:cxn ang="0">
                  <a:pos x="3721" y="695"/>
                </a:cxn>
              </a:cxnLst>
              <a:rect l="0" t="0" r="r" b="b"/>
              <a:pathLst>
                <a:path w="3721" h="695">
                  <a:moveTo>
                    <a:pt x="0" y="659"/>
                  </a:moveTo>
                  <a:lnTo>
                    <a:pt x="0" y="0"/>
                  </a:lnTo>
                  <a:lnTo>
                    <a:pt x="3721" y="0"/>
                  </a:lnTo>
                  <a:lnTo>
                    <a:pt x="3721" y="695"/>
                  </a:lnTo>
                </a:path>
              </a:pathLst>
            </a:custGeom>
            <a:noFill/>
            <a:ln w="44450" cap="flat" cmpd="sng">
              <a:solidFill>
                <a:schemeClr val="tx1"/>
              </a:solidFill>
              <a:prstDash val="solid"/>
              <a:round/>
              <a:headEnd type="stealth" w="lg" len="lg"/>
              <a:tailEnd type="stealth" w="lg" len="lg"/>
            </a:ln>
            <a:effectLst/>
          </p:spPr>
          <p:txBody>
            <a:bodyPr lIns="111125" tIns="55562" rIns="111125" bIns="55562">
              <a:spAutoFit/>
            </a:bodyPr>
            <a:lstStyle/>
            <a:p>
              <a:endParaRPr lang="en-US"/>
            </a:p>
          </p:txBody>
        </p:sp>
        <p:sp>
          <p:nvSpPr>
            <p:cNvPr id="713733" name="Rectangle 5"/>
            <p:cNvSpPr>
              <a:spLocks noChangeArrowheads="1"/>
            </p:cNvSpPr>
            <p:nvPr/>
          </p:nvSpPr>
          <p:spPr bwMode="auto">
            <a:xfrm rot="-8250468">
              <a:off x="3076" y="2426"/>
              <a:ext cx="1041" cy="710"/>
            </a:xfrm>
            <a:prstGeom prst="rect">
              <a:avLst/>
            </a:prstGeom>
            <a:noFill/>
            <a:ln w="9525">
              <a:noFill/>
              <a:miter lim="800000"/>
              <a:headEnd/>
              <a:tailEnd/>
            </a:ln>
          </p:spPr>
          <p:txBody>
            <a:bodyPr/>
            <a:lstStyle/>
            <a:p>
              <a:endParaRPr lang="en-US"/>
            </a:p>
          </p:txBody>
        </p:sp>
        <p:sp>
          <p:nvSpPr>
            <p:cNvPr id="713734" name="Text Box 6"/>
            <p:cNvSpPr txBox="1">
              <a:spLocks noChangeArrowheads="1"/>
            </p:cNvSpPr>
            <p:nvPr/>
          </p:nvSpPr>
          <p:spPr bwMode="auto">
            <a:xfrm>
              <a:off x="3810" y="2826"/>
              <a:ext cx="1880" cy="595"/>
            </a:xfrm>
            <a:prstGeom prst="rect">
              <a:avLst/>
            </a:prstGeom>
            <a:noFill/>
            <a:ln w="9525">
              <a:noFill/>
              <a:miter lim="800000"/>
              <a:headEnd/>
              <a:tailEnd/>
            </a:ln>
            <a:effectLst/>
          </p:spPr>
          <p:txBody>
            <a:bodyPr>
              <a:spAutoFit/>
            </a:bodyPr>
            <a:lstStyle/>
            <a:p>
              <a:pPr eaLnBrk="0" hangingPunct="0">
                <a:spcBef>
                  <a:spcPct val="50000"/>
                </a:spcBef>
                <a:buSzTx/>
                <a:buFontTx/>
                <a:buNone/>
              </a:pPr>
              <a:r>
                <a:rPr lang="en-US" sz="2400" b="1">
                  <a:solidFill>
                    <a:schemeClr val="folHlink"/>
                  </a:solidFill>
                </a:rPr>
                <a:t>Non-Conformance</a:t>
              </a:r>
              <a:br>
                <a:rPr lang="en-US" sz="2400" b="1">
                  <a:solidFill>
                    <a:schemeClr val="folHlink"/>
                  </a:solidFill>
                </a:rPr>
              </a:br>
              <a:r>
                <a:rPr lang="en-US" sz="3200" b="1">
                  <a:solidFill>
                    <a:schemeClr val="folHlink"/>
                  </a:solidFill>
                </a:rPr>
                <a:t>$</a:t>
              </a:r>
            </a:p>
          </p:txBody>
        </p:sp>
        <p:sp>
          <p:nvSpPr>
            <p:cNvPr id="713735" name="Text Box 7"/>
            <p:cNvSpPr txBox="1">
              <a:spLocks noChangeArrowheads="1"/>
            </p:cNvSpPr>
            <p:nvPr/>
          </p:nvSpPr>
          <p:spPr bwMode="auto">
            <a:xfrm>
              <a:off x="70" y="2826"/>
              <a:ext cx="1428" cy="595"/>
            </a:xfrm>
            <a:prstGeom prst="rect">
              <a:avLst/>
            </a:prstGeom>
            <a:noFill/>
            <a:ln w="9525">
              <a:noFill/>
              <a:miter lim="800000"/>
              <a:headEnd/>
              <a:tailEnd/>
            </a:ln>
            <a:effectLst/>
          </p:spPr>
          <p:txBody>
            <a:bodyPr>
              <a:spAutoFit/>
            </a:bodyPr>
            <a:lstStyle/>
            <a:p>
              <a:pPr eaLnBrk="0" hangingPunct="0">
                <a:spcBef>
                  <a:spcPct val="50000"/>
                </a:spcBef>
                <a:buSzTx/>
                <a:buFontTx/>
                <a:buNone/>
              </a:pPr>
              <a:r>
                <a:rPr lang="en-US" sz="2400" b="1">
                  <a:solidFill>
                    <a:schemeClr val="folHlink"/>
                  </a:solidFill>
                </a:rPr>
                <a:t>Conformance</a:t>
              </a:r>
              <a:br>
                <a:rPr lang="en-US" sz="2400" b="1">
                  <a:solidFill>
                    <a:schemeClr val="folHlink"/>
                  </a:solidFill>
                </a:rPr>
              </a:br>
              <a:r>
                <a:rPr lang="en-US" sz="3200" b="1">
                  <a:solidFill>
                    <a:schemeClr val="folHlink"/>
                  </a:solidFill>
                </a:rPr>
                <a:t>$</a:t>
              </a:r>
            </a:p>
          </p:txBody>
        </p:sp>
        <p:grpSp>
          <p:nvGrpSpPr>
            <p:cNvPr id="3" name="Group 8"/>
            <p:cNvGrpSpPr>
              <a:grpSpLocks/>
            </p:cNvGrpSpPr>
            <p:nvPr/>
          </p:nvGrpSpPr>
          <p:grpSpPr bwMode="auto">
            <a:xfrm>
              <a:off x="1949" y="1772"/>
              <a:ext cx="1640" cy="1676"/>
              <a:chOff x="1904" y="1434"/>
              <a:chExt cx="1640" cy="1676"/>
            </a:xfrm>
          </p:grpSpPr>
          <p:sp>
            <p:nvSpPr>
              <p:cNvPr id="713737" name="Rectangle 9"/>
              <p:cNvSpPr>
                <a:spLocks noChangeArrowheads="1"/>
              </p:cNvSpPr>
              <p:nvPr/>
            </p:nvSpPr>
            <p:spPr bwMode="blackWhite">
              <a:xfrm rot="2700000">
                <a:off x="1886" y="1452"/>
                <a:ext cx="1676" cy="1640"/>
              </a:xfrm>
              <a:prstGeom prst="rect">
                <a:avLst/>
              </a:prstGeom>
              <a:gradFill rotWithShape="1">
                <a:gsLst>
                  <a:gs pos="0">
                    <a:schemeClr val="hlink"/>
                  </a:gs>
                  <a:gs pos="100000">
                    <a:schemeClr val="folHlink"/>
                  </a:gs>
                </a:gsLst>
                <a:path path="shape">
                  <a:fillToRect l="50000" t="50000" r="50000" b="50000"/>
                </a:path>
              </a:gradFill>
              <a:ln w="9525">
                <a:noFill/>
                <a:miter lim="800000"/>
                <a:headEnd type="none" w="sm" len="sm"/>
                <a:tailEnd type="none" w="sm" len="sm"/>
              </a:ln>
              <a:effectLst>
                <a:outerShdw dist="115003" dir="5019588" algn="ctr" rotWithShape="0">
                  <a:schemeClr val="tx1">
                    <a:alpha val="50000"/>
                  </a:schemeClr>
                </a:outerShdw>
              </a:effectLst>
            </p:spPr>
            <p:txBody>
              <a:bodyPr lIns="111125" tIns="55562" rIns="111125" bIns="55562" anchor="ctr">
                <a:spAutoFit/>
              </a:bodyPr>
              <a:lstStyle/>
              <a:p>
                <a:endParaRPr lang="en-US"/>
              </a:p>
            </p:txBody>
          </p:sp>
          <p:grpSp>
            <p:nvGrpSpPr>
              <p:cNvPr id="4" name="Group 10"/>
              <p:cNvGrpSpPr>
                <a:grpSpLocks/>
              </p:cNvGrpSpPr>
              <p:nvPr/>
            </p:nvGrpSpPr>
            <p:grpSpPr bwMode="auto">
              <a:xfrm>
                <a:off x="2154" y="1697"/>
                <a:ext cx="1139" cy="1201"/>
                <a:chOff x="2312" y="1353"/>
                <a:chExt cx="1305" cy="1719"/>
              </a:xfrm>
            </p:grpSpPr>
            <p:sp>
              <p:nvSpPr>
                <p:cNvPr id="713739" name="Freeform 11"/>
                <p:cNvSpPr>
                  <a:spLocks/>
                </p:cNvSpPr>
                <p:nvPr/>
              </p:nvSpPr>
              <p:spPr bwMode="black">
                <a:xfrm>
                  <a:off x="2312" y="1353"/>
                  <a:ext cx="1305" cy="1719"/>
                </a:xfrm>
                <a:custGeom>
                  <a:avLst/>
                  <a:gdLst/>
                  <a:ahLst/>
                  <a:cxnLst>
                    <a:cxn ang="0">
                      <a:pos x="3772" y="5063"/>
                    </a:cxn>
                    <a:cxn ang="0">
                      <a:pos x="3578" y="5025"/>
                    </a:cxn>
                    <a:cxn ang="0">
                      <a:pos x="3320" y="4938"/>
                    </a:cxn>
                    <a:cxn ang="0">
                      <a:pos x="3037" y="4777"/>
                    </a:cxn>
                    <a:cxn ang="0">
                      <a:pos x="2786" y="4561"/>
                    </a:cxn>
                    <a:cxn ang="0">
                      <a:pos x="2597" y="4327"/>
                    </a:cxn>
                    <a:cxn ang="0">
                      <a:pos x="2472" y="4135"/>
                    </a:cxn>
                    <a:cxn ang="0">
                      <a:pos x="2434" y="4019"/>
                    </a:cxn>
                    <a:cxn ang="0">
                      <a:pos x="2736" y="3905"/>
                    </a:cxn>
                    <a:cxn ang="0">
                      <a:pos x="3240" y="3578"/>
                    </a:cxn>
                    <a:cxn ang="0">
                      <a:pos x="3710" y="2983"/>
                    </a:cxn>
                    <a:cxn ang="0">
                      <a:pos x="3915" y="2050"/>
                    </a:cxn>
                    <a:cxn ang="0">
                      <a:pos x="3800" y="1363"/>
                    </a:cxn>
                    <a:cxn ang="0">
                      <a:pos x="3559" y="863"/>
                    </a:cxn>
                    <a:cxn ang="0">
                      <a:pos x="3304" y="549"/>
                    </a:cxn>
                    <a:cxn ang="0">
                      <a:pos x="3145" y="405"/>
                    </a:cxn>
                    <a:cxn ang="0">
                      <a:pos x="3014" y="899"/>
                    </a:cxn>
                    <a:cxn ang="0">
                      <a:pos x="3112" y="1150"/>
                    </a:cxn>
                    <a:cxn ang="0">
                      <a:pos x="3199" y="1547"/>
                    </a:cxn>
                    <a:cxn ang="0">
                      <a:pos x="3235" y="2096"/>
                    </a:cxn>
                    <a:cxn ang="0">
                      <a:pos x="3168" y="2777"/>
                    </a:cxn>
                    <a:cxn ang="0">
                      <a:pos x="2964" y="3338"/>
                    </a:cxn>
                    <a:cxn ang="0">
                      <a:pos x="2604" y="3731"/>
                    </a:cxn>
                    <a:cxn ang="0">
                      <a:pos x="2064" y="3906"/>
                    </a:cxn>
                    <a:cxn ang="0">
                      <a:pos x="1443" y="3798"/>
                    </a:cxn>
                    <a:cxn ang="0">
                      <a:pos x="1018" y="3414"/>
                    </a:cxn>
                    <a:cxn ang="0">
                      <a:pos x="769" y="2880"/>
                    </a:cxn>
                    <a:cxn ang="0">
                      <a:pos x="662" y="2334"/>
                    </a:cxn>
                    <a:cxn ang="0">
                      <a:pos x="661" y="1848"/>
                    </a:cxn>
                    <a:cxn ang="0">
                      <a:pos x="741" y="1273"/>
                    </a:cxn>
                    <a:cxn ang="0">
                      <a:pos x="975" y="711"/>
                    </a:cxn>
                    <a:cxn ang="0">
                      <a:pos x="1427" y="311"/>
                    </a:cxn>
                    <a:cxn ang="0">
                      <a:pos x="2025" y="210"/>
                    </a:cxn>
                    <a:cxn ang="0">
                      <a:pos x="2309" y="268"/>
                    </a:cxn>
                    <a:cxn ang="0">
                      <a:pos x="2531" y="362"/>
                    </a:cxn>
                    <a:cxn ang="0">
                      <a:pos x="2680" y="455"/>
                    </a:cxn>
                    <a:cxn ang="0">
                      <a:pos x="2786" y="169"/>
                    </a:cxn>
                    <a:cxn ang="0">
                      <a:pos x="2610" y="99"/>
                    </a:cxn>
                    <a:cxn ang="0">
                      <a:pos x="2323" y="32"/>
                    </a:cxn>
                    <a:cxn ang="0">
                      <a:pos x="1922" y="0"/>
                    </a:cxn>
                    <a:cxn ang="0">
                      <a:pos x="1152" y="157"/>
                    </a:cxn>
                    <a:cxn ang="0">
                      <a:pos x="566" y="571"/>
                    </a:cxn>
                    <a:cxn ang="0">
                      <a:pos x="179" y="1171"/>
                    </a:cxn>
                    <a:cxn ang="0">
                      <a:pos x="7" y="1882"/>
                    </a:cxn>
                    <a:cxn ang="0">
                      <a:pos x="56" y="2612"/>
                    </a:cxn>
                    <a:cxn ang="0">
                      <a:pos x="282" y="3165"/>
                    </a:cxn>
                    <a:cxn ang="0">
                      <a:pos x="591" y="3543"/>
                    </a:cxn>
                    <a:cxn ang="0">
                      <a:pos x="893" y="3773"/>
                    </a:cxn>
                    <a:cxn ang="0">
                      <a:pos x="1080" y="3880"/>
                    </a:cxn>
                    <a:cxn ang="0">
                      <a:pos x="1255" y="3965"/>
                    </a:cxn>
                    <a:cxn ang="0">
                      <a:pos x="1398" y="4055"/>
                    </a:cxn>
                    <a:cxn ang="0">
                      <a:pos x="1563" y="4194"/>
                    </a:cxn>
                    <a:cxn ang="0">
                      <a:pos x="1803" y="4378"/>
                    </a:cxn>
                    <a:cxn ang="0">
                      <a:pos x="2099" y="4570"/>
                    </a:cxn>
                    <a:cxn ang="0">
                      <a:pos x="2355" y="4714"/>
                    </a:cxn>
                    <a:cxn ang="0">
                      <a:pos x="2571" y="4830"/>
                    </a:cxn>
                    <a:cxn ang="0">
                      <a:pos x="2816" y="4938"/>
                    </a:cxn>
                    <a:cxn ang="0">
                      <a:pos x="3146" y="5040"/>
                    </a:cxn>
                    <a:cxn ang="0">
                      <a:pos x="3452" y="5113"/>
                    </a:cxn>
                    <a:cxn ang="0">
                      <a:pos x="3617" y="5137"/>
                    </a:cxn>
                    <a:cxn ang="0">
                      <a:pos x="3763" y="5151"/>
                    </a:cxn>
                  </a:cxnLst>
                  <a:rect l="0" t="0" r="r" b="b"/>
                  <a:pathLst>
                    <a:path w="3915" h="5156">
                      <a:moveTo>
                        <a:pt x="3873" y="5156"/>
                      </a:moveTo>
                      <a:lnTo>
                        <a:pt x="3873" y="5068"/>
                      </a:lnTo>
                      <a:lnTo>
                        <a:pt x="3871" y="5068"/>
                      </a:lnTo>
                      <a:lnTo>
                        <a:pt x="3868" y="5068"/>
                      </a:lnTo>
                      <a:lnTo>
                        <a:pt x="3861" y="5068"/>
                      </a:lnTo>
                      <a:lnTo>
                        <a:pt x="3853" y="5068"/>
                      </a:lnTo>
                      <a:lnTo>
                        <a:pt x="3842" y="5068"/>
                      </a:lnTo>
                      <a:lnTo>
                        <a:pt x="3830" y="5068"/>
                      </a:lnTo>
                      <a:lnTo>
                        <a:pt x="3823" y="5068"/>
                      </a:lnTo>
                      <a:lnTo>
                        <a:pt x="3816" y="5067"/>
                      </a:lnTo>
                      <a:lnTo>
                        <a:pt x="3807" y="5065"/>
                      </a:lnTo>
                      <a:lnTo>
                        <a:pt x="3800" y="5064"/>
                      </a:lnTo>
                      <a:lnTo>
                        <a:pt x="3790" y="5064"/>
                      </a:lnTo>
                      <a:lnTo>
                        <a:pt x="3782" y="5064"/>
                      </a:lnTo>
                      <a:lnTo>
                        <a:pt x="3772" y="5063"/>
                      </a:lnTo>
                      <a:lnTo>
                        <a:pt x="3762" y="5061"/>
                      </a:lnTo>
                      <a:lnTo>
                        <a:pt x="3750" y="5060"/>
                      </a:lnTo>
                      <a:lnTo>
                        <a:pt x="3739" y="5058"/>
                      </a:lnTo>
                      <a:lnTo>
                        <a:pt x="3727" y="5057"/>
                      </a:lnTo>
                      <a:lnTo>
                        <a:pt x="3717" y="5054"/>
                      </a:lnTo>
                      <a:lnTo>
                        <a:pt x="3704" y="5053"/>
                      </a:lnTo>
                      <a:lnTo>
                        <a:pt x="3691" y="5050"/>
                      </a:lnTo>
                      <a:lnTo>
                        <a:pt x="3678" y="5048"/>
                      </a:lnTo>
                      <a:lnTo>
                        <a:pt x="3665" y="5045"/>
                      </a:lnTo>
                      <a:lnTo>
                        <a:pt x="3651" y="5043"/>
                      </a:lnTo>
                      <a:lnTo>
                        <a:pt x="3637" y="5040"/>
                      </a:lnTo>
                      <a:lnTo>
                        <a:pt x="3622" y="5035"/>
                      </a:lnTo>
                      <a:lnTo>
                        <a:pt x="3610" y="5031"/>
                      </a:lnTo>
                      <a:lnTo>
                        <a:pt x="3594" y="5028"/>
                      </a:lnTo>
                      <a:lnTo>
                        <a:pt x="3578" y="5025"/>
                      </a:lnTo>
                      <a:lnTo>
                        <a:pt x="3562" y="5021"/>
                      </a:lnTo>
                      <a:lnTo>
                        <a:pt x="3546" y="5017"/>
                      </a:lnTo>
                      <a:lnTo>
                        <a:pt x="3529" y="5012"/>
                      </a:lnTo>
                      <a:lnTo>
                        <a:pt x="3513" y="5008"/>
                      </a:lnTo>
                      <a:lnTo>
                        <a:pt x="3498" y="5002"/>
                      </a:lnTo>
                      <a:lnTo>
                        <a:pt x="3482" y="4997"/>
                      </a:lnTo>
                      <a:lnTo>
                        <a:pt x="3463" y="4992"/>
                      </a:lnTo>
                      <a:lnTo>
                        <a:pt x="3446" y="4987"/>
                      </a:lnTo>
                      <a:lnTo>
                        <a:pt x="3429" y="4981"/>
                      </a:lnTo>
                      <a:lnTo>
                        <a:pt x="3412" y="4974"/>
                      </a:lnTo>
                      <a:lnTo>
                        <a:pt x="3393" y="4967"/>
                      </a:lnTo>
                      <a:lnTo>
                        <a:pt x="3376" y="4961"/>
                      </a:lnTo>
                      <a:lnTo>
                        <a:pt x="3357" y="4954"/>
                      </a:lnTo>
                      <a:lnTo>
                        <a:pt x="3340" y="4945"/>
                      </a:lnTo>
                      <a:lnTo>
                        <a:pt x="3320" y="4938"/>
                      </a:lnTo>
                      <a:lnTo>
                        <a:pt x="3303" y="4931"/>
                      </a:lnTo>
                      <a:lnTo>
                        <a:pt x="3283" y="4922"/>
                      </a:lnTo>
                      <a:lnTo>
                        <a:pt x="3265" y="4912"/>
                      </a:lnTo>
                      <a:lnTo>
                        <a:pt x="3245" y="4902"/>
                      </a:lnTo>
                      <a:lnTo>
                        <a:pt x="3227" y="4895"/>
                      </a:lnTo>
                      <a:lnTo>
                        <a:pt x="3208" y="4885"/>
                      </a:lnTo>
                      <a:lnTo>
                        <a:pt x="3189" y="4873"/>
                      </a:lnTo>
                      <a:lnTo>
                        <a:pt x="3169" y="4863"/>
                      </a:lnTo>
                      <a:lnTo>
                        <a:pt x="3151" y="4852"/>
                      </a:lnTo>
                      <a:lnTo>
                        <a:pt x="3131" y="4842"/>
                      </a:lnTo>
                      <a:lnTo>
                        <a:pt x="3113" y="4829"/>
                      </a:lnTo>
                      <a:lnTo>
                        <a:pt x="3093" y="4818"/>
                      </a:lnTo>
                      <a:lnTo>
                        <a:pt x="3075" y="4805"/>
                      </a:lnTo>
                      <a:lnTo>
                        <a:pt x="3055" y="4792"/>
                      </a:lnTo>
                      <a:lnTo>
                        <a:pt x="3037" y="4777"/>
                      </a:lnTo>
                      <a:lnTo>
                        <a:pt x="3017" y="4764"/>
                      </a:lnTo>
                      <a:lnTo>
                        <a:pt x="2999" y="4752"/>
                      </a:lnTo>
                      <a:lnTo>
                        <a:pt x="2981" y="4739"/>
                      </a:lnTo>
                      <a:lnTo>
                        <a:pt x="2964" y="4723"/>
                      </a:lnTo>
                      <a:lnTo>
                        <a:pt x="2946" y="4711"/>
                      </a:lnTo>
                      <a:lnTo>
                        <a:pt x="2928" y="4697"/>
                      </a:lnTo>
                      <a:lnTo>
                        <a:pt x="2913" y="4683"/>
                      </a:lnTo>
                      <a:lnTo>
                        <a:pt x="2897" y="4667"/>
                      </a:lnTo>
                      <a:lnTo>
                        <a:pt x="2880" y="4654"/>
                      </a:lnTo>
                      <a:lnTo>
                        <a:pt x="2862" y="4638"/>
                      </a:lnTo>
                      <a:lnTo>
                        <a:pt x="2847" y="4624"/>
                      </a:lnTo>
                      <a:lnTo>
                        <a:pt x="2832" y="4608"/>
                      </a:lnTo>
                      <a:lnTo>
                        <a:pt x="2815" y="4593"/>
                      </a:lnTo>
                      <a:lnTo>
                        <a:pt x="2801" y="4577"/>
                      </a:lnTo>
                      <a:lnTo>
                        <a:pt x="2786" y="4561"/>
                      </a:lnTo>
                      <a:lnTo>
                        <a:pt x="2773" y="4544"/>
                      </a:lnTo>
                      <a:lnTo>
                        <a:pt x="2758" y="4529"/>
                      </a:lnTo>
                      <a:lnTo>
                        <a:pt x="2743" y="4514"/>
                      </a:lnTo>
                      <a:lnTo>
                        <a:pt x="2730" y="4498"/>
                      </a:lnTo>
                      <a:lnTo>
                        <a:pt x="2718" y="4482"/>
                      </a:lnTo>
                      <a:lnTo>
                        <a:pt x="2703" y="4468"/>
                      </a:lnTo>
                      <a:lnTo>
                        <a:pt x="2690" y="4451"/>
                      </a:lnTo>
                      <a:lnTo>
                        <a:pt x="2677" y="4436"/>
                      </a:lnTo>
                      <a:lnTo>
                        <a:pt x="2666" y="4419"/>
                      </a:lnTo>
                      <a:lnTo>
                        <a:pt x="2653" y="4405"/>
                      </a:lnTo>
                      <a:lnTo>
                        <a:pt x="2642" y="4389"/>
                      </a:lnTo>
                      <a:lnTo>
                        <a:pt x="2630" y="4373"/>
                      </a:lnTo>
                      <a:lnTo>
                        <a:pt x="2620" y="4357"/>
                      </a:lnTo>
                      <a:lnTo>
                        <a:pt x="2607" y="4343"/>
                      </a:lnTo>
                      <a:lnTo>
                        <a:pt x="2597" y="4327"/>
                      </a:lnTo>
                      <a:lnTo>
                        <a:pt x="2587" y="4313"/>
                      </a:lnTo>
                      <a:lnTo>
                        <a:pt x="2578" y="4297"/>
                      </a:lnTo>
                      <a:lnTo>
                        <a:pt x="2567" y="4284"/>
                      </a:lnTo>
                      <a:lnTo>
                        <a:pt x="2557" y="4270"/>
                      </a:lnTo>
                      <a:lnTo>
                        <a:pt x="2548" y="4257"/>
                      </a:lnTo>
                      <a:lnTo>
                        <a:pt x="2540" y="4243"/>
                      </a:lnTo>
                      <a:lnTo>
                        <a:pt x="2531" y="4230"/>
                      </a:lnTo>
                      <a:lnTo>
                        <a:pt x="2523" y="4217"/>
                      </a:lnTo>
                      <a:lnTo>
                        <a:pt x="2515" y="4204"/>
                      </a:lnTo>
                      <a:lnTo>
                        <a:pt x="2508" y="4191"/>
                      </a:lnTo>
                      <a:lnTo>
                        <a:pt x="2500" y="4180"/>
                      </a:lnTo>
                      <a:lnTo>
                        <a:pt x="2492" y="4168"/>
                      </a:lnTo>
                      <a:lnTo>
                        <a:pt x="2485" y="4157"/>
                      </a:lnTo>
                      <a:lnTo>
                        <a:pt x="2479" y="4145"/>
                      </a:lnTo>
                      <a:lnTo>
                        <a:pt x="2472" y="4135"/>
                      </a:lnTo>
                      <a:lnTo>
                        <a:pt x="2467" y="4124"/>
                      </a:lnTo>
                      <a:lnTo>
                        <a:pt x="2462" y="4114"/>
                      </a:lnTo>
                      <a:lnTo>
                        <a:pt x="2458" y="4104"/>
                      </a:lnTo>
                      <a:lnTo>
                        <a:pt x="2452" y="4097"/>
                      </a:lnTo>
                      <a:lnTo>
                        <a:pt x="2446" y="4088"/>
                      </a:lnTo>
                      <a:lnTo>
                        <a:pt x="2442" y="4079"/>
                      </a:lnTo>
                      <a:lnTo>
                        <a:pt x="2439" y="4071"/>
                      </a:lnTo>
                      <a:lnTo>
                        <a:pt x="2431" y="4058"/>
                      </a:lnTo>
                      <a:lnTo>
                        <a:pt x="2426" y="4045"/>
                      </a:lnTo>
                      <a:lnTo>
                        <a:pt x="2422" y="4038"/>
                      </a:lnTo>
                      <a:lnTo>
                        <a:pt x="2419" y="4031"/>
                      </a:lnTo>
                      <a:lnTo>
                        <a:pt x="2418" y="4026"/>
                      </a:lnTo>
                      <a:lnTo>
                        <a:pt x="2418" y="4024"/>
                      </a:lnTo>
                      <a:lnTo>
                        <a:pt x="2421" y="4024"/>
                      </a:lnTo>
                      <a:lnTo>
                        <a:pt x="2434" y="4019"/>
                      </a:lnTo>
                      <a:lnTo>
                        <a:pt x="2442" y="4018"/>
                      </a:lnTo>
                      <a:lnTo>
                        <a:pt x="2454" y="4015"/>
                      </a:lnTo>
                      <a:lnTo>
                        <a:pt x="2465" y="4011"/>
                      </a:lnTo>
                      <a:lnTo>
                        <a:pt x="2481" y="4005"/>
                      </a:lnTo>
                      <a:lnTo>
                        <a:pt x="2497" y="4001"/>
                      </a:lnTo>
                      <a:lnTo>
                        <a:pt x="2514" y="3995"/>
                      </a:lnTo>
                      <a:lnTo>
                        <a:pt x="2534" y="3988"/>
                      </a:lnTo>
                      <a:lnTo>
                        <a:pt x="2555" y="3979"/>
                      </a:lnTo>
                      <a:lnTo>
                        <a:pt x="2577" y="3972"/>
                      </a:lnTo>
                      <a:lnTo>
                        <a:pt x="2601" y="3962"/>
                      </a:lnTo>
                      <a:lnTo>
                        <a:pt x="2626" y="3953"/>
                      </a:lnTo>
                      <a:lnTo>
                        <a:pt x="2653" y="3940"/>
                      </a:lnTo>
                      <a:lnTo>
                        <a:pt x="2679" y="3930"/>
                      </a:lnTo>
                      <a:lnTo>
                        <a:pt x="2708" y="3917"/>
                      </a:lnTo>
                      <a:lnTo>
                        <a:pt x="2736" y="3905"/>
                      </a:lnTo>
                      <a:lnTo>
                        <a:pt x="2766" y="3889"/>
                      </a:lnTo>
                      <a:lnTo>
                        <a:pt x="2796" y="3874"/>
                      </a:lnTo>
                      <a:lnTo>
                        <a:pt x="2828" y="3857"/>
                      </a:lnTo>
                      <a:lnTo>
                        <a:pt x="2860" y="3840"/>
                      </a:lnTo>
                      <a:lnTo>
                        <a:pt x="2894" y="3820"/>
                      </a:lnTo>
                      <a:lnTo>
                        <a:pt x="2925" y="3803"/>
                      </a:lnTo>
                      <a:lnTo>
                        <a:pt x="2960" y="3781"/>
                      </a:lnTo>
                      <a:lnTo>
                        <a:pt x="2994" y="3760"/>
                      </a:lnTo>
                      <a:lnTo>
                        <a:pt x="3029" y="3737"/>
                      </a:lnTo>
                      <a:lnTo>
                        <a:pt x="3063" y="3712"/>
                      </a:lnTo>
                      <a:lnTo>
                        <a:pt x="3099" y="3688"/>
                      </a:lnTo>
                      <a:lnTo>
                        <a:pt x="3135" y="3662"/>
                      </a:lnTo>
                      <a:lnTo>
                        <a:pt x="3171" y="3634"/>
                      </a:lnTo>
                      <a:lnTo>
                        <a:pt x="3205" y="3608"/>
                      </a:lnTo>
                      <a:lnTo>
                        <a:pt x="3240" y="3578"/>
                      </a:lnTo>
                      <a:lnTo>
                        <a:pt x="3274" y="3548"/>
                      </a:lnTo>
                      <a:lnTo>
                        <a:pt x="3310" y="3515"/>
                      </a:lnTo>
                      <a:lnTo>
                        <a:pt x="3343" y="3483"/>
                      </a:lnTo>
                      <a:lnTo>
                        <a:pt x="3377" y="3447"/>
                      </a:lnTo>
                      <a:lnTo>
                        <a:pt x="3410" y="3413"/>
                      </a:lnTo>
                      <a:lnTo>
                        <a:pt x="3445" y="3374"/>
                      </a:lnTo>
                      <a:lnTo>
                        <a:pt x="3476" y="3337"/>
                      </a:lnTo>
                      <a:lnTo>
                        <a:pt x="3509" y="3295"/>
                      </a:lnTo>
                      <a:lnTo>
                        <a:pt x="3539" y="3257"/>
                      </a:lnTo>
                      <a:lnTo>
                        <a:pt x="3571" y="3214"/>
                      </a:lnTo>
                      <a:lnTo>
                        <a:pt x="3600" y="3171"/>
                      </a:lnTo>
                      <a:lnTo>
                        <a:pt x="3630" y="3126"/>
                      </a:lnTo>
                      <a:lnTo>
                        <a:pt x="3657" y="3079"/>
                      </a:lnTo>
                      <a:lnTo>
                        <a:pt x="3686" y="3030"/>
                      </a:lnTo>
                      <a:lnTo>
                        <a:pt x="3710" y="2983"/>
                      </a:lnTo>
                      <a:lnTo>
                        <a:pt x="3734" y="2931"/>
                      </a:lnTo>
                      <a:lnTo>
                        <a:pt x="3757" y="2880"/>
                      </a:lnTo>
                      <a:lnTo>
                        <a:pt x="3780" y="2824"/>
                      </a:lnTo>
                      <a:lnTo>
                        <a:pt x="3799" y="2769"/>
                      </a:lnTo>
                      <a:lnTo>
                        <a:pt x="3819" y="2712"/>
                      </a:lnTo>
                      <a:lnTo>
                        <a:pt x="3836" y="2653"/>
                      </a:lnTo>
                      <a:lnTo>
                        <a:pt x="3853" y="2592"/>
                      </a:lnTo>
                      <a:lnTo>
                        <a:pt x="3866" y="2533"/>
                      </a:lnTo>
                      <a:lnTo>
                        <a:pt x="3879" y="2468"/>
                      </a:lnTo>
                      <a:lnTo>
                        <a:pt x="3889" y="2404"/>
                      </a:lnTo>
                      <a:lnTo>
                        <a:pt x="3899" y="2335"/>
                      </a:lnTo>
                      <a:lnTo>
                        <a:pt x="3905" y="2268"/>
                      </a:lnTo>
                      <a:lnTo>
                        <a:pt x="3911" y="2198"/>
                      </a:lnTo>
                      <a:lnTo>
                        <a:pt x="3914" y="2124"/>
                      </a:lnTo>
                      <a:lnTo>
                        <a:pt x="3915" y="2050"/>
                      </a:lnTo>
                      <a:lnTo>
                        <a:pt x="3912" y="2000"/>
                      </a:lnTo>
                      <a:lnTo>
                        <a:pt x="3911" y="1948"/>
                      </a:lnTo>
                      <a:lnTo>
                        <a:pt x="3906" y="1899"/>
                      </a:lnTo>
                      <a:lnTo>
                        <a:pt x="3904" y="1849"/>
                      </a:lnTo>
                      <a:lnTo>
                        <a:pt x="3896" y="1802"/>
                      </a:lnTo>
                      <a:lnTo>
                        <a:pt x="3891" y="1755"/>
                      </a:lnTo>
                      <a:lnTo>
                        <a:pt x="3883" y="1707"/>
                      </a:lnTo>
                      <a:lnTo>
                        <a:pt x="3878" y="1660"/>
                      </a:lnTo>
                      <a:lnTo>
                        <a:pt x="3868" y="1617"/>
                      </a:lnTo>
                      <a:lnTo>
                        <a:pt x="3859" y="1573"/>
                      </a:lnTo>
                      <a:lnTo>
                        <a:pt x="3848" y="1530"/>
                      </a:lnTo>
                      <a:lnTo>
                        <a:pt x="3838" y="1485"/>
                      </a:lnTo>
                      <a:lnTo>
                        <a:pt x="3825" y="1445"/>
                      </a:lnTo>
                      <a:lnTo>
                        <a:pt x="3813" y="1403"/>
                      </a:lnTo>
                      <a:lnTo>
                        <a:pt x="3800" y="1363"/>
                      </a:lnTo>
                      <a:lnTo>
                        <a:pt x="3789" y="1323"/>
                      </a:lnTo>
                      <a:lnTo>
                        <a:pt x="3773" y="1286"/>
                      </a:lnTo>
                      <a:lnTo>
                        <a:pt x="3759" y="1249"/>
                      </a:lnTo>
                      <a:lnTo>
                        <a:pt x="3743" y="1213"/>
                      </a:lnTo>
                      <a:lnTo>
                        <a:pt x="3729" y="1176"/>
                      </a:lnTo>
                      <a:lnTo>
                        <a:pt x="3713" y="1141"/>
                      </a:lnTo>
                      <a:lnTo>
                        <a:pt x="3697" y="1107"/>
                      </a:lnTo>
                      <a:lnTo>
                        <a:pt x="3680" y="1074"/>
                      </a:lnTo>
                      <a:lnTo>
                        <a:pt x="3664" y="1041"/>
                      </a:lnTo>
                      <a:lnTo>
                        <a:pt x="3647" y="1011"/>
                      </a:lnTo>
                      <a:lnTo>
                        <a:pt x="3630" y="979"/>
                      </a:lnTo>
                      <a:lnTo>
                        <a:pt x="3612" y="949"/>
                      </a:lnTo>
                      <a:lnTo>
                        <a:pt x="3595" y="919"/>
                      </a:lnTo>
                      <a:lnTo>
                        <a:pt x="3577" y="892"/>
                      </a:lnTo>
                      <a:lnTo>
                        <a:pt x="3559" y="863"/>
                      </a:lnTo>
                      <a:lnTo>
                        <a:pt x="3542" y="836"/>
                      </a:lnTo>
                      <a:lnTo>
                        <a:pt x="3525" y="809"/>
                      </a:lnTo>
                      <a:lnTo>
                        <a:pt x="3506" y="786"/>
                      </a:lnTo>
                      <a:lnTo>
                        <a:pt x="3488" y="761"/>
                      </a:lnTo>
                      <a:lnTo>
                        <a:pt x="3469" y="738"/>
                      </a:lnTo>
                      <a:lnTo>
                        <a:pt x="3452" y="714"/>
                      </a:lnTo>
                      <a:lnTo>
                        <a:pt x="3435" y="694"/>
                      </a:lnTo>
                      <a:lnTo>
                        <a:pt x="3417" y="673"/>
                      </a:lnTo>
                      <a:lnTo>
                        <a:pt x="3400" y="652"/>
                      </a:lnTo>
                      <a:lnTo>
                        <a:pt x="3384" y="632"/>
                      </a:lnTo>
                      <a:lnTo>
                        <a:pt x="3367" y="615"/>
                      </a:lnTo>
                      <a:lnTo>
                        <a:pt x="3350" y="598"/>
                      </a:lnTo>
                      <a:lnTo>
                        <a:pt x="3334" y="581"/>
                      </a:lnTo>
                      <a:lnTo>
                        <a:pt x="3320" y="564"/>
                      </a:lnTo>
                      <a:lnTo>
                        <a:pt x="3304" y="549"/>
                      </a:lnTo>
                      <a:lnTo>
                        <a:pt x="3290" y="533"/>
                      </a:lnTo>
                      <a:lnTo>
                        <a:pt x="3275" y="521"/>
                      </a:lnTo>
                      <a:lnTo>
                        <a:pt x="3262" y="506"/>
                      </a:lnTo>
                      <a:lnTo>
                        <a:pt x="3248" y="496"/>
                      </a:lnTo>
                      <a:lnTo>
                        <a:pt x="3235" y="485"/>
                      </a:lnTo>
                      <a:lnTo>
                        <a:pt x="3224" y="475"/>
                      </a:lnTo>
                      <a:lnTo>
                        <a:pt x="3214" y="463"/>
                      </a:lnTo>
                      <a:lnTo>
                        <a:pt x="3202" y="455"/>
                      </a:lnTo>
                      <a:lnTo>
                        <a:pt x="3192" y="446"/>
                      </a:lnTo>
                      <a:lnTo>
                        <a:pt x="3184" y="439"/>
                      </a:lnTo>
                      <a:lnTo>
                        <a:pt x="3176" y="430"/>
                      </a:lnTo>
                      <a:lnTo>
                        <a:pt x="3162" y="420"/>
                      </a:lnTo>
                      <a:lnTo>
                        <a:pt x="3152" y="412"/>
                      </a:lnTo>
                      <a:lnTo>
                        <a:pt x="3146" y="407"/>
                      </a:lnTo>
                      <a:lnTo>
                        <a:pt x="3145" y="405"/>
                      </a:lnTo>
                      <a:lnTo>
                        <a:pt x="2950" y="776"/>
                      </a:lnTo>
                      <a:lnTo>
                        <a:pt x="2950" y="779"/>
                      </a:lnTo>
                      <a:lnTo>
                        <a:pt x="2953" y="781"/>
                      </a:lnTo>
                      <a:lnTo>
                        <a:pt x="2956" y="789"/>
                      </a:lnTo>
                      <a:lnTo>
                        <a:pt x="2961" y="796"/>
                      </a:lnTo>
                      <a:lnTo>
                        <a:pt x="2966" y="809"/>
                      </a:lnTo>
                      <a:lnTo>
                        <a:pt x="2974" y="822"/>
                      </a:lnTo>
                      <a:lnTo>
                        <a:pt x="2979" y="830"/>
                      </a:lnTo>
                      <a:lnTo>
                        <a:pt x="2983" y="837"/>
                      </a:lnTo>
                      <a:lnTo>
                        <a:pt x="2989" y="846"/>
                      </a:lnTo>
                      <a:lnTo>
                        <a:pt x="2994" y="855"/>
                      </a:lnTo>
                      <a:lnTo>
                        <a:pt x="2999" y="866"/>
                      </a:lnTo>
                      <a:lnTo>
                        <a:pt x="3003" y="876"/>
                      </a:lnTo>
                      <a:lnTo>
                        <a:pt x="3009" y="888"/>
                      </a:lnTo>
                      <a:lnTo>
                        <a:pt x="3014" y="899"/>
                      </a:lnTo>
                      <a:lnTo>
                        <a:pt x="3020" y="912"/>
                      </a:lnTo>
                      <a:lnTo>
                        <a:pt x="3027" y="925"/>
                      </a:lnTo>
                      <a:lnTo>
                        <a:pt x="3033" y="939"/>
                      </a:lnTo>
                      <a:lnTo>
                        <a:pt x="3040" y="952"/>
                      </a:lnTo>
                      <a:lnTo>
                        <a:pt x="3046" y="968"/>
                      </a:lnTo>
                      <a:lnTo>
                        <a:pt x="3053" y="984"/>
                      </a:lnTo>
                      <a:lnTo>
                        <a:pt x="3059" y="1001"/>
                      </a:lnTo>
                      <a:lnTo>
                        <a:pt x="3066" y="1017"/>
                      </a:lnTo>
                      <a:lnTo>
                        <a:pt x="3072" y="1034"/>
                      </a:lnTo>
                      <a:lnTo>
                        <a:pt x="3079" y="1051"/>
                      </a:lnTo>
                      <a:lnTo>
                        <a:pt x="3085" y="1070"/>
                      </a:lnTo>
                      <a:lnTo>
                        <a:pt x="3093" y="1088"/>
                      </a:lnTo>
                      <a:lnTo>
                        <a:pt x="3099" y="1110"/>
                      </a:lnTo>
                      <a:lnTo>
                        <a:pt x="3106" y="1130"/>
                      </a:lnTo>
                      <a:lnTo>
                        <a:pt x="3112" y="1150"/>
                      </a:lnTo>
                      <a:lnTo>
                        <a:pt x="3119" y="1173"/>
                      </a:lnTo>
                      <a:lnTo>
                        <a:pt x="3125" y="1196"/>
                      </a:lnTo>
                      <a:lnTo>
                        <a:pt x="3132" y="1219"/>
                      </a:lnTo>
                      <a:lnTo>
                        <a:pt x="3138" y="1243"/>
                      </a:lnTo>
                      <a:lnTo>
                        <a:pt x="3145" y="1266"/>
                      </a:lnTo>
                      <a:lnTo>
                        <a:pt x="3151" y="1292"/>
                      </a:lnTo>
                      <a:lnTo>
                        <a:pt x="3156" y="1317"/>
                      </a:lnTo>
                      <a:lnTo>
                        <a:pt x="3162" y="1345"/>
                      </a:lnTo>
                      <a:lnTo>
                        <a:pt x="3169" y="1371"/>
                      </a:lnTo>
                      <a:lnTo>
                        <a:pt x="3174" y="1399"/>
                      </a:lnTo>
                      <a:lnTo>
                        <a:pt x="3179" y="1428"/>
                      </a:lnTo>
                      <a:lnTo>
                        <a:pt x="3185" y="1457"/>
                      </a:lnTo>
                      <a:lnTo>
                        <a:pt x="3191" y="1485"/>
                      </a:lnTo>
                      <a:lnTo>
                        <a:pt x="3195" y="1517"/>
                      </a:lnTo>
                      <a:lnTo>
                        <a:pt x="3199" y="1547"/>
                      </a:lnTo>
                      <a:lnTo>
                        <a:pt x="3204" y="1580"/>
                      </a:lnTo>
                      <a:lnTo>
                        <a:pt x="3208" y="1611"/>
                      </a:lnTo>
                      <a:lnTo>
                        <a:pt x="3211" y="1644"/>
                      </a:lnTo>
                      <a:lnTo>
                        <a:pt x="3215" y="1677"/>
                      </a:lnTo>
                      <a:lnTo>
                        <a:pt x="3219" y="1712"/>
                      </a:lnTo>
                      <a:lnTo>
                        <a:pt x="3224" y="1743"/>
                      </a:lnTo>
                      <a:lnTo>
                        <a:pt x="3225" y="1782"/>
                      </a:lnTo>
                      <a:lnTo>
                        <a:pt x="3228" y="1818"/>
                      </a:lnTo>
                      <a:lnTo>
                        <a:pt x="3230" y="1855"/>
                      </a:lnTo>
                      <a:lnTo>
                        <a:pt x="3232" y="1891"/>
                      </a:lnTo>
                      <a:lnTo>
                        <a:pt x="3234" y="1929"/>
                      </a:lnTo>
                      <a:lnTo>
                        <a:pt x="3235" y="1968"/>
                      </a:lnTo>
                      <a:lnTo>
                        <a:pt x="3235" y="2007"/>
                      </a:lnTo>
                      <a:lnTo>
                        <a:pt x="3237" y="2046"/>
                      </a:lnTo>
                      <a:lnTo>
                        <a:pt x="3235" y="2096"/>
                      </a:lnTo>
                      <a:lnTo>
                        <a:pt x="3235" y="2144"/>
                      </a:lnTo>
                      <a:lnTo>
                        <a:pt x="3234" y="2192"/>
                      </a:lnTo>
                      <a:lnTo>
                        <a:pt x="3232" y="2239"/>
                      </a:lnTo>
                      <a:lnTo>
                        <a:pt x="3230" y="2288"/>
                      </a:lnTo>
                      <a:lnTo>
                        <a:pt x="3227" y="2335"/>
                      </a:lnTo>
                      <a:lnTo>
                        <a:pt x="3222" y="2381"/>
                      </a:lnTo>
                      <a:lnTo>
                        <a:pt x="3219" y="2427"/>
                      </a:lnTo>
                      <a:lnTo>
                        <a:pt x="3214" y="2474"/>
                      </a:lnTo>
                      <a:lnTo>
                        <a:pt x="3209" y="2519"/>
                      </a:lnTo>
                      <a:lnTo>
                        <a:pt x="3204" y="2564"/>
                      </a:lnTo>
                      <a:lnTo>
                        <a:pt x="3198" y="2606"/>
                      </a:lnTo>
                      <a:lnTo>
                        <a:pt x="3191" y="2649"/>
                      </a:lnTo>
                      <a:lnTo>
                        <a:pt x="3184" y="2692"/>
                      </a:lnTo>
                      <a:lnTo>
                        <a:pt x="3175" y="2735"/>
                      </a:lnTo>
                      <a:lnTo>
                        <a:pt x="3168" y="2777"/>
                      </a:lnTo>
                      <a:lnTo>
                        <a:pt x="3158" y="2820"/>
                      </a:lnTo>
                      <a:lnTo>
                        <a:pt x="3148" y="2860"/>
                      </a:lnTo>
                      <a:lnTo>
                        <a:pt x="3138" y="2901"/>
                      </a:lnTo>
                      <a:lnTo>
                        <a:pt x="3128" y="2940"/>
                      </a:lnTo>
                      <a:lnTo>
                        <a:pt x="3115" y="2980"/>
                      </a:lnTo>
                      <a:lnTo>
                        <a:pt x="3103" y="3019"/>
                      </a:lnTo>
                      <a:lnTo>
                        <a:pt x="3090" y="3057"/>
                      </a:lnTo>
                      <a:lnTo>
                        <a:pt x="3077" y="3095"/>
                      </a:lnTo>
                      <a:lnTo>
                        <a:pt x="3062" y="3133"/>
                      </a:lnTo>
                      <a:lnTo>
                        <a:pt x="3047" y="3169"/>
                      </a:lnTo>
                      <a:lnTo>
                        <a:pt x="3032" y="3204"/>
                      </a:lnTo>
                      <a:lnTo>
                        <a:pt x="3017" y="3238"/>
                      </a:lnTo>
                      <a:lnTo>
                        <a:pt x="3000" y="3272"/>
                      </a:lnTo>
                      <a:lnTo>
                        <a:pt x="2983" y="3305"/>
                      </a:lnTo>
                      <a:lnTo>
                        <a:pt x="2964" y="3338"/>
                      </a:lnTo>
                      <a:lnTo>
                        <a:pt x="2947" y="3368"/>
                      </a:lnTo>
                      <a:lnTo>
                        <a:pt x="2925" y="3401"/>
                      </a:lnTo>
                      <a:lnTo>
                        <a:pt x="2905" y="3432"/>
                      </a:lnTo>
                      <a:lnTo>
                        <a:pt x="2884" y="3462"/>
                      </a:lnTo>
                      <a:lnTo>
                        <a:pt x="2864" y="3489"/>
                      </a:lnTo>
                      <a:lnTo>
                        <a:pt x="2839" y="3519"/>
                      </a:lnTo>
                      <a:lnTo>
                        <a:pt x="2816" y="3545"/>
                      </a:lnTo>
                      <a:lnTo>
                        <a:pt x="2792" y="3572"/>
                      </a:lnTo>
                      <a:lnTo>
                        <a:pt x="2769" y="3596"/>
                      </a:lnTo>
                      <a:lnTo>
                        <a:pt x="2742" y="3622"/>
                      </a:lnTo>
                      <a:lnTo>
                        <a:pt x="2716" y="3645"/>
                      </a:lnTo>
                      <a:lnTo>
                        <a:pt x="2689" y="3668"/>
                      </a:lnTo>
                      <a:lnTo>
                        <a:pt x="2662" y="3690"/>
                      </a:lnTo>
                      <a:lnTo>
                        <a:pt x="2633" y="3710"/>
                      </a:lnTo>
                      <a:lnTo>
                        <a:pt x="2604" y="3731"/>
                      </a:lnTo>
                      <a:lnTo>
                        <a:pt x="2574" y="3750"/>
                      </a:lnTo>
                      <a:lnTo>
                        <a:pt x="2544" y="3767"/>
                      </a:lnTo>
                      <a:lnTo>
                        <a:pt x="2511" y="3786"/>
                      </a:lnTo>
                      <a:lnTo>
                        <a:pt x="2478" y="3801"/>
                      </a:lnTo>
                      <a:lnTo>
                        <a:pt x="2444" y="3817"/>
                      </a:lnTo>
                      <a:lnTo>
                        <a:pt x="2411" y="3830"/>
                      </a:lnTo>
                      <a:lnTo>
                        <a:pt x="2375" y="3843"/>
                      </a:lnTo>
                      <a:lnTo>
                        <a:pt x="2339" y="3854"/>
                      </a:lnTo>
                      <a:lnTo>
                        <a:pt x="2302" y="3866"/>
                      </a:lnTo>
                      <a:lnTo>
                        <a:pt x="2266" y="3874"/>
                      </a:lnTo>
                      <a:lnTo>
                        <a:pt x="2227" y="3884"/>
                      </a:lnTo>
                      <a:lnTo>
                        <a:pt x="2188" y="3892"/>
                      </a:lnTo>
                      <a:lnTo>
                        <a:pt x="2147" y="3897"/>
                      </a:lnTo>
                      <a:lnTo>
                        <a:pt x="2107" y="3902"/>
                      </a:lnTo>
                      <a:lnTo>
                        <a:pt x="2064" y="3906"/>
                      </a:lnTo>
                      <a:lnTo>
                        <a:pt x="2022" y="3909"/>
                      </a:lnTo>
                      <a:lnTo>
                        <a:pt x="1978" y="3910"/>
                      </a:lnTo>
                      <a:lnTo>
                        <a:pt x="1935" y="3910"/>
                      </a:lnTo>
                      <a:lnTo>
                        <a:pt x="1887" y="3910"/>
                      </a:lnTo>
                      <a:lnTo>
                        <a:pt x="1841" y="3907"/>
                      </a:lnTo>
                      <a:lnTo>
                        <a:pt x="1797" y="3905"/>
                      </a:lnTo>
                      <a:lnTo>
                        <a:pt x="1754" y="3897"/>
                      </a:lnTo>
                      <a:lnTo>
                        <a:pt x="1711" y="3892"/>
                      </a:lnTo>
                      <a:lnTo>
                        <a:pt x="1669" y="3882"/>
                      </a:lnTo>
                      <a:lnTo>
                        <a:pt x="1629" y="3872"/>
                      </a:lnTo>
                      <a:lnTo>
                        <a:pt x="1590" y="3859"/>
                      </a:lnTo>
                      <a:lnTo>
                        <a:pt x="1552" y="3847"/>
                      </a:lnTo>
                      <a:lnTo>
                        <a:pt x="1514" y="3833"/>
                      </a:lnTo>
                      <a:lnTo>
                        <a:pt x="1477" y="3817"/>
                      </a:lnTo>
                      <a:lnTo>
                        <a:pt x="1443" y="3798"/>
                      </a:lnTo>
                      <a:lnTo>
                        <a:pt x="1408" y="3781"/>
                      </a:lnTo>
                      <a:lnTo>
                        <a:pt x="1377" y="3760"/>
                      </a:lnTo>
                      <a:lnTo>
                        <a:pt x="1344" y="3740"/>
                      </a:lnTo>
                      <a:lnTo>
                        <a:pt x="1314" y="3717"/>
                      </a:lnTo>
                      <a:lnTo>
                        <a:pt x="1281" y="3695"/>
                      </a:lnTo>
                      <a:lnTo>
                        <a:pt x="1250" y="3671"/>
                      </a:lnTo>
                      <a:lnTo>
                        <a:pt x="1220" y="3647"/>
                      </a:lnTo>
                      <a:lnTo>
                        <a:pt x="1193" y="3621"/>
                      </a:lnTo>
                      <a:lnTo>
                        <a:pt x="1164" y="3595"/>
                      </a:lnTo>
                      <a:lnTo>
                        <a:pt x="1139" y="3566"/>
                      </a:lnTo>
                      <a:lnTo>
                        <a:pt x="1113" y="3536"/>
                      </a:lnTo>
                      <a:lnTo>
                        <a:pt x="1090" y="3506"/>
                      </a:lnTo>
                      <a:lnTo>
                        <a:pt x="1064" y="3475"/>
                      </a:lnTo>
                      <a:lnTo>
                        <a:pt x="1041" y="3446"/>
                      </a:lnTo>
                      <a:lnTo>
                        <a:pt x="1018" y="3414"/>
                      </a:lnTo>
                      <a:lnTo>
                        <a:pt x="998" y="3380"/>
                      </a:lnTo>
                      <a:lnTo>
                        <a:pt x="977" y="3348"/>
                      </a:lnTo>
                      <a:lnTo>
                        <a:pt x="956" y="3314"/>
                      </a:lnTo>
                      <a:lnTo>
                        <a:pt x="936" y="3280"/>
                      </a:lnTo>
                      <a:lnTo>
                        <a:pt x="919" y="3244"/>
                      </a:lnTo>
                      <a:lnTo>
                        <a:pt x="901" y="3209"/>
                      </a:lnTo>
                      <a:lnTo>
                        <a:pt x="883" y="3175"/>
                      </a:lnTo>
                      <a:lnTo>
                        <a:pt x="866" y="3139"/>
                      </a:lnTo>
                      <a:lnTo>
                        <a:pt x="850" y="3102"/>
                      </a:lnTo>
                      <a:lnTo>
                        <a:pt x="835" y="3066"/>
                      </a:lnTo>
                      <a:lnTo>
                        <a:pt x="820" y="3029"/>
                      </a:lnTo>
                      <a:lnTo>
                        <a:pt x="807" y="2993"/>
                      </a:lnTo>
                      <a:lnTo>
                        <a:pt x="794" y="2954"/>
                      </a:lnTo>
                      <a:lnTo>
                        <a:pt x="782" y="2917"/>
                      </a:lnTo>
                      <a:lnTo>
                        <a:pt x="769" y="2880"/>
                      </a:lnTo>
                      <a:lnTo>
                        <a:pt x="757" y="2842"/>
                      </a:lnTo>
                      <a:lnTo>
                        <a:pt x="747" y="2804"/>
                      </a:lnTo>
                      <a:lnTo>
                        <a:pt x="737" y="2767"/>
                      </a:lnTo>
                      <a:lnTo>
                        <a:pt x="728" y="2729"/>
                      </a:lnTo>
                      <a:lnTo>
                        <a:pt x="720" y="2692"/>
                      </a:lnTo>
                      <a:lnTo>
                        <a:pt x="713" y="2653"/>
                      </a:lnTo>
                      <a:lnTo>
                        <a:pt x="704" y="2617"/>
                      </a:lnTo>
                      <a:lnTo>
                        <a:pt x="697" y="2580"/>
                      </a:lnTo>
                      <a:lnTo>
                        <a:pt x="690" y="2546"/>
                      </a:lnTo>
                      <a:lnTo>
                        <a:pt x="685" y="2509"/>
                      </a:lnTo>
                      <a:lnTo>
                        <a:pt x="678" y="2473"/>
                      </a:lnTo>
                      <a:lnTo>
                        <a:pt x="674" y="2437"/>
                      </a:lnTo>
                      <a:lnTo>
                        <a:pt x="670" y="2401"/>
                      </a:lnTo>
                      <a:lnTo>
                        <a:pt x="667" y="2367"/>
                      </a:lnTo>
                      <a:lnTo>
                        <a:pt x="662" y="2334"/>
                      </a:lnTo>
                      <a:lnTo>
                        <a:pt x="660" y="2299"/>
                      </a:lnTo>
                      <a:lnTo>
                        <a:pt x="657" y="2266"/>
                      </a:lnTo>
                      <a:lnTo>
                        <a:pt x="657" y="2233"/>
                      </a:lnTo>
                      <a:lnTo>
                        <a:pt x="654" y="2202"/>
                      </a:lnTo>
                      <a:lnTo>
                        <a:pt x="654" y="2170"/>
                      </a:lnTo>
                      <a:lnTo>
                        <a:pt x="654" y="2140"/>
                      </a:lnTo>
                      <a:lnTo>
                        <a:pt x="654" y="2109"/>
                      </a:lnTo>
                      <a:lnTo>
                        <a:pt x="654" y="2080"/>
                      </a:lnTo>
                      <a:lnTo>
                        <a:pt x="654" y="2050"/>
                      </a:lnTo>
                      <a:lnTo>
                        <a:pt x="654" y="2018"/>
                      </a:lnTo>
                      <a:lnTo>
                        <a:pt x="655" y="1985"/>
                      </a:lnTo>
                      <a:lnTo>
                        <a:pt x="655" y="1952"/>
                      </a:lnTo>
                      <a:lnTo>
                        <a:pt x="657" y="1918"/>
                      </a:lnTo>
                      <a:lnTo>
                        <a:pt x="658" y="1884"/>
                      </a:lnTo>
                      <a:lnTo>
                        <a:pt x="661" y="1848"/>
                      </a:lnTo>
                      <a:lnTo>
                        <a:pt x="662" y="1813"/>
                      </a:lnTo>
                      <a:lnTo>
                        <a:pt x="665" y="1776"/>
                      </a:lnTo>
                      <a:lnTo>
                        <a:pt x="667" y="1740"/>
                      </a:lnTo>
                      <a:lnTo>
                        <a:pt x="671" y="1703"/>
                      </a:lnTo>
                      <a:lnTo>
                        <a:pt x="675" y="1666"/>
                      </a:lnTo>
                      <a:lnTo>
                        <a:pt x="680" y="1627"/>
                      </a:lnTo>
                      <a:lnTo>
                        <a:pt x="684" y="1588"/>
                      </a:lnTo>
                      <a:lnTo>
                        <a:pt x="691" y="1548"/>
                      </a:lnTo>
                      <a:lnTo>
                        <a:pt x="695" y="1508"/>
                      </a:lnTo>
                      <a:lnTo>
                        <a:pt x="703" y="1471"/>
                      </a:lnTo>
                      <a:lnTo>
                        <a:pt x="708" y="1432"/>
                      </a:lnTo>
                      <a:lnTo>
                        <a:pt x="717" y="1392"/>
                      </a:lnTo>
                      <a:lnTo>
                        <a:pt x="724" y="1353"/>
                      </a:lnTo>
                      <a:lnTo>
                        <a:pt x="733" y="1313"/>
                      </a:lnTo>
                      <a:lnTo>
                        <a:pt x="741" y="1273"/>
                      </a:lnTo>
                      <a:lnTo>
                        <a:pt x="753" y="1233"/>
                      </a:lnTo>
                      <a:lnTo>
                        <a:pt x="763" y="1194"/>
                      </a:lnTo>
                      <a:lnTo>
                        <a:pt x="774" y="1156"/>
                      </a:lnTo>
                      <a:lnTo>
                        <a:pt x="787" y="1117"/>
                      </a:lnTo>
                      <a:lnTo>
                        <a:pt x="800" y="1077"/>
                      </a:lnTo>
                      <a:lnTo>
                        <a:pt x="813" y="1039"/>
                      </a:lnTo>
                      <a:lnTo>
                        <a:pt x="829" y="1001"/>
                      </a:lnTo>
                      <a:lnTo>
                        <a:pt x="845" y="962"/>
                      </a:lnTo>
                      <a:lnTo>
                        <a:pt x="862" y="923"/>
                      </a:lnTo>
                      <a:lnTo>
                        <a:pt x="878" y="888"/>
                      </a:lnTo>
                      <a:lnTo>
                        <a:pt x="895" y="852"/>
                      </a:lnTo>
                      <a:lnTo>
                        <a:pt x="912" y="816"/>
                      </a:lnTo>
                      <a:lnTo>
                        <a:pt x="934" y="780"/>
                      </a:lnTo>
                      <a:lnTo>
                        <a:pt x="954" y="746"/>
                      </a:lnTo>
                      <a:lnTo>
                        <a:pt x="975" y="711"/>
                      </a:lnTo>
                      <a:lnTo>
                        <a:pt x="997" y="678"/>
                      </a:lnTo>
                      <a:lnTo>
                        <a:pt x="1022" y="644"/>
                      </a:lnTo>
                      <a:lnTo>
                        <a:pt x="1045" y="612"/>
                      </a:lnTo>
                      <a:lnTo>
                        <a:pt x="1071" y="582"/>
                      </a:lnTo>
                      <a:lnTo>
                        <a:pt x="1097" y="552"/>
                      </a:lnTo>
                      <a:lnTo>
                        <a:pt x="1127" y="522"/>
                      </a:lnTo>
                      <a:lnTo>
                        <a:pt x="1154" y="495"/>
                      </a:lnTo>
                      <a:lnTo>
                        <a:pt x="1186" y="468"/>
                      </a:lnTo>
                      <a:lnTo>
                        <a:pt x="1216" y="442"/>
                      </a:lnTo>
                      <a:lnTo>
                        <a:pt x="1250" y="416"/>
                      </a:lnTo>
                      <a:lnTo>
                        <a:pt x="1282" y="393"/>
                      </a:lnTo>
                      <a:lnTo>
                        <a:pt x="1318" y="370"/>
                      </a:lnTo>
                      <a:lnTo>
                        <a:pt x="1352" y="350"/>
                      </a:lnTo>
                      <a:lnTo>
                        <a:pt x="1390" y="329"/>
                      </a:lnTo>
                      <a:lnTo>
                        <a:pt x="1427" y="311"/>
                      </a:lnTo>
                      <a:lnTo>
                        <a:pt x="1467" y="294"/>
                      </a:lnTo>
                      <a:lnTo>
                        <a:pt x="1509" y="278"/>
                      </a:lnTo>
                      <a:lnTo>
                        <a:pt x="1552" y="263"/>
                      </a:lnTo>
                      <a:lnTo>
                        <a:pt x="1595" y="251"/>
                      </a:lnTo>
                      <a:lnTo>
                        <a:pt x="1639" y="238"/>
                      </a:lnTo>
                      <a:lnTo>
                        <a:pt x="1686" y="230"/>
                      </a:lnTo>
                      <a:lnTo>
                        <a:pt x="1735" y="221"/>
                      </a:lnTo>
                      <a:lnTo>
                        <a:pt x="1784" y="215"/>
                      </a:lnTo>
                      <a:lnTo>
                        <a:pt x="1836" y="210"/>
                      </a:lnTo>
                      <a:lnTo>
                        <a:pt x="1887" y="207"/>
                      </a:lnTo>
                      <a:lnTo>
                        <a:pt x="1943" y="205"/>
                      </a:lnTo>
                      <a:lnTo>
                        <a:pt x="1963" y="207"/>
                      </a:lnTo>
                      <a:lnTo>
                        <a:pt x="1983" y="207"/>
                      </a:lnTo>
                      <a:lnTo>
                        <a:pt x="2003" y="208"/>
                      </a:lnTo>
                      <a:lnTo>
                        <a:pt x="2025" y="210"/>
                      </a:lnTo>
                      <a:lnTo>
                        <a:pt x="2045" y="212"/>
                      </a:lnTo>
                      <a:lnTo>
                        <a:pt x="2065" y="214"/>
                      </a:lnTo>
                      <a:lnTo>
                        <a:pt x="2085" y="217"/>
                      </a:lnTo>
                      <a:lnTo>
                        <a:pt x="2107" y="218"/>
                      </a:lnTo>
                      <a:lnTo>
                        <a:pt x="2125" y="222"/>
                      </a:lnTo>
                      <a:lnTo>
                        <a:pt x="2145" y="227"/>
                      </a:lnTo>
                      <a:lnTo>
                        <a:pt x="2164" y="231"/>
                      </a:lnTo>
                      <a:lnTo>
                        <a:pt x="2184" y="234"/>
                      </a:lnTo>
                      <a:lnTo>
                        <a:pt x="2201" y="238"/>
                      </a:lnTo>
                      <a:lnTo>
                        <a:pt x="2220" y="243"/>
                      </a:lnTo>
                      <a:lnTo>
                        <a:pt x="2239" y="247"/>
                      </a:lnTo>
                      <a:lnTo>
                        <a:pt x="2257" y="251"/>
                      </a:lnTo>
                      <a:lnTo>
                        <a:pt x="2274" y="257"/>
                      </a:lnTo>
                      <a:lnTo>
                        <a:pt x="2292" y="263"/>
                      </a:lnTo>
                      <a:lnTo>
                        <a:pt x="2309" y="268"/>
                      </a:lnTo>
                      <a:lnTo>
                        <a:pt x="2326" y="273"/>
                      </a:lnTo>
                      <a:lnTo>
                        <a:pt x="2342" y="280"/>
                      </a:lnTo>
                      <a:lnTo>
                        <a:pt x="2358" y="286"/>
                      </a:lnTo>
                      <a:lnTo>
                        <a:pt x="2373" y="291"/>
                      </a:lnTo>
                      <a:lnTo>
                        <a:pt x="2391" y="297"/>
                      </a:lnTo>
                      <a:lnTo>
                        <a:pt x="2405" y="304"/>
                      </a:lnTo>
                      <a:lnTo>
                        <a:pt x="2421" y="310"/>
                      </a:lnTo>
                      <a:lnTo>
                        <a:pt x="2435" y="317"/>
                      </a:lnTo>
                      <a:lnTo>
                        <a:pt x="2451" y="323"/>
                      </a:lnTo>
                      <a:lnTo>
                        <a:pt x="2464" y="330"/>
                      </a:lnTo>
                      <a:lnTo>
                        <a:pt x="2478" y="336"/>
                      </a:lnTo>
                      <a:lnTo>
                        <a:pt x="2492" y="341"/>
                      </a:lnTo>
                      <a:lnTo>
                        <a:pt x="2507" y="347"/>
                      </a:lnTo>
                      <a:lnTo>
                        <a:pt x="2518" y="356"/>
                      </a:lnTo>
                      <a:lnTo>
                        <a:pt x="2531" y="362"/>
                      </a:lnTo>
                      <a:lnTo>
                        <a:pt x="2543" y="369"/>
                      </a:lnTo>
                      <a:lnTo>
                        <a:pt x="2554" y="374"/>
                      </a:lnTo>
                      <a:lnTo>
                        <a:pt x="2564" y="382"/>
                      </a:lnTo>
                      <a:lnTo>
                        <a:pt x="2576" y="387"/>
                      </a:lnTo>
                      <a:lnTo>
                        <a:pt x="2587" y="394"/>
                      </a:lnTo>
                      <a:lnTo>
                        <a:pt x="2599" y="400"/>
                      </a:lnTo>
                      <a:lnTo>
                        <a:pt x="2607" y="407"/>
                      </a:lnTo>
                      <a:lnTo>
                        <a:pt x="2617" y="413"/>
                      </a:lnTo>
                      <a:lnTo>
                        <a:pt x="2626" y="419"/>
                      </a:lnTo>
                      <a:lnTo>
                        <a:pt x="2636" y="425"/>
                      </a:lnTo>
                      <a:lnTo>
                        <a:pt x="2644" y="430"/>
                      </a:lnTo>
                      <a:lnTo>
                        <a:pt x="2653" y="436"/>
                      </a:lnTo>
                      <a:lnTo>
                        <a:pt x="2660" y="440"/>
                      </a:lnTo>
                      <a:lnTo>
                        <a:pt x="2669" y="445"/>
                      </a:lnTo>
                      <a:lnTo>
                        <a:pt x="2680" y="455"/>
                      </a:lnTo>
                      <a:lnTo>
                        <a:pt x="2693" y="463"/>
                      </a:lnTo>
                      <a:lnTo>
                        <a:pt x="2703" y="472"/>
                      </a:lnTo>
                      <a:lnTo>
                        <a:pt x="2713" y="476"/>
                      </a:lnTo>
                      <a:lnTo>
                        <a:pt x="2725" y="485"/>
                      </a:lnTo>
                      <a:lnTo>
                        <a:pt x="2729" y="488"/>
                      </a:lnTo>
                      <a:lnTo>
                        <a:pt x="2867" y="214"/>
                      </a:lnTo>
                      <a:lnTo>
                        <a:pt x="2862" y="212"/>
                      </a:lnTo>
                      <a:lnTo>
                        <a:pt x="2852" y="205"/>
                      </a:lnTo>
                      <a:lnTo>
                        <a:pt x="2842" y="201"/>
                      </a:lnTo>
                      <a:lnTo>
                        <a:pt x="2834" y="195"/>
                      </a:lnTo>
                      <a:lnTo>
                        <a:pt x="2822" y="190"/>
                      </a:lnTo>
                      <a:lnTo>
                        <a:pt x="2811" y="181"/>
                      </a:lnTo>
                      <a:lnTo>
                        <a:pt x="2802" y="178"/>
                      </a:lnTo>
                      <a:lnTo>
                        <a:pt x="2795" y="174"/>
                      </a:lnTo>
                      <a:lnTo>
                        <a:pt x="2786" y="169"/>
                      </a:lnTo>
                      <a:lnTo>
                        <a:pt x="2778" y="165"/>
                      </a:lnTo>
                      <a:lnTo>
                        <a:pt x="2768" y="161"/>
                      </a:lnTo>
                      <a:lnTo>
                        <a:pt x="2759" y="157"/>
                      </a:lnTo>
                      <a:lnTo>
                        <a:pt x="2749" y="152"/>
                      </a:lnTo>
                      <a:lnTo>
                        <a:pt x="2740" y="148"/>
                      </a:lnTo>
                      <a:lnTo>
                        <a:pt x="2729" y="144"/>
                      </a:lnTo>
                      <a:lnTo>
                        <a:pt x="2718" y="139"/>
                      </a:lnTo>
                      <a:lnTo>
                        <a:pt x="2705" y="135"/>
                      </a:lnTo>
                      <a:lnTo>
                        <a:pt x="2693" y="129"/>
                      </a:lnTo>
                      <a:lnTo>
                        <a:pt x="2680" y="125"/>
                      </a:lnTo>
                      <a:lnTo>
                        <a:pt x="2667" y="119"/>
                      </a:lnTo>
                      <a:lnTo>
                        <a:pt x="2654" y="114"/>
                      </a:lnTo>
                      <a:lnTo>
                        <a:pt x="2642" y="108"/>
                      </a:lnTo>
                      <a:lnTo>
                        <a:pt x="2626" y="104"/>
                      </a:lnTo>
                      <a:lnTo>
                        <a:pt x="2610" y="99"/>
                      </a:lnTo>
                      <a:lnTo>
                        <a:pt x="2594" y="95"/>
                      </a:lnTo>
                      <a:lnTo>
                        <a:pt x="2578" y="89"/>
                      </a:lnTo>
                      <a:lnTo>
                        <a:pt x="2561" y="85"/>
                      </a:lnTo>
                      <a:lnTo>
                        <a:pt x="2544" y="79"/>
                      </a:lnTo>
                      <a:lnTo>
                        <a:pt x="2527" y="75"/>
                      </a:lnTo>
                      <a:lnTo>
                        <a:pt x="2510" y="69"/>
                      </a:lnTo>
                      <a:lnTo>
                        <a:pt x="2490" y="65"/>
                      </a:lnTo>
                      <a:lnTo>
                        <a:pt x="2471" y="61"/>
                      </a:lnTo>
                      <a:lnTo>
                        <a:pt x="2451" y="56"/>
                      </a:lnTo>
                      <a:lnTo>
                        <a:pt x="2432" y="52"/>
                      </a:lnTo>
                      <a:lnTo>
                        <a:pt x="2411" y="48"/>
                      </a:lnTo>
                      <a:lnTo>
                        <a:pt x="2389" y="43"/>
                      </a:lnTo>
                      <a:lnTo>
                        <a:pt x="2368" y="39"/>
                      </a:lnTo>
                      <a:lnTo>
                        <a:pt x="2348" y="35"/>
                      </a:lnTo>
                      <a:lnTo>
                        <a:pt x="2323" y="32"/>
                      </a:lnTo>
                      <a:lnTo>
                        <a:pt x="2300" y="29"/>
                      </a:lnTo>
                      <a:lnTo>
                        <a:pt x="2276" y="26"/>
                      </a:lnTo>
                      <a:lnTo>
                        <a:pt x="2253" y="22"/>
                      </a:lnTo>
                      <a:lnTo>
                        <a:pt x="2227" y="19"/>
                      </a:lnTo>
                      <a:lnTo>
                        <a:pt x="2203" y="16"/>
                      </a:lnTo>
                      <a:lnTo>
                        <a:pt x="2177" y="13"/>
                      </a:lnTo>
                      <a:lnTo>
                        <a:pt x="2151" y="10"/>
                      </a:lnTo>
                      <a:lnTo>
                        <a:pt x="2122" y="9"/>
                      </a:lnTo>
                      <a:lnTo>
                        <a:pt x="2095" y="7"/>
                      </a:lnTo>
                      <a:lnTo>
                        <a:pt x="2068" y="6"/>
                      </a:lnTo>
                      <a:lnTo>
                        <a:pt x="2041" y="3"/>
                      </a:lnTo>
                      <a:lnTo>
                        <a:pt x="2011" y="3"/>
                      </a:lnTo>
                      <a:lnTo>
                        <a:pt x="1980" y="2"/>
                      </a:lnTo>
                      <a:lnTo>
                        <a:pt x="1950" y="2"/>
                      </a:lnTo>
                      <a:lnTo>
                        <a:pt x="1922" y="0"/>
                      </a:lnTo>
                      <a:lnTo>
                        <a:pt x="1864" y="2"/>
                      </a:lnTo>
                      <a:lnTo>
                        <a:pt x="1808" y="5"/>
                      </a:lnTo>
                      <a:lnTo>
                        <a:pt x="1752" y="9"/>
                      </a:lnTo>
                      <a:lnTo>
                        <a:pt x="1698" y="13"/>
                      </a:lnTo>
                      <a:lnTo>
                        <a:pt x="1643" y="20"/>
                      </a:lnTo>
                      <a:lnTo>
                        <a:pt x="1590" y="28"/>
                      </a:lnTo>
                      <a:lnTo>
                        <a:pt x="1539" y="38"/>
                      </a:lnTo>
                      <a:lnTo>
                        <a:pt x="1489" y="46"/>
                      </a:lnTo>
                      <a:lnTo>
                        <a:pt x="1437" y="59"/>
                      </a:lnTo>
                      <a:lnTo>
                        <a:pt x="1388" y="72"/>
                      </a:lnTo>
                      <a:lnTo>
                        <a:pt x="1339" y="88"/>
                      </a:lnTo>
                      <a:lnTo>
                        <a:pt x="1292" y="102"/>
                      </a:lnTo>
                      <a:lnTo>
                        <a:pt x="1245" y="119"/>
                      </a:lnTo>
                      <a:lnTo>
                        <a:pt x="1197" y="136"/>
                      </a:lnTo>
                      <a:lnTo>
                        <a:pt x="1152" y="157"/>
                      </a:lnTo>
                      <a:lnTo>
                        <a:pt x="1108" y="175"/>
                      </a:lnTo>
                      <a:lnTo>
                        <a:pt x="1063" y="198"/>
                      </a:lnTo>
                      <a:lnTo>
                        <a:pt x="1020" y="221"/>
                      </a:lnTo>
                      <a:lnTo>
                        <a:pt x="977" y="245"/>
                      </a:lnTo>
                      <a:lnTo>
                        <a:pt x="936" y="268"/>
                      </a:lnTo>
                      <a:lnTo>
                        <a:pt x="895" y="296"/>
                      </a:lnTo>
                      <a:lnTo>
                        <a:pt x="855" y="321"/>
                      </a:lnTo>
                      <a:lnTo>
                        <a:pt x="816" y="350"/>
                      </a:lnTo>
                      <a:lnTo>
                        <a:pt x="779" y="377"/>
                      </a:lnTo>
                      <a:lnTo>
                        <a:pt x="740" y="407"/>
                      </a:lnTo>
                      <a:lnTo>
                        <a:pt x="704" y="437"/>
                      </a:lnTo>
                      <a:lnTo>
                        <a:pt x="668" y="470"/>
                      </a:lnTo>
                      <a:lnTo>
                        <a:pt x="634" y="502"/>
                      </a:lnTo>
                      <a:lnTo>
                        <a:pt x="599" y="536"/>
                      </a:lnTo>
                      <a:lnTo>
                        <a:pt x="566" y="571"/>
                      </a:lnTo>
                      <a:lnTo>
                        <a:pt x="535" y="605"/>
                      </a:lnTo>
                      <a:lnTo>
                        <a:pt x="505" y="640"/>
                      </a:lnTo>
                      <a:lnTo>
                        <a:pt x="473" y="678"/>
                      </a:lnTo>
                      <a:lnTo>
                        <a:pt x="443" y="716"/>
                      </a:lnTo>
                      <a:lnTo>
                        <a:pt x="413" y="754"/>
                      </a:lnTo>
                      <a:lnTo>
                        <a:pt x="387" y="791"/>
                      </a:lnTo>
                      <a:lnTo>
                        <a:pt x="360" y="832"/>
                      </a:lnTo>
                      <a:lnTo>
                        <a:pt x="334" y="872"/>
                      </a:lnTo>
                      <a:lnTo>
                        <a:pt x="308" y="913"/>
                      </a:lnTo>
                      <a:lnTo>
                        <a:pt x="287" y="953"/>
                      </a:lnTo>
                      <a:lnTo>
                        <a:pt x="262" y="996"/>
                      </a:lnTo>
                      <a:lnTo>
                        <a:pt x="241" y="1039"/>
                      </a:lnTo>
                      <a:lnTo>
                        <a:pt x="218" y="1082"/>
                      </a:lnTo>
                      <a:lnTo>
                        <a:pt x="199" y="1125"/>
                      </a:lnTo>
                      <a:lnTo>
                        <a:pt x="179" y="1171"/>
                      </a:lnTo>
                      <a:lnTo>
                        <a:pt x="162" y="1216"/>
                      </a:lnTo>
                      <a:lnTo>
                        <a:pt x="143" y="1260"/>
                      </a:lnTo>
                      <a:lnTo>
                        <a:pt x="129" y="1305"/>
                      </a:lnTo>
                      <a:lnTo>
                        <a:pt x="112" y="1352"/>
                      </a:lnTo>
                      <a:lnTo>
                        <a:pt x="97" y="1399"/>
                      </a:lnTo>
                      <a:lnTo>
                        <a:pt x="83" y="1446"/>
                      </a:lnTo>
                      <a:lnTo>
                        <a:pt x="72" y="1492"/>
                      </a:lnTo>
                      <a:lnTo>
                        <a:pt x="59" y="1541"/>
                      </a:lnTo>
                      <a:lnTo>
                        <a:pt x="49" y="1588"/>
                      </a:lnTo>
                      <a:lnTo>
                        <a:pt x="39" y="1637"/>
                      </a:lnTo>
                      <a:lnTo>
                        <a:pt x="31" y="1684"/>
                      </a:lnTo>
                      <a:lnTo>
                        <a:pt x="23" y="1735"/>
                      </a:lnTo>
                      <a:lnTo>
                        <a:pt x="17" y="1783"/>
                      </a:lnTo>
                      <a:lnTo>
                        <a:pt x="11" y="1833"/>
                      </a:lnTo>
                      <a:lnTo>
                        <a:pt x="7" y="1882"/>
                      </a:lnTo>
                      <a:lnTo>
                        <a:pt x="3" y="1932"/>
                      </a:lnTo>
                      <a:lnTo>
                        <a:pt x="1" y="1981"/>
                      </a:lnTo>
                      <a:lnTo>
                        <a:pt x="0" y="2031"/>
                      </a:lnTo>
                      <a:lnTo>
                        <a:pt x="0" y="2080"/>
                      </a:lnTo>
                      <a:lnTo>
                        <a:pt x="0" y="2134"/>
                      </a:lnTo>
                      <a:lnTo>
                        <a:pt x="1" y="2186"/>
                      </a:lnTo>
                      <a:lnTo>
                        <a:pt x="3" y="2238"/>
                      </a:lnTo>
                      <a:lnTo>
                        <a:pt x="7" y="2288"/>
                      </a:lnTo>
                      <a:lnTo>
                        <a:pt x="11" y="2338"/>
                      </a:lnTo>
                      <a:lnTo>
                        <a:pt x="17" y="2385"/>
                      </a:lnTo>
                      <a:lnTo>
                        <a:pt x="23" y="2433"/>
                      </a:lnTo>
                      <a:lnTo>
                        <a:pt x="31" y="2478"/>
                      </a:lnTo>
                      <a:lnTo>
                        <a:pt x="39" y="2526"/>
                      </a:lnTo>
                      <a:lnTo>
                        <a:pt x="47" y="2569"/>
                      </a:lnTo>
                      <a:lnTo>
                        <a:pt x="56" y="2612"/>
                      </a:lnTo>
                      <a:lnTo>
                        <a:pt x="69" y="2653"/>
                      </a:lnTo>
                      <a:lnTo>
                        <a:pt x="79" y="2696"/>
                      </a:lnTo>
                      <a:lnTo>
                        <a:pt x="92" y="2736"/>
                      </a:lnTo>
                      <a:lnTo>
                        <a:pt x="105" y="2777"/>
                      </a:lnTo>
                      <a:lnTo>
                        <a:pt x="119" y="2814"/>
                      </a:lnTo>
                      <a:lnTo>
                        <a:pt x="132" y="2855"/>
                      </a:lnTo>
                      <a:lnTo>
                        <a:pt x="146" y="2893"/>
                      </a:lnTo>
                      <a:lnTo>
                        <a:pt x="161" y="2931"/>
                      </a:lnTo>
                      <a:lnTo>
                        <a:pt x="178" y="2966"/>
                      </a:lnTo>
                      <a:lnTo>
                        <a:pt x="194" y="3002"/>
                      </a:lnTo>
                      <a:lnTo>
                        <a:pt x="211" y="3036"/>
                      </a:lnTo>
                      <a:lnTo>
                        <a:pt x="228" y="3069"/>
                      </a:lnTo>
                      <a:lnTo>
                        <a:pt x="247" y="3100"/>
                      </a:lnTo>
                      <a:lnTo>
                        <a:pt x="264" y="3133"/>
                      </a:lnTo>
                      <a:lnTo>
                        <a:pt x="282" y="3165"/>
                      </a:lnTo>
                      <a:lnTo>
                        <a:pt x="301" y="3195"/>
                      </a:lnTo>
                      <a:lnTo>
                        <a:pt x="321" y="3224"/>
                      </a:lnTo>
                      <a:lnTo>
                        <a:pt x="340" y="3254"/>
                      </a:lnTo>
                      <a:lnTo>
                        <a:pt x="360" y="3281"/>
                      </a:lnTo>
                      <a:lnTo>
                        <a:pt x="381" y="3308"/>
                      </a:lnTo>
                      <a:lnTo>
                        <a:pt x="403" y="3334"/>
                      </a:lnTo>
                      <a:lnTo>
                        <a:pt x="423" y="3361"/>
                      </a:lnTo>
                      <a:lnTo>
                        <a:pt x="443" y="3387"/>
                      </a:lnTo>
                      <a:lnTo>
                        <a:pt x="463" y="3410"/>
                      </a:lnTo>
                      <a:lnTo>
                        <a:pt x="485" y="3434"/>
                      </a:lnTo>
                      <a:lnTo>
                        <a:pt x="506" y="3459"/>
                      </a:lnTo>
                      <a:lnTo>
                        <a:pt x="528" y="3480"/>
                      </a:lnTo>
                      <a:lnTo>
                        <a:pt x="549" y="3502"/>
                      </a:lnTo>
                      <a:lnTo>
                        <a:pt x="571" y="3522"/>
                      </a:lnTo>
                      <a:lnTo>
                        <a:pt x="591" y="3543"/>
                      </a:lnTo>
                      <a:lnTo>
                        <a:pt x="612" y="3563"/>
                      </a:lnTo>
                      <a:lnTo>
                        <a:pt x="634" y="3583"/>
                      </a:lnTo>
                      <a:lnTo>
                        <a:pt x="655" y="3601"/>
                      </a:lnTo>
                      <a:lnTo>
                        <a:pt x="675" y="3618"/>
                      </a:lnTo>
                      <a:lnTo>
                        <a:pt x="697" y="3635"/>
                      </a:lnTo>
                      <a:lnTo>
                        <a:pt x="718" y="3652"/>
                      </a:lnTo>
                      <a:lnTo>
                        <a:pt x="740" y="3667"/>
                      </a:lnTo>
                      <a:lnTo>
                        <a:pt x="759" y="3684"/>
                      </a:lnTo>
                      <a:lnTo>
                        <a:pt x="779" y="3698"/>
                      </a:lnTo>
                      <a:lnTo>
                        <a:pt x="799" y="3712"/>
                      </a:lnTo>
                      <a:lnTo>
                        <a:pt x="819" y="3725"/>
                      </a:lnTo>
                      <a:lnTo>
                        <a:pt x="837" y="3738"/>
                      </a:lnTo>
                      <a:lnTo>
                        <a:pt x="856" y="3751"/>
                      </a:lnTo>
                      <a:lnTo>
                        <a:pt x="875" y="3763"/>
                      </a:lnTo>
                      <a:lnTo>
                        <a:pt x="893" y="3773"/>
                      </a:lnTo>
                      <a:lnTo>
                        <a:pt x="909" y="3786"/>
                      </a:lnTo>
                      <a:lnTo>
                        <a:pt x="926" y="3796"/>
                      </a:lnTo>
                      <a:lnTo>
                        <a:pt x="944" y="3804"/>
                      </a:lnTo>
                      <a:lnTo>
                        <a:pt x="961" y="3813"/>
                      </a:lnTo>
                      <a:lnTo>
                        <a:pt x="975" y="3823"/>
                      </a:lnTo>
                      <a:lnTo>
                        <a:pt x="989" y="3831"/>
                      </a:lnTo>
                      <a:lnTo>
                        <a:pt x="1004" y="3839"/>
                      </a:lnTo>
                      <a:lnTo>
                        <a:pt x="1020" y="3844"/>
                      </a:lnTo>
                      <a:lnTo>
                        <a:pt x="1028" y="3852"/>
                      </a:lnTo>
                      <a:lnTo>
                        <a:pt x="1037" y="3857"/>
                      </a:lnTo>
                      <a:lnTo>
                        <a:pt x="1045" y="3863"/>
                      </a:lnTo>
                      <a:lnTo>
                        <a:pt x="1054" y="3867"/>
                      </a:lnTo>
                      <a:lnTo>
                        <a:pt x="1063" y="3872"/>
                      </a:lnTo>
                      <a:lnTo>
                        <a:pt x="1071" y="3876"/>
                      </a:lnTo>
                      <a:lnTo>
                        <a:pt x="1080" y="3880"/>
                      </a:lnTo>
                      <a:lnTo>
                        <a:pt x="1088" y="3884"/>
                      </a:lnTo>
                      <a:lnTo>
                        <a:pt x="1103" y="3892"/>
                      </a:lnTo>
                      <a:lnTo>
                        <a:pt x="1117" y="3900"/>
                      </a:lnTo>
                      <a:lnTo>
                        <a:pt x="1130" y="3907"/>
                      </a:lnTo>
                      <a:lnTo>
                        <a:pt x="1144" y="3913"/>
                      </a:lnTo>
                      <a:lnTo>
                        <a:pt x="1156" y="3920"/>
                      </a:lnTo>
                      <a:lnTo>
                        <a:pt x="1167" y="3926"/>
                      </a:lnTo>
                      <a:lnTo>
                        <a:pt x="1179" y="3932"/>
                      </a:lnTo>
                      <a:lnTo>
                        <a:pt x="1190" y="3936"/>
                      </a:lnTo>
                      <a:lnTo>
                        <a:pt x="1199" y="3942"/>
                      </a:lnTo>
                      <a:lnTo>
                        <a:pt x="1209" y="3946"/>
                      </a:lnTo>
                      <a:lnTo>
                        <a:pt x="1217" y="3948"/>
                      </a:lnTo>
                      <a:lnTo>
                        <a:pt x="1228" y="3952"/>
                      </a:lnTo>
                      <a:lnTo>
                        <a:pt x="1242" y="3959"/>
                      </a:lnTo>
                      <a:lnTo>
                        <a:pt x="1255" y="3965"/>
                      </a:lnTo>
                      <a:lnTo>
                        <a:pt x="1266" y="3969"/>
                      </a:lnTo>
                      <a:lnTo>
                        <a:pt x="1279" y="3972"/>
                      </a:lnTo>
                      <a:lnTo>
                        <a:pt x="1289" y="3976"/>
                      </a:lnTo>
                      <a:lnTo>
                        <a:pt x="1299" y="3981"/>
                      </a:lnTo>
                      <a:lnTo>
                        <a:pt x="1309" y="3983"/>
                      </a:lnTo>
                      <a:lnTo>
                        <a:pt x="1319" y="3986"/>
                      </a:lnTo>
                      <a:lnTo>
                        <a:pt x="1324" y="3992"/>
                      </a:lnTo>
                      <a:lnTo>
                        <a:pt x="1331" y="3996"/>
                      </a:lnTo>
                      <a:lnTo>
                        <a:pt x="1339" y="4003"/>
                      </a:lnTo>
                      <a:lnTo>
                        <a:pt x="1351" y="4011"/>
                      </a:lnTo>
                      <a:lnTo>
                        <a:pt x="1362" y="4022"/>
                      </a:lnTo>
                      <a:lnTo>
                        <a:pt x="1375" y="4034"/>
                      </a:lnTo>
                      <a:lnTo>
                        <a:pt x="1381" y="4041"/>
                      </a:lnTo>
                      <a:lnTo>
                        <a:pt x="1390" y="4048"/>
                      </a:lnTo>
                      <a:lnTo>
                        <a:pt x="1398" y="4055"/>
                      </a:lnTo>
                      <a:lnTo>
                        <a:pt x="1407" y="4061"/>
                      </a:lnTo>
                      <a:lnTo>
                        <a:pt x="1415" y="4068"/>
                      </a:lnTo>
                      <a:lnTo>
                        <a:pt x="1424" y="4078"/>
                      </a:lnTo>
                      <a:lnTo>
                        <a:pt x="1433" y="4087"/>
                      </a:lnTo>
                      <a:lnTo>
                        <a:pt x="1444" y="4094"/>
                      </a:lnTo>
                      <a:lnTo>
                        <a:pt x="1453" y="4104"/>
                      </a:lnTo>
                      <a:lnTo>
                        <a:pt x="1464" y="4112"/>
                      </a:lnTo>
                      <a:lnTo>
                        <a:pt x="1476" y="4122"/>
                      </a:lnTo>
                      <a:lnTo>
                        <a:pt x="1489" y="4131"/>
                      </a:lnTo>
                      <a:lnTo>
                        <a:pt x="1500" y="4142"/>
                      </a:lnTo>
                      <a:lnTo>
                        <a:pt x="1511" y="4152"/>
                      </a:lnTo>
                      <a:lnTo>
                        <a:pt x="1524" y="4163"/>
                      </a:lnTo>
                      <a:lnTo>
                        <a:pt x="1537" y="4173"/>
                      </a:lnTo>
                      <a:lnTo>
                        <a:pt x="1550" y="4184"/>
                      </a:lnTo>
                      <a:lnTo>
                        <a:pt x="1563" y="4194"/>
                      </a:lnTo>
                      <a:lnTo>
                        <a:pt x="1577" y="4206"/>
                      </a:lnTo>
                      <a:lnTo>
                        <a:pt x="1593" y="4216"/>
                      </a:lnTo>
                      <a:lnTo>
                        <a:pt x="1606" y="4228"/>
                      </a:lnTo>
                      <a:lnTo>
                        <a:pt x="1620" y="4240"/>
                      </a:lnTo>
                      <a:lnTo>
                        <a:pt x="1635" y="4253"/>
                      </a:lnTo>
                      <a:lnTo>
                        <a:pt x="1652" y="4264"/>
                      </a:lnTo>
                      <a:lnTo>
                        <a:pt x="1666" y="4277"/>
                      </a:lnTo>
                      <a:lnTo>
                        <a:pt x="1682" y="4289"/>
                      </a:lnTo>
                      <a:lnTo>
                        <a:pt x="1699" y="4302"/>
                      </a:lnTo>
                      <a:lnTo>
                        <a:pt x="1717" y="4313"/>
                      </a:lnTo>
                      <a:lnTo>
                        <a:pt x="1732" y="4326"/>
                      </a:lnTo>
                      <a:lnTo>
                        <a:pt x="1750" y="4339"/>
                      </a:lnTo>
                      <a:lnTo>
                        <a:pt x="1767" y="4352"/>
                      </a:lnTo>
                      <a:lnTo>
                        <a:pt x="1785" y="4365"/>
                      </a:lnTo>
                      <a:lnTo>
                        <a:pt x="1803" y="4378"/>
                      </a:lnTo>
                      <a:lnTo>
                        <a:pt x="1820" y="4390"/>
                      </a:lnTo>
                      <a:lnTo>
                        <a:pt x="1838" y="4403"/>
                      </a:lnTo>
                      <a:lnTo>
                        <a:pt x="1859" y="4415"/>
                      </a:lnTo>
                      <a:lnTo>
                        <a:pt x="1876" y="4429"/>
                      </a:lnTo>
                      <a:lnTo>
                        <a:pt x="1894" y="4442"/>
                      </a:lnTo>
                      <a:lnTo>
                        <a:pt x="1913" y="4455"/>
                      </a:lnTo>
                      <a:lnTo>
                        <a:pt x="1935" y="4468"/>
                      </a:lnTo>
                      <a:lnTo>
                        <a:pt x="1953" y="4481"/>
                      </a:lnTo>
                      <a:lnTo>
                        <a:pt x="1973" y="4494"/>
                      </a:lnTo>
                      <a:lnTo>
                        <a:pt x="1993" y="4507"/>
                      </a:lnTo>
                      <a:lnTo>
                        <a:pt x="2015" y="4519"/>
                      </a:lnTo>
                      <a:lnTo>
                        <a:pt x="2035" y="4532"/>
                      </a:lnTo>
                      <a:lnTo>
                        <a:pt x="2056" y="4544"/>
                      </a:lnTo>
                      <a:lnTo>
                        <a:pt x="2078" y="4558"/>
                      </a:lnTo>
                      <a:lnTo>
                        <a:pt x="2099" y="4570"/>
                      </a:lnTo>
                      <a:lnTo>
                        <a:pt x="2121" y="4582"/>
                      </a:lnTo>
                      <a:lnTo>
                        <a:pt x="2142" y="4595"/>
                      </a:lnTo>
                      <a:lnTo>
                        <a:pt x="2165" y="4605"/>
                      </a:lnTo>
                      <a:lnTo>
                        <a:pt x="2188" y="4618"/>
                      </a:lnTo>
                      <a:lnTo>
                        <a:pt x="2203" y="4628"/>
                      </a:lnTo>
                      <a:lnTo>
                        <a:pt x="2220" y="4637"/>
                      </a:lnTo>
                      <a:lnTo>
                        <a:pt x="2234" y="4647"/>
                      </a:lnTo>
                      <a:lnTo>
                        <a:pt x="2251" y="4656"/>
                      </a:lnTo>
                      <a:lnTo>
                        <a:pt x="2266" y="4664"/>
                      </a:lnTo>
                      <a:lnTo>
                        <a:pt x="2282" y="4673"/>
                      </a:lnTo>
                      <a:lnTo>
                        <a:pt x="2296" y="4681"/>
                      </a:lnTo>
                      <a:lnTo>
                        <a:pt x="2312" y="4689"/>
                      </a:lnTo>
                      <a:lnTo>
                        <a:pt x="2326" y="4697"/>
                      </a:lnTo>
                      <a:lnTo>
                        <a:pt x="2340" y="4706"/>
                      </a:lnTo>
                      <a:lnTo>
                        <a:pt x="2355" y="4714"/>
                      </a:lnTo>
                      <a:lnTo>
                        <a:pt x="2369" y="4723"/>
                      </a:lnTo>
                      <a:lnTo>
                        <a:pt x="2383" y="4732"/>
                      </a:lnTo>
                      <a:lnTo>
                        <a:pt x="2398" y="4739"/>
                      </a:lnTo>
                      <a:lnTo>
                        <a:pt x="2412" y="4746"/>
                      </a:lnTo>
                      <a:lnTo>
                        <a:pt x="2428" y="4753"/>
                      </a:lnTo>
                      <a:lnTo>
                        <a:pt x="2441" y="4762"/>
                      </a:lnTo>
                      <a:lnTo>
                        <a:pt x="2455" y="4770"/>
                      </a:lnTo>
                      <a:lnTo>
                        <a:pt x="2469" y="4777"/>
                      </a:lnTo>
                      <a:lnTo>
                        <a:pt x="2484" y="4785"/>
                      </a:lnTo>
                      <a:lnTo>
                        <a:pt x="2497" y="4793"/>
                      </a:lnTo>
                      <a:lnTo>
                        <a:pt x="2511" y="4800"/>
                      </a:lnTo>
                      <a:lnTo>
                        <a:pt x="2525" y="4807"/>
                      </a:lnTo>
                      <a:lnTo>
                        <a:pt x="2541" y="4815"/>
                      </a:lnTo>
                      <a:lnTo>
                        <a:pt x="2555" y="4823"/>
                      </a:lnTo>
                      <a:lnTo>
                        <a:pt x="2571" y="4830"/>
                      </a:lnTo>
                      <a:lnTo>
                        <a:pt x="2586" y="4838"/>
                      </a:lnTo>
                      <a:lnTo>
                        <a:pt x="2601" y="4843"/>
                      </a:lnTo>
                      <a:lnTo>
                        <a:pt x="2616" y="4852"/>
                      </a:lnTo>
                      <a:lnTo>
                        <a:pt x="2631" y="4859"/>
                      </a:lnTo>
                      <a:lnTo>
                        <a:pt x="2647" y="4866"/>
                      </a:lnTo>
                      <a:lnTo>
                        <a:pt x="2664" y="4872"/>
                      </a:lnTo>
                      <a:lnTo>
                        <a:pt x="2679" y="4881"/>
                      </a:lnTo>
                      <a:lnTo>
                        <a:pt x="2695" y="4888"/>
                      </a:lnTo>
                      <a:lnTo>
                        <a:pt x="2712" y="4895"/>
                      </a:lnTo>
                      <a:lnTo>
                        <a:pt x="2729" y="4902"/>
                      </a:lnTo>
                      <a:lnTo>
                        <a:pt x="2745" y="4908"/>
                      </a:lnTo>
                      <a:lnTo>
                        <a:pt x="2762" y="4916"/>
                      </a:lnTo>
                      <a:lnTo>
                        <a:pt x="2781" y="4924"/>
                      </a:lnTo>
                      <a:lnTo>
                        <a:pt x="2799" y="4929"/>
                      </a:lnTo>
                      <a:lnTo>
                        <a:pt x="2816" y="4938"/>
                      </a:lnTo>
                      <a:lnTo>
                        <a:pt x="2835" y="4944"/>
                      </a:lnTo>
                      <a:lnTo>
                        <a:pt x="2854" y="4952"/>
                      </a:lnTo>
                      <a:lnTo>
                        <a:pt x="2875" y="4958"/>
                      </a:lnTo>
                      <a:lnTo>
                        <a:pt x="2894" y="4964"/>
                      </a:lnTo>
                      <a:lnTo>
                        <a:pt x="2915" y="4971"/>
                      </a:lnTo>
                      <a:lnTo>
                        <a:pt x="2937" y="4978"/>
                      </a:lnTo>
                      <a:lnTo>
                        <a:pt x="2958" y="4984"/>
                      </a:lnTo>
                      <a:lnTo>
                        <a:pt x="2980" y="4992"/>
                      </a:lnTo>
                      <a:lnTo>
                        <a:pt x="3001" y="4998"/>
                      </a:lnTo>
                      <a:lnTo>
                        <a:pt x="3023" y="5007"/>
                      </a:lnTo>
                      <a:lnTo>
                        <a:pt x="3047" y="5012"/>
                      </a:lnTo>
                      <a:lnTo>
                        <a:pt x="3070" y="5020"/>
                      </a:lnTo>
                      <a:lnTo>
                        <a:pt x="3095" y="5027"/>
                      </a:lnTo>
                      <a:lnTo>
                        <a:pt x="3121" y="5034"/>
                      </a:lnTo>
                      <a:lnTo>
                        <a:pt x="3146" y="5040"/>
                      </a:lnTo>
                      <a:lnTo>
                        <a:pt x="3172" y="5048"/>
                      </a:lnTo>
                      <a:lnTo>
                        <a:pt x="3198" y="5054"/>
                      </a:lnTo>
                      <a:lnTo>
                        <a:pt x="3225" y="5061"/>
                      </a:lnTo>
                      <a:lnTo>
                        <a:pt x="3254" y="5067"/>
                      </a:lnTo>
                      <a:lnTo>
                        <a:pt x="3283" y="5076"/>
                      </a:lnTo>
                      <a:lnTo>
                        <a:pt x="3313" y="5081"/>
                      </a:lnTo>
                      <a:lnTo>
                        <a:pt x="3343" y="5087"/>
                      </a:lnTo>
                      <a:lnTo>
                        <a:pt x="3374" y="5094"/>
                      </a:lnTo>
                      <a:lnTo>
                        <a:pt x="3384" y="5098"/>
                      </a:lnTo>
                      <a:lnTo>
                        <a:pt x="3396" y="5100"/>
                      </a:lnTo>
                      <a:lnTo>
                        <a:pt x="3407" y="5104"/>
                      </a:lnTo>
                      <a:lnTo>
                        <a:pt x="3419" y="5106"/>
                      </a:lnTo>
                      <a:lnTo>
                        <a:pt x="3429" y="5108"/>
                      </a:lnTo>
                      <a:lnTo>
                        <a:pt x="3442" y="5110"/>
                      </a:lnTo>
                      <a:lnTo>
                        <a:pt x="3452" y="5113"/>
                      </a:lnTo>
                      <a:lnTo>
                        <a:pt x="3465" y="5113"/>
                      </a:lnTo>
                      <a:lnTo>
                        <a:pt x="3475" y="5116"/>
                      </a:lnTo>
                      <a:lnTo>
                        <a:pt x="3486" y="5117"/>
                      </a:lnTo>
                      <a:lnTo>
                        <a:pt x="3498" y="5120"/>
                      </a:lnTo>
                      <a:lnTo>
                        <a:pt x="3509" y="5121"/>
                      </a:lnTo>
                      <a:lnTo>
                        <a:pt x="3519" y="5124"/>
                      </a:lnTo>
                      <a:lnTo>
                        <a:pt x="3532" y="5124"/>
                      </a:lnTo>
                      <a:lnTo>
                        <a:pt x="3542" y="5127"/>
                      </a:lnTo>
                      <a:lnTo>
                        <a:pt x="3555" y="5127"/>
                      </a:lnTo>
                      <a:lnTo>
                        <a:pt x="3565" y="5130"/>
                      </a:lnTo>
                      <a:lnTo>
                        <a:pt x="3575" y="5131"/>
                      </a:lnTo>
                      <a:lnTo>
                        <a:pt x="3585" y="5133"/>
                      </a:lnTo>
                      <a:lnTo>
                        <a:pt x="3597" y="5134"/>
                      </a:lnTo>
                      <a:lnTo>
                        <a:pt x="3607" y="5136"/>
                      </a:lnTo>
                      <a:lnTo>
                        <a:pt x="3617" y="5137"/>
                      </a:lnTo>
                      <a:lnTo>
                        <a:pt x="3627" y="5137"/>
                      </a:lnTo>
                      <a:lnTo>
                        <a:pt x="3638" y="5137"/>
                      </a:lnTo>
                      <a:lnTo>
                        <a:pt x="3647" y="5140"/>
                      </a:lnTo>
                      <a:lnTo>
                        <a:pt x="3657" y="5141"/>
                      </a:lnTo>
                      <a:lnTo>
                        <a:pt x="3667" y="5143"/>
                      </a:lnTo>
                      <a:lnTo>
                        <a:pt x="3677" y="5143"/>
                      </a:lnTo>
                      <a:lnTo>
                        <a:pt x="3686" y="5143"/>
                      </a:lnTo>
                      <a:lnTo>
                        <a:pt x="3696" y="5146"/>
                      </a:lnTo>
                      <a:lnTo>
                        <a:pt x="3706" y="5146"/>
                      </a:lnTo>
                      <a:lnTo>
                        <a:pt x="3716" y="5146"/>
                      </a:lnTo>
                      <a:lnTo>
                        <a:pt x="3723" y="5146"/>
                      </a:lnTo>
                      <a:lnTo>
                        <a:pt x="3731" y="5149"/>
                      </a:lnTo>
                      <a:lnTo>
                        <a:pt x="3740" y="5150"/>
                      </a:lnTo>
                      <a:lnTo>
                        <a:pt x="3749" y="5150"/>
                      </a:lnTo>
                      <a:lnTo>
                        <a:pt x="3763" y="5151"/>
                      </a:lnTo>
                      <a:lnTo>
                        <a:pt x="3779" y="5151"/>
                      </a:lnTo>
                      <a:lnTo>
                        <a:pt x="3792" y="5153"/>
                      </a:lnTo>
                      <a:lnTo>
                        <a:pt x="3805" y="5154"/>
                      </a:lnTo>
                      <a:lnTo>
                        <a:pt x="3816" y="5154"/>
                      </a:lnTo>
                      <a:lnTo>
                        <a:pt x="3829" y="5154"/>
                      </a:lnTo>
                      <a:lnTo>
                        <a:pt x="3838" y="5156"/>
                      </a:lnTo>
                      <a:lnTo>
                        <a:pt x="3846" y="5156"/>
                      </a:lnTo>
                      <a:lnTo>
                        <a:pt x="3853" y="5156"/>
                      </a:lnTo>
                      <a:lnTo>
                        <a:pt x="3861" y="5156"/>
                      </a:lnTo>
                      <a:lnTo>
                        <a:pt x="3869" y="5156"/>
                      </a:lnTo>
                      <a:lnTo>
                        <a:pt x="3873" y="5156"/>
                      </a:lnTo>
                      <a:close/>
                    </a:path>
                  </a:pathLst>
                </a:custGeom>
                <a:solidFill>
                  <a:srgbClr val="FFFFFF"/>
                </a:solidFill>
                <a:ln w="9525">
                  <a:noFill/>
                  <a:round/>
                  <a:headEnd/>
                  <a:tailEnd/>
                </a:ln>
              </p:spPr>
              <p:txBody>
                <a:bodyPr/>
                <a:lstStyle/>
                <a:p>
                  <a:endParaRPr lang="en-US"/>
                </a:p>
              </p:txBody>
            </p:sp>
            <p:sp>
              <p:nvSpPr>
                <p:cNvPr id="713740" name="Freeform 12"/>
                <p:cNvSpPr>
                  <a:spLocks/>
                </p:cNvSpPr>
                <p:nvPr/>
              </p:nvSpPr>
              <p:spPr bwMode="black">
                <a:xfrm>
                  <a:off x="3220" y="1424"/>
                  <a:ext cx="143" cy="189"/>
                </a:xfrm>
                <a:custGeom>
                  <a:avLst/>
                  <a:gdLst/>
                  <a:ahLst/>
                  <a:cxnLst>
                    <a:cxn ang="0">
                      <a:pos x="137" y="0"/>
                    </a:cxn>
                    <a:cxn ang="0">
                      <a:pos x="139" y="1"/>
                    </a:cxn>
                    <a:cxn ang="0">
                      <a:pos x="145" y="6"/>
                    </a:cxn>
                    <a:cxn ang="0">
                      <a:pos x="149" y="8"/>
                    </a:cxn>
                    <a:cxn ang="0">
                      <a:pos x="155" y="11"/>
                    </a:cxn>
                    <a:cxn ang="0">
                      <a:pos x="160" y="16"/>
                    </a:cxn>
                    <a:cxn ang="0">
                      <a:pos x="169" y="19"/>
                    </a:cxn>
                    <a:cxn ang="0">
                      <a:pos x="176" y="24"/>
                    </a:cxn>
                    <a:cxn ang="0">
                      <a:pos x="186" y="30"/>
                    </a:cxn>
                    <a:cxn ang="0">
                      <a:pos x="196" y="37"/>
                    </a:cxn>
                    <a:cxn ang="0">
                      <a:pos x="209" y="43"/>
                    </a:cxn>
                    <a:cxn ang="0">
                      <a:pos x="221" y="51"/>
                    </a:cxn>
                    <a:cxn ang="0">
                      <a:pos x="235" y="60"/>
                    </a:cxn>
                    <a:cxn ang="0">
                      <a:pos x="241" y="66"/>
                    </a:cxn>
                    <a:cxn ang="0">
                      <a:pos x="249" y="70"/>
                    </a:cxn>
                    <a:cxn ang="0">
                      <a:pos x="258" y="74"/>
                    </a:cxn>
                    <a:cxn ang="0">
                      <a:pos x="266" y="79"/>
                    </a:cxn>
                    <a:cxn ang="0">
                      <a:pos x="281" y="92"/>
                    </a:cxn>
                    <a:cxn ang="0">
                      <a:pos x="297" y="102"/>
                    </a:cxn>
                    <a:cxn ang="0">
                      <a:pos x="311" y="113"/>
                    </a:cxn>
                    <a:cxn ang="0">
                      <a:pos x="327" y="123"/>
                    </a:cxn>
                    <a:cxn ang="0">
                      <a:pos x="340" y="133"/>
                    </a:cxn>
                    <a:cxn ang="0">
                      <a:pos x="354" y="143"/>
                    </a:cxn>
                    <a:cxn ang="0">
                      <a:pos x="367" y="152"/>
                    </a:cxn>
                    <a:cxn ang="0">
                      <a:pos x="380" y="159"/>
                    </a:cxn>
                    <a:cxn ang="0">
                      <a:pos x="388" y="168"/>
                    </a:cxn>
                    <a:cxn ang="0">
                      <a:pos x="398" y="175"/>
                    </a:cxn>
                    <a:cxn ang="0">
                      <a:pos x="407" y="182"/>
                    </a:cxn>
                    <a:cxn ang="0">
                      <a:pos x="414" y="186"/>
                    </a:cxn>
                    <a:cxn ang="0">
                      <a:pos x="424" y="193"/>
                    </a:cxn>
                    <a:cxn ang="0">
                      <a:pos x="429" y="195"/>
                    </a:cxn>
                    <a:cxn ang="0">
                      <a:pos x="225" y="566"/>
                    </a:cxn>
                    <a:cxn ang="0">
                      <a:pos x="221" y="563"/>
                    </a:cxn>
                    <a:cxn ang="0">
                      <a:pos x="213" y="550"/>
                    </a:cxn>
                    <a:cxn ang="0">
                      <a:pos x="208" y="542"/>
                    </a:cxn>
                    <a:cxn ang="0">
                      <a:pos x="202" y="532"/>
                    </a:cxn>
                    <a:cxn ang="0">
                      <a:pos x="195" y="520"/>
                    </a:cxn>
                    <a:cxn ang="0">
                      <a:pos x="188" y="507"/>
                    </a:cxn>
                    <a:cxn ang="0">
                      <a:pos x="179" y="496"/>
                    </a:cxn>
                    <a:cxn ang="0">
                      <a:pos x="170" y="483"/>
                    </a:cxn>
                    <a:cxn ang="0">
                      <a:pos x="162" y="470"/>
                    </a:cxn>
                    <a:cxn ang="0">
                      <a:pos x="153" y="454"/>
                    </a:cxn>
                    <a:cxn ang="0">
                      <a:pos x="145" y="444"/>
                    </a:cxn>
                    <a:cxn ang="0">
                      <a:pos x="136" y="431"/>
                    </a:cxn>
                    <a:cxn ang="0">
                      <a:pos x="127" y="420"/>
                    </a:cxn>
                    <a:cxn ang="0">
                      <a:pos x="120" y="407"/>
                    </a:cxn>
                    <a:cxn ang="0">
                      <a:pos x="110" y="398"/>
                    </a:cxn>
                    <a:cxn ang="0">
                      <a:pos x="102" y="387"/>
                    </a:cxn>
                    <a:cxn ang="0">
                      <a:pos x="91" y="377"/>
                    </a:cxn>
                    <a:cxn ang="0">
                      <a:pos x="83" y="365"/>
                    </a:cxn>
                    <a:cxn ang="0">
                      <a:pos x="71" y="355"/>
                    </a:cxn>
                    <a:cxn ang="0">
                      <a:pos x="63" y="344"/>
                    </a:cxn>
                    <a:cxn ang="0">
                      <a:pos x="53" y="332"/>
                    </a:cxn>
                    <a:cxn ang="0">
                      <a:pos x="44" y="321"/>
                    </a:cxn>
                    <a:cxn ang="0">
                      <a:pos x="34" y="312"/>
                    </a:cxn>
                    <a:cxn ang="0">
                      <a:pos x="26" y="304"/>
                    </a:cxn>
                    <a:cxn ang="0">
                      <a:pos x="17" y="297"/>
                    </a:cxn>
                    <a:cxn ang="0">
                      <a:pos x="11" y="288"/>
                    </a:cxn>
                    <a:cxn ang="0">
                      <a:pos x="3" y="278"/>
                    </a:cxn>
                    <a:cxn ang="0">
                      <a:pos x="0" y="274"/>
                    </a:cxn>
                    <a:cxn ang="0">
                      <a:pos x="137" y="0"/>
                    </a:cxn>
                  </a:cxnLst>
                  <a:rect l="0" t="0" r="r" b="b"/>
                  <a:pathLst>
                    <a:path w="429" h="566">
                      <a:moveTo>
                        <a:pt x="137" y="0"/>
                      </a:moveTo>
                      <a:lnTo>
                        <a:pt x="139" y="1"/>
                      </a:lnTo>
                      <a:lnTo>
                        <a:pt x="145" y="6"/>
                      </a:lnTo>
                      <a:lnTo>
                        <a:pt x="149" y="8"/>
                      </a:lnTo>
                      <a:lnTo>
                        <a:pt x="155" y="11"/>
                      </a:lnTo>
                      <a:lnTo>
                        <a:pt x="160" y="16"/>
                      </a:lnTo>
                      <a:lnTo>
                        <a:pt x="169" y="19"/>
                      </a:lnTo>
                      <a:lnTo>
                        <a:pt x="176" y="24"/>
                      </a:lnTo>
                      <a:lnTo>
                        <a:pt x="186" y="30"/>
                      </a:lnTo>
                      <a:lnTo>
                        <a:pt x="196" y="37"/>
                      </a:lnTo>
                      <a:lnTo>
                        <a:pt x="209" y="43"/>
                      </a:lnTo>
                      <a:lnTo>
                        <a:pt x="221" y="51"/>
                      </a:lnTo>
                      <a:lnTo>
                        <a:pt x="235" y="60"/>
                      </a:lnTo>
                      <a:lnTo>
                        <a:pt x="241" y="66"/>
                      </a:lnTo>
                      <a:lnTo>
                        <a:pt x="249" y="70"/>
                      </a:lnTo>
                      <a:lnTo>
                        <a:pt x="258" y="74"/>
                      </a:lnTo>
                      <a:lnTo>
                        <a:pt x="266" y="79"/>
                      </a:lnTo>
                      <a:lnTo>
                        <a:pt x="281" y="92"/>
                      </a:lnTo>
                      <a:lnTo>
                        <a:pt x="297" y="102"/>
                      </a:lnTo>
                      <a:lnTo>
                        <a:pt x="311" y="113"/>
                      </a:lnTo>
                      <a:lnTo>
                        <a:pt x="327" y="123"/>
                      </a:lnTo>
                      <a:lnTo>
                        <a:pt x="340" y="133"/>
                      </a:lnTo>
                      <a:lnTo>
                        <a:pt x="354" y="143"/>
                      </a:lnTo>
                      <a:lnTo>
                        <a:pt x="367" y="152"/>
                      </a:lnTo>
                      <a:lnTo>
                        <a:pt x="380" y="159"/>
                      </a:lnTo>
                      <a:lnTo>
                        <a:pt x="388" y="168"/>
                      </a:lnTo>
                      <a:lnTo>
                        <a:pt x="398" y="175"/>
                      </a:lnTo>
                      <a:lnTo>
                        <a:pt x="407" y="182"/>
                      </a:lnTo>
                      <a:lnTo>
                        <a:pt x="414" y="186"/>
                      </a:lnTo>
                      <a:lnTo>
                        <a:pt x="424" y="193"/>
                      </a:lnTo>
                      <a:lnTo>
                        <a:pt x="429" y="195"/>
                      </a:lnTo>
                      <a:lnTo>
                        <a:pt x="225" y="566"/>
                      </a:lnTo>
                      <a:lnTo>
                        <a:pt x="221" y="563"/>
                      </a:lnTo>
                      <a:lnTo>
                        <a:pt x="213" y="550"/>
                      </a:lnTo>
                      <a:lnTo>
                        <a:pt x="208" y="542"/>
                      </a:lnTo>
                      <a:lnTo>
                        <a:pt x="202" y="532"/>
                      </a:lnTo>
                      <a:lnTo>
                        <a:pt x="195" y="520"/>
                      </a:lnTo>
                      <a:lnTo>
                        <a:pt x="188" y="507"/>
                      </a:lnTo>
                      <a:lnTo>
                        <a:pt x="179" y="496"/>
                      </a:lnTo>
                      <a:lnTo>
                        <a:pt x="170" y="483"/>
                      </a:lnTo>
                      <a:lnTo>
                        <a:pt x="162" y="470"/>
                      </a:lnTo>
                      <a:lnTo>
                        <a:pt x="153" y="454"/>
                      </a:lnTo>
                      <a:lnTo>
                        <a:pt x="145" y="444"/>
                      </a:lnTo>
                      <a:lnTo>
                        <a:pt x="136" y="431"/>
                      </a:lnTo>
                      <a:lnTo>
                        <a:pt x="127" y="420"/>
                      </a:lnTo>
                      <a:lnTo>
                        <a:pt x="120" y="407"/>
                      </a:lnTo>
                      <a:lnTo>
                        <a:pt x="110" y="398"/>
                      </a:lnTo>
                      <a:lnTo>
                        <a:pt x="102" y="387"/>
                      </a:lnTo>
                      <a:lnTo>
                        <a:pt x="91" y="377"/>
                      </a:lnTo>
                      <a:lnTo>
                        <a:pt x="83" y="365"/>
                      </a:lnTo>
                      <a:lnTo>
                        <a:pt x="71" y="355"/>
                      </a:lnTo>
                      <a:lnTo>
                        <a:pt x="63" y="344"/>
                      </a:lnTo>
                      <a:lnTo>
                        <a:pt x="53" y="332"/>
                      </a:lnTo>
                      <a:lnTo>
                        <a:pt x="44" y="321"/>
                      </a:lnTo>
                      <a:lnTo>
                        <a:pt x="34" y="312"/>
                      </a:lnTo>
                      <a:lnTo>
                        <a:pt x="26" y="304"/>
                      </a:lnTo>
                      <a:lnTo>
                        <a:pt x="17" y="297"/>
                      </a:lnTo>
                      <a:lnTo>
                        <a:pt x="11" y="288"/>
                      </a:lnTo>
                      <a:lnTo>
                        <a:pt x="3" y="278"/>
                      </a:lnTo>
                      <a:lnTo>
                        <a:pt x="0" y="274"/>
                      </a:lnTo>
                      <a:lnTo>
                        <a:pt x="137" y="0"/>
                      </a:lnTo>
                      <a:close/>
                    </a:path>
                  </a:pathLst>
                </a:custGeom>
                <a:solidFill>
                  <a:srgbClr val="FFFFFF"/>
                </a:solidFill>
                <a:ln w="9525">
                  <a:noFill/>
                  <a:round/>
                  <a:headEnd/>
                  <a:tailEnd/>
                </a:ln>
              </p:spPr>
              <p:txBody>
                <a:bodyPr/>
                <a:lstStyle/>
                <a:p>
                  <a:endParaRPr lang="en-US"/>
                </a:p>
              </p:txBody>
            </p:sp>
          </p:grpSp>
          <p:sp>
            <p:nvSpPr>
              <p:cNvPr id="713741" name="Text Box 13"/>
              <p:cNvSpPr txBox="1">
                <a:spLocks noChangeArrowheads="1"/>
              </p:cNvSpPr>
              <p:nvPr/>
            </p:nvSpPr>
            <p:spPr bwMode="auto">
              <a:xfrm>
                <a:off x="2465" y="1891"/>
                <a:ext cx="516" cy="519"/>
              </a:xfrm>
              <a:prstGeom prst="rect">
                <a:avLst/>
              </a:prstGeom>
              <a:noFill/>
              <a:ln w="9525">
                <a:noFill/>
                <a:miter lim="800000"/>
                <a:headEnd/>
                <a:tailEnd/>
              </a:ln>
              <a:effectLst/>
            </p:spPr>
            <p:txBody>
              <a:bodyPr>
                <a:spAutoFit/>
              </a:bodyPr>
              <a:lstStyle/>
              <a:p>
                <a:pPr eaLnBrk="0" hangingPunct="0">
                  <a:spcBef>
                    <a:spcPct val="50000"/>
                  </a:spcBef>
                  <a:buSzTx/>
                  <a:buFontTx/>
                  <a:buNone/>
                </a:pPr>
                <a:r>
                  <a:rPr lang="en-US" sz="4800">
                    <a:solidFill>
                      <a:schemeClr val="bg1"/>
                    </a:solidFill>
                  </a:rPr>
                  <a:t>$</a:t>
                </a:r>
              </a:p>
            </p:txBody>
          </p:sp>
        </p:grpSp>
      </p:grpSp>
      <p:sp>
        <p:nvSpPr>
          <p:cNvPr id="713742" name="Rectangle 14"/>
          <p:cNvSpPr>
            <a:spLocks noGrp="1" noChangeArrowheads="1"/>
          </p:cNvSpPr>
          <p:nvPr>
            <p:ph type="title"/>
          </p:nvPr>
        </p:nvSpPr>
        <p:spPr>
          <a:noFill/>
          <a:ln/>
        </p:spPr>
        <p:txBody>
          <a:bodyPr/>
          <a:lstStyle/>
          <a:p>
            <a:r>
              <a:rPr lang="en-US"/>
              <a:t>Quality Costs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826" name="Rectangle 2"/>
          <p:cNvSpPr>
            <a:spLocks noGrp="1" noChangeArrowheads="1"/>
          </p:cNvSpPr>
          <p:nvPr>
            <p:ph type="title"/>
          </p:nvPr>
        </p:nvSpPr>
        <p:spPr>
          <a:xfrm>
            <a:off x="457200" y="274638"/>
            <a:ext cx="8229600" cy="1020762"/>
          </a:xfrm>
        </p:spPr>
        <p:txBody>
          <a:bodyPr/>
          <a:lstStyle/>
          <a:p>
            <a:r>
              <a:rPr lang="en-US" dirty="0"/>
              <a:t>COPQ Overview</a:t>
            </a:r>
          </a:p>
        </p:txBody>
      </p:sp>
      <p:sp>
        <p:nvSpPr>
          <p:cNvPr id="717827" name="Rectangle 3"/>
          <p:cNvSpPr>
            <a:spLocks noChangeArrowheads="1"/>
          </p:cNvSpPr>
          <p:nvPr/>
        </p:nvSpPr>
        <p:spPr bwMode="auto">
          <a:xfrm>
            <a:off x="366713" y="1249363"/>
            <a:ext cx="8410575" cy="427037"/>
          </a:xfrm>
          <a:prstGeom prst="rect">
            <a:avLst/>
          </a:prstGeom>
          <a:noFill/>
          <a:ln w="9525">
            <a:noFill/>
            <a:miter lim="800000"/>
            <a:headEnd/>
            <a:tailEnd/>
          </a:ln>
        </p:spPr>
        <p:txBody>
          <a:bodyPr lIns="0" tIns="0" rIns="0" bIns="0">
            <a:spAutoFit/>
          </a:bodyPr>
          <a:lstStyle/>
          <a:p>
            <a:pPr algn="l" eaLnBrk="0" hangingPunct="0">
              <a:spcBef>
                <a:spcPct val="0"/>
              </a:spcBef>
              <a:buSzTx/>
              <a:buFontTx/>
              <a:buNone/>
            </a:pPr>
            <a:r>
              <a:rPr lang="en-US" sz="2800" b="1" i="1" dirty="0">
                <a:solidFill>
                  <a:schemeClr val="accent2"/>
                </a:solidFill>
              </a:rPr>
              <a:t>Definitions</a:t>
            </a:r>
            <a:endParaRPr lang="en-US" sz="2800" u="sng" dirty="0">
              <a:solidFill>
                <a:schemeClr val="accent2"/>
              </a:solidFill>
              <a:latin typeface="Times New Roman" pitchFamily="18" charset="0"/>
            </a:endParaRPr>
          </a:p>
        </p:txBody>
      </p:sp>
      <p:sp>
        <p:nvSpPr>
          <p:cNvPr id="717828" name="Rectangle 4"/>
          <p:cNvSpPr>
            <a:spLocks noGrp="1" noChangeArrowheads="1"/>
          </p:cNvSpPr>
          <p:nvPr>
            <p:ph type="body" idx="1"/>
          </p:nvPr>
        </p:nvSpPr>
        <p:spPr>
          <a:xfrm>
            <a:off x="230188" y="1905000"/>
            <a:ext cx="8683625" cy="4540250"/>
          </a:xfrm>
          <a:noFill/>
          <a:ln/>
        </p:spPr>
        <p:txBody>
          <a:bodyPr/>
          <a:lstStyle/>
          <a:p>
            <a:pPr marL="228600" indent="-228600">
              <a:spcBef>
                <a:spcPct val="50000"/>
              </a:spcBef>
              <a:buFont typeface="Wingdings" pitchFamily="2" charset="2"/>
              <a:buChar char="§"/>
            </a:pPr>
            <a:r>
              <a:rPr lang="en-GB" dirty="0"/>
              <a:t>All activities and processes that do not meet agreed performance and/or expected </a:t>
            </a:r>
            <a:r>
              <a:rPr lang="en-GB" dirty="0" smtClean="0"/>
              <a:t>outcomes</a:t>
            </a:r>
            <a:endParaRPr lang="en-GB" dirty="0"/>
          </a:p>
          <a:p>
            <a:pPr marL="228600" indent="-228600">
              <a:spcBef>
                <a:spcPct val="50000"/>
              </a:spcBef>
              <a:buFont typeface="Wingdings" pitchFamily="2" charset="2"/>
              <a:buChar char="§"/>
            </a:pPr>
            <a:r>
              <a:rPr lang="en-GB" dirty="0"/>
              <a:t>Costs that would disappear if every task were always performed without </a:t>
            </a:r>
            <a:r>
              <a:rPr lang="en-GB" dirty="0" smtClean="0"/>
              <a:t>deficiency</a:t>
            </a:r>
            <a:endParaRPr lang="en-GB" dirty="0"/>
          </a:p>
          <a:p>
            <a:pPr marL="228600" indent="-228600">
              <a:spcBef>
                <a:spcPct val="50000"/>
              </a:spcBef>
              <a:buFont typeface="Wingdings" pitchFamily="2" charset="2"/>
              <a:buChar char="§"/>
            </a:pPr>
            <a:r>
              <a:rPr lang="en-GB" dirty="0"/>
              <a:t>Actual Cost - Minimum Cost = COPQ</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827"/>
                                        </p:tgtEl>
                                        <p:attrNameLst>
                                          <p:attrName>style.visibility</p:attrName>
                                        </p:attrNameLst>
                                      </p:cBhvr>
                                      <p:to>
                                        <p:strVal val="visible"/>
                                      </p:to>
                                    </p:set>
                                    <p:animEffect transition="in" filter="fade">
                                      <p:cBhvr>
                                        <p:cTn id="7" dur="500"/>
                                        <p:tgtEl>
                                          <p:spTgt spid="7178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971801"/>
            <a:ext cx="7772400" cy="1219200"/>
          </a:xfrm>
        </p:spPr>
        <p:txBody>
          <a:bodyPr>
            <a:normAutofit fontScale="90000"/>
          </a:bodyPr>
          <a:lstStyle/>
          <a:p>
            <a:pPr algn="r"/>
            <a:r>
              <a:rPr lang="en-US" dirty="0" smtClean="0"/>
              <a:t>The quality gurus</a:t>
            </a:r>
            <a:br>
              <a:rPr lang="en-US" dirty="0" smtClean="0"/>
            </a:b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Grp="1" noChangeArrowheads="1"/>
          </p:cNvSpPr>
          <p:nvPr>
            <p:ph type="title"/>
          </p:nvPr>
        </p:nvSpPr>
        <p:spPr>
          <a:xfrm>
            <a:off x="381000" y="190500"/>
            <a:ext cx="8382000" cy="1104900"/>
          </a:xfrm>
          <a:noFill/>
          <a:ln/>
        </p:spPr>
        <p:txBody>
          <a:bodyPr/>
          <a:lstStyle/>
          <a:p>
            <a:r>
              <a:rPr lang="en-US" sz="4200"/>
              <a:t>Leaders in the Quality Revolution</a:t>
            </a:r>
          </a:p>
        </p:txBody>
      </p:sp>
      <p:sp>
        <p:nvSpPr>
          <p:cNvPr id="6149" name="Rectangle 5"/>
          <p:cNvSpPr>
            <a:spLocks noGrp="1" noChangeArrowheads="1"/>
          </p:cNvSpPr>
          <p:nvPr>
            <p:ph type="body" idx="1"/>
          </p:nvPr>
        </p:nvSpPr>
        <p:spPr>
          <a:xfrm>
            <a:off x="1219200" y="1600200"/>
            <a:ext cx="7467600" cy="4525963"/>
          </a:xfrm>
          <a:noFill/>
          <a:ln/>
        </p:spPr>
        <p:txBody>
          <a:bodyPr>
            <a:normAutofit lnSpcReduction="10000"/>
          </a:bodyPr>
          <a:lstStyle/>
          <a:p>
            <a:r>
              <a:rPr lang="en-US" dirty="0" smtClean="0"/>
              <a:t>Philip </a:t>
            </a:r>
            <a:r>
              <a:rPr lang="en-US" dirty="0"/>
              <a:t>B. </a:t>
            </a:r>
            <a:r>
              <a:rPr lang="en-US" dirty="0" smtClean="0"/>
              <a:t>Crosby</a:t>
            </a:r>
          </a:p>
          <a:p>
            <a:r>
              <a:rPr lang="en-US" dirty="0" smtClean="0"/>
              <a:t>Yoshio Kondo</a:t>
            </a:r>
          </a:p>
          <a:p>
            <a:r>
              <a:rPr lang="en-GB" dirty="0" err="1" smtClean="0"/>
              <a:t>Taiichi</a:t>
            </a:r>
            <a:r>
              <a:rPr lang="en-GB" dirty="0" smtClean="0"/>
              <a:t> </a:t>
            </a:r>
            <a:r>
              <a:rPr lang="en-GB" dirty="0" err="1" smtClean="0"/>
              <a:t>Ohno</a:t>
            </a:r>
            <a:endParaRPr lang="en-US" dirty="0" smtClean="0"/>
          </a:p>
          <a:p>
            <a:r>
              <a:rPr lang="en-US" dirty="0" smtClean="0"/>
              <a:t>Shingo </a:t>
            </a:r>
          </a:p>
          <a:p>
            <a:r>
              <a:rPr lang="en-US" dirty="0" smtClean="0"/>
              <a:t>Ishikawa</a:t>
            </a:r>
          </a:p>
          <a:p>
            <a:r>
              <a:rPr lang="en-US" dirty="0" err="1" smtClean="0"/>
              <a:t>Genichi</a:t>
            </a:r>
            <a:r>
              <a:rPr lang="en-US" dirty="0" smtClean="0"/>
              <a:t> Taguchi</a:t>
            </a:r>
          </a:p>
          <a:p>
            <a:r>
              <a:rPr lang="en-US" dirty="0" smtClean="0"/>
              <a:t>Peter </a:t>
            </a:r>
            <a:r>
              <a:rPr lang="en-US" dirty="0" err="1" smtClean="0"/>
              <a:t>Drucker</a:t>
            </a:r>
            <a:endParaRPr lang="en-US" dirty="0" smtClean="0"/>
          </a:p>
          <a:p>
            <a:r>
              <a:rPr lang="en-US" dirty="0" smtClean="0"/>
              <a:t>Tom Peters</a:t>
            </a:r>
          </a:p>
          <a:p>
            <a:endParaRPr lang="en-US" dirty="0"/>
          </a:p>
        </p:txBody>
      </p:sp>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p:txBody>
          <a:bodyPr/>
          <a:lstStyle/>
          <a:p>
            <a:r>
              <a:rPr lang="en-US" dirty="0" smtClean="0"/>
              <a:t>Philip B. Crosby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blinds(horizontal)">
                                      <p:cBhvr>
                                        <p:cTn id="7" dur="500"/>
                                        <p:tgtEl>
                                          <p:spTgt spid="532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p>
            <a:r>
              <a:rPr lang="en-US" smtClean="0"/>
              <a:t>11 January 2007</a:t>
            </a:r>
            <a:endParaRPr lang="en-US" i="0" smtClean="0"/>
          </a:p>
        </p:txBody>
      </p:sp>
      <p:sp>
        <p:nvSpPr>
          <p:cNvPr id="30723" name="Footer Placeholder 4"/>
          <p:cNvSpPr>
            <a:spLocks noGrp="1"/>
          </p:cNvSpPr>
          <p:nvPr>
            <p:ph type="ftr" sz="quarter" idx="11"/>
          </p:nvPr>
        </p:nvSpPr>
        <p:spPr>
          <a:noFill/>
        </p:spPr>
        <p:txBody>
          <a:bodyPr/>
          <a:lstStyle/>
          <a:p>
            <a:r>
              <a:rPr lang="en-US" smtClean="0"/>
              <a:t>MATS326/gurus.ppt</a:t>
            </a:r>
          </a:p>
        </p:txBody>
      </p:sp>
      <p:sp>
        <p:nvSpPr>
          <p:cNvPr id="30724" name="Rectangle 2"/>
          <p:cNvSpPr>
            <a:spLocks noGrp="1" noChangeArrowheads="1"/>
          </p:cNvSpPr>
          <p:nvPr>
            <p:ph type="title"/>
          </p:nvPr>
        </p:nvSpPr>
        <p:spPr/>
        <p:txBody>
          <a:bodyPr>
            <a:normAutofit fontScale="90000"/>
          </a:bodyPr>
          <a:lstStyle/>
          <a:p>
            <a:r>
              <a:rPr lang="en-US" smtClean="0"/>
              <a:t>Philip Crosby (1926-2001)</a:t>
            </a:r>
            <a:br>
              <a:rPr lang="en-US" smtClean="0"/>
            </a:br>
            <a:r>
              <a:rPr lang="en-US" sz="3200" i="1" smtClean="0"/>
              <a:t>conformance to requirements</a:t>
            </a:r>
            <a:endParaRPr lang="en-US" smtClean="0"/>
          </a:p>
        </p:txBody>
      </p:sp>
      <p:sp>
        <p:nvSpPr>
          <p:cNvPr id="30725" name="Rectangle 4"/>
          <p:cNvSpPr>
            <a:spLocks noGrp="1" noChangeArrowheads="1"/>
          </p:cNvSpPr>
          <p:nvPr>
            <p:ph type="body" idx="1"/>
          </p:nvPr>
        </p:nvSpPr>
        <p:spPr/>
        <p:txBody>
          <a:bodyPr/>
          <a:lstStyle/>
          <a:p>
            <a:r>
              <a:rPr lang="en-US" smtClean="0"/>
              <a:t>Martin missiles</a:t>
            </a:r>
          </a:p>
          <a:p>
            <a:r>
              <a:rPr lang="en-US" smtClean="0"/>
              <a:t>QM at ITT, then corporate VP</a:t>
            </a:r>
          </a:p>
          <a:p>
            <a:r>
              <a:rPr lang="en-US" smtClean="0"/>
              <a:t>1979: </a:t>
            </a:r>
            <a:r>
              <a:rPr lang="en-US" i="1" smtClean="0"/>
              <a:t>Quality is Free</a:t>
            </a:r>
          </a:p>
          <a:p>
            <a:r>
              <a:rPr lang="en-US" smtClean="0"/>
              <a:t>Philip Crosby Associates Inc.</a:t>
            </a:r>
            <a:endParaRPr lang="en-US" i="1" smtClean="0"/>
          </a:p>
          <a:p>
            <a:r>
              <a:rPr lang="en-US" smtClean="0"/>
              <a:t>1984:</a:t>
            </a:r>
            <a:r>
              <a:rPr lang="en-US" i="1" smtClean="0"/>
              <a:t> Quality without Tears</a:t>
            </a:r>
            <a:r>
              <a:rPr lang="en-US" smtClean="0"/>
              <a:t> </a:t>
            </a:r>
          </a:p>
          <a:p>
            <a:pPr algn="ctr">
              <a:buFontTx/>
              <a:buNone/>
            </a:pPr>
            <a:r>
              <a:rPr lang="en-US" smtClean="0"/>
              <a:t>“Do It Right First Time”</a:t>
            </a:r>
          </a:p>
          <a:p>
            <a:pPr algn="ctr">
              <a:buFontTx/>
              <a:buNone/>
            </a:pPr>
            <a:r>
              <a:rPr lang="en-US" smtClean="0"/>
              <a:t>“Zero Defects”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Philip B. Crosby</a:t>
            </a:r>
          </a:p>
        </p:txBody>
      </p:sp>
      <p:sp>
        <p:nvSpPr>
          <p:cNvPr id="38915" name="Rectangle 3"/>
          <p:cNvSpPr>
            <a:spLocks noGrp="1" noChangeArrowheads="1"/>
          </p:cNvSpPr>
          <p:nvPr>
            <p:ph type="body" idx="1"/>
          </p:nvPr>
        </p:nvSpPr>
        <p:spPr>
          <a:xfrm>
            <a:off x="381000" y="1676400"/>
            <a:ext cx="8382000" cy="4114800"/>
          </a:xfrm>
        </p:spPr>
        <p:txBody>
          <a:bodyPr/>
          <a:lstStyle/>
          <a:p>
            <a:r>
              <a:rPr lang="en-US" sz="3200"/>
              <a:t>Corporate V.P. for quality at International Telephone</a:t>
            </a:r>
          </a:p>
          <a:p>
            <a:r>
              <a:rPr lang="en-US" sz="3200"/>
              <a:t>Authored book entitled </a:t>
            </a:r>
            <a:r>
              <a:rPr lang="en-US" sz="3200" b="1" i="1"/>
              <a:t>Quality is Free</a:t>
            </a:r>
          </a:p>
          <a:p>
            <a:r>
              <a:rPr lang="en-US" sz="3200"/>
              <a:t>Believed that zero defects is a realistic goal</a:t>
            </a:r>
          </a:p>
          <a:p>
            <a:r>
              <a:rPr lang="en-US" sz="3200"/>
              <a:t>Defined the cost of quality as:</a:t>
            </a:r>
          </a:p>
          <a:p>
            <a:pPr lvl="1"/>
            <a:r>
              <a:rPr lang="en-US" sz="3000"/>
              <a:t>Expense of nonconformance</a:t>
            </a:r>
          </a:p>
          <a:p>
            <a:endParaRPr lang="en-US" sz="32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b="1"/>
              <a:t>Phillip B. Crosby</a:t>
            </a:r>
          </a:p>
        </p:txBody>
      </p:sp>
      <p:sp>
        <p:nvSpPr>
          <p:cNvPr id="44035" name="Rectangle 3"/>
          <p:cNvSpPr>
            <a:spLocks noGrp="1" noChangeArrowheads="1"/>
          </p:cNvSpPr>
          <p:nvPr>
            <p:ph type="body" idx="1"/>
          </p:nvPr>
        </p:nvSpPr>
        <p:spPr/>
        <p:txBody>
          <a:bodyPr/>
          <a:lstStyle/>
          <a:p>
            <a:pPr>
              <a:buFont typeface="Monotype Sorts" charset="0"/>
              <a:buNone/>
            </a:pPr>
            <a:r>
              <a:rPr lang="en-US" b="1" i="1"/>
              <a:t>Quality is free . . . </a:t>
            </a:r>
          </a:p>
          <a:p>
            <a:pPr>
              <a:buFont typeface="Monotype Sorts" charset="0"/>
              <a:buNone/>
            </a:pPr>
            <a:endParaRPr lang="en-US"/>
          </a:p>
          <a:p>
            <a:r>
              <a:rPr lang="en-US" sz="2800"/>
              <a:t>“Quality is free.  It’s not a gift, but it is free. What costs money are the unquality things -- all the actions that involve not doing jobs right the first time.”</a:t>
            </a:r>
          </a:p>
          <a:p>
            <a:pPr>
              <a:buFont typeface="Monotype Sorts" charset="0"/>
              <a:buNone/>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ChangeArrowheads="1"/>
          </p:cNvSpPr>
          <p:nvPr/>
        </p:nvSpPr>
        <p:spPr bwMode="auto">
          <a:xfrm>
            <a:off x="3124200" y="6172200"/>
            <a:ext cx="2895600" cy="457200"/>
          </a:xfrm>
          <a:prstGeom prst="rect">
            <a:avLst/>
          </a:prstGeom>
          <a:noFill/>
          <a:ln w="12700">
            <a:noFill/>
            <a:miter lim="800000"/>
            <a:headEnd/>
            <a:tailEnd/>
          </a:ln>
          <a:effectLst/>
        </p:spPr>
        <p:txBody>
          <a:bodyPr wrap="none" anchor="ctr"/>
          <a:lstStyle/>
          <a:p>
            <a:endParaRPr lang="en-US"/>
          </a:p>
        </p:txBody>
      </p:sp>
      <p:sp>
        <p:nvSpPr>
          <p:cNvPr id="32772" name="Rectangle 4"/>
          <p:cNvSpPr>
            <a:spLocks noGrp="1" noChangeArrowheads="1"/>
          </p:cNvSpPr>
          <p:nvPr>
            <p:ph type="title"/>
          </p:nvPr>
        </p:nvSpPr>
        <p:spPr>
          <a:noFill/>
          <a:ln/>
        </p:spPr>
        <p:txBody>
          <a:bodyPr/>
          <a:lstStyle/>
          <a:p>
            <a:r>
              <a:rPr lang="en-US"/>
              <a:t>Philip B. Crosby’s Philosophy</a:t>
            </a:r>
          </a:p>
        </p:txBody>
      </p:sp>
      <p:sp>
        <p:nvSpPr>
          <p:cNvPr id="32773" name="Rectangle 5"/>
          <p:cNvSpPr>
            <a:spLocks noGrp="1" noChangeArrowheads="1"/>
          </p:cNvSpPr>
          <p:nvPr>
            <p:ph type="body" idx="1"/>
          </p:nvPr>
        </p:nvSpPr>
        <p:spPr>
          <a:xfrm>
            <a:off x="381000" y="1524000"/>
            <a:ext cx="8458200" cy="4495800"/>
          </a:xfrm>
          <a:noFill/>
          <a:ln/>
        </p:spPr>
        <p:txBody>
          <a:bodyPr/>
          <a:lstStyle/>
          <a:p>
            <a:pPr>
              <a:buFont typeface="Monotype Sorts" charset="0"/>
              <a:buNone/>
            </a:pPr>
            <a:r>
              <a:rPr lang="en-US" sz="3600" i="1"/>
              <a:t>Absolutes of Quality Management:</a:t>
            </a:r>
          </a:p>
          <a:p>
            <a:r>
              <a:rPr lang="en-US" sz="3200"/>
              <a:t>quality means conformance to requirements</a:t>
            </a:r>
          </a:p>
          <a:p>
            <a:pPr lvl="1"/>
            <a:r>
              <a:rPr lang="en-US" sz="3000"/>
              <a:t>Requirements must be clearly stated so they can’t be misunderstood</a:t>
            </a:r>
          </a:p>
          <a:p>
            <a:r>
              <a:rPr lang="en-US" sz="3200"/>
              <a:t>problems are functional in nature</a:t>
            </a:r>
          </a:p>
          <a:p>
            <a:pPr lvl="1"/>
            <a:r>
              <a:rPr lang="en-US" sz="3000"/>
              <a:t>Problems must be identified by those individuals that cause them</a:t>
            </a: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quotations on teachers">
            <a:hlinkClick r:id="rId2"/>
          </p:cNvPr>
          <p:cNvPicPr/>
          <p:nvPr/>
        </p:nvPicPr>
        <p:blipFill>
          <a:blip r:embed="rId3" cstate="print"/>
          <a:srcRect b="17067"/>
          <a:stretch>
            <a:fillRect/>
          </a:stretch>
        </p:blipFill>
        <p:spPr bwMode="auto">
          <a:xfrm>
            <a:off x="2209800" y="1676400"/>
            <a:ext cx="4876800" cy="2843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266700"/>
            <a:ext cx="8229600" cy="1104900"/>
          </a:xfrm>
        </p:spPr>
        <p:txBody>
          <a:bodyPr/>
          <a:lstStyle/>
          <a:p>
            <a:r>
              <a:rPr lang="en-US" sz="4000"/>
              <a:t>Philip B. Crosby’s Philosophy </a:t>
            </a:r>
            <a:r>
              <a:rPr lang="en-US" sz="2800"/>
              <a:t>cont…</a:t>
            </a:r>
          </a:p>
        </p:txBody>
      </p:sp>
      <p:sp>
        <p:nvSpPr>
          <p:cNvPr id="39939" name="Rectangle 3"/>
          <p:cNvSpPr>
            <a:spLocks noGrp="1" noChangeArrowheads="1"/>
          </p:cNvSpPr>
          <p:nvPr>
            <p:ph type="body" idx="1"/>
          </p:nvPr>
        </p:nvSpPr>
        <p:spPr>
          <a:xfrm>
            <a:off x="1035050" y="1676400"/>
            <a:ext cx="7727950" cy="4495800"/>
          </a:xfrm>
        </p:spPr>
        <p:txBody>
          <a:bodyPr/>
          <a:lstStyle/>
          <a:p>
            <a:r>
              <a:rPr lang="en-US" sz="2800"/>
              <a:t>there is no optimum level of defects</a:t>
            </a:r>
          </a:p>
          <a:p>
            <a:pPr lvl="1"/>
            <a:r>
              <a:rPr lang="en-US" sz="2400"/>
              <a:t>Doing the job right the first time is always cheaper</a:t>
            </a:r>
          </a:p>
          <a:p>
            <a:r>
              <a:rPr lang="en-US" sz="2800"/>
              <a:t>cost of quality is the only useful measurement</a:t>
            </a:r>
          </a:p>
          <a:p>
            <a:pPr lvl="1"/>
            <a:r>
              <a:rPr lang="en-US" sz="2400"/>
              <a:t>Quality cost data are useful to call problems to management’s attention</a:t>
            </a:r>
          </a:p>
          <a:p>
            <a:pPr lvl="1"/>
            <a:r>
              <a:rPr lang="en-US" sz="2400"/>
              <a:t>Crosby estimated that most companies spend 15 to 20 percent of their sales dollars on quality costs</a:t>
            </a:r>
          </a:p>
          <a:p>
            <a:r>
              <a:rPr lang="en-US" sz="2800"/>
              <a:t>zero defects is the only performance standard</a:t>
            </a:r>
          </a:p>
          <a:p>
            <a:endParaRPr lang="en-US" sz="3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r>
              <a:rPr lang="en-US"/>
              <a:t>Crosby’s 14-step program</a:t>
            </a:r>
            <a:endParaRPr lang="en-GB"/>
          </a:p>
        </p:txBody>
      </p:sp>
      <p:sp>
        <p:nvSpPr>
          <p:cNvPr id="50179" name="Rectangle 3"/>
          <p:cNvSpPr>
            <a:spLocks noGrp="1" noChangeArrowheads="1"/>
          </p:cNvSpPr>
          <p:nvPr>
            <p:ph type="body" idx="1"/>
          </p:nvPr>
        </p:nvSpPr>
        <p:spPr/>
        <p:txBody>
          <a:bodyPr/>
          <a:lstStyle/>
          <a:p>
            <a:pPr marL="609600" indent="-609600">
              <a:lnSpc>
                <a:spcPct val="90000"/>
              </a:lnSpc>
              <a:buFont typeface="Wingdings" pitchFamily="2" charset="2"/>
              <a:buAutoNum type="arabicPeriod"/>
            </a:pPr>
            <a:r>
              <a:rPr lang="en-US"/>
              <a:t>Management commitment</a:t>
            </a:r>
          </a:p>
          <a:p>
            <a:pPr marL="609600" indent="-609600">
              <a:lnSpc>
                <a:spcPct val="90000"/>
              </a:lnSpc>
              <a:buFont typeface="Wingdings" pitchFamily="2" charset="2"/>
              <a:buAutoNum type="arabicPeriod"/>
            </a:pPr>
            <a:r>
              <a:rPr lang="en-US"/>
              <a:t>Quality improvement team</a:t>
            </a:r>
          </a:p>
          <a:p>
            <a:pPr marL="609600" indent="-609600">
              <a:lnSpc>
                <a:spcPct val="90000"/>
              </a:lnSpc>
              <a:buFont typeface="Wingdings" pitchFamily="2" charset="2"/>
              <a:buAutoNum type="arabicPeriod"/>
            </a:pPr>
            <a:r>
              <a:rPr lang="en-US"/>
              <a:t>Quality measurement</a:t>
            </a:r>
          </a:p>
          <a:p>
            <a:pPr marL="609600" indent="-609600">
              <a:lnSpc>
                <a:spcPct val="90000"/>
              </a:lnSpc>
              <a:buFont typeface="Wingdings" pitchFamily="2" charset="2"/>
              <a:buAutoNum type="arabicPeriod"/>
            </a:pPr>
            <a:r>
              <a:rPr lang="en-US"/>
              <a:t>Cost of quality evaluation</a:t>
            </a:r>
          </a:p>
          <a:p>
            <a:pPr marL="609600" indent="-609600">
              <a:lnSpc>
                <a:spcPct val="90000"/>
              </a:lnSpc>
              <a:buFont typeface="Wingdings" pitchFamily="2" charset="2"/>
              <a:buAutoNum type="arabicPeriod"/>
            </a:pPr>
            <a:r>
              <a:rPr lang="en-US"/>
              <a:t>Quality awareness</a:t>
            </a:r>
          </a:p>
          <a:p>
            <a:pPr marL="609600" indent="-609600">
              <a:lnSpc>
                <a:spcPct val="90000"/>
              </a:lnSpc>
              <a:buFont typeface="Wingdings" pitchFamily="2" charset="2"/>
              <a:buAutoNum type="arabicPeriod"/>
            </a:pPr>
            <a:r>
              <a:rPr lang="en-US"/>
              <a:t>Corrective action</a:t>
            </a:r>
          </a:p>
          <a:p>
            <a:pPr marL="609600" indent="-609600">
              <a:lnSpc>
                <a:spcPct val="90000"/>
              </a:lnSpc>
              <a:buFont typeface="Wingdings" pitchFamily="2" charset="2"/>
              <a:buAutoNum type="arabicPeriod"/>
            </a:pPr>
            <a:r>
              <a:rPr lang="en-US"/>
              <a:t>Zero defect program</a:t>
            </a:r>
          </a:p>
          <a:p>
            <a:pPr marL="609600" indent="-609600">
              <a:lnSpc>
                <a:spcPct val="90000"/>
              </a:lnSpc>
              <a:buFont typeface="Wingdings" pitchFamily="2" charset="2"/>
              <a:buAutoNum type="arabicPeriod"/>
            </a:pPr>
            <a:r>
              <a:rPr lang="en-US"/>
              <a:t>Supervisor training</a:t>
            </a:r>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r>
              <a:rPr lang="en-US"/>
              <a:t>Crosby’s 14-step program</a:t>
            </a:r>
            <a:endParaRPr lang="en-GB"/>
          </a:p>
        </p:txBody>
      </p:sp>
      <p:sp>
        <p:nvSpPr>
          <p:cNvPr id="51203" name="Rectangle 3"/>
          <p:cNvSpPr>
            <a:spLocks noGrp="1" noChangeArrowheads="1"/>
          </p:cNvSpPr>
          <p:nvPr>
            <p:ph type="body" idx="1"/>
          </p:nvPr>
        </p:nvSpPr>
        <p:spPr/>
        <p:txBody>
          <a:bodyPr/>
          <a:lstStyle/>
          <a:p>
            <a:pPr marL="609600" indent="-609600">
              <a:buFont typeface="Wingdings" pitchFamily="2" charset="2"/>
              <a:buAutoNum type="arabicPeriod" startAt="9"/>
            </a:pPr>
            <a:r>
              <a:rPr lang="en-US"/>
              <a:t>Zero defects day</a:t>
            </a:r>
          </a:p>
          <a:p>
            <a:pPr marL="609600" indent="-609600">
              <a:buFont typeface="Wingdings" pitchFamily="2" charset="2"/>
              <a:buAutoNum type="arabicPeriod" startAt="9"/>
            </a:pPr>
            <a:r>
              <a:rPr lang="en-US"/>
              <a:t>Goal setting</a:t>
            </a:r>
          </a:p>
          <a:p>
            <a:pPr marL="609600" indent="-609600">
              <a:buFont typeface="Wingdings" pitchFamily="2" charset="2"/>
              <a:buAutoNum type="arabicPeriod" startAt="9"/>
            </a:pPr>
            <a:r>
              <a:rPr lang="en-US"/>
              <a:t>Error cause removal</a:t>
            </a:r>
          </a:p>
          <a:p>
            <a:pPr marL="609600" indent="-609600">
              <a:buFont typeface="Wingdings" pitchFamily="2" charset="2"/>
              <a:buAutoNum type="arabicPeriod" startAt="9"/>
            </a:pPr>
            <a:r>
              <a:rPr lang="en-US"/>
              <a:t>Recognition</a:t>
            </a:r>
          </a:p>
          <a:p>
            <a:pPr marL="609600" indent="-609600">
              <a:buFont typeface="Wingdings" pitchFamily="2" charset="2"/>
              <a:buAutoNum type="arabicPeriod" startAt="9"/>
            </a:pPr>
            <a:r>
              <a:rPr lang="en-US"/>
              <a:t>Quality councils</a:t>
            </a:r>
          </a:p>
          <a:p>
            <a:pPr marL="609600" indent="-609600">
              <a:buFont typeface="Wingdings" pitchFamily="2" charset="2"/>
              <a:buAutoNum type="arabicPeriod" startAt="9"/>
            </a:pPr>
            <a:r>
              <a:rPr lang="en-US"/>
              <a:t>Do it over again</a:t>
            </a:r>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r>
              <a:rPr lang="en-US"/>
              <a:t>Crosby’s Maturity Grid</a:t>
            </a:r>
            <a:endParaRPr lang="en-GB"/>
          </a:p>
        </p:txBody>
      </p:sp>
      <p:sp>
        <p:nvSpPr>
          <p:cNvPr id="54275" name="Rectangle 3"/>
          <p:cNvSpPr>
            <a:spLocks noGrp="1" noChangeArrowheads="1"/>
          </p:cNvSpPr>
          <p:nvPr>
            <p:ph type="body" idx="1"/>
          </p:nvPr>
        </p:nvSpPr>
        <p:spPr/>
        <p:txBody>
          <a:bodyPr/>
          <a:lstStyle/>
          <a:p>
            <a:r>
              <a:rPr lang="en-US" sz="2800" b="1"/>
              <a:t>Uncertainty</a:t>
            </a:r>
            <a:r>
              <a:rPr lang="en-US" sz="2800"/>
              <a:t> (adhoc)</a:t>
            </a:r>
          </a:p>
          <a:p>
            <a:r>
              <a:rPr lang="en-US" sz="2800" b="1"/>
              <a:t>Awakening</a:t>
            </a:r>
            <a:r>
              <a:rPr lang="en-US" sz="2800"/>
              <a:t> (recognition begins but management unwilling to spend on quality)</a:t>
            </a:r>
          </a:p>
          <a:p>
            <a:r>
              <a:rPr lang="en-US" sz="2800" b="1"/>
              <a:t>Enlightenment</a:t>
            </a:r>
            <a:r>
              <a:rPr lang="en-US" sz="2800"/>
              <a:t> (management begins to support quality improvement program, culture of openness)</a:t>
            </a:r>
          </a:p>
          <a:p>
            <a:r>
              <a:rPr lang="en-US" sz="2800" b="1"/>
              <a:t>Wisdom</a:t>
            </a:r>
            <a:r>
              <a:rPr lang="en-US" sz="2800"/>
              <a:t> (management fully participates, defect prevention is now part of the culture)</a:t>
            </a:r>
          </a:p>
          <a:p>
            <a:r>
              <a:rPr lang="en-US" sz="2800" b="1"/>
              <a:t>Certainty</a:t>
            </a:r>
            <a:r>
              <a:rPr lang="en-US" sz="2800"/>
              <a:t> (the whole organization is involved in continuous improvement)</a:t>
            </a:r>
            <a:endParaRPr lang="en-GB" sz="2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p>
            <a:r>
              <a:rPr lang="en-US" smtClean="0"/>
              <a:t>11 January 2007</a:t>
            </a:r>
            <a:endParaRPr lang="en-US" i="0" smtClean="0"/>
          </a:p>
        </p:txBody>
      </p:sp>
      <p:sp>
        <p:nvSpPr>
          <p:cNvPr id="31747" name="Footer Placeholder 4"/>
          <p:cNvSpPr>
            <a:spLocks noGrp="1"/>
          </p:cNvSpPr>
          <p:nvPr>
            <p:ph type="ftr" sz="quarter" idx="11"/>
          </p:nvPr>
        </p:nvSpPr>
        <p:spPr>
          <a:noFill/>
        </p:spPr>
        <p:txBody>
          <a:bodyPr/>
          <a:lstStyle/>
          <a:p>
            <a:r>
              <a:rPr lang="en-US" smtClean="0"/>
              <a:t>MATS326/gurus.ppt</a:t>
            </a:r>
          </a:p>
        </p:txBody>
      </p:sp>
      <p:sp>
        <p:nvSpPr>
          <p:cNvPr id="31748" name="Rectangle 2"/>
          <p:cNvSpPr>
            <a:spLocks noGrp="1" noChangeArrowheads="1"/>
          </p:cNvSpPr>
          <p:nvPr>
            <p:ph type="title"/>
          </p:nvPr>
        </p:nvSpPr>
        <p:spPr>
          <a:xfrm>
            <a:off x="762000" y="381000"/>
            <a:ext cx="8077200" cy="1143000"/>
          </a:xfrm>
        </p:spPr>
        <p:txBody>
          <a:bodyPr>
            <a:normAutofit fontScale="90000"/>
          </a:bodyPr>
          <a:lstStyle/>
          <a:p>
            <a:r>
              <a:rPr lang="en-US" dirty="0" smtClean="0"/>
              <a:t>Philip Crosby</a:t>
            </a:r>
            <a:br>
              <a:rPr lang="en-US" dirty="0" smtClean="0"/>
            </a:br>
            <a:r>
              <a:rPr lang="en-US" sz="3600" i="1" dirty="0" smtClean="0"/>
              <a:t>Four absolutes of quality management</a:t>
            </a:r>
            <a:endParaRPr lang="en-US" dirty="0" smtClean="0"/>
          </a:p>
        </p:txBody>
      </p:sp>
      <p:sp>
        <p:nvSpPr>
          <p:cNvPr id="31749" name="Rectangle 3"/>
          <p:cNvSpPr>
            <a:spLocks noGrp="1" noChangeArrowheads="1"/>
          </p:cNvSpPr>
          <p:nvPr>
            <p:ph type="body" idx="1"/>
          </p:nvPr>
        </p:nvSpPr>
        <p:spPr>
          <a:noFill/>
        </p:spPr>
        <p:txBody>
          <a:bodyPr/>
          <a:lstStyle/>
          <a:p>
            <a:r>
              <a:rPr lang="en-US" sz="2800" smtClean="0"/>
              <a:t>quality is defined as conformance to requirements, </a:t>
            </a:r>
            <a:r>
              <a:rPr lang="en-US" sz="2800" b="1" smtClean="0"/>
              <a:t>not</a:t>
            </a:r>
            <a:r>
              <a:rPr lang="en-US" sz="2800" smtClean="0"/>
              <a:t> as </a:t>
            </a:r>
            <a:r>
              <a:rPr lang="en-US" sz="2800" i="1" smtClean="0"/>
              <a:t>goodness</a:t>
            </a:r>
            <a:r>
              <a:rPr lang="en-US" sz="2800" smtClean="0"/>
              <a:t> or </a:t>
            </a:r>
            <a:r>
              <a:rPr lang="en-US" sz="2800" i="1" smtClean="0"/>
              <a:t>elegance</a:t>
            </a:r>
          </a:p>
          <a:p>
            <a:r>
              <a:rPr lang="en-US" sz="2800" smtClean="0"/>
              <a:t>the system for creating quality is prevention, </a:t>
            </a:r>
            <a:r>
              <a:rPr lang="en-US" sz="2800" b="1" smtClean="0"/>
              <a:t>not</a:t>
            </a:r>
            <a:r>
              <a:rPr lang="en-US" sz="2800" smtClean="0"/>
              <a:t> appraisal</a:t>
            </a:r>
          </a:p>
          <a:p>
            <a:r>
              <a:rPr lang="en-US" sz="2800" smtClean="0"/>
              <a:t>the performance standard must be Zero defects, </a:t>
            </a:r>
            <a:r>
              <a:rPr lang="en-US" sz="2800" b="1" smtClean="0"/>
              <a:t>not </a:t>
            </a:r>
            <a:r>
              <a:rPr lang="en-US" sz="2800" smtClean="0"/>
              <a:t>that’s close enough</a:t>
            </a:r>
          </a:p>
          <a:p>
            <a:r>
              <a:rPr lang="en-US" sz="2800" smtClean="0"/>
              <a:t>the measurement of quality is the Price of Nonconformance, </a:t>
            </a:r>
            <a:r>
              <a:rPr lang="en-US" sz="2800" b="1" smtClean="0"/>
              <a:t>not</a:t>
            </a:r>
            <a:r>
              <a:rPr lang="en-US" sz="2800" smtClean="0"/>
              <a:t> indices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3"/>
          <p:cNvSpPr>
            <a:spLocks noGrp="1"/>
          </p:cNvSpPr>
          <p:nvPr>
            <p:ph type="dt" sz="quarter" idx="10"/>
          </p:nvPr>
        </p:nvSpPr>
        <p:spPr>
          <a:noFill/>
        </p:spPr>
        <p:txBody>
          <a:bodyPr/>
          <a:lstStyle/>
          <a:p>
            <a:r>
              <a:rPr lang="en-US" smtClean="0"/>
              <a:t>11 January 2007</a:t>
            </a:r>
            <a:endParaRPr lang="en-US" i="0" smtClean="0"/>
          </a:p>
        </p:txBody>
      </p:sp>
      <p:sp>
        <p:nvSpPr>
          <p:cNvPr id="33795" name="Footer Placeholder 4"/>
          <p:cNvSpPr>
            <a:spLocks noGrp="1"/>
          </p:cNvSpPr>
          <p:nvPr>
            <p:ph type="ftr" sz="quarter" idx="11"/>
          </p:nvPr>
        </p:nvSpPr>
        <p:spPr>
          <a:noFill/>
        </p:spPr>
        <p:txBody>
          <a:bodyPr/>
          <a:lstStyle/>
          <a:p>
            <a:r>
              <a:rPr lang="en-US" smtClean="0"/>
              <a:t>MATS326/gurus.ppt</a:t>
            </a:r>
          </a:p>
        </p:txBody>
      </p:sp>
      <p:sp>
        <p:nvSpPr>
          <p:cNvPr id="33796" name="Rectangle 2"/>
          <p:cNvSpPr>
            <a:spLocks noGrp="1" noChangeArrowheads="1"/>
          </p:cNvSpPr>
          <p:nvPr>
            <p:ph type="title"/>
          </p:nvPr>
        </p:nvSpPr>
        <p:spPr/>
        <p:txBody>
          <a:bodyPr/>
          <a:lstStyle/>
          <a:p>
            <a:r>
              <a:rPr lang="en-US" smtClean="0"/>
              <a:t>Philip Crosby</a:t>
            </a:r>
          </a:p>
        </p:txBody>
      </p:sp>
      <p:sp>
        <p:nvSpPr>
          <p:cNvPr id="33797" name="Rectangle 3"/>
          <p:cNvSpPr>
            <a:spLocks noGrp="1" noChangeArrowheads="1"/>
          </p:cNvSpPr>
          <p:nvPr>
            <p:ph type="body" idx="1"/>
          </p:nvPr>
        </p:nvSpPr>
        <p:spPr>
          <a:xfrm>
            <a:off x="685800" y="1981200"/>
            <a:ext cx="7772400" cy="2779713"/>
          </a:xfrm>
          <a:noFill/>
        </p:spPr>
        <p:txBody>
          <a:bodyPr/>
          <a:lstStyle/>
          <a:p>
            <a:r>
              <a:rPr lang="en-US" smtClean="0"/>
              <a:t>manufacturing companies spend around 20% of revenue doing things wrong, then doing them over again</a:t>
            </a:r>
          </a:p>
          <a:p>
            <a:r>
              <a:rPr lang="en-US" smtClean="0"/>
              <a:t>service companies may spend 35% of operating expenses in a similar way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noFill/>
        </p:spPr>
        <p:txBody>
          <a:bodyPr/>
          <a:lstStyle/>
          <a:p>
            <a:r>
              <a:rPr lang="en-US" smtClean="0"/>
              <a:t>11 January 2007</a:t>
            </a:r>
            <a:endParaRPr lang="en-US" i="0" smtClean="0"/>
          </a:p>
        </p:txBody>
      </p:sp>
      <p:sp>
        <p:nvSpPr>
          <p:cNvPr id="34819" name="Footer Placeholder 4"/>
          <p:cNvSpPr>
            <a:spLocks noGrp="1"/>
          </p:cNvSpPr>
          <p:nvPr>
            <p:ph type="ftr" sz="quarter" idx="11"/>
          </p:nvPr>
        </p:nvSpPr>
        <p:spPr>
          <a:noFill/>
        </p:spPr>
        <p:txBody>
          <a:bodyPr/>
          <a:lstStyle/>
          <a:p>
            <a:r>
              <a:rPr lang="en-US" smtClean="0"/>
              <a:t>MATS326/gurus.ppt</a:t>
            </a:r>
          </a:p>
        </p:txBody>
      </p:sp>
      <p:sp>
        <p:nvSpPr>
          <p:cNvPr id="34820" name="Rectangle 2"/>
          <p:cNvSpPr>
            <a:spLocks noGrp="1" noChangeArrowheads="1"/>
          </p:cNvSpPr>
          <p:nvPr>
            <p:ph type="title"/>
          </p:nvPr>
        </p:nvSpPr>
        <p:spPr/>
        <p:txBody>
          <a:bodyPr>
            <a:normAutofit fontScale="90000"/>
          </a:bodyPr>
          <a:lstStyle/>
          <a:p>
            <a:r>
              <a:rPr lang="en-US" smtClean="0"/>
              <a:t>Four Absolutes of Quality Management (Crosby, 1979)</a:t>
            </a:r>
          </a:p>
        </p:txBody>
      </p:sp>
      <p:sp>
        <p:nvSpPr>
          <p:cNvPr id="34821" name="Rectangle 3"/>
          <p:cNvSpPr>
            <a:spLocks noGrp="1" noChangeArrowheads="1"/>
          </p:cNvSpPr>
          <p:nvPr>
            <p:ph type="body" idx="1"/>
          </p:nvPr>
        </p:nvSpPr>
        <p:spPr>
          <a:xfrm>
            <a:off x="685800" y="2895600"/>
            <a:ext cx="8153400" cy="2362200"/>
          </a:xfrm>
        </p:spPr>
        <p:txBody>
          <a:bodyPr/>
          <a:lstStyle/>
          <a:p>
            <a:pPr>
              <a:buFont typeface="Monotype Sorts" pitchFamily="2" charset="2"/>
              <a:buNone/>
            </a:pPr>
            <a:r>
              <a:rPr lang="en-US" b="1" smtClean="0"/>
              <a:t>Cost of Quality</a:t>
            </a:r>
            <a:r>
              <a:rPr lang="en-US" smtClean="0"/>
              <a:t> classified as:</a:t>
            </a:r>
          </a:p>
          <a:p>
            <a:pPr lvl="1">
              <a:buSzTx/>
              <a:buFont typeface="Monotype Sorts" pitchFamily="2" charset="2"/>
              <a:buChar char="¬"/>
            </a:pPr>
            <a:r>
              <a:rPr lang="en-US" sz="3200" smtClean="0"/>
              <a:t> Prevention costs</a:t>
            </a:r>
          </a:p>
          <a:p>
            <a:pPr lvl="1">
              <a:buSzTx/>
              <a:buFont typeface="Monotype Sorts" pitchFamily="2" charset="2"/>
              <a:buChar char="¬"/>
            </a:pPr>
            <a:r>
              <a:rPr lang="en-US" sz="3200" smtClean="0"/>
              <a:t> Appraisal costs</a:t>
            </a:r>
          </a:p>
          <a:p>
            <a:pPr lvl="1">
              <a:buSzTx/>
              <a:buFont typeface="Monotype Sorts" pitchFamily="2" charset="2"/>
              <a:buChar char="¬"/>
            </a:pPr>
            <a:r>
              <a:rPr lang="en-US" sz="3200" smtClean="0"/>
              <a:t> Failure costs</a:t>
            </a:r>
            <a:endParaRPr lang="en-US" sz="24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p>
            <a:r>
              <a:rPr lang="en-US" smtClean="0"/>
              <a:t>11 January 2007</a:t>
            </a:r>
            <a:endParaRPr lang="en-US" i="0" smtClean="0"/>
          </a:p>
        </p:txBody>
      </p:sp>
      <p:sp>
        <p:nvSpPr>
          <p:cNvPr id="35843" name="Footer Placeholder 4"/>
          <p:cNvSpPr>
            <a:spLocks noGrp="1"/>
          </p:cNvSpPr>
          <p:nvPr>
            <p:ph type="ftr" sz="quarter" idx="11"/>
          </p:nvPr>
        </p:nvSpPr>
        <p:spPr>
          <a:noFill/>
        </p:spPr>
        <p:txBody>
          <a:bodyPr/>
          <a:lstStyle/>
          <a:p>
            <a:r>
              <a:rPr lang="en-US" smtClean="0"/>
              <a:t>MATS326/gurus.ppt</a:t>
            </a:r>
          </a:p>
        </p:txBody>
      </p:sp>
      <p:sp>
        <p:nvSpPr>
          <p:cNvPr id="35844" name="Rectangle 2"/>
          <p:cNvSpPr>
            <a:spLocks noGrp="1" noChangeArrowheads="1"/>
          </p:cNvSpPr>
          <p:nvPr>
            <p:ph type="title"/>
          </p:nvPr>
        </p:nvSpPr>
        <p:spPr>
          <a:xfrm>
            <a:off x="323850" y="0"/>
            <a:ext cx="7772400" cy="1143000"/>
          </a:xfrm>
        </p:spPr>
        <p:txBody>
          <a:bodyPr/>
          <a:lstStyle/>
          <a:p>
            <a:r>
              <a:rPr lang="en-US" sz="4000" smtClean="0"/>
              <a:t>Cost of Quality: prevention costs</a:t>
            </a:r>
          </a:p>
        </p:txBody>
      </p:sp>
      <p:sp>
        <p:nvSpPr>
          <p:cNvPr id="35845" name="Rectangle 3"/>
          <p:cNvSpPr>
            <a:spLocks noGrp="1" noChangeArrowheads="1"/>
          </p:cNvSpPr>
          <p:nvPr>
            <p:ph type="body" idx="1"/>
          </p:nvPr>
        </p:nvSpPr>
        <p:spPr>
          <a:xfrm>
            <a:off x="1619250" y="981075"/>
            <a:ext cx="4114800" cy="5543550"/>
          </a:xfrm>
        </p:spPr>
        <p:txBody>
          <a:bodyPr/>
          <a:lstStyle/>
          <a:p>
            <a:r>
              <a:rPr lang="en-US" sz="2000" smtClean="0"/>
              <a:t>design reviews </a:t>
            </a:r>
          </a:p>
          <a:p>
            <a:r>
              <a:rPr lang="en-US" sz="2000" smtClean="0"/>
              <a:t>product qualification</a:t>
            </a:r>
          </a:p>
          <a:p>
            <a:r>
              <a:rPr lang="en-US" sz="2000" smtClean="0"/>
              <a:t>drawing checking</a:t>
            </a:r>
          </a:p>
          <a:p>
            <a:r>
              <a:rPr lang="en-US" sz="2000" smtClean="0"/>
              <a:t>engineering quality orientation</a:t>
            </a:r>
          </a:p>
          <a:p>
            <a:r>
              <a:rPr lang="en-US" sz="2000" smtClean="0"/>
              <a:t>supplier evaluations</a:t>
            </a:r>
          </a:p>
          <a:p>
            <a:r>
              <a:rPr lang="en-US" sz="2000" smtClean="0"/>
              <a:t>supplier quality seminars</a:t>
            </a:r>
          </a:p>
          <a:p>
            <a:r>
              <a:rPr lang="en-US" sz="2000" smtClean="0"/>
              <a:t>specification review</a:t>
            </a:r>
          </a:p>
          <a:p>
            <a:r>
              <a:rPr lang="en-US" sz="2000" smtClean="0"/>
              <a:t>process capability studies</a:t>
            </a:r>
          </a:p>
          <a:p>
            <a:r>
              <a:rPr lang="en-US" sz="2000" smtClean="0"/>
              <a:t>tool control</a:t>
            </a:r>
          </a:p>
          <a:p>
            <a:r>
              <a:rPr lang="en-US" sz="2000" smtClean="0"/>
              <a:t>operation training</a:t>
            </a:r>
          </a:p>
          <a:p>
            <a:r>
              <a:rPr lang="en-US" sz="2000" smtClean="0"/>
              <a:t>quality orientation</a:t>
            </a:r>
          </a:p>
          <a:p>
            <a:r>
              <a:rPr lang="en-US" sz="2000" smtClean="0"/>
              <a:t>acceptance planning</a:t>
            </a:r>
          </a:p>
          <a:p>
            <a:r>
              <a:rPr lang="en-US" sz="2000" smtClean="0"/>
              <a:t>zero defects programme</a:t>
            </a:r>
          </a:p>
          <a:p>
            <a:r>
              <a:rPr lang="en-US" sz="2000" smtClean="0"/>
              <a:t>Quality Audits</a:t>
            </a:r>
          </a:p>
          <a:p>
            <a:r>
              <a:rPr lang="en-US" sz="2000" smtClean="0"/>
              <a:t>preventative maintenance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p>
            <a:r>
              <a:rPr lang="en-US" smtClean="0"/>
              <a:t>11 January 2007</a:t>
            </a:r>
            <a:endParaRPr lang="en-US" i="0" smtClean="0"/>
          </a:p>
        </p:txBody>
      </p:sp>
      <p:sp>
        <p:nvSpPr>
          <p:cNvPr id="36867" name="Footer Placeholder 4"/>
          <p:cNvSpPr>
            <a:spLocks noGrp="1"/>
          </p:cNvSpPr>
          <p:nvPr>
            <p:ph type="ftr" sz="quarter" idx="11"/>
          </p:nvPr>
        </p:nvSpPr>
        <p:spPr>
          <a:noFill/>
        </p:spPr>
        <p:txBody>
          <a:bodyPr/>
          <a:lstStyle/>
          <a:p>
            <a:r>
              <a:rPr lang="en-US" smtClean="0"/>
              <a:t>MATS326/gurus.ppt</a:t>
            </a:r>
          </a:p>
        </p:txBody>
      </p:sp>
      <p:sp>
        <p:nvSpPr>
          <p:cNvPr id="36868" name="Rectangle 2"/>
          <p:cNvSpPr>
            <a:spLocks noGrp="1" noChangeArrowheads="1"/>
          </p:cNvSpPr>
          <p:nvPr>
            <p:ph type="title"/>
          </p:nvPr>
        </p:nvSpPr>
        <p:spPr/>
        <p:txBody>
          <a:bodyPr/>
          <a:lstStyle/>
          <a:p>
            <a:r>
              <a:rPr lang="en-US" sz="4000" smtClean="0"/>
              <a:t>Cost of Quality: appraisal costs</a:t>
            </a:r>
          </a:p>
        </p:txBody>
      </p:sp>
      <p:sp>
        <p:nvSpPr>
          <p:cNvPr id="36869" name="Rectangle 3"/>
          <p:cNvSpPr>
            <a:spLocks noGrp="1" noChangeArrowheads="1"/>
          </p:cNvSpPr>
          <p:nvPr>
            <p:ph type="body" idx="1"/>
          </p:nvPr>
        </p:nvSpPr>
        <p:spPr>
          <a:xfrm>
            <a:off x="1547813" y="1592263"/>
            <a:ext cx="7162800" cy="4419600"/>
          </a:xfrm>
        </p:spPr>
        <p:txBody>
          <a:bodyPr>
            <a:normAutofit lnSpcReduction="10000"/>
          </a:bodyPr>
          <a:lstStyle/>
          <a:p>
            <a:r>
              <a:rPr lang="en-US" sz="2800" smtClean="0"/>
              <a:t>prototype inspection and test</a:t>
            </a:r>
          </a:p>
          <a:p>
            <a:r>
              <a:rPr lang="en-US" sz="2800" smtClean="0"/>
              <a:t>production specification conformance analysis</a:t>
            </a:r>
          </a:p>
          <a:p>
            <a:r>
              <a:rPr lang="en-US" sz="2800" smtClean="0"/>
              <a:t>supplier surveillance</a:t>
            </a:r>
          </a:p>
          <a:p>
            <a:r>
              <a:rPr lang="en-US" sz="2800" smtClean="0"/>
              <a:t>receiving inspection and test</a:t>
            </a:r>
          </a:p>
          <a:p>
            <a:r>
              <a:rPr lang="en-US" sz="2800" smtClean="0"/>
              <a:t>product acceptance</a:t>
            </a:r>
          </a:p>
          <a:p>
            <a:r>
              <a:rPr lang="en-US" sz="2800" smtClean="0"/>
              <a:t>process control acceptance</a:t>
            </a:r>
          </a:p>
          <a:p>
            <a:r>
              <a:rPr lang="en-US" sz="2800" smtClean="0"/>
              <a:t>packaging inspection</a:t>
            </a:r>
          </a:p>
          <a:p>
            <a:r>
              <a:rPr lang="en-US" sz="2800" smtClean="0"/>
              <a:t>status measurement and reporting</a:t>
            </a:r>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en-US" smtClean="0"/>
              <a:t>11 January 2007</a:t>
            </a:r>
            <a:endParaRPr lang="en-US" i="0" smtClean="0"/>
          </a:p>
        </p:txBody>
      </p:sp>
      <p:sp>
        <p:nvSpPr>
          <p:cNvPr id="37891" name="Footer Placeholder 4"/>
          <p:cNvSpPr>
            <a:spLocks noGrp="1"/>
          </p:cNvSpPr>
          <p:nvPr>
            <p:ph type="ftr" sz="quarter" idx="11"/>
          </p:nvPr>
        </p:nvSpPr>
        <p:spPr>
          <a:noFill/>
        </p:spPr>
        <p:txBody>
          <a:bodyPr/>
          <a:lstStyle/>
          <a:p>
            <a:r>
              <a:rPr lang="en-US" smtClean="0"/>
              <a:t>MATS326/gurus.ppt</a:t>
            </a:r>
          </a:p>
        </p:txBody>
      </p:sp>
      <p:sp>
        <p:nvSpPr>
          <p:cNvPr id="37892" name="Rectangle 2"/>
          <p:cNvSpPr>
            <a:spLocks noGrp="1" noChangeArrowheads="1"/>
          </p:cNvSpPr>
          <p:nvPr>
            <p:ph type="title"/>
          </p:nvPr>
        </p:nvSpPr>
        <p:spPr>
          <a:xfrm>
            <a:off x="503238" y="260350"/>
            <a:ext cx="7772400" cy="936625"/>
          </a:xfrm>
        </p:spPr>
        <p:txBody>
          <a:bodyPr/>
          <a:lstStyle/>
          <a:p>
            <a:r>
              <a:rPr lang="en-US" smtClean="0"/>
              <a:t>Cost of Quality: failure costs</a:t>
            </a:r>
          </a:p>
        </p:txBody>
      </p:sp>
      <p:sp>
        <p:nvSpPr>
          <p:cNvPr id="37893" name="Rectangle 3"/>
          <p:cNvSpPr>
            <a:spLocks noGrp="1" noChangeArrowheads="1"/>
          </p:cNvSpPr>
          <p:nvPr>
            <p:ph type="body" idx="1"/>
          </p:nvPr>
        </p:nvSpPr>
        <p:spPr>
          <a:xfrm>
            <a:off x="1511300" y="1196975"/>
            <a:ext cx="5227638" cy="5148263"/>
          </a:xfrm>
        </p:spPr>
        <p:txBody>
          <a:bodyPr/>
          <a:lstStyle/>
          <a:p>
            <a:r>
              <a:rPr lang="en-US" sz="2800" smtClean="0"/>
              <a:t>consumer affairs</a:t>
            </a:r>
          </a:p>
          <a:p>
            <a:r>
              <a:rPr lang="en-US" sz="2800" smtClean="0"/>
              <a:t>redesign</a:t>
            </a:r>
          </a:p>
          <a:p>
            <a:r>
              <a:rPr lang="en-US" sz="2800" smtClean="0"/>
              <a:t>engineering change order</a:t>
            </a:r>
          </a:p>
          <a:p>
            <a:r>
              <a:rPr lang="en-US" sz="2800" smtClean="0"/>
              <a:t>purchasing change order</a:t>
            </a:r>
          </a:p>
          <a:p>
            <a:r>
              <a:rPr lang="en-US" sz="2800" smtClean="0"/>
              <a:t>corrective action costs</a:t>
            </a:r>
          </a:p>
          <a:p>
            <a:r>
              <a:rPr lang="en-US" sz="2800" smtClean="0"/>
              <a:t>rework</a:t>
            </a:r>
          </a:p>
          <a:p>
            <a:r>
              <a:rPr lang="en-US" sz="2800" smtClean="0"/>
              <a:t>scrap</a:t>
            </a:r>
          </a:p>
          <a:p>
            <a:r>
              <a:rPr lang="en-US" sz="2800" smtClean="0"/>
              <a:t>warranty</a:t>
            </a:r>
          </a:p>
          <a:p>
            <a:r>
              <a:rPr lang="en-US" sz="2800" smtClean="0"/>
              <a:t>service after service</a:t>
            </a:r>
          </a:p>
          <a:p>
            <a:r>
              <a:rPr lang="en-US" sz="2800" smtClean="0"/>
              <a:t>product liability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quotations on teachers">
            <a:hlinkClick r:id="rId2"/>
          </p:cNvPr>
          <p:cNvPicPr/>
          <p:nvPr/>
        </p:nvPicPr>
        <p:blipFill>
          <a:blip r:embed="rId3" cstate="print"/>
          <a:srcRect/>
          <a:stretch>
            <a:fillRect/>
          </a:stretch>
        </p:blipFill>
        <p:spPr bwMode="auto">
          <a:xfrm>
            <a:off x="2362200" y="1905000"/>
            <a:ext cx="42672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p>
            <a:r>
              <a:rPr lang="en-US" smtClean="0"/>
              <a:t>11 January 2007</a:t>
            </a:r>
            <a:endParaRPr lang="en-US" i="0" smtClean="0"/>
          </a:p>
        </p:txBody>
      </p:sp>
      <p:sp>
        <p:nvSpPr>
          <p:cNvPr id="32771" name="Footer Placeholder 4"/>
          <p:cNvSpPr>
            <a:spLocks noGrp="1"/>
          </p:cNvSpPr>
          <p:nvPr>
            <p:ph type="ftr" sz="quarter" idx="11"/>
          </p:nvPr>
        </p:nvSpPr>
        <p:spPr>
          <a:noFill/>
        </p:spPr>
        <p:txBody>
          <a:bodyPr/>
          <a:lstStyle/>
          <a:p>
            <a:r>
              <a:rPr lang="en-US" smtClean="0"/>
              <a:t>MATS326/gurus.ppt</a:t>
            </a:r>
          </a:p>
        </p:txBody>
      </p:sp>
      <p:sp>
        <p:nvSpPr>
          <p:cNvPr id="32772" name="Rectangle 2"/>
          <p:cNvSpPr>
            <a:spLocks noGrp="1" noChangeArrowheads="1"/>
          </p:cNvSpPr>
          <p:nvPr>
            <p:ph type="title"/>
          </p:nvPr>
        </p:nvSpPr>
        <p:spPr/>
        <p:txBody>
          <a:bodyPr/>
          <a:lstStyle/>
          <a:p>
            <a:r>
              <a:rPr lang="en-US" smtClean="0"/>
              <a:t>Philip Crosby</a:t>
            </a:r>
          </a:p>
        </p:txBody>
      </p:sp>
      <p:sp>
        <p:nvSpPr>
          <p:cNvPr id="32773" name="Rectangle 4"/>
          <p:cNvSpPr>
            <a:spLocks noGrp="1" noChangeArrowheads="1"/>
          </p:cNvSpPr>
          <p:nvPr>
            <p:ph type="body" idx="1"/>
          </p:nvPr>
        </p:nvSpPr>
        <p:spPr>
          <a:noFill/>
        </p:spPr>
        <p:txBody>
          <a:bodyPr/>
          <a:lstStyle/>
          <a:p>
            <a:r>
              <a:rPr lang="en-US" smtClean="0"/>
              <a:t>1992: “Quality, meaning getting everyone to do what they have agreed to do and to do it right first time is the skeletal structure of an organisation, finance is the nourishment and relationships are the soul”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z="3200"/>
              <a:t>What do the philosophies of Deming, Juran, and Crosby Have in common?</a:t>
            </a:r>
            <a:endParaRPr lang="en-US"/>
          </a:p>
        </p:txBody>
      </p:sp>
      <p:sp>
        <p:nvSpPr>
          <p:cNvPr id="47107" name="Rectangle 3"/>
          <p:cNvSpPr>
            <a:spLocks noGrp="1" noChangeArrowheads="1"/>
          </p:cNvSpPr>
          <p:nvPr>
            <p:ph type="body" idx="1"/>
          </p:nvPr>
        </p:nvSpPr>
        <p:spPr/>
        <p:txBody>
          <a:bodyPr>
            <a:normAutofit/>
          </a:bodyPr>
          <a:lstStyle/>
          <a:p>
            <a:r>
              <a:rPr lang="en-US" dirty="0"/>
              <a:t>Customer </a:t>
            </a:r>
            <a:r>
              <a:rPr lang="en-US" dirty="0" smtClean="0"/>
              <a:t>Focused</a:t>
            </a:r>
            <a:endParaRPr lang="en-US" dirty="0"/>
          </a:p>
          <a:p>
            <a:r>
              <a:rPr lang="en-US" dirty="0"/>
              <a:t>Commitment and Leadership from Top </a:t>
            </a:r>
            <a:r>
              <a:rPr lang="en-US" dirty="0" smtClean="0"/>
              <a:t>Management</a:t>
            </a:r>
            <a:endParaRPr lang="en-US" dirty="0"/>
          </a:p>
          <a:p>
            <a:r>
              <a:rPr lang="en-US" dirty="0"/>
              <a:t>Continuous Improvement Based on </a:t>
            </a:r>
            <a:r>
              <a:rPr lang="en-US" dirty="0" smtClean="0"/>
              <a:t>Facts</a:t>
            </a:r>
            <a:endParaRPr lang="en-US" dirty="0"/>
          </a:p>
          <a:p>
            <a:r>
              <a:rPr lang="en-US" dirty="0"/>
              <a:t>Team Based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en-US" dirty="0" smtClean="0"/>
              <a:t>Yoshio Kondo</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blinds(horizontal)">
                                      <p:cBhvr>
                                        <p:cTn id="7" dur="5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p:cNvSpPr>
            <a:spLocks noGrp="1"/>
          </p:cNvSpPr>
          <p:nvPr>
            <p:ph type="dt" sz="quarter" idx="10"/>
          </p:nvPr>
        </p:nvSpPr>
        <p:spPr>
          <a:noFill/>
        </p:spPr>
        <p:txBody>
          <a:bodyPr/>
          <a:lstStyle/>
          <a:p>
            <a:r>
              <a:rPr lang="en-US" smtClean="0"/>
              <a:t>11 January 2007</a:t>
            </a:r>
            <a:endParaRPr lang="en-US" i="0" smtClean="0"/>
          </a:p>
        </p:txBody>
      </p:sp>
      <p:sp>
        <p:nvSpPr>
          <p:cNvPr id="45059" name="Footer Placeholder 4"/>
          <p:cNvSpPr>
            <a:spLocks noGrp="1"/>
          </p:cNvSpPr>
          <p:nvPr>
            <p:ph type="ftr" sz="quarter" idx="11"/>
          </p:nvPr>
        </p:nvSpPr>
        <p:spPr>
          <a:noFill/>
        </p:spPr>
        <p:txBody>
          <a:bodyPr/>
          <a:lstStyle/>
          <a:p>
            <a:r>
              <a:rPr lang="en-US" smtClean="0"/>
              <a:t>MATS326/gurus.ppt</a:t>
            </a:r>
          </a:p>
        </p:txBody>
      </p:sp>
      <p:sp>
        <p:nvSpPr>
          <p:cNvPr id="45060" name="Rectangle 2"/>
          <p:cNvSpPr>
            <a:spLocks noGrp="1" noChangeArrowheads="1"/>
          </p:cNvSpPr>
          <p:nvPr>
            <p:ph type="title"/>
          </p:nvPr>
        </p:nvSpPr>
        <p:spPr/>
        <p:txBody>
          <a:bodyPr>
            <a:normAutofit fontScale="90000"/>
          </a:bodyPr>
          <a:lstStyle/>
          <a:p>
            <a:r>
              <a:rPr lang="en-US" dirty="0" smtClean="0"/>
              <a:t>Yoshio Kondo (b.1924)</a:t>
            </a:r>
            <a:br>
              <a:rPr lang="en-US" dirty="0" smtClean="0"/>
            </a:br>
            <a:r>
              <a:rPr lang="en-US" sz="3600" i="1" dirty="0" smtClean="0"/>
              <a:t>motivation of employees is important</a:t>
            </a:r>
          </a:p>
        </p:txBody>
      </p:sp>
      <p:sp>
        <p:nvSpPr>
          <p:cNvPr id="45061" name="Rectangle 3"/>
          <p:cNvSpPr>
            <a:spLocks noGrp="1" noChangeArrowheads="1"/>
          </p:cNvSpPr>
          <p:nvPr>
            <p:ph type="body" idx="1"/>
          </p:nvPr>
        </p:nvSpPr>
        <p:spPr/>
        <p:txBody>
          <a:bodyPr/>
          <a:lstStyle/>
          <a:p>
            <a:r>
              <a:rPr lang="en-US" smtClean="0"/>
              <a:t>1945: graduated from Kyoto University</a:t>
            </a:r>
          </a:p>
          <a:p>
            <a:r>
              <a:rPr lang="en-US" smtClean="0"/>
              <a:t>1961: doctorate in engineering &amp; Prof</a:t>
            </a:r>
          </a:p>
          <a:p>
            <a:r>
              <a:rPr lang="en-US" smtClean="0"/>
              <a:t>1987 Emeritus Professor</a:t>
            </a:r>
          </a:p>
          <a:p>
            <a:r>
              <a:rPr lang="en-US" smtClean="0"/>
              <a:t>1989: </a:t>
            </a:r>
            <a:r>
              <a:rPr lang="en-US" i="1" smtClean="0"/>
              <a:t>Human Motivation</a:t>
            </a:r>
          </a:p>
          <a:p>
            <a:pPr lvl="1">
              <a:buSzTx/>
              <a:buFont typeface="CommonBullets" pitchFamily="34" charset="2"/>
              <a:buNone/>
            </a:pPr>
            <a:r>
              <a:rPr lang="en-US" i="1" smtClean="0"/>
              <a:t>			- a key factor for management</a:t>
            </a:r>
            <a:endParaRPr lang="en-US" smtClean="0"/>
          </a:p>
          <a:p>
            <a:r>
              <a:rPr lang="en-US" smtClean="0"/>
              <a:t>1993: </a:t>
            </a:r>
            <a:r>
              <a:rPr lang="en-US" i="1" smtClean="0"/>
              <a:t>Companywide Quality Control</a:t>
            </a:r>
          </a:p>
          <a:p>
            <a:pPr lvl="2"/>
            <a:r>
              <a:rPr lang="en-US" smtClean="0"/>
              <a:t>leadership is central to implementation of TQM</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p:spPr>
        <p:txBody>
          <a:bodyPr/>
          <a:lstStyle/>
          <a:p>
            <a:r>
              <a:rPr lang="en-US" smtClean="0"/>
              <a:t>11 January 2007</a:t>
            </a:r>
            <a:endParaRPr lang="en-US" i="0" smtClean="0"/>
          </a:p>
        </p:txBody>
      </p:sp>
      <p:sp>
        <p:nvSpPr>
          <p:cNvPr id="46083" name="Footer Placeholder 4"/>
          <p:cNvSpPr>
            <a:spLocks noGrp="1"/>
          </p:cNvSpPr>
          <p:nvPr>
            <p:ph type="ftr" sz="quarter" idx="11"/>
          </p:nvPr>
        </p:nvSpPr>
        <p:spPr>
          <a:noFill/>
        </p:spPr>
        <p:txBody>
          <a:bodyPr/>
          <a:lstStyle/>
          <a:p>
            <a:r>
              <a:rPr lang="en-US" smtClean="0"/>
              <a:t>MATS326/gurus.ppt</a:t>
            </a:r>
          </a:p>
        </p:txBody>
      </p:sp>
      <p:sp>
        <p:nvSpPr>
          <p:cNvPr id="46084" name="Rectangle 2"/>
          <p:cNvSpPr>
            <a:spLocks noGrp="1" noChangeArrowheads="1"/>
          </p:cNvSpPr>
          <p:nvPr>
            <p:ph type="title"/>
          </p:nvPr>
        </p:nvSpPr>
        <p:spPr/>
        <p:txBody>
          <a:bodyPr/>
          <a:lstStyle/>
          <a:p>
            <a:r>
              <a:rPr lang="en-US" smtClean="0"/>
              <a:t>Yoshio Kondo</a:t>
            </a:r>
          </a:p>
        </p:txBody>
      </p:sp>
      <p:sp>
        <p:nvSpPr>
          <p:cNvPr id="46085" name="Rectangle 3"/>
          <p:cNvSpPr>
            <a:spLocks noGrp="1" noChangeArrowheads="1"/>
          </p:cNvSpPr>
          <p:nvPr>
            <p:ph type="body" idx="1"/>
          </p:nvPr>
        </p:nvSpPr>
        <p:spPr/>
        <p:txBody>
          <a:bodyPr/>
          <a:lstStyle/>
          <a:p>
            <a:r>
              <a:rPr lang="en-US" smtClean="0"/>
              <a:t>Human work should include:</a:t>
            </a:r>
          </a:p>
          <a:p>
            <a:pPr lvl="1">
              <a:buSzTx/>
            </a:pPr>
            <a:r>
              <a:rPr lang="en-US" smtClean="0"/>
              <a:t>creativity</a:t>
            </a:r>
          </a:p>
          <a:p>
            <a:pPr lvl="2"/>
            <a:r>
              <a:rPr lang="en-US" smtClean="0"/>
              <a:t>the joy of thinking</a:t>
            </a:r>
          </a:p>
          <a:p>
            <a:pPr lvl="1">
              <a:buSzTx/>
            </a:pPr>
            <a:r>
              <a:rPr lang="en-US" smtClean="0"/>
              <a:t>physical activity</a:t>
            </a:r>
          </a:p>
          <a:p>
            <a:pPr lvl="2"/>
            <a:r>
              <a:rPr lang="en-US" smtClean="0"/>
              <a:t>the joy of working with sweat on the forehead</a:t>
            </a:r>
          </a:p>
          <a:p>
            <a:pPr lvl="1">
              <a:buSzTx/>
            </a:pPr>
            <a:r>
              <a:rPr lang="en-US" smtClean="0"/>
              <a:t>sociality</a:t>
            </a:r>
          </a:p>
          <a:p>
            <a:pPr lvl="2"/>
            <a:r>
              <a:rPr lang="en-US" smtClean="0"/>
              <a:t>the joy of sharing pleasure and pain with colleagues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p:cNvSpPr>
            <a:spLocks noGrp="1"/>
          </p:cNvSpPr>
          <p:nvPr>
            <p:ph type="dt" sz="quarter" idx="10"/>
          </p:nvPr>
        </p:nvSpPr>
        <p:spPr>
          <a:noFill/>
        </p:spPr>
        <p:txBody>
          <a:bodyPr/>
          <a:lstStyle/>
          <a:p>
            <a:r>
              <a:rPr lang="en-US" smtClean="0"/>
              <a:t>11 January 2007</a:t>
            </a:r>
            <a:endParaRPr lang="en-US" i="0" smtClean="0"/>
          </a:p>
        </p:txBody>
      </p:sp>
      <p:sp>
        <p:nvSpPr>
          <p:cNvPr id="47107" name="Footer Placeholder 4"/>
          <p:cNvSpPr>
            <a:spLocks noGrp="1"/>
          </p:cNvSpPr>
          <p:nvPr>
            <p:ph type="ftr" sz="quarter" idx="11"/>
          </p:nvPr>
        </p:nvSpPr>
        <p:spPr>
          <a:noFill/>
        </p:spPr>
        <p:txBody>
          <a:bodyPr/>
          <a:lstStyle/>
          <a:p>
            <a:r>
              <a:rPr lang="en-US" smtClean="0"/>
              <a:t>MATS326/gurus.ppt</a:t>
            </a:r>
          </a:p>
        </p:txBody>
      </p:sp>
      <p:sp>
        <p:nvSpPr>
          <p:cNvPr id="47108" name="Rectangle 2"/>
          <p:cNvSpPr>
            <a:spLocks noGrp="1" noChangeArrowheads="1"/>
          </p:cNvSpPr>
          <p:nvPr>
            <p:ph type="title"/>
          </p:nvPr>
        </p:nvSpPr>
        <p:spPr/>
        <p:txBody>
          <a:bodyPr/>
          <a:lstStyle/>
          <a:p>
            <a:r>
              <a:rPr lang="en-US" smtClean="0"/>
              <a:t>Yoshio Kondo</a:t>
            </a:r>
          </a:p>
        </p:txBody>
      </p:sp>
      <p:sp>
        <p:nvSpPr>
          <p:cNvPr id="47109" name="Rectangle 3"/>
          <p:cNvSpPr>
            <a:spLocks noGrp="1" noChangeArrowheads="1"/>
          </p:cNvSpPr>
          <p:nvPr>
            <p:ph type="body" idx="1"/>
          </p:nvPr>
        </p:nvSpPr>
        <p:spPr/>
        <p:txBody>
          <a:bodyPr/>
          <a:lstStyle/>
          <a:p>
            <a:r>
              <a:rPr lang="en-US" dirty="0" smtClean="0"/>
              <a:t>Four points of action to support motivation</a:t>
            </a:r>
          </a:p>
          <a:p>
            <a:pPr lvl="1">
              <a:buSzTx/>
            </a:pPr>
            <a:r>
              <a:rPr lang="en-US" dirty="0" smtClean="0"/>
              <a:t>when giving work instruction,</a:t>
            </a:r>
            <a:br>
              <a:rPr lang="en-US" dirty="0" smtClean="0"/>
            </a:br>
            <a:r>
              <a:rPr lang="en-US" dirty="0" smtClean="0"/>
              <a:t>	clarify the true aims of the work</a:t>
            </a:r>
          </a:p>
          <a:p>
            <a:pPr lvl="1">
              <a:buSzTx/>
            </a:pPr>
            <a:r>
              <a:rPr lang="en-US" dirty="0" smtClean="0"/>
              <a:t>see that people have a strong sense</a:t>
            </a:r>
            <a:br>
              <a:rPr lang="en-US" dirty="0" smtClean="0"/>
            </a:br>
            <a:r>
              <a:rPr lang="en-US" dirty="0" smtClean="0"/>
              <a:t>	of responsibility towards their work</a:t>
            </a:r>
          </a:p>
          <a:p>
            <a:pPr lvl="1">
              <a:buSzTx/>
            </a:pPr>
            <a:r>
              <a:rPr lang="en-US" dirty="0" smtClean="0"/>
              <a:t>give time for the creation of ideas</a:t>
            </a:r>
          </a:p>
          <a:p>
            <a:pPr lvl="1">
              <a:buSzTx/>
            </a:pPr>
            <a:r>
              <a:rPr lang="en-US" dirty="0" smtClean="0"/>
              <a:t>nurture ideas and bring them to fruition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r>
              <a:rPr lang="en-US" smtClean="0"/>
              <a:t>11 January 2007</a:t>
            </a:r>
            <a:endParaRPr lang="en-US" i="0" smtClean="0"/>
          </a:p>
        </p:txBody>
      </p:sp>
      <p:sp>
        <p:nvSpPr>
          <p:cNvPr id="48131" name="Footer Placeholder 4"/>
          <p:cNvSpPr>
            <a:spLocks noGrp="1"/>
          </p:cNvSpPr>
          <p:nvPr>
            <p:ph type="ftr" sz="quarter" idx="11"/>
          </p:nvPr>
        </p:nvSpPr>
        <p:spPr>
          <a:noFill/>
        </p:spPr>
        <p:txBody>
          <a:bodyPr/>
          <a:lstStyle/>
          <a:p>
            <a:r>
              <a:rPr lang="en-US" smtClean="0"/>
              <a:t>MATS326/gurus.ppt</a:t>
            </a:r>
          </a:p>
        </p:txBody>
      </p:sp>
      <p:sp>
        <p:nvSpPr>
          <p:cNvPr id="48132" name="Rectangle 2"/>
          <p:cNvSpPr>
            <a:spLocks noGrp="1" noChangeArrowheads="1"/>
          </p:cNvSpPr>
          <p:nvPr>
            <p:ph type="title"/>
          </p:nvPr>
        </p:nvSpPr>
        <p:spPr/>
        <p:txBody>
          <a:bodyPr/>
          <a:lstStyle/>
          <a:p>
            <a:r>
              <a:rPr lang="en-US" smtClean="0"/>
              <a:t>Yoshio Kondo</a:t>
            </a:r>
          </a:p>
        </p:txBody>
      </p:sp>
      <p:sp>
        <p:nvSpPr>
          <p:cNvPr id="48133" name="Rectangle 3"/>
          <p:cNvSpPr>
            <a:spLocks noGrp="1" noChangeArrowheads="1"/>
          </p:cNvSpPr>
          <p:nvPr>
            <p:ph type="body" idx="1"/>
          </p:nvPr>
        </p:nvSpPr>
        <p:spPr>
          <a:xfrm>
            <a:off x="609600" y="1981200"/>
            <a:ext cx="8077200" cy="4114800"/>
          </a:xfrm>
        </p:spPr>
        <p:txBody>
          <a:bodyPr/>
          <a:lstStyle/>
          <a:p>
            <a:r>
              <a:rPr lang="en-US" smtClean="0"/>
              <a:t>Leaders must have</a:t>
            </a:r>
          </a:p>
          <a:p>
            <a:pPr lvl="1">
              <a:buSzTx/>
            </a:pPr>
            <a:r>
              <a:rPr lang="en-US" smtClean="0"/>
              <a:t>a dream (vision and shared goals)</a:t>
            </a:r>
          </a:p>
          <a:p>
            <a:pPr lvl="1">
              <a:buSzTx/>
            </a:pPr>
            <a:r>
              <a:rPr lang="en-US" smtClean="0"/>
              <a:t>strength of will and tenacity of purpose</a:t>
            </a:r>
          </a:p>
          <a:p>
            <a:pPr lvl="1">
              <a:buSzTx/>
            </a:pPr>
            <a:r>
              <a:rPr lang="en-US" smtClean="0"/>
              <a:t>ability to win the support of followers</a:t>
            </a:r>
          </a:p>
          <a:p>
            <a:pPr lvl="1">
              <a:buSzTx/>
            </a:pPr>
            <a:r>
              <a:rPr lang="en-US" smtClean="0"/>
              <a:t>ability to do more than their followers,</a:t>
            </a:r>
            <a:br>
              <a:rPr lang="en-US" smtClean="0"/>
            </a:br>
            <a:r>
              <a:rPr lang="en-US" smtClean="0"/>
              <a:t>	without interfering when they can do it alone</a:t>
            </a:r>
          </a:p>
          <a:p>
            <a:pPr lvl="1">
              <a:buSzTx/>
            </a:pPr>
            <a:r>
              <a:rPr lang="en-US" smtClean="0"/>
              <a:t>successes</a:t>
            </a:r>
          </a:p>
          <a:p>
            <a:pPr lvl="1">
              <a:buSzTx/>
            </a:pPr>
            <a:r>
              <a:rPr lang="en-US" smtClean="0"/>
              <a:t>ability to give the right advice</a:t>
            </a:r>
          </a:p>
          <a:p>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en-GB" dirty="0" err="1" smtClean="0"/>
              <a:t>Taiichi</a:t>
            </a:r>
            <a:r>
              <a:rPr lang="en-GB" dirty="0" smtClean="0"/>
              <a:t> </a:t>
            </a:r>
            <a:r>
              <a:rPr lang="en-GB" dirty="0" err="1" smtClean="0"/>
              <a:t>Ohno</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blinds(horizontal)">
                                      <p:cBhvr>
                                        <p:cTn id="7" dur="5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ate Placeholder 3"/>
          <p:cNvSpPr>
            <a:spLocks noGrp="1"/>
          </p:cNvSpPr>
          <p:nvPr>
            <p:ph type="dt" sz="quarter" idx="10"/>
          </p:nvPr>
        </p:nvSpPr>
        <p:spPr>
          <a:noFill/>
        </p:spPr>
        <p:txBody>
          <a:bodyPr/>
          <a:lstStyle/>
          <a:p>
            <a:r>
              <a:rPr lang="en-US" smtClean="0"/>
              <a:t>11 January 2007</a:t>
            </a:r>
            <a:endParaRPr lang="en-US" i="0" smtClean="0"/>
          </a:p>
        </p:txBody>
      </p:sp>
      <p:sp>
        <p:nvSpPr>
          <p:cNvPr id="49155" name="Footer Placeholder 4"/>
          <p:cNvSpPr>
            <a:spLocks noGrp="1"/>
          </p:cNvSpPr>
          <p:nvPr>
            <p:ph type="ftr" sz="quarter" idx="11"/>
          </p:nvPr>
        </p:nvSpPr>
        <p:spPr>
          <a:noFill/>
        </p:spPr>
        <p:txBody>
          <a:bodyPr/>
          <a:lstStyle/>
          <a:p>
            <a:r>
              <a:rPr lang="en-US" smtClean="0"/>
              <a:t>MATS326/gurus.ppt</a:t>
            </a:r>
          </a:p>
        </p:txBody>
      </p:sp>
      <p:sp>
        <p:nvSpPr>
          <p:cNvPr id="49156" name="Rectangle 2"/>
          <p:cNvSpPr>
            <a:spLocks noGrp="1" noChangeArrowheads="1"/>
          </p:cNvSpPr>
          <p:nvPr>
            <p:ph type="title"/>
          </p:nvPr>
        </p:nvSpPr>
        <p:spPr>
          <a:xfrm>
            <a:off x="0" y="609600"/>
            <a:ext cx="9144000" cy="1143000"/>
          </a:xfrm>
        </p:spPr>
        <p:txBody>
          <a:bodyPr/>
          <a:lstStyle/>
          <a:p>
            <a:r>
              <a:rPr lang="en-GB" dirty="0" err="1" smtClean="0"/>
              <a:t>Taiichi</a:t>
            </a:r>
            <a:r>
              <a:rPr lang="en-GB" dirty="0" smtClean="0"/>
              <a:t> </a:t>
            </a:r>
            <a:r>
              <a:rPr lang="en-GB" dirty="0" err="1" smtClean="0"/>
              <a:t>Ohno</a:t>
            </a:r>
            <a:r>
              <a:rPr lang="en-GB" dirty="0" smtClean="0"/>
              <a:t> (1912-1990)</a:t>
            </a:r>
          </a:p>
        </p:txBody>
      </p:sp>
      <p:sp>
        <p:nvSpPr>
          <p:cNvPr id="49157" name="Rectangle 3"/>
          <p:cNvSpPr>
            <a:spLocks noGrp="1" noChangeArrowheads="1"/>
          </p:cNvSpPr>
          <p:nvPr>
            <p:ph type="body" idx="1"/>
          </p:nvPr>
        </p:nvSpPr>
        <p:spPr>
          <a:xfrm>
            <a:off x="0" y="1592263"/>
            <a:ext cx="9144000" cy="4419600"/>
          </a:xfrm>
        </p:spPr>
        <p:txBody>
          <a:bodyPr/>
          <a:lstStyle/>
          <a:p>
            <a:r>
              <a:rPr lang="en-GB" smtClean="0"/>
              <a:t>graduated with mech eng degree from Nogoya</a:t>
            </a:r>
          </a:p>
          <a:p>
            <a:r>
              <a:rPr lang="en-GB" smtClean="0"/>
              <a:t>worked for the Toyoda Weaving Company </a:t>
            </a:r>
          </a:p>
          <a:p>
            <a:r>
              <a:rPr lang="en-GB" smtClean="0"/>
              <a:t>1939: Toyota Motor as machine shop manager </a:t>
            </a:r>
          </a:p>
          <a:p>
            <a:r>
              <a:rPr lang="en-GB" smtClean="0"/>
              <a:t>1988: </a:t>
            </a:r>
            <a:r>
              <a:rPr lang="en-GB" b="1" i="1" smtClean="0"/>
              <a:t>Workplace Management ~</a:t>
            </a:r>
            <a:r>
              <a:rPr lang="en-GB" smtClean="0"/>
              <a:t> just-in-time and </a:t>
            </a:r>
            <a:r>
              <a:rPr lang="en-GB" b="1" i="1" smtClean="0"/>
              <a:t>Toyota Production System</a:t>
            </a:r>
            <a:br>
              <a:rPr lang="en-GB" b="1" i="1" smtClean="0"/>
            </a:br>
            <a:r>
              <a:rPr lang="en-GB" b="1" i="1" smtClean="0"/>
              <a:t>	</a:t>
            </a:r>
            <a:r>
              <a:rPr lang="en-GB" smtClean="0"/>
              <a:t>(later known as Lean Manufacturing). </a:t>
            </a:r>
          </a:p>
          <a:p>
            <a:r>
              <a:rPr lang="en-GB" smtClean="0"/>
              <a:t>regarded as the father of </a:t>
            </a:r>
            <a:br>
              <a:rPr lang="en-GB" smtClean="0"/>
            </a:br>
            <a:r>
              <a:rPr lang="en-GB" smtClean="0"/>
              <a:t>	</a:t>
            </a:r>
            <a:r>
              <a:rPr lang="en-GB" b="1" smtClean="0"/>
              <a:t>Just-In-Time (JIT) </a:t>
            </a:r>
            <a:r>
              <a:rPr lang="en-GB" smtClean="0"/>
              <a:t>at Toyota. </a:t>
            </a:r>
          </a:p>
          <a:p>
            <a:endParaRPr lang="en-GB"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ate Placeholder 3"/>
          <p:cNvSpPr>
            <a:spLocks noGrp="1"/>
          </p:cNvSpPr>
          <p:nvPr>
            <p:ph type="dt" sz="quarter" idx="10"/>
          </p:nvPr>
        </p:nvSpPr>
        <p:spPr>
          <a:noFill/>
        </p:spPr>
        <p:txBody>
          <a:bodyPr/>
          <a:lstStyle/>
          <a:p>
            <a:r>
              <a:rPr lang="en-US" smtClean="0"/>
              <a:t>11 January 2007</a:t>
            </a:r>
            <a:endParaRPr lang="en-US" i="0" smtClean="0"/>
          </a:p>
        </p:txBody>
      </p:sp>
      <p:sp>
        <p:nvSpPr>
          <p:cNvPr id="50179" name="Footer Placeholder 4"/>
          <p:cNvSpPr>
            <a:spLocks noGrp="1"/>
          </p:cNvSpPr>
          <p:nvPr>
            <p:ph type="ftr" sz="quarter" idx="11"/>
          </p:nvPr>
        </p:nvSpPr>
        <p:spPr>
          <a:noFill/>
        </p:spPr>
        <p:txBody>
          <a:bodyPr/>
          <a:lstStyle/>
          <a:p>
            <a:r>
              <a:rPr lang="en-US" smtClean="0"/>
              <a:t>MATS326/gurus.ppt</a:t>
            </a:r>
          </a:p>
        </p:txBody>
      </p:sp>
      <p:sp>
        <p:nvSpPr>
          <p:cNvPr id="50180" name="Rectangle 2"/>
          <p:cNvSpPr>
            <a:spLocks noGrp="1" noChangeArrowheads="1"/>
          </p:cNvSpPr>
          <p:nvPr>
            <p:ph type="title"/>
          </p:nvPr>
        </p:nvSpPr>
        <p:spPr>
          <a:xfrm>
            <a:off x="287338" y="333375"/>
            <a:ext cx="7772400" cy="1143000"/>
          </a:xfrm>
        </p:spPr>
        <p:txBody>
          <a:bodyPr/>
          <a:lstStyle/>
          <a:p>
            <a:r>
              <a:rPr lang="en-GB" b="1" smtClean="0"/>
              <a:t>Ohno: seven forms of waste</a:t>
            </a:r>
          </a:p>
        </p:txBody>
      </p:sp>
      <p:sp>
        <p:nvSpPr>
          <p:cNvPr id="50181" name="Rectangle 3"/>
          <p:cNvSpPr>
            <a:spLocks noGrp="1" noChangeArrowheads="1"/>
          </p:cNvSpPr>
          <p:nvPr>
            <p:ph type="body" idx="1"/>
          </p:nvPr>
        </p:nvSpPr>
        <p:spPr>
          <a:xfrm>
            <a:off x="468313" y="1592263"/>
            <a:ext cx="7772400" cy="4419600"/>
          </a:xfrm>
        </p:spPr>
        <p:txBody>
          <a:bodyPr/>
          <a:lstStyle/>
          <a:p>
            <a:r>
              <a:rPr lang="en-GB" smtClean="0"/>
              <a:t>overproduction </a:t>
            </a:r>
          </a:p>
          <a:p>
            <a:r>
              <a:rPr lang="en-GB" smtClean="0"/>
              <a:t>waiting </a:t>
            </a:r>
          </a:p>
          <a:p>
            <a:r>
              <a:rPr lang="en-GB" smtClean="0"/>
              <a:t>transportation </a:t>
            </a:r>
          </a:p>
          <a:p>
            <a:r>
              <a:rPr lang="en-GB" smtClean="0"/>
              <a:t>motion </a:t>
            </a:r>
          </a:p>
          <a:p>
            <a:r>
              <a:rPr lang="en-GB" smtClean="0"/>
              <a:t>inventory </a:t>
            </a:r>
          </a:p>
          <a:p>
            <a:r>
              <a:rPr lang="en-GB" smtClean="0"/>
              <a:t>defects </a:t>
            </a:r>
          </a:p>
          <a:p>
            <a:r>
              <a:rPr lang="en-GB" smtClean="0"/>
              <a:t>overprocessing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Productivity and Quality Management</a:t>
            </a:r>
            <a:endParaRPr lang="en-US" dirty="0"/>
          </a:p>
        </p:txBody>
      </p:sp>
      <p:sp>
        <p:nvSpPr>
          <p:cNvPr id="7" name="Subtitle 6"/>
          <p:cNvSpPr>
            <a:spLocks noGrp="1"/>
          </p:cNvSpPr>
          <p:nvPr>
            <p:ph type="subTitle" idx="1"/>
          </p:nvPr>
        </p:nvSpPr>
        <p:spPr/>
        <p:txBody>
          <a:bodyPr/>
          <a:lstStyle/>
          <a:p>
            <a:r>
              <a:rPr lang="en-US" dirty="0" smtClean="0"/>
              <a:t>Lecture 21</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p:nvPr>
        </p:nvSpPr>
        <p:spPr/>
        <p:txBody>
          <a:bodyPr/>
          <a:lstStyle/>
          <a:p>
            <a:r>
              <a:rPr lang="en-US"/>
              <a:t>Shingo</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blinds(horizontal)">
                                      <p:cBhvr>
                                        <p:cTn id="7" dur="5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3"/>
          <p:cNvSpPr>
            <a:spLocks noGrp="1"/>
          </p:cNvSpPr>
          <p:nvPr>
            <p:ph type="dt" sz="quarter" idx="10"/>
          </p:nvPr>
        </p:nvSpPr>
        <p:spPr>
          <a:noFill/>
        </p:spPr>
        <p:txBody>
          <a:bodyPr/>
          <a:lstStyle/>
          <a:p>
            <a:r>
              <a:rPr lang="en-US" smtClean="0"/>
              <a:t>11 January 2007</a:t>
            </a:r>
            <a:endParaRPr lang="en-US" i="0" smtClean="0"/>
          </a:p>
        </p:txBody>
      </p:sp>
      <p:sp>
        <p:nvSpPr>
          <p:cNvPr id="38915" name="Footer Placeholder 4"/>
          <p:cNvSpPr>
            <a:spLocks noGrp="1"/>
          </p:cNvSpPr>
          <p:nvPr>
            <p:ph type="ftr" sz="quarter" idx="11"/>
          </p:nvPr>
        </p:nvSpPr>
        <p:spPr>
          <a:noFill/>
        </p:spPr>
        <p:txBody>
          <a:bodyPr/>
          <a:lstStyle/>
          <a:p>
            <a:r>
              <a:rPr lang="en-US" smtClean="0"/>
              <a:t>MATS326/gurus.ppt</a:t>
            </a:r>
          </a:p>
        </p:txBody>
      </p:sp>
      <p:sp>
        <p:nvSpPr>
          <p:cNvPr id="38916" name="Rectangle 2"/>
          <p:cNvSpPr>
            <a:spLocks noGrp="1" noChangeArrowheads="1"/>
          </p:cNvSpPr>
          <p:nvPr>
            <p:ph type="title"/>
          </p:nvPr>
        </p:nvSpPr>
        <p:spPr/>
        <p:txBody>
          <a:bodyPr>
            <a:normAutofit fontScale="90000"/>
          </a:bodyPr>
          <a:lstStyle/>
          <a:p>
            <a:r>
              <a:rPr lang="en-US" smtClean="0"/>
              <a:t>Shigeo Shingo (1909-1990)</a:t>
            </a:r>
            <a:br>
              <a:rPr lang="en-US" smtClean="0"/>
            </a:br>
            <a:r>
              <a:rPr lang="en-US" sz="3600" i="1" smtClean="0"/>
              <a:t>Poka-Yoke: mistake-proofing</a:t>
            </a:r>
            <a:endParaRPr lang="en-US" smtClean="0"/>
          </a:p>
        </p:txBody>
      </p:sp>
      <p:sp>
        <p:nvSpPr>
          <p:cNvPr id="38917" name="Rectangle 3"/>
          <p:cNvSpPr>
            <a:spLocks noGrp="1" noChangeArrowheads="1"/>
          </p:cNvSpPr>
          <p:nvPr>
            <p:ph type="body" idx="1"/>
          </p:nvPr>
        </p:nvSpPr>
        <p:spPr>
          <a:xfrm>
            <a:off x="685800" y="1981200"/>
            <a:ext cx="8001000" cy="4419600"/>
          </a:xfrm>
        </p:spPr>
        <p:txBody>
          <a:bodyPr/>
          <a:lstStyle/>
          <a:p>
            <a:r>
              <a:rPr lang="en-US" smtClean="0"/>
              <a:t>1930: ME degree from Yamanashi Tech</a:t>
            </a:r>
          </a:p>
          <a:p>
            <a:r>
              <a:rPr lang="en-US" smtClean="0"/>
              <a:t>Taipei Railway Factory, Taiwan</a:t>
            </a:r>
          </a:p>
          <a:p>
            <a:r>
              <a:rPr lang="en-US" smtClean="0"/>
              <a:t>consultant with Japan Management Ass</a:t>
            </a:r>
            <a:r>
              <a:rPr lang="en-US" sz="2800" baseline="30000" smtClean="0"/>
              <a:t>n</a:t>
            </a:r>
          </a:p>
          <a:p>
            <a:r>
              <a:rPr lang="en-US" sz="2800" smtClean="0"/>
              <a:t>1955: training at Toyota Motor Company</a:t>
            </a:r>
          </a:p>
          <a:p>
            <a:r>
              <a:rPr lang="en-US" sz="2800" smtClean="0"/>
              <a:t>1959: Institute of Management Improvement</a:t>
            </a:r>
          </a:p>
          <a:p>
            <a:r>
              <a:rPr lang="en-US" sz="2800" smtClean="0"/>
              <a:t>1961-64: concept of Poka-Yoke</a:t>
            </a:r>
            <a:endParaRPr lang="en-US"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p>
            <a:r>
              <a:rPr lang="en-US" smtClean="0"/>
              <a:t>11 January 2007</a:t>
            </a:r>
            <a:endParaRPr lang="en-US" i="0" smtClean="0"/>
          </a:p>
        </p:txBody>
      </p:sp>
      <p:sp>
        <p:nvSpPr>
          <p:cNvPr id="39939" name="Footer Placeholder 4"/>
          <p:cNvSpPr>
            <a:spLocks noGrp="1"/>
          </p:cNvSpPr>
          <p:nvPr>
            <p:ph type="ftr" sz="quarter" idx="11"/>
          </p:nvPr>
        </p:nvSpPr>
        <p:spPr>
          <a:noFill/>
        </p:spPr>
        <p:txBody>
          <a:bodyPr/>
          <a:lstStyle/>
          <a:p>
            <a:r>
              <a:rPr lang="en-US" smtClean="0"/>
              <a:t>MATS326/gurus.ppt</a:t>
            </a:r>
          </a:p>
        </p:txBody>
      </p:sp>
      <p:sp>
        <p:nvSpPr>
          <p:cNvPr id="39940" name="Rectangle 2"/>
          <p:cNvSpPr>
            <a:spLocks noGrp="1" noChangeArrowheads="1"/>
          </p:cNvSpPr>
          <p:nvPr>
            <p:ph type="title"/>
          </p:nvPr>
        </p:nvSpPr>
        <p:spPr/>
        <p:txBody>
          <a:bodyPr/>
          <a:lstStyle/>
          <a:p>
            <a:r>
              <a:rPr lang="en-US" smtClean="0"/>
              <a:t>Shigeo Shingo</a:t>
            </a:r>
          </a:p>
        </p:txBody>
      </p:sp>
      <p:sp>
        <p:nvSpPr>
          <p:cNvPr id="39941" name="Rectangle 3"/>
          <p:cNvSpPr>
            <a:spLocks noGrp="1" noChangeArrowheads="1"/>
          </p:cNvSpPr>
          <p:nvPr>
            <p:ph type="body" idx="1"/>
          </p:nvPr>
        </p:nvSpPr>
        <p:spPr>
          <a:xfrm>
            <a:off x="685800" y="1981200"/>
            <a:ext cx="8001000" cy="4419600"/>
          </a:xfrm>
        </p:spPr>
        <p:txBody>
          <a:bodyPr/>
          <a:lstStyle/>
          <a:p>
            <a:r>
              <a:rPr lang="en-US" smtClean="0"/>
              <a:t>Poka-Yoke: mistake-proofing</a:t>
            </a:r>
          </a:p>
          <a:p>
            <a:pPr lvl="1">
              <a:buSzTx/>
            </a:pPr>
            <a:r>
              <a:rPr lang="en-US" smtClean="0"/>
              <a:t>identify errors before they become defects</a:t>
            </a:r>
          </a:p>
          <a:p>
            <a:pPr lvl="1">
              <a:buSzTx/>
            </a:pPr>
            <a:r>
              <a:rPr lang="en-US" smtClean="0"/>
              <a:t>stop the process whenever a defect occurs, define the source and prevent recurrence</a:t>
            </a:r>
          </a:p>
          <a:p>
            <a:r>
              <a:rPr lang="en-US" smtClean="0"/>
              <a:t>1967: source inspection + improved PY</a:t>
            </a:r>
          </a:p>
          <a:p>
            <a:pPr lvl="1">
              <a:buSzTx/>
            </a:pPr>
            <a:r>
              <a:rPr lang="en-US" smtClean="0"/>
              <a:t>prevented the worker from making errors</a:t>
            </a:r>
            <a:br>
              <a:rPr lang="en-US" smtClean="0"/>
            </a:br>
            <a:r>
              <a:rPr lang="en-US" smtClean="0"/>
              <a:t>so that defects could not occur</a:t>
            </a:r>
          </a:p>
          <a:p>
            <a:pPr lvl="1">
              <a:buSzTx/>
            </a:pPr>
            <a:r>
              <a:rPr lang="en-US" smtClean="0"/>
              <a:t>  </a:t>
            </a:r>
            <a:r>
              <a:rPr lang="en-US" b="1" smtClean="0"/>
              <a:t>Zero Quality Control</a:t>
            </a:r>
            <a:endParaRPr lang="en-US" smtClean="0"/>
          </a:p>
        </p:txBody>
      </p:sp>
      <p:sp>
        <p:nvSpPr>
          <p:cNvPr id="39942" name="AutoShape 4"/>
          <p:cNvSpPr>
            <a:spLocks noChangeArrowheads="1"/>
          </p:cNvSpPr>
          <p:nvPr/>
        </p:nvSpPr>
        <p:spPr bwMode="auto">
          <a:xfrm>
            <a:off x="762000" y="5562600"/>
            <a:ext cx="838200" cy="457200"/>
          </a:xfrm>
          <a:prstGeom prst="rightArrow">
            <a:avLst>
              <a:gd name="adj1" fmla="val 50000"/>
              <a:gd name="adj2" fmla="val 45833"/>
            </a:avLst>
          </a:prstGeom>
          <a:solidFill>
            <a:schemeClr val="tx2"/>
          </a:solidFill>
          <a:ln w="9525">
            <a:solidFill>
              <a:schemeClr val="tx1"/>
            </a:solidFill>
            <a:miter lim="800000"/>
            <a:headEnd/>
            <a:tailEnd/>
          </a:ln>
        </p:spPr>
        <p:txBody>
          <a:bodyPr wrap="none" anchor="ctr"/>
          <a:lstStyle/>
          <a:p>
            <a:endParaRPr lang="en-GB"/>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r>
              <a:rPr lang="en-US"/>
              <a:t>Shingo’s Philosophy</a:t>
            </a:r>
            <a:endParaRPr lang="en-GB"/>
          </a:p>
        </p:txBody>
      </p:sp>
      <p:sp>
        <p:nvSpPr>
          <p:cNvPr id="56323" name="Rectangle 3"/>
          <p:cNvSpPr>
            <a:spLocks noGrp="1" noChangeArrowheads="1"/>
          </p:cNvSpPr>
          <p:nvPr>
            <p:ph type="body" idx="1"/>
          </p:nvPr>
        </p:nvSpPr>
        <p:spPr/>
        <p:txBody>
          <a:bodyPr/>
          <a:lstStyle/>
          <a:p>
            <a:r>
              <a:rPr lang="en-US"/>
              <a:t>Poka Yoke (meaning mistake proofing)</a:t>
            </a:r>
          </a:p>
          <a:p>
            <a:pPr lvl="1"/>
            <a:r>
              <a:rPr lang="en-US"/>
              <a:t>This involves identifying potential error sources in the process and monitoring these sources for errors.</a:t>
            </a:r>
          </a:p>
          <a:p>
            <a:pPr lvl="1"/>
            <a:r>
              <a:rPr lang="en-US"/>
              <a:t>A variant to this approach is FMEA</a:t>
            </a:r>
            <a:endParaRPr lang="en-GB"/>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p:nvPr>
        </p:nvSpPr>
        <p:spPr/>
        <p:txBody>
          <a:bodyPr/>
          <a:lstStyle/>
          <a:p>
            <a:r>
              <a:rPr lang="en-US"/>
              <a:t>Ishikawa</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blinds(horizontal)">
                                      <p:cBhvr>
                                        <p:cTn id="7" dur="500"/>
                                        <p:tgtEl>
                                          <p:spTgt spid="5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p>
            <a:r>
              <a:rPr lang="en-US" smtClean="0"/>
              <a:t>11 January 2007</a:t>
            </a:r>
            <a:endParaRPr lang="en-US" i="0" smtClean="0"/>
          </a:p>
        </p:txBody>
      </p:sp>
      <p:sp>
        <p:nvSpPr>
          <p:cNvPr id="40963" name="Footer Placeholder 4"/>
          <p:cNvSpPr>
            <a:spLocks noGrp="1"/>
          </p:cNvSpPr>
          <p:nvPr>
            <p:ph type="ftr" sz="quarter" idx="11"/>
          </p:nvPr>
        </p:nvSpPr>
        <p:spPr>
          <a:noFill/>
        </p:spPr>
        <p:txBody>
          <a:bodyPr/>
          <a:lstStyle/>
          <a:p>
            <a:r>
              <a:rPr lang="en-US" smtClean="0"/>
              <a:t>MATS326/gurus.ppt</a:t>
            </a:r>
          </a:p>
        </p:txBody>
      </p:sp>
      <p:sp>
        <p:nvSpPr>
          <p:cNvPr id="40964" name="Rectangle 2"/>
          <p:cNvSpPr>
            <a:spLocks noGrp="1" noChangeArrowheads="1"/>
          </p:cNvSpPr>
          <p:nvPr>
            <p:ph type="title"/>
          </p:nvPr>
        </p:nvSpPr>
        <p:spPr>
          <a:xfrm>
            <a:off x="685800" y="609600"/>
            <a:ext cx="8001000" cy="1143000"/>
          </a:xfrm>
        </p:spPr>
        <p:txBody>
          <a:bodyPr>
            <a:normAutofit fontScale="90000"/>
          </a:bodyPr>
          <a:lstStyle/>
          <a:p>
            <a:r>
              <a:rPr lang="en-US" smtClean="0"/>
              <a:t>Kaoru Ishikawa (1915-1989)</a:t>
            </a:r>
            <a:br>
              <a:rPr lang="en-US" smtClean="0"/>
            </a:br>
            <a:r>
              <a:rPr lang="en-US" sz="3600" i="1" smtClean="0"/>
              <a:t>Pareto and cause-and-effect diagrams</a:t>
            </a:r>
            <a:endParaRPr lang="en-US" smtClean="0"/>
          </a:p>
        </p:txBody>
      </p:sp>
      <p:sp>
        <p:nvSpPr>
          <p:cNvPr id="40965" name="Rectangle 3"/>
          <p:cNvSpPr>
            <a:spLocks noGrp="1" noChangeArrowheads="1"/>
          </p:cNvSpPr>
          <p:nvPr>
            <p:ph type="body" idx="1"/>
          </p:nvPr>
        </p:nvSpPr>
        <p:spPr>
          <a:xfrm>
            <a:off x="685800" y="1981200"/>
            <a:ext cx="8012113" cy="4419600"/>
          </a:xfrm>
        </p:spPr>
        <p:txBody>
          <a:bodyPr/>
          <a:lstStyle/>
          <a:p>
            <a:r>
              <a:rPr lang="en-US" smtClean="0"/>
              <a:t>1939: engineering. graduate </a:t>
            </a:r>
            <a:br>
              <a:rPr lang="en-US" smtClean="0"/>
            </a:br>
            <a:r>
              <a:rPr lang="en-US" smtClean="0"/>
              <a:t>	(Tokyo University)</a:t>
            </a:r>
          </a:p>
          <a:p>
            <a:r>
              <a:rPr lang="en-US" smtClean="0"/>
              <a:t>1947: Assistant Professor</a:t>
            </a:r>
          </a:p>
          <a:p>
            <a:r>
              <a:rPr lang="en-US" smtClean="0"/>
              <a:t>1955-60: Company-wide QC movement</a:t>
            </a:r>
          </a:p>
          <a:p>
            <a:r>
              <a:rPr lang="en-US" smtClean="0"/>
              <a:t>1960: Professor (Tokyo University)</a:t>
            </a:r>
          </a:p>
          <a:p>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p>
            <a:r>
              <a:rPr lang="en-US" smtClean="0"/>
              <a:t>11 January 2007</a:t>
            </a:r>
            <a:endParaRPr lang="en-US" i="0" smtClean="0"/>
          </a:p>
        </p:txBody>
      </p:sp>
      <p:sp>
        <p:nvSpPr>
          <p:cNvPr id="41987" name="Footer Placeholder 4"/>
          <p:cNvSpPr>
            <a:spLocks noGrp="1"/>
          </p:cNvSpPr>
          <p:nvPr>
            <p:ph type="ftr" sz="quarter" idx="11"/>
          </p:nvPr>
        </p:nvSpPr>
        <p:spPr>
          <a:noFill/>
        </p:spPr>
        <p:txBody>
          <a:bodyPr/>
          <a:lstStyle/>
          <a:p>
            <a:r>
              <a:rPr lang="en-US" smtClean="0"/>
              <a:t>MATS326/gurus.ppt</a:t>
            </a:r>
          </a:p>
        </p:txBody>
      </p:sp>
      <p:sp>
        <p:nvSpPr>
          <p:cNvPr id="41988" name="Rectangle 2"/>
          <p:cNvSpPr>
            <a:spLocks noGrp="1" noChangeArrowheads="1"/>
          </p:cNvSpPr>
          <p:nvPr>
            <p:ph type="title"/>
          </p:nvPr>
        </p:nvSpPr>
        <p:spPr/>
        <p:txBody>
          <a:bodyPr/>
          <a:lstStyle/>
          <a:p>
            <a:r>
              <a:rPr lang="en-US" smtClean="0"/>
              <a:t>Kaoru Ishikawa</a:t>
            </a:r>
          </a:p>
        </p:txBody>
      </p:sp>
      <p:sp>
        <p:nvSpPr>
          <p:cNvPr id="41989" name="Rectangle 3"/>
          <p:cNvSpPr>
            <a:spLocks noGrp="1" noChangeArrowheads="1"/>
          </p:cNvSpPr>
          <p:nvPr>
            <p:ph type="body" idx="1"/>
          </p:nvPr>
        </p:nvSpPr>
        <p:spPr/>
        <p:txBody>
          <a:bodyPr/>
          <a:lstStyle/>
          <a:p>
            <a:pPr algn="ctr">
              <a:buFontTx/>
              <a:buNone/>
            </a:pPr>
            <a:r>
              <a:rPr lang="en-US" smtClean="0"/>
              <a:t>“quality does not only mean </a:t>
            </a:r>
          </a:p>
          <a:p>
            <a:pPr algn="ctr">
              <a:buFontTx/>
              <a:buNone/>
            </a:pPr>
            <a:r>
              <a:rPr lang="en-US" smtClean="0"/>
              <a:t>the quality of the product, </a:t>
            </a:r>
          </a:p>
          <a:p>
            <a:pPr algn="ctr">
              <a:buFontTx/>
              <a:buNone/>
            </a:pPr>
            <a:r>
              <a:rPr lang="en-US" smtClean="0"/>
              <a:t>but also of after sales service, </a:t>
            </a:r>
          </a:p>
          <a:p>
            <a:pPr algn="ctr">
              <a:buFontTx/>
              <a:buNone/>
            </a:pPr>
            <a:r>
              <a:rPr lang="en-US" smtClean="0"/>
              <a:t>quality of management, </a:t>
            </a:r>
          </a:p>
          <a:p>
            <a:pPr algn="ctr">
              <a:buFontTx/>
              <a:buNone/>
            </a:pPr>
            <a:r>
              <a:rPr lang="en-US" smtClean="0"/>
              <a:t>the company itself</a:t>
            </a:r>
          </a:p>
          <a:p>
            <a:pPr algn="ctr">
              <a:buFontTx/>
              <a:buNone/>
            </a:pPr>
            <a:r>
              <a:rPr lang="en-US" smtClean="0"/>
              <a:t> and human life”</a:t>
            </a:r>
          </a:p>
          <a:p>
            <a:endParaRPr lang="en-US"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p>
            <a:r>
              <a:rPr lang="en-US" smtClean="0"/>
              <a:t>11 January 2007</a:t>
            </a:r>
            <a:endParaRPr lang="en-US" i="0" smtClean="0"/>
          </a:p>
        </p:txBody>
      </p:sp>
      <p:sp>
        <p:nvSpPr>
          <p:cNvPr id="43011" name="Footer Placeholder 4"/>
          <p:cNvSpPr>
            <a:spLocks noGrp="1"/>
          </p:cNvSpPr>
          <p:nvPr>
            <p:ph type="ftr" sz="quarter" idx="11"/>
          </p:nvPr>
        </p:nvSpPr>
        <p:spPr>
          <a:noFill/>
        </p:spPr>
        <p:txBody>
          <a:bodyPr/>
          <a:lstStyle/>
          <a:p>
            <a:r>
              <a:rPr lang="en-US" smtClean="0"/>
              <a:t>MATS326/gurus.ppt</a:t>
            </a:r>
          </a:p>
        </p:txBody>
      </p:sp>
      <p:sp>
        <p:nvSpPr>
          <p:cNvPr id="43012" name="Rectangle 2"/>
          <p:cNvSpPr>
            <a:spLocks noGrp="1" noChangeArrowheads="1"/>
          </p:cNvSpPr>
          <p:nvPr>
            <p:ph type="title"/>
          </p:nvPr>
        </p:nvSpPr>
        <p:spPr/>
        <p:txBody>
          <a:bodyPr/>
          <a:lstStyle/>
          <a:p>
            <a:r>
              <a:rPr lang="en-US" smtClean="0"/>
              <a:t>Kaoru Ishikawa </a:t>
            </a:r>
            <a:r>
              <a:rPr lang="en-US" sz="3600" smtClean="0"/>
              <a:t>(points 1-7 of 15)</a:t>
            </a:r>
            <a:endParaRPr lang="en-US" smtClean="0"/>
          </a:p>
        </p:txBody>
      </p:sp>
      <p:sp>
        <p:nvSpPr>
          <p:cNvPr id="43013" name="Rectangle 3"/>
          <p:cNvSpPr>
            <a:spLocks noGrp="1" noChangeArrowheads="1"/>
          </p:cNvSpPr>
          <p:nvPr>
            <p:ph type="body" idx="1"/>
          </p:nvPr>
        </p:nvSpPr>
        <p:spPr>
          <a:xfrm>
            <a:off x="685800" y="1600200"/>
            <a:ext cx="7772400" cy="4800600"/>
          </a:xfrm>
        </p:spPr>
        <p:txBody>
          <a:bodyPr/>
          <a:lstStyle/>
          <a:p>
            <a:pPr marL="971550" lvl="1" indent="-514350">
              <a:buSzTx/>
              <a:buFont typeface="+mj-lt"/>
              <a:buAutoNum type="arabicPeriod"/>
            </a:pPr>
            <a:r>
              <a:rPr lang="en-US" dirty="0" smtClean="0"/>
              <a:t>product quality is improved and becomes uniform. Defects are reduced</a:t>
            </a:r>
          </a:p>
          <a:p>
            <a:pPr marL="971550" lvl="1" indent="-514350">
              <a:buSzTx/>
              <a:buFont typeface="+mj-lt"/>
              <a:buAutoNum type="arabicPeriod"/>
            </a:pPr>
            <a:r>
              <a:rPr lang="en-US" dirty="0" smtClean="0"/>
              <a:t>reliability of goods is improved</a:t>
            </a:r>
          </a:p>
          <a:p>
            <a:pPr marL="971550" lvl="1" indent="-514350">
              <a:buSzTx/>
              <a:buFont typeface="+mj-lt"/>
              <a:buAutoNum type="arabicPeriod"/>
            </a:pPr>
            <a:r>
              <a:rPr lang="en-US" dirty="0" smtClean="0"/>
              <a:t>cost is reduced</a:t>
            </a:r>
          </a:p>
          <a:p>
            <a:pPr marL="971550" lvl="1" indent="-514350">
              <a:buSzTx/>
              <a:buFont typeface="+mj-lt"/>
              <a:buAutoNum type="arabicPeriod"/>
            </a:pPr>
            <a:r>
              <a:rPr lang="en-US" dirty="0" smtClean="0"/>
              <a:t>quantity of production is increased,</a:t>
            </a:r>
            <a:br>
              <a:rPr lang="en-US" dirty="0" smtClean="0"/>
            </a:br>
            <a:r>
              <a:rPr lang="en-US" dirty="0" smtClean="0"/>
              <a:t>rational production schedules are possible</a:t>
            </a:r>
          </a:p>
          <a:p>
            <a:pPr marL="971550" lvl="1" indent="-514350">
              <a:buSzTx/>
              <a:buFont typeface="+mj-lt"/>
              <a:buAutoNum type="arabicPeriod"/>
            </a:pPr>
            <a:r>
              <a:rPr lang="en-US" dirty="0" smtClean="0"/>
              <a:t>wasteful work and rework are reduced</a:t>
            </a:r>
          </a:p>
          <a:p>
            <a:pPr marL="971550" lvl="1" indent="-514350">
              <a:buSzTx/>
              <a:buFont typeface="+mj-lt"/>
              <a:buAutoNum type="arabicPeriod"/>
            </a:pPr>
            <a:r>
              <a:rPr lang="en-US" dirty="0" smtClean="0"/>
              <a:t>technique is established and improved</a:t>
            </a:r>
          </a:p>
          <a:p>
            <a:pPr marL="971550" lvl="1" indent="-514350">
              <a:buSzTx/>
              <a:buFont typeface="+mj-lt"/>
              <a:buAutoNum type="arabicPeriod"/>
            </a:pPr>
            <a:r>
              <a:rPr lang="en-US" dirty="0" smtClean="0"/>
              <a:t>inspection and testing costs are reduced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3"/>
          <p:cNvSpPr>
            <a:spLocks noGrp="1"/>
          </p:cNvSpPr>
          <p:nvPr>
            <p:ph type="dt" sz="quarter" idx="10"/>
          </p:nvPr>
        </p:nvSpPr>
        <p:spPr>
          <a:noFill/>
        </p:spPr>
        <p:txBody>
          <a:bodyPr/>
          <a:lstStyle/>
          <a:p>
            <a:r>
              <a:rPr lang="en-US" smtClean="0"/>
              <a:t>11 January 2007</a:t>
            </a:r>
            <a:endParaRPr lang="en-US" i="0" smtClean="0"/>
          </a:p>
        </p:txBody>
      </p:sp>
      <p:sp>
        <p:nvSpPr>
          <p:cNvPr id="44035" name="Footer Placeholder 4"/>
          <p:cNvSpPr>
            <a:spLocks noGrp="1"/>
          </p:cNvSpPr>
          <p:nvPr>
            <p:ph type="ftr" sz="quarter" idx="11"/>
          </p:nvPr>
        </p:nvSpPr>
        <p:spPr>
          <a:noFill/>
        </p:spPr>
        <p:txBody>
          <a:bodyPr/>
          <a:lstStyle/>
          <a:p>
            <a:r>
              <a:rPr lang="en-US" smtClean="0"/>
              <a:t>MATS326/gurus.ppt</a:t>
            </a:r>
          </a:p>
        </p:txBody>
      </p:sp>
      <p:sp>
        <p:nvSpPr>
          <p:cNvPr id="44036" name="Rectangle 2"/>
          <p:cNvSpPr>
            <a:spLocks noGrp="1" noChangeArrowheads="1"/>
          </p:cNvSpPr>
          <p:nvPr>
            <p:ph type="title"/>
          </p:nvPr>
        </p:nvSpPr>
        <p:spPr>
          <a:xfrm>
            <a:off x="685800" y="609600"/>
            <a:ext cx="7924800" cy="1143000"/>
          </a:xfrm>
        </p:spPr>
        <p:txBody>
          <a:bodyPr/>
          <a:lstStyle/>
          <a:p>
            <a:r>
              <a:rPr lang="en-US" smtClean="0"/>
              <a:t>Kaoru Ishikawa </a:t>
            </a:r>
            <a:r>
              <a:rPr lang="en-US" sz="3600" smtClean="0"/>
              <a:t>(points 8-15 of 15)</a:t>
            </a:r>
          </a:p>
        </p:txBody>
      </p:sp>
      <p:sp>
        <p:nvSpPr>
          <p:cNvPr id="44037" name="Rectangle 3"/>
          <p:cNvSpPr>
            <a:spLocks noGrp="1" noChangeArrowheads="1"/>
          </p:cNvSpPr>
          <p:nvPr>
            <p:ph type="body" idx="1"/>
          </p:nvPr>
        </p:nvSpPr>
        <p:spPr>
          <a:xfrm>
            <a:off x="609600" y="2057400"/>
            <a:ext cx="8153400" cy="4191000"/>
          </a:xfrm>
        </p:spPr>
        <p:txBody>
          <a:bodyPr/>
          <a:lstStyle/>
          <a:p>
            <a:pPr marL="971550" lvl="1" indent="-514350">
              <a:buSzTx/>
              <a:buFont typeface="+mj-lt"/>
              <a:buAutoNum type="arabicPeriod" startAt="8"/>
            </a:pPr>
            <a:r>
              <a:rPr lang="en-US" dirty="0" smtClean="0"/>
              <a:t>rational contracts between vendor/vendee</a:t>
            </a:r>
          </a:p>
          <a:p>
            <a:pPr marL="971550" lvl="1" indent="-514350">
              <a:buSzTx/>
              <a:buFont typeface="+mj-lt"/>
              <a:buAutoNum type="arabicPeriod" startAt="8"/>
            </a:pPr>
            <a:r>
              <a:rPr lang="en-US" dirty="0" smtClean="0"/>
              <a:t>sales market is enlarged</a:t>
            </a:r>
          </a:p>
          <a:p>
            <a:pPr marL="971550" lvl="1" indent="-514350">
              <a:buSzTx/>
              <a:buFont typeface="+mj-lt"/>
              <a:buAutoNum type="arabicPeriod" startAt="8"/>
            </a:pPr>
            <a:r>
              <a:rPr lang="en-US" dirty="0" smtClean="0"/>
              <a:t>better relationships between departments</a:t>
            </a:r>
          </a:p>
          <a:p>
            <a:pPr marL="971550" lvl="1" indent="-514350">
              <a:buSzTx/>
              <a:buFont typeface="+mj-lt"/>
              <a:buAutoNum type="arabicPeriod" startAt="8"/>
            </a:pPr>
            <a:r>
              <a:rPr lang="en-US" dirty="0" smtClean="0"/>
              <a:t>false data and reports are reduced</a:t>
            </a:r>
          </a:p>
          <a:p>
            <a:pPr marL="971550" lvl="1" indent="-514350">
              <a:buSzTx/>
              <a:buFont typeface="+mj-lt"/>
              <a:buAutoNum type="arabicPeriod" startAt="8"/>
            </a:pPr>
            <a:r>
              <a:rPr lang="en-US" dirty="0" smtClean="0"/>
              <a:t>freer, more democratic discussions</a:t>
            </a:r>
          </a:p>
          <a:p>
            <a:pPr marL="971550" lvl="1" indent="-514350">
              <a:buSzTx/>
              <a:buFont typeface="+mj-lt"/>
              <a:buAutoNum type="arabicPeriod" startAt="8"/>
            </a:pPr>
            <a:r>
              <a:rPr lang="en-US" dirty="0" smtClean="0"/>
              <a:t>smoother operation of meetings</a:t>
            </a:r>
          </a:p>
          <a:p>
            <a:pPr marL="971550" lvl="1" indent="-514350">
              <a:buSzTx/>
              <a:buFont typeface="+mj-lt"/>
              <a:buAutoNum type="arabicPeriod" startAt="8"/>
            </a:pPr>
            <a:r>
              <a:rPr lang="en-US" dirty="0" smtClean="0"/>
              <a:t>more rational repairs and installation</a:t>
            </a:r>
          </a:p>
          <a:p>
            <a:pPr marL="971550" lvl="1" indent="-514350">
              <a:buSzTx/>
              <a:buFont typeface="+mj-lt"/>
              <a:buAutoNum type="arabicPeriod" startAt="8"/>
            </a:pPr>
            <a:r>
              <a:rPr lang="en-US" dirty="0" smtClean="0"/>
              <a:t>improved human relations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r>
              <a:rPr lang="en-US"/>
              <a:t>Ishikawa’s Philosophy</a:t>
            </a:r>
            <a:endParaRPr lang="en-GB"/>
          </a:p>
        </p:txBody>
      </p:sp>
      <p:sp>
        <p:nvSpPr>
          <p:cNvPr id="58371" name="Rectangle 3"/>
          <p:cNvSpPr>
            <a:spLocks noGrp="1" noChangeArrowheads="1"/>
          </p:cNvSpPr>
          <p:nvPr>
            <p:ph type="body" idx="1"/>
          </p:nvPr>
        </p:nvSpPr>
        <p:spPr/>
        <p:txBody>
          <a:bodyPr/>
          <a:lstStyle/>
          <a:p>
            <a:r>
              <a:rPr lang="en-GB"/>
              <a:t>Quality Control Circles (QCC)</a:t>
            </a:r>
          </a:p>
          <a:p>
            <a:pPr lvl="1"/>
            <a:r>
              <a:rPr lang="en-US"/>
              <a:t>A quality control circle consists of a small group of employees who do similar work and arrange to meet regularly to identify and analyze work-related problems, to brainstorm and to recommend and implement solutions.</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2971801"/>
            <a:ext cx="7772400" cy="1219200"/>
          </a:xfrm>
        </p:spPr>
        <p:txBody>
          <a:bodyPr>
            <a:normAutofit fontScale="90000"/>
          </a:bodyPr>
          <a:lstStyle/>
          <a:p>
            <a:pPr algn="r"/>
            <a:r>
              <a:rPr lang="en-US" dirty="0" smtClean="0"/>
              <a:t>Deming and </a:t>
            </a:r>
            <a:r>
              <a:rPr lang="en-US" dirty="0" err="1" smtClean="0"/>
              <a:t>juran</a:t>
            </a:r>
            <a:r>
              <a:rPr lang="en-US" dirty="0" smtClean="0"/>
              <a:t> philosophy</a:t>
            </a:r>
            <a:br>
              <a:rPr lang="en-US" dirty="0" smtClean="0"/>
            </a:br>
            <a:r>
              <a:rPr lang="en-US" dirty="0" smtClean="0"/>
              <a:t>Last lecture</a:t>
            </a:r>
            <a:br>
              <a:rPr lang="en-US" dirty="0" smtClean="0"/>
            </a:b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r>
              <a:rPr lang="en-US"/>
              <a:t>Quality Control Circles</a:t>
            </a:r>
            <a:endParaRPr lang="en-GB"/>
          </a:p>
        </p:txBody>
      </p:sp>
      <p:sp>
        <p:nvSpPr>
          <p:cNvPr id="59395" name="Rectangle 3"/>
          <p:cNvSpPr>
            <a:spLocks noGrp="1" noChangeArrowheads="1"/>
          </p:cNvSpPr>
          <p:nvPr>
            <p:ph type="body" idx="1"/>
          </p:nvPr>
        </p:nvSpPr>
        <p:spPr/>
        <p:txBody>
          <a:bodyPr/>
          <a:lstStyle/>
          <a:p>
            <a:r>
              <a:rPr lang="en-US"/>
              <a:t>Select problem</a:t>
            </a:r>
          </a:p>
          <a:p>
            <a:r>
              <a:rPr lang="en-US"/>
              <a:t>State and re-state problems</a:t>
            </a:r>
          </a:p>
          <a:p>
            <a:r>
              <a:rPr lang="en-US"/>
              <a:t>Collect facts</a:t>
            </a:r>
          </a:p>
          <a:p>
            <a:r>
              <a:rPr lang="en-US"/>
              <a:t>Brainstorm</a:t>
            </a:r>
          </a:p>
          <a:p>
            <a:r>
              <a:rPr lang="en-US"/>
              <a:t>Build on each other ideas</a:t>
            </a:r>
          </a:p>
          <a:p>
            <a:r>
              <a:rPr lang="en-US"/>
              <a:t>Choose course of action</a:t>
            </a:r>
          </a:p>
          <a:p>
            <a:r>
              <a:rPr lang="en-US"/>
              <a:t>Presentation</a:t>
            </a:r>
            <a:endParaRPr lang="en-GB"/>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p:txBody>
          <a:bodyPr/>
          <a:lstStyle/>
          <a:p>
            <a:r>
              <a:rPr lang="en-US" dirty="0" err="1"/>
              <a:t>Genichi</a:t>
            </a:r>
            <a:r>
              <a:rPr lang="en-US" dirty="0"/>
              <a:t> Taguchi</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blinds(horizontal)">
                                      <p:cBhvr>
                                        <p:cTn id="7" dur="500"/>
                                        <p:tgtEl>
                                          <p:spTgt spid="6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p:txBody>
          <a:bodyPr/>
          <a:lstStyle/>
          <a:p>
            <a:r>
              <a:rPr lang="en-US"/>
              <a:t>Taguchi’s Philosophy</a:t>
            </a:r>
            <a:endParaRPr lang="en-GB"/>
          </a:p>
        </p:txBody>
      </p:sp>
      <p:sp>
        <p:nvSpPr>
          <p:cNvPr id="60419" name="Rectangle 3"/>
          <p:cNvSpPr>
            <a:spLocks noGrp="1" noChangeArrowheads="1"/>
          </p:cNvSpPr>
          <p:nvPr>
            <p:ph type="body" idx="1"/>
          </p:nvPr>
        </p:nvSpPr>
        <p:spPr/>
        <p:txBody>
          <a:bodyPr/>
          <a:lstStyle/>
          <a:p>
            <a:pPr>
              <a:lnSpc>
                <a:spcPct val="90000"/>
              </a:lnSpc>
            </a:pPr>
            <a:r>
              <a:rPr lang="en-US" sz="2800" dirty="0"/>
              <a:t>Defines quality in terms of loss</a:t>
            </a:r>
          </a:p>
          <a:p>
            <a:pPr lvl="1">
              <a:lnSpc>
                <a:spcPct val="90000"/>
              </a:lnSpc>
            </a:pPr>
            <a:r>
              <a:rPr lang="en-US" sz="2400" dirty="0"/>
              <a:t>“the loss a product causes to society after being shipped, other than losses caused by its intrinsic function” </a:t>
            </a:r>
          </a:p>
          <a:p>
            <a:pPr>
              <a:lnSpc>
                <a:spcPct val="90000"/>
              </a:lnSpc>
            </a:pPr>
            <a:r>
              <a:rPr lang="en-US" sz="2800" dirty="0"/>
              <a:t>He defines a loss function as a measure of the cost of quality</a:t>
            </a:r>
          </a:p>
          <a:p>
            <a:pPr>
              <a:lnSpc>
                <a:spcPct val="90000"/>
              </a:lnSpc>
            </a:pPr>
            <a:r>
              <a:rPr lang="en-US" sz="2800" dirty="0"/>
              <a:t>He also developed a method for determining the optimum value of process variables which will minimize the variation in a process while keeping mean on target</a:t>
            </a:r>
            <a:endParaRPr lang="en-GB" sz="28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Taguchi Methods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Genichi</a:t>
            </a:r>
            <a:r>
              <a:rPr lang="en-US" dirty="0" smtClean="0"/>
              <a:t> Taguchi has been identified with the advent of what has come to be termed quality engineering.</a:t>
            </a:r>
          </a:p>
          <a:p>
            <a:endParaRPr lang="en-US" dirty="0" smtClean="0"/>
          </a:p>
          <a:p>
            <a:r>
              <a:rPr lang="en-US" dirty="0" smtClean="0"/>
              <a:t>The goal of quality engineering is to move quality improvement efforts upstream from the production phase to the product/process design stage (off-line).</a:t>
            </a:r>
          </a:p>
          <a:p>
            <a:endParaRPr lang="en-US" dirty="0" smtClean="0"/>
          </a:p>
          <a:p>
            <a:r>
              <a:rPr lang="en-US" dirty="0" smtClean="0"/>
              <a:t>As his loss function demonstrates, his main concern is deviation of a characteristic from its nominal value.  Uncontrollable factors (noise) are often responsible for this deviation and, therefore, Taguchi’s approach to experimental design has as its goal the design of products/process that are robust to these noise factors.</a:t>
            </a:r>
          </a:p>
          <a:p>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r>
              <a:rPr lang="en-US"/>
              <a:t>Peter Drucker</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blinds(horizontal)">
                                      <p:cBhvr>
                                        <p:cTn id="7" dur="5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r>
              <a:rPr lang="en-US"/>
              <a:t>Drucker’s Philosophy</a:t>
            </a:r>
            <a:endParaRPr lang="en-GB"/>
          </a:p>
        </p:txBody>
      </p:sp>
      <p:sp>
        <p:nvSpPr>
          <p:cNvPr id="48131" name="Rectangle 3"/>
          <p:cNvSpPr>
            <a:spLocks noGrp="1" noChangeArrowheads="1"/>
          </p:cNvSpPr>
          <p:nvPr>
            <p:ph type="body" idx="1"/>
          </p:nvPr>
        </p:nvSpPr>
        <p:spPr/>
        <p:txBody>
          <a:bodyPr/>
          <a:lstStyle/>
          <a:p>
            <a:r>
              <a:rPr lang="en-US"/>
              <a:t>Success is threefold</a:t>
            </a:r>
          </a:p>
          <a:p>
            <a:pPr lvl="1"/>
            <a:r>
              <a:rPr lang="en-US"/>
              <a:t>Know your business</a:t>
            </a:r>
          </a:p>
          <a:p>
            <a:pPr lvl="1"/>
            <a:r>
              <a:rPr lang="en-US"/>
              <a:t>Know your competencies</a:t>
            </a:r>
          </a:p>
          <a:p>
            <a:pPr lvl="1"/>
            <a:r>
              <a:rPr lang="en-US"/>
              <a:t>Knowing how to keep focused on goals</a:t>
            </a:r>
          </a:p>
          <a:p>
            <a:r>
              <a:rPr lang="en-US"/>
              <a:t>Effective management and employee participation</a:t>
            </a:r>
          </a:p>
          <a:p>
            <a:r>
              <a:rPr lang="en-US"/>
              <a:t>Link between the bottom line and satisfying the customer</a:t>
            </a:r>
            <a:endParaRPr lang="en-GB"/>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p:txBody>
          <a:bodyPr/>
          <a:lstStyle/>
          <a:p>
            <a:r>
              <a:rPr lang="en-US"/>
              <a:t>Drucker’s Philosophy</a:t>
            </a:r>
            <a:endParaRPr lang="en-GB"/>
          </a:p>
        </p:txBody>
      </p:sp>
      <p:sp>
        <p:nvSpPr>
          <p:cNvPr id="47107" name="Rectangle 3"/>
          <p:cNvSpPr>
            <a:spLocks noGrp="1" noChangeArrowheads="1"/>
          </p:cNvSpPr>
          <p:nvPr>
            <p:ph type="body" idx="1"/>
          </p:nvPr>
        </p:nvSpPr>
        <p:spPr/>
        <p:txBody>
          <a:bodyPr/>
          <a:lstStyle/>
          <a:p>
            <a:r>
              <a:rPr lang="en-US"/>
              <a:t>“Purpose of business lies outside itself – that is in creating and satisfying a customer. The decision process is central, and structure has to follow strategy and management has to be management by objectives and self-control.”</a:t>
            </a:r>
            <a:endParaRPr lang="en-GB"/>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r>
              <a:rPr lang="en-US" sz="4000"/>
              <a:t>Drucker’s 5 Principles of Management</a:t>
            </a:r>
            <a:endParaRPr lang="en-GB" sz="4000"/>
          </a:p>
        </p:txBody>
      </p:sp>
      <p:sp>
        <p:nvSpPr>
          <p:cNvPr id="46083" name="Rectangle 3"/>
          <p:cNvSpPr>
            <a:spLocks noGrp="1" noChangeArrowheads="1"/>
          </p:cNvSpPr>
          <p:nvPr>
            <p:ph type="body" idx="1"/>
          </p:nvPr>
        </p:nvSpPr>
        <p:spPr/>
        <p:txBody>
          <a:bodyPr/>
          <a:lstStyle/>
          <a:p>
            <a:pPr marL="609600" indent="-609600">
              <a:buFont typeface="Wingdings" pitchFamily="2" charset="2"/>
              <a:buAutoNum type="arabicPeriod"/>
            </a:pPr>
            <a:r>
              <a:rPr lang="en-US"/>
              <a:t>Setting objectives</a:t>
            </a:r>
          </a:p>
          <a:p>
            <a:pPr marL="609600" indent="-609600">
              <a:buFont typeface="Wingdings" pitchFamily="2" charset="2"/>
              <a:buAutoNum type="arabicPeriod"/>
            </a:pPr>
            <a:r>
              <a:rPr lang="en-US"/>
              <a:t>Organizing</a:t>
            </a:r>
          </a:p>
          <a:p>
            <a:pPr marL="609600" indent="-609600">
              <a:buFont typeface="Wingdings" pitchFamily="2" charset="2"/>
              <a:buAutoNum type="arabicPeriod"/>
            </a:pPr>
            <a:r>
              <a:rPr lang="en-US"/>
              <a:t>Motivating and communicating</a:t>
            </a:r>
          </a:p>
          <a:p>
            <a:pPr marL="609600" indent="-609600">
              <a:buFont typeface="Wingdings" pitchFamily="2" charset="2"/>
              <a:buAutoNum type="arabicPeriod"/>
            </a:pPr>
            <a:r>
              <a:rPr lang="en-US"/>
              <a:t>Establishing measures of performance</a:t>
            </a:r>
          </a:p>
          <a:p>
            <a:pPr marL="609600" indent="-609600">
              <a:buFont typeface="Wingdings" pitchFamily="2" charset="2"/>
              <a:buAutoNum type="arabicPeriod"/>
            </a:pPr>
            <a:r>
              <a:rPr lang="en-US"/>
              <a:t>Developing people</a:t>
            </a:r>
            <a:endParaRPr lang="en-GB"/>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p:txBody>
          <a:bodyPr/>
          <a:lstStyle/>
          <a:p>
            <a:r>
              <a:rPr lang="en-US"/>
              <a:t>Tom Peters</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2466"/>
                                        </p:tgtEl>
                                        <p:attrNameLst>
                                          <p:attrName>style.visibility</p:attrName>
                                        </p:attrNameLst>
                                      </p:cBhvr>
                                      <p:to>
                                        <p:strVal val="visible"/>
                                      </p:to>
                                    </p:set>
                                    <p:animEffect transition="in" filter="blinds(horizontal)">
                                      <p:cBhvr>
                                        <p:cTn id="7" dur="500"/>
                                        <p:tgtEl>
                                          <p:spTgt spid="62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r>
              <a:rPr lang="en-US"/>
              <a:t>Peter’s Philosophy</a:t>
            </a:r>
            <a:endParaRPr lang="en-GB"/>
          </a:p>
        </p:txBody>
      </p:sp>
      <p:sp>
        <p:nvSpPr>
          <p:cNvPr id="63491" name="Rectangle 3"/>
          <p:cNvSpPr>
            <a:spLocks noGrp="1" noChangeArrowheads="1"/>
          </p:cNvSpPr>
          <p:nvPr>
            <p:ph type="body" idx="1"/>
          </p:nvPr>
        </p:nvSpPr>
        <p:spPr/>
        <p:txBody>
          <a:bodyPr/>
          <a:lstStyle/>
          <a:p>
            <a:r>
              <a:rPr lang="en-US"/>
              <a:t>Excellent firms believe in constant improvement and constant change</a:t>
            </a:r>
          </a:p>
          <a:p>
            <a:r>
              <a:rPr lang="en-US"/>
              <a:t>Need to move from hierarchical management to horizontal, fast, cross-functional co-operative organization</a:t>
            </a:r>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14C010A-123B-43C0-A52E-2F43C042FBA2}" type="slidenum">
              <a:rPr lang="en-US"/>
              <a:pPr/>
              <a:t>6</a:t>
            </a:fld>
            <a:endParaRPr lang="en-US"/>
          </a:p>
        </p:txBody>
      </p:sp>
      <p:sp>
        <p:nvSpPr>
          <p:cNvPr id="100354" name="Rectangle 2"/>
          <p:cNvSpPr>
            <a:spLocks noGrp="1" noChangeArrowheads="1"/>
          </p:cNvSpPr>
          <p:nvPr>
            <p:ph type="title"/>
          </p:nvPr>
        </p:nvSpPr>
        <p:spPr>
          <a:noFill/>
          <a:ln/>
        </p:spPr>
        <p:txBody>
          <a:bodyPr lIns="92075" tIns="46038" rIns="92075" bIns="46038" anchor="b">
            <a:normAutofit fontScale="90000"/>
          </a:bodyPr>
          <a:lstStyle/>
          <a:p>
            <a:pPr eaLnBrk="0" hangingPunct="0"/>
            <a:r>
              <a:rPr lang="en-US" sz="4200" dirty="0"/>
              <a:t>Deming’s System </a:t>
            </a:r>
            <a:br>
              <a:rPr lang="en-US" sz="4200" dirty="0"/>
            </a:br>
            <a:r>
              <a:rPr lang="en-US" sz="4200" dirty="0"/>
              <a:t>of Profound Knowledge</a:t>
            </a:r>
          </a:p>
        </p:txBody>
      </p:sp>
      <p:sp>
        <p:nvSpPr>
          <p:cNvPr id="100355" name="Rectangle 3"/>
          <p:cNvSpPr>
            <a:spLocks noGrp="1" noChangeArrowheads="1"/>
          </p:cNvSpPr>
          <p:nvPr>
            <p:ph type="body" idx="1"/>
          </p:nvPr>
        </p:nvSpPr>
        <p:spPr>
          <a:noFill/>
          <a:ln/>
        </p:spPr>
        <p:txBody>
          <a:bodyPr lIns="92075" tIns="46038" rIns="92075" bIns="46038"/>
          <a:lstStyle/>
          <a:p>
            <a:pPr eaLnBrk="0" hangingPunct="0"/>
            <a:r>
              <a:rPr lang="en-US" dirty="0"/>
              <a:t>Appreciation for a system</a:t>
            </a:r>
          </a:p>
          <a:p>
            <a:pPr eaLnBrk="0" hangingPunct="0"/>
            <a:r>
              <a:rPr lang="en-US" dirty="0"/>
              <a:t>Understanding variation</a:t>
            </a:r>
          </a:p>
          <a:p>
            <a:pPr eaLnBrk="0" hangingPunct="0"/>
            <a:r>
              <a:rPr lang="en-US" dirty="0"/>
              <a:t>Theory of knowledge</a:t>
            </a:r>
          </a:p>
          <a:p>
            <a:pPr eaLnBrk="0" hangingPunct="0"/>
            <a:r>
              <a:rPr lang="en-US" dirty="0"/>
              <a:t>Psychology</a:t>
            </a:r>
          </a:p>
        </p:txBody>
      </p:sp>
      <p:graphicFrame>
        <p:nvGraphicFramePr>
          <p:cNvPr id="100357" name="Object 5"/>
          <p:cNvGraphicFramePr>
            <a:graphicFrameLocks noChangeAspect="1"/>
          </p:cNvGraphicFramePr>
          <p:nvPr/>
        </p:nvGraphicFramePr>
        <p:xfrm>
          <a:off x="5334000" y="3276600"/>
          <a:ext cx="3429000" cy="2571750"/>
        </p:xfrm>
        <a:graphic>
          <a:graphicData uri="http://schemas.openxmlformats.org/presentationml/2006/ole">
            <p:oleObj spid="_x0000_s117762" name="Bitmap Image" r:id="rId4" imgW="3048426" imgH="2285714" progId="PBrush">
              <p:embed/>
            </p:oleObj>
          </a:graphicData>
        </a:graphic>
      </p:graphicFrame>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0355">
                                            <p:txEl>
                                              <p:pRg st="3" end="3"/>
                                            </p:txEl>
                                          </p:spTgt>
                                        </p:tgtEl>
                                        <p:attrNameLst>
                                          <p:attrName>style.visibility</p:attrName>
                                        </p:attrNameLst>
                                      </p:cBhvr>
                                      <p:to>
                                        <p:strVal val="visible"/>
                                      </p:to>
                                    </p:set>
                                    <p:anim calcmode="lin" valueType="num">
                                      <p:cBhvr additive="base">
                                        <p:cTn id="25" dur="500" fill="hold"/>
                                        <p:tgtEl>
                                          <p:spTgt spid="1003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03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p:txBody>
          <a:bodyPr/>
          <a:lstStyle/>
          <a:p>
            <a:r>
              <a:rPr lang="en-US"/>
              <a:t>Peter’s Management Guidelines</a:t>
            </a:r>
            <a:endParaRPr lang="en-GB"/>
          </a:p>
        </p:txBody>
      </p:sp>
      <p:sp>
        <p:nvSpPr>
          <p:cNvPr id="64515" name="Rectangle 3"/>
          <p:cNvSpPr>
            <a:spLocks noGrp="1" noChangeArrowheads="1"/>
          </p:cNvSpPr>
          <p:nvPr>
            <p:ph type="body" idx="1"/>
          </p:nvPr>
        </p:nvSpPr>
        <p:spPr/>
        <p:txBody>
          <a:bodyPr/>
          <a:lstStyle/>
          <a:p>
            <a:r>
              <a:rPr lang="en-US" sz="2800"/>
              <a:t>Actively create a quality revolution</a:t>
            </a:r>
          </a:p>
          <a:p>
            <a:r>
              <a:rPr lang="en-US" sz="2800"/>
              <a:t>Put the customer first in everything you do</a:t>
            </a:r>
          </a:p>
          <a:p>
            <a:r>
              <a:rPr lang="en-US" sz="2800"/>
              <a:t>Listen actively to all stakeholders</a:t>
            </a:r>
          </a:p>
          <a:p>
            <a:r>
              <a:rPr lang="en-US" sz="2800"/>
              <a:t>Invest in people, training, education and recruitment</a:t>
            </a:r>
          </a:p>
          <a:p>
            <a:r>
              <a:rPr lang="en-US" sz="2800"/>
              <a:t>Openly reward, recognize and support productivity innovation</a:t>
            </a:r>
          </a:p>
          <a:p>
            <a:r>
              <a:rPr lang="en-US" sz="2800"/>
              <a:t>Openly support failures where people have tried to improve</a:t>
            </a:r>
          </a:p>
          <a:p>
            <a:r>
              <a:rPr lang="en-US" sz="2800"/>
              <a:t>Involve everyone in everything at all times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p:txBody>
          <a:bodyPr/>
          <a:lstStyle/>
          <a:p>
            <a:r>
              <a:rPr lang="en-US"/>
              <a:t>Peter’s Management Guidelines</a:t>
            </a:r>
            <a:endParaRPr lang="en-GB"/>
          </a:p>
        </p:txBody>
      </p:sp>
      <p:sp>
        <p:nvSpPr>
          <p:cNvPr id="65539" name="Rectangle 3"/>
          <p:cNvSpPr>
            <a:spLocks noGrp="1" noChangeArrowheads="1"/>
          </p:cNvSpPr>
          <p:nvPr>
            <p:ph type="body" idx="1"/>
          </p:nvPr>
        </p:nvSpPr>
        <p:spPr/>
        <p:txBody>
          <a:bodyPr>
            <a:normAutofit lnSpcReduction="10000"/>
          </a:bodyPr>
          <a:lstStyle/>
          <a:p>
            <a:r>
              <a:rPr lang="en-US" sz="2800"/>
              <a:t>Setup simple and understandable measures</a:t>
            </a:r>
          </a:p>
          <a:p>
            <a:r>
              <a:rPr lang="en-US" sz="2800"/>
              <a:t>Fight against bureaucracy and inflexibility</a:t>
            </a:r>
          </a:p>
          <a:p>
            <a:r>
              <a:rPr lang="en-US" sz="2800"/>
              <a:t>Look through a different mirror: step outside the company and look at it from a different perspective</a:t>
            </a:r>
          </a:p>
          <a:p>
            <a:r>
              <a:rPr lang="en-US" sz="2800"/>
              <a:t>Teamwork and trust: develop strong interpersonal and team skills</a:t>
            </a:r>
          </a:p>
          <a:p>
            <a:r>
              <a:rPr lang="en-US" sz="2800"/>
              <a:t>Work on attitudes and attention to detail: get things done</a:t>
            </a:r>
          </a:p>
          <a:p>
            <a:r>
              <a:rPr lang="en-US" sz="2800"/>
              <a:t>Be consistent and strive for improvements in all areas</a:t>
            </a:r>
            <a:endParaRPr lang="en-GB" sz="280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p:txBody>
          <a:bodyPr/>
          <a:lstStyle/>
          <a:p>
            <a:r>
              <a:rPr lang="en-US"/>
              <a:t>References</a:t>
            </a:r>
            <a:endParaRPr lang="en-GB"/>
          </a:p>
        </p:txBody>
      </p:sp>
      <p:sp>
        <p:nvSpPr>
          <p:cNvPr id="66563" name="Rectangle 3"/>
          <p:cNvSpPr>
            <a:spLocks noGrp="1" noChangeArrowheads="1"/>
          </p:cNvSpPr>
          <p:nvPr>
            <p:ph type="body" idx="1"/>
          </p:nvPr>
        </p:nvSpPr>
        <p:spPr/>
        <p:txBody>
          <a:bodyPr/>
          <a:lstStyle/>
          <a:p>
            <a:r>
              <a:rPr lang="en-US"/>
              <a:t>A Practical Approach to Software Quality, Ch. 1</a:t>
            </a:r>
          </a:p>
          <a:p>
            <a:r>
              <a:rPr lang="en-US"/>
              <a:t>Total Quality Management: A Total Quality Approach, Ch. 1</a:t>
            </a:r>
            <a:endParaRPr lang="en-GB"/>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lnSpcReduction="10000"/>
          </a:bodyPr>
          <a:lstStyle/>
          <a:p>
            <a:r>
              <a:rPr lang="en-US" dirty="0" smtClean="0"/>
              <a:t>Quality Gurus</a:t>
            </a:r>
          </a:p>
          <a:p>
            <a:pPr lvl="1"/>
            <a:r>
              <a:rPr lang="en-US" dirty="0" smtClean="0"/>
              <a:t>Philip B. Crosby</a:t>
            </a:r>
          </a:p>
          <a:p>
            <a:pPr lvl="1"/>
            <a:r>
              <a:rPr lang="en-US" dirty="0" smtClean="0"/>
              <a:t>Yoshio Kondo</a:t>
            </a:r>
          </a:p>
          <a:p>
            <a:pPr lvl="1"/>
            <a:r>
              <a:rPr lang="en-GB" dirty="0" err="1" smtClean="0"/>
              <a:t>Taiichi</a:t>
            </a:r>
            <a:r>
              <a:rPr lang="en-GB" dirty="0" smtClean="0"/>
              <a:t> </a:t>
            </a:r>
            <a:r>
              <a:rPr lang="en-GB" dirty="0" err="1" smtClean="0"/>
              <a:t>Ohno</a:t>
            </a:r>
            <a:endParaRPr lang="en-US" dirty="0" smtClean="0"/>
          </a:p>
          <a:p>
            <a:pPr lvl="1"/>
            <a:r>
              <a:rPr lang="en-US" dirty="0" smtClean="0"/>
              <a:t>Shingo </a:t>
            </a:r>
          </a:p>
          <a:p>
            <a:pPr lvl="1"/>
            <a:r>
              <a:rPr lang="en-US" dirty="0" smtClean="0"/>
              <a:t>Ishikawa</a:t>
            </a:r>
          </a:p>
          <a:p>
            <a:pPr lvl="1"/>
            <a:r>
              <a:rPr lang="en-US" dirty="0" err="1" smtClean="0"/>
              <a:t>Genichi</a:t>
            </a:r>
            <a:r>
              <a:rPr lang="en-US" dirty="0" smtClean="0"/>
              <a:t> Taguchi</a:t>
            </a:r>
          </a:p>
          <a:p>
            <a:pPr lvl="1"/>
            <a:r>
              <a:rPr lang="en-US" dirty="0" smtClean="0"/>
              <a:t>Peter </a:t>
            </a:r>
            <a:r>
              <a:rPr lang="en-US" dirty="0" err="1" smtClean="0"/>
              <a:t>Drucker</a:t>
            </a:r>
            <a:endParaRPr lang="en-US" dirty="0" smtClean="0"/>
          </a:p>
          <a:p>
            <a:pPr lvl="1"/>
            <a:r>
              <a:rPr lang="en-US" dirty="0" smtClean="0"/>
              <a:t>Tom Peters</a:t>
            </a:r>
          </a:p>
          <a:p>
            <a:endParaRPr lang="en-US" dirty="0" smtClean="0"/>
          </a:p>
          <a:p>
            <a:endParaRPr lang="en-US" dirty="0" smtClean="0"/>
          </a:p>
          <a:p>
            <a:pPr lvl="1"/>
            <a:endParaRPr lang="en-US" dirty="0" smtClean="0"/>
          </a:p>
          <a:p>
            <a:endParaRPr lang="tr-TR"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islamic quotes">
            <a:hlinkClick r:id="rId2"/>
          </p:cNvPr>
          <p:cNvPicPr/>
          <p:nvPr/>
        </p:nvPicPr>
        <p:blipFill>
          <a:blip r:embed="rId3" cstate="print"/>
          <a:srcRect b="19794"/>
          <a:stretch>
            <a:fillRect/>
          </a:stretch>
        </p:blipFill>
        <p:spPr bwMode="auto">
          <a:xfrm>
            <a:off x="2286000" y="1905000"/>
            <a:ext cx="4572000" cy="26279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islamic quotes">
            <a:hlinkClick r:id="rId2"/>
          </p:cNvPr>
          <p:cNvPicPr/>
          <p:nvPr/>
        </p:nvPicPr>
        <p:blipFill>
          <a:blip r:embed="rId3" cstate="print"/>
          <a:srcRect b="12800"/>
          <a:stretch>
            <a:fillRect/>
          </a:stretch>
        </p:blipFill>
        <p:spPr bwMode="auto">
          <a:xfrm>
            <a:off x="2057400" y="1600200"/>
            <a:ext cx="4953000" cy="338875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Box 3"/>
          <p:cNvSpPr txBox="1">
            <a:spLocks noChangeArrowheads="1"/>
          </p:cNvSpPr>
          <p:nvPr/>
        </p:nvSpPr>
        <p:spPr bwMode="auto">
          <a:xfrm>
            <a:off x="188913" y="6286500"/>
            <a:ext cx="2278062" cy="369888"/>
          </a:xfrm>
          <a:prstGeom prst="rect">
            <a:avLst/>
          </a:prstGeom>
          <a:noFill/>
          <a:ln w="9525">
            <a:noFill/>
            <a:miter lim="800000"/>
            <a:headEnd/>
            <a:tailEnd/>
          </a:ln>
        </p:spPr>
        <p:txBody>
          <a:bodyPr wrap="none">
            <a:spAutoFit/>
          </a:bodyPr>
          <a:lstStyle/>
          <a:p>
            <a:r>
              <a:rPr lang="en-US" altLang="en-US">
                <a:solidFill>
                  <a:srgbClr val="663300"/>
                </a:solidFill>
                <a:latin typeface="Bernard MT Condensed" pitchFamily="18" charset="0"/>
              </a:rPr>
              <a:t>Improving Productivity </a:t>
            </a:r>
          </a:p>
        </p:txBody>
      </p:sp>
      <p:pic>
        <p:nvPicPr>
          <p:cNvPr id="68611" name="Picture 2" descr="http://static1.squarespace.com/static/524caf98e4b0b5e2e07fd6cc/t/54f4d257e4b0bae73feecfe4/1425330776942/"/>
          <p:cNvPicPr>
            <a:picLocks noChangeAspect="1" noChangeArrowheads="1"/>
          </p:cNvPicPr>
          <p:nvPr/>
        </p:nvPicPr>
        <p:blipFill>
          <a:blip r:embed="rId3" cstate="print"/>
          <a:srcRect t="14655" b="16074"/>
          <a:stretch>
            <a:fillRect/>
          </a:stretch>
        </p:blipFill>
        <p:spPr bwMode="auto">
          <a:xfrm>
            <a:off x="1500188" y="1928813"/>
            <a:ext cx="6215062" cy="33575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7588" name="Rectangle 4"/>
          <p:cNvSpPr>
            <a:spLocks noGrp="1" noChangeArrowheads="1"/>
          </p:cNvSpPr>
          <p:nvPr>
            <p:ph type="ctrTitle"/>
          </p:nvPr>
        </p:nvSpPr>
        <p:spPr/>
        <p:txBody>
          <a:bodyPr/>
          <a:lstStyle/>
          <a:p>
            <a:r>
              <a:rPr lang="en-US" dirty="0" err="1" smtClean="0"/>
              <a:t>Juran</a:t>
            </a:r>
            <a:r>
              <a:rPr lang="en-US" dirty="0" smtClean="0"/>
              <a:t/>
            </a:r>
            <a:br>
              <a:rPr lang="en-US" dirty="0" smtClean="0"/>
            </a:br>
            <a:r>
              <a:rPr lang="en-US" dirty="0" smtClean="0"/>
              <a:t>Cost </a:t>
            </a:r>
            <a:r>
              <a:rPr lang="en-US" dirty="0"/>
              <a:t>of Poor Quality</a:t>
            </a:r>
          </a:p>
        </p:txBody>
      </p:sp>
      <p:sp>
        <p:nvSpPr>
          <p:cNvPr id="707589"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6400800"/>
            <a:ext cx="1905000" cy="457200"/>
          </a:xfrm>
          <a:prstGeom prst="rect">
            <a:avLst/>
          </a:prstGeom>
          <a:noFill/>
          <a:ln w="12700">
            <a:noFill/>
            <a:miter lim="800000"/>
            <a:headEnd/>
            <a:tailEnd/>
          </a:ln>
          <a:effectLst/>
        </p:spPr>
        <p:txBody>
          <a:bodyPr wrap="none" lIns="90488" tIns="44450" rIns="90488" bIns="44450" anchor="ctr"/>
          <a:lstStyle/>
          <a:p>
            <a:r>
              <a:rPr lang="en-US" sz="1400">
                <a:latin typeface="Arial" pitchFamily="34" charset="0"/>
              </a:rPr>
              <a:t>Slide 3.17</a:t>
            </a:r>
          </a:p>
        </p:txBody>
      </p:sp>
      <p:sp>
        <p:nvSpPr>
          <p:cNvPr id="30723" name="Rectangle 3"/>
          <p:cNvSpPr>
            <a:spLocks noChangeArrowheads="1"/>
          </p:cNvSpPr>
          <p:nvPr/>
        </p:nvSpPr>
        <p:spPr bwMode="auto">
          <a:xfrm>
            <a:off x="3124200" y="6172200"/>
            <a:ext cx="2895600" cy="457200"/>
          </a:xfrm>
          <a:prstGeom prst="rect">
            <a:avLst/>
          </a:prstGeom>
          <a:noFill/>
          <a:ln w="12700">
            <a:noFill/>
            <a:miter lim="800000"/>
            <a:headEnd/>
            <a:tailEnd/>
          </a:ln>
          <a:effectLst/>
        </p:spPr>
        <p:txBody>
          <a:bodyPr wrap="none" anchor="ctr"/>
          <a:lstStyle/>
          <a:p>
            <a:endParaRPr lang="en-US"/>
          </a:p>
        </p:txBody>
      </p:sp>
      <p:sp>
        <p:nvSpPr>
          <p:cNvPr id="30724" name="Rectangle 4"/>
          <p:cNvSpPr>
            <a:spLocks noGrp="1" noChangeArrowheads="1"/>
          </p:cNvSpPr>
          <p:nvPr>
            <p:ph type="title"/>
          </p:nvPr>
        </p:nvSpPr>
        <p:spPr>
          <a:noFill/>
          <a:ln/>
        </p:spPr>
        <p:txBody>
          <a:bodyPr/>
          <a:lstStyle/>
          <a:p>
            <a:r>
              <a:rPr lang="en-US"/>
              <a:t>Juran’s Quality Trilogy</a:t>
            </a:r>
          </a:p>
        </p:txBody>
      </p:sp>
      <p:sp>
        <p:nvSpPr>
          <p:cNvPr id="30725" name="Rectangle 5"/>
          <p:cNvSpPr>
            <a:spLocks noGrp="1" noChangeArrowheads="1"/>
          </p:cNvSpPr>
          <p:nvPr>
            <p:ph type="body" idx="1"/>
          </p:nvPr>
        </p:nvSpPr>
        <p:spPr>
          <a:xfrm>
            <a:off x="838200" y="1676400"/>
            <a:ext cx="7727950" cy="4114800"/>
          </a:xfrm>
          <a:noFill/>
          <a:ln/>
        </p:spPr>
        <p:txBody>
          <a:bodyPr>
            <a:normAutofit fontScale="77500" lnSpcReduction="20000"/>
          </a:bodyPr>
          <a:lstStyle/>
          <a:p>
            <a:pPr>
              <a:buFontTx/>
              <a:buNone/>
            </a:pPr>
            <a:r>
              <a:rPr lang="en-US" sz="2800" dirty="0" smtClean="0"/>
              <a:t>Managing for quality consists of </a:t>
            </a:r>
            <a:r>
              <a:rPr lang="en-US" sz="2800" i="1" dirty="0" smtClean="0"/>
              <a:t>three basic quality-oriented processes</a:t>
            </a:r>
            <a:r>
              <a:rPr lang="en-US" sz="2800" dirty="0" smtClean="0"/>
              <a:t>: </a:t>
            </a:r>
          </a:p>
          <a:p>
            <a:pPr lvl="1"/>
            <a:r>
              <a:rPr lang="en-US" sz="2400" dirty="0" smtClean="0"/>
              <a:t>	</a:t>
            </a:r>
            <a:r>
              <a:rPr lang="en-US" sz="2400" b="1" dirty="0" smtClean="0"/>
              <a:t>quality planning, </a:t>
            </a:r>
          </a:p>
          <a:p>
            <a:pPr lvl="1"/>
            <a:r>
              <a:rPr lang="en-US" sz="2400" b="1" dirty="0" smtClean="0"/>
              <a:t>	quality control, and </a:t>
            </a:r>
          </a:p>
          <a:p>
            <a:pPr lvl="1"/>
            <a:r>
              <a:rPr lang="en-US" sz="2400" b="1" dirty="0" smtClean="0"/>
              <a:t>	quality improvement.</a:t>
            </a:r>
          </a:p>
          <a:p>
            <a:pPr>
              <a:buFontTx/>
              <a:buNone/>
            </a:pPr>
            <a:endParaRPr lang="en-US" sz="2800" b="1" dirty="0" smtClean="0"/>
          </a:p>
          <a:p>
            <a:pPr>
              <a:buFontTx/>
              <a:buNone/>
            </a:pPr>
            <a:r>
              <a:rPr lang="en-US" sz="2800" dirty="0" smtClean="0"/>
              <a:t>The role of </a:t>
            </a:r>
            <a:r>
              <a:rPr lang="en-US" sz="2800" i="1" dirty="0" smtClean="0"/>
              <a:t>quality planning</a:t>
            </a:r>
            <a:r>
              <a:rPr lang="en-US" sz="2800" dirty="0" smtClean="0"/>
              <a:t> is to design a process that will be able to meet established goals under operating conditions.</a:t>
            </a:r>
          </a:p>
          <a:p>
            <a:pPr>
              <a:buFontTx/>
              <a:buNone/>
            </a:pPr>
            <a:r>
              <a:rPr lang="en-US" sz="2800" dirty="0" smtClean="0"/>
              <a:t>The role of </a:t>
            </a:r>
            <a:r>
              <a:rPr lang="en-US" sz="2800" i="1" dirty="0" smtClean="0"/>
              <a:t>quality control</a:t>
            </a:r>
            <a:r>
              <a:rPr lang="en-US" sz="2800" dirty="0" smtClean="0"/>
              <a:t> is to operate and when necessary correct the process so that it performs with optimal effectiveness.</a:t>
            </a:r>
          </a:p>
          <a:p>
            <a:pPr>
              <a:buFontTx/>
              <a:buNone/>
            </a:pPr>
            <a:r>
              <a:rPr lang="en-US" sz="2800" dirty="0" smtClean="0"/>
              <a:t>The role of </a:t>
            </a:r>
            <a:r>
              <a:rPr lang="en-US" sz="2800" i="1" dirty="0" smtClean="0"/>
              <a:t>quality improvement</a:t>
            </a:r>
            <a:r>
              <a:rPr lang="en-US" sz="2800" dirty="0" smtClean="0"/>
              <a:t> is to devise ways to take the process  to unprecedented levels of performance.</a:t>
            </a:r>
            <a:endParaRPr lang="en-US" sz="2800" dirty="0"/>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Key Idea</a:t>
            </a:r>
          </a:p>
        </p:txBody>
      </p:sp>
      <p:sp>
        <p:nvSpPr>
          <p:cNvPr id="36867" name="Rectangle 3"/>
          <p:cNvSpPr>
            <a:spLocks noGrp="1" noChangeArrowheads="1"/>
          </p:cNvSpPr>
          <p:nvPr>
            <p:ph type="body" idx="1"/>
          </p:nvPr>
        </p:nvSpPr>
        <p:spPr/>
        <p:txBody>
          <a:bodyPr>
            <a:normAutofit lnSpcReduction="10000"/>
          </a:bodyPr>
          <a:lstStyle/>
          <a:p>
            <a:pPr>
              <a:lnSpc>
                <a:spcPct val="90000"/>
              </a:lnSpc>
            </a:pPr>
            <a:r>
              <a:rPr lang="en-US" sz="3000" dirty="0" err="1"/>
              <a:t>Juran</a:t>
            </a:r>
            <a:r>
              <a:rPr lang="en-US" sz="3000" dirty="0"/>
              <a:t> proposed a simple definition of quality: “fitness for use.” </a:t>
            </a:r>
            <a:endParaRPr lang="en-US" sz="3000" dirty="0" smtClean="0"/>
          </a:p>
          <a:p>
            <a:pPr>
              <a:lnSpc>
                <a:spcPct val="90000"/>
              </a:lnSpc>
              <a:buNone/>
            </a:pPr>
            <a:endParaRPr lang="en-US" sz="3000" dirty="0"/>
          </a:p>
          <a:p>
            <a:pPr>
              <a:lnSpc>
                <a:spcPct val="90000"/>
              </a:lnSpc>
            </a:pPr>
            <a:r>
              <a:rPr lang="en-US" sz="3000" dirty="0"/>
              <a:t>This definition of quality suggests that it should be viewed from both external and internal perspectives; that is, quality is related to </a:t>
            </a:r>
            <a:endParaRPr lang="en-US" sz="3000" dirty="0" smtClean="0"/>
          </a:p>
          <a:p>
            <a:pPr>
              <a:lnSpc>
                <a:spcPct val="90000"/>
              </a:lnSpc>
              <a:buNone/>
            </a:pPr>
            <a:endParaRPr lang="en-US" sz="3000" dirty="0" smtClean="0"/>
          </a:p>
          <a:p>
            <a:pPr lvl="1">
              <a:lnSpc>
                <a:spcPct val="90000"/>
              </a:lnSpc>
              <a:buNone/>
            </a:pPr>
            <a:r>
              <a:rPr lang="en-US" sz="2600" dirty="0" smtClean="0"/>
              <a:t>(</a:t>
            </a:r>
            <a:r>
              <a:rPr lang="en-US" sz="2600" dirty="0"/>
              <a:t>1) product performance that results in customer satisfaction; </a:t>
            </a:r>
            <a:endParaRPr lang="en-US" sz="2600" dirty="0" smtClean="0"/>
          </a:p>
          <a:p>
            <a:pPr lvl="1">
              <a:lnSpc>
                <a:spcPct val="90000"/>
              </a:lnSpc>
              <a:buNone/>
            </a:pPr>
            <a:r>
              <a:rPr lang="en-US" sz="2600" dirty="0" smtClean="0"/>
              <a:t>(</a:t>
            </a:r>
            <a:r>
              <a:rPr lang="en-US" sz="2600" dirty="0"/>
              <a:t>2) freedom from product deficiencies, which avoids customer dissatisfaction.”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7641</TotalTime>
  <Words>1818</Words>
  <Application>Microsoft Office PowerPoint</Application>
  <PresentationFormat>On-screen Show (4:3)</PresentationFormat>
  <Paragraphs>384</Paragraphs>
  <Slides>66</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68" baseType="lpstr">
      <vt:lpstr>Office Theme</vt:lpstr>
      <vt:lpstr>Bitmap Image</vt:lpstr>
      <vt:lpstr>Slide 1</vt:lpstr>
      <vt:lpstr>Slide 2</vt:lpstr>
      <vt:lpstr>Slide 3</vt:lpstr>
      <vt:lpstr>Productivity and Quality Management</vt:lpstr>
      <vt:lpstr>Deming and juran philosophy Last lecture </vt:lpstr>
      <vt:lpstr>Deming’s System  of Profound Knowledge</vt:lpstr>
      <vt:lpstr>Juran Cost of Poor Quality</vt:lpstr>
      <vt:lpstr>Juran’s Quality Trilogy</vt:lpstr>
      <vt:lpstr>Key Idea</vt:lpstr>
      <vt:lpstr>Cost of Poor Quality</vt:lpstr>
      <vt:lpstr>Quality Costs</vt:lpstr>
      <vt:lpstr>COPQ Overview</vt:lpstr>
      <vt:lpstr>The quality gurus </vt:lpstr>
      <vt:lpstr>Leaders in the Quality Revolution</vt:lpstr>
      <vt:lpstr>Philip B. Crosby</vt:lpstr>
      <vt:lpstr>Philip Crosby (1926-2001) conformance to requirements</vt:lpstr>
      <vt:lpstr>Philip B. Crosby</vt:lpstr>
      <vt:lpstr>Phillip B. Crosby</vt:lpstr>
      <vt:lpstr>Philip B. Crosby’s Philosophy</vt:lpstr>
      <vt:lpstr>Philip B. Crosby’s Philosophy cont…</vt:lpstr>
      <vt:lpstr>Crosby’s 14-step program</vt:lpstr>
      <vt:lpstr>Crosby’s 14-step program</vt:lpstr>
      <vt:lpstr>Crosby’s Maturity Grid</vt:lpstr>
      <vt:lpstr>Philip Crosby Four absolutes of quality management</vt:lpstr>
      <vt:lpstr>Philip Crosby</vt:lpstr>
      <vt:lpstr>Four Absolutes of Quality Management (Crosby, 1979)</vt:lpstr>
      <vt:lpstr>Cost of Quality: prevention costs</vt:lpstr>
      <vt:lpstr>Cost of Quality: appraisal costs</vt:lpstr>
      <vt:lpstr>Cost of Quality: failure costs</vt:lpstr>
      <vt:lpstr>Philip Crosby</vt:lpstr>
      <vt:lpstr>What do the philosophies of Deming, Juran, and Crosby Have in common?</vt:lpstr>
      <vt:lpstr>Yoshio Kondo</vt:lpstr>
      <vt:lpstr>Yoshio Kondo (b.1924) motivation of employees is important</vt:lpstr>
      <vt:lpstr>Yoshio Kondo</vt:lpstr>
      <vt:lpstr>Yoshio Kondo</vt:lpstr>
      <vt:lpstr>Yoshio Kondo</vt:lpstr>
      <vt:lpstr>Taiichi Ohno</vt:lpstr>
      <vt:lpstr>Taiichi Ohno (1912-1990)</vt:lpstr>
      <vt:lpstr>Ohno: seven forms of waste</vt:lpstr>
      <vt:lpstr>Shingo</vt:lpstr>
      <vt:lpstr>Shigeo Shingo (1909-1990) Poka-Yoke: mistake-proofing</vt:lpstr>
      <vt:lpstr>Shigeo Shingo</vt:lpstr>
      <vt:lpstr>Shingo’s Philosophy</vt:lpstr>
      <vt:lpstr>Ishikawa</vt:lpstr>
      <vt:lpstr>Kaoru Ishikawa (1915-1989) Pareto and cause-and-effect diagrams</vt:lpstr>
      <vt:lpstr>Kaoru Ishikawa</vt:lpstr>
      <vt:lpstr>Kaoru Ishikawa (points 1-7 of 15)</vt:lpstr>
      <vt:lpstr>Kaoru Ishikawa (points 8-15 of 15)</vt:lpstr>
      <vt:lpstr>Ishikawa’s Philosophy</vt:lpstr>
      <vt:lpstr>Quality Control Circles</vt:lpstr>
      <vt:lpstr>Genichi Taguchi</vt:lpstr>
      <vt:lpstr>Taguchi’s Philosophy</vt:lpstr>
      <vt:lpstr>Taguchi Methods</vt:lpstr>
      <vt:lpstr>Peter Drucker</vt:lpstr>
      <vt:lpstr>Drucker’s Philosophy</vt:lpstr>
      <vt:lpstr>Drucker’s Philosophy</vt:lpstr>
      <vt:lpstr>Drucker’s 5 Principles of Management</vt:lpstr>
      <vt:lpstr>Tom Peters</vt:lpstr>
      <vt:lpstr>Peter’s Philosophy</vt:lpstr>
      <vt:lpstr>Peter’s Management Guidelines</vt:lpstr>
      <vt:lpstr>Peter’s Management Guidelines</vt:lpstr>
      <vt:lpstr>References</vt:lpstr>
      <vt:lpstr>Summary</vt:lpstr>
      <vt:lpstr>Slide 64</vt:lpstr>
      <vt:lpstr>Slide 65</vt:lpstr>
      <vt:lpstr>Slide 66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NTS</cp:lastModifiedBy>
  <cp:revision>248</cp:revision>
  <dcterms:created xsi:type="dcterms:W3CDTF">2015-04-06T05:48:01Z</dcterms:created>
  <dcterms:modified xsi:type="dcterms:W3CDTF">2015-04-21T11:52:08Z</dcterms:modified>
</cp:coreProperties>
</file>