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66"/>
  </p:notesMasterIdLst>
  <p:sldIdLst>
    <p:sldId id="313" r:id="rId2"/>
    <p:sldId id="773" r:id="rId3"/>
    <p:sldId id="314" r:id="rId4"/>
    <p:sldId id="315" r:id="rId5"/>
    <p:sldId id="927" r:id="rId6"/>
    <p:sldId id="1014" r:id="rId7"/>
    <p:sldId id="1015" r:id="rId8"/>
    <p:sldId id="1016" r:id="rId9"/>
    <p:sldId id="1017" r:id="rId10"/>
    <p:sldId id="1018" r:id="rId11"/>
    <p:sldId id="1019" r:id="rId12"/>
    <p:sldId id="1030" r:id="rId13"/>
    <p:sldId id="1020" r:id="rId14"/>
    <p:sldId id="1031" r:id="rId15"/>
    <p:sldId id="1065" r:id="rId16"/>
    <p:sldId id="1021" r:id="rId17"/>
    <p:sldId id="1022" r:id="rId18"/>
    <p:sldId id="1023" r:id="rId19"/>
    <p:sldId id="1024" r:id="rId20"/>
    <p:sldId id="1025" r:id="rId21"/>
    <p:sldId id="1026" r:id="rId22"/>
    <p:sldId id="1027" r:id="rId23"/>
    <p:sldId id="1028" r:id="rId24"/>
    <p:sldId id="1032" r:id="rId25"/>
    <p:sldId id="1033" r:id="rId26"/>
    <p:sldId id="1034" r:id="rId27"/>
    <p:sldId id="1066" r:id="rId28"/>
    <p:sldId id="1035" r:id="rId29"/>
    <p:sldId id="1036" r:id="rId30"/>
    <p:sldId id="1037" r:id="rId31"/>
    <p:sldId id="1067" r:id="rId32"/>
    <p:sldId id="1038" r:id="rId33"/>
    <p:sldId id="1039" r:id="rId34"/>
    <p:sldId id="1029" r:id="rId35"/>
    <p:sldId id="1040" r:id="rId36"/>
    <p:sldId id="1041" r:id="rId37"/>
    <p:sldId id="1042" r:id="rId38"/>
    <p:sldId id="1047" r:id="rId39"/>
    <p:sldId id="1043" r:id="rId40"/>
    <p:sldId id="1044" r:id="rId41"/>
    <p:sldId id="1045" r:id="rId42"/>
    <p:sldId id="1068" r:id="rId43"/>
    <p:sldId id="1046" r:id="rId44"/>
    <p:sldId id="1049" r:id="rId45"/>
    <p:sldId id="1057" r:id="rId46"/>
    <p:sldId id="1050" r:id="rId47"/>
    <p:sldId id="1051" r:id="rId48"/>
    <p:sldId id="1052" r:id="rId49"/>
    <p:sldId id="1058" r:id="rId50"/>
    <p:sldId id="1053" r:id="rId51"/>
    <p:sldId id="1054" r:id="rId52"/>
    <p:sldId id="1055" r:id="rId53"/>
    <p:sldId id="1056" r:id="rId54"/>
    <p:sldId id="1069" r:id="rId55"/>
    <p:sldId id="1048" r:id="rId56"/>
    <p:sldId id="1059" r:id="rId57"/>
    <p:sldId id="1060" r:id="rId58"/>
    <p:sldId id="1061" r:id="rId59"/>
    <p:sldId id="1062" r:id="rId60"/>
    <p:sldId id="1063" r:id="rId61"/>
    <p:sldId id="1064" r:id="rId62"/>
    <p:sldId id="827" r:id="rId63"/>
    <p:sldId id="828" r:id="rId64"/>
    <p:sldId id="82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9" d="100"/>
          <a:sy n="69" d="100"/>
        </p:scale>
        <p:origin x="-14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0E2F3-49F9-4396-B40E-6AFE3916710D}" type="datetimeFigureOut">
              <a:rPr lang="en-US" smtClean="0"/>
              <a:pPr/>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673A7-5530-434C-8981-E3DE1620B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64</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F0CAA-E95C-4E95-B5E9-C9006C7CDDB2}"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F0CAA-E95C-4E95-B5E9-C9006C7CDDB2}"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F0CAA-E95C-4E95-B5E9-C9006C7CDDB2}"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F0CAA-E95C-4E95-B5E9-C9006C7CDDB2}" type="datetimeFigureOut">
              <a:rPr lang="en-US" smtClean="0"/>
              <a:pPr/>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0CAA-E95C-4E95-B5E9-C9006C7CDDB2}"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F0CAA-E95C-4E95-B5E9-C9006C7CDDB2}" type="datetimeFigureOut">
              <a:rPr lang="en-US" smtClean="0"/>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6CFA-C865-4719-B3ED-ECA58923C2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url?sa=i&amp;rct=j&amp;q=&amp;esrc=s&amp;source=images&amp;cd=&amp;cad=rja&amp;uact=8&amp;ved=&amp;url=http://www.inspirational-picture-quotes.com/2013/02/very-nice-quote-on-mother-with-picture.html&amp;ei=ojI_VZeyKofzUqSTgfgG&amp;bvm=bv.91665533,d.d24&amp;psig=AFQjCNG_QtCqvWsFRHchu7s778Gx6pCFqQ&amp;ust=143029149103097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islamicquotes.com/wp-content/uploads/2013/03/Islamic-quote-on-love-Tabarani6067.p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pk/url?sa=i&amp;rct=j&amp;q=&amp;esrc=s&amp;source=images&amp;cd=&amp;cad=rja&amp;uact=8&amp;ved=0CAcQjRw&amp;url=http://besquotes.blogspot.com/2014/06/nice-quotes.html&amp;ei=yTI_VeypCYbwaInjgNgG&amp;bvm=bv.91665533,d.d24&amp;psig=AFQjCNG_QtCqvWsFRHchu7s778Gx6pCFqQ&amp;ust=1430291491030971"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islamicquotes.com/wp-content/uploads/2013/03/Islamic-quotes-about-Allah-love-1.png" TargetMode="Externa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252934" name="Picture 6" descr="Image result for bismillah pics gallery"/>
          <p:cNvPicPr>
            <a:picLocks noChangeAspect="1" noChangeArrowheads="1"/>
          </p:cNvPicPr>
          <p:nvPr/>
        </p:nvPicPr>
        <p:blipFill>
          <a:blip r:embed="rId2"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Objectives</a:t>
            </a:r>
            <a:endParaRPr lang="en-US" dirty="0"/>
          </a:p>
        </p:txBody>
      </p:sp>
      <p:sp>
        <p:nvSpPr>
          <p:cNvPr id="5" name="Content Placeholder 4"/>
          <p:cNvSpPr>
            <a:spLocks noGrp="1"/>
          </p:cNvSpPr>
          <p:nvPr>
            <p:ph idx="1"/>
          </p:nvPr>
        </p:nvSpPr>
        <p:spPr/>
        <p:txBody>
          <a:bodyPr>
            <a:normAutofit/>
          </a:bodyPr>
          <a:lstStyle/>
          <a:p>
            <a:pPr>
              <a:buNone/>
            </a:pPr>
            <a:endParaRPr lang="en-US" dirty="0" smtClean="0"/>
          </a:p>
          <a:p>
            <a:pPr>
              <a:buNone/>
            </a:pPr>
            <a:r>
              <a:rPr lang="en-US" dirty="0" smtClean="0"/>
              <a:t>1. Define the employee-forecasting process, and discuss the elements of resource planning.</a:t>
            </a:r>
          </a:p>
          <a:p>
            <a:pPr>
              <a:buNone/>
            </a:pPr>
            <a:r>
              <a:rPr lang="en-US" dirty="0" smtClean="0"/>
              <a:t>2. Develop a scheme for the development of job descriptions and requirements.</a:t>
            </a:r>
          </a:p>
          <a:p>
            <a:pPr>
              <a:buNone/>
            </a:pPr>
            <a:r>
              <a:rPr lang="en-US" dirty="0" smtClean="0"/>
              <a:t>3. Describe the various education and training methodologies</a:t>
            </a:r>
            <a:r>
              <a:rPr lang="en-US" dirty="0" smtClean="0"/>
              <a:t>.</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Terminology</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 </a:t>
            </a:r>
            <a:r>
              <a:rPr lang="en-US" i="1" dirty="0" smtClean="0"/>
              <a:t>Education</a:t>
            </a:r>
            <a:r>
              <a:rPr lang="en-US" dirty="0" smtClean="0"/>
              <a:t>: </a:t>
            </a:r>
            <a:endParaRPr lang="en-US" dirty="0" smtClean="0"/>
          </a:p>
          <a:p>
            <a:pPr lvl="1"/>
            <a:r>
              <a:rPr lang="en-US" dirty="0" smtClean="0"/>
              <a:t>The </a:t>
            </a:r>
            <a:r>
              <a:rPr lang="en-US" dirty="0" smtClean="0"/>
              <a:t>act or process of imparting or acquiring knowledge, skill, or judgment.</a:t>
            </a:r>
          </a:p>
          <a:p>
            <a:r>
              <a:rPr lang="en-US" i="1" dirty="0" smtClean="0"/>
              <a:t> </a:t>
            </a:r>
            <a:r>
              <a:rPr lang="en-US" i="1" dirty="0" smtClean="0"/>
              <a:t>Experience</a:t>
            </a:r>
            <a:r>
              <a:rPr lang="en-US" dirty="0" smtClean="0"/>
              <a:t>: </a:t>
            </a:r>
            <a:endParaRPr lang="en-US" dirty="0" smtClean="0"/>
          </a:p>
          <a:p>
            <a:pPr lvl="1"/>
            <a:r>
              <a:rPr lang="en-US" dirty="0" smtClean="0"/>
              <a:t>The </a:t>
            </a:r>
            <a:r>
              <a:rPr lang="en-US" dirty="0" smtClean="0"/>
              <a:t>application of education. </a:t>
            </a:r>
          </a:p>
          <a:p>
            <a:r>
              <a:rPr lang="en-US" i="1" dirty="0" smtClean="0"/>
              <a:t> </a:t>
            </a:r>
            <a:r>
              <a:rPr lang="en-US" i="1" dirty="0" smtClean="0"/>
              <a:t>Research</a:t>
            </a:r>
            <a:r>
              <a:rPr lang="en-US" dirty="0" smtClean="0"/>
              <a:t>: </a:t>
            </a:r>
            <a:endParaRPr lang="en-US" dirty="0" smtClean="0"/>
          </a:p>
          <a:p>
            <a:pPr lvl="1"/>
            <a:r>
              <a:rPr lang="en-US" dirty="0" smtClean="0"/>
              <a:t>Research </a:t>
            </a:r>
            <a:r>
              <a:rPr lang="en-US" dirty="0" smtClean="0"/>
              <a:t>is a human activity based on intellectual investigation and aimed at discovering, interpreting, and revising human knowledge on different aspects of the world. </a:t>
            </a:r>
            <a:endParaRPr lang="en-US" dirty="0" smtClean="0"/>
          </a:p>
          <a:p>
            <a:pPr lvl="1"/>
            <a:r>
              <a:rPr lang="en-US" dirty="0" smtClean="0"/>
              <a:t>Research </a:t>
            </a:r>
            <a:r>
              <a:rPr lang="en-US" dirty="0" smtClean="0"/>
              <a:t>can use the scientific method, but need not do so. Scientific research relies on the application of the scientific method, a harnessing of curiosity</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Terminology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 </a:t>
            </a:r>
            <a:r>
              <a:rPr lang="en-US" dirty="0" smtClean="0"/>
              <a:t>This </a:t>
            </a:r>
            <a:r>
              <a:rPr lang="en-US" dirty="0" smtClean="0"/>
              <a:t>research provides scientific information and theories for the explanation of the nature and the properties of humans. </a:t>
            </a:r>
            <a:endParaRPr lang="en-US" dirty="0" smtClean="0"/>
          </a:p>
          <a:p>
            <a:r>
              <a:rPr lang="en-US" dirty="0" smtClean="0"/>
              <a:t>It </a:t>
            </a:r>
            <a:r>
              <a:rPr lang="en-US" dirty="0" smtClean="0"/>
              <a:t>makes practical applications possible. </a:t>
            </a:r>
            <a:endParaRPr lang="en-US" dirty="0" smtClean="0"/>
          </a:p>
          <a:p>
            <a:r>
              <a:rPr lang="en-US" dirty="0" smtClean="0"/>
              <a:t>Scientific </a:t>
            </a:r>
            <a:r>
              <a:rPr lang="en-US" dirty="0" smtClean="0"/>
              <a:t>research is funded </a:t>
            </a:r>
            <a:r>
              <a:rPr lang="en-US" dirty="0" smtClean="0"/>
              <a:t>by</a:t>
            </a:r>
          </a:p>
          <a:p>
            <a:pPr lvl="1"/>
            <a:r>
              <a:rPr lang="en-US" dirty="0" smtClean="0"/>
              <a:t>public </a:t>
            </a:r>
            <a:r>
              <a:rPr lang="en-US" dirty="0" smtClean="0"/>
              <a:t>authorities, </a:t>
            </a:r>
            <a:endParaRPr lang="en-US" dirty="0" smtClean="0"/>
          </a:p>
          <a:p>
            <a:pPr lvl="1"/>
            <a:r>
              <a:rPr lang="en-US" dirty="0" smtClean="0"/>
              <a:t>by </a:t>
            </a:r>
            <a:r>
              <a:rPr lang="en-US" dirty="0" smtClean="0"/>
              <a:t>charitable organizations, and </a:t>
            </a:r>
            <a:endParaRPr lang="en-US" dirty="0" smtClean="0"/>
          </a:p>
          <a:p>
            <a:pPr lvl="1"/>
            <a:r>
              <a:rPr lang="en-US" dirty="0" smtClean="0"/>
              <a:t>private </a:t>
            </a:r>
            <a:r>
              <a:rPr lang="en-US" dirty="0" smtClean="0"/>
              <a:t>groups, including many companies. </a:t>
            </a:r>
            <a:endParaRPr lang="en-US" dirty="0" smtClean="0"/>
          </a:p>
          <a:p>
            <a:r>
              <a:rPr lang="en-US" dirty="0" smtClean="0"/>
              <a:t>Scientific </a:t>
            </a:r>
            <a:r>
              <a:rPr lang="en-US" dirty="0" smtClean="0"/>
              <a:t>research can be subdivided into different classifications</a:t>
            </a:r>
            <a:r>
              <a:rPr lang="en-US" dirty="0"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Terminology</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i="1" dirty="0" smtClean="0"/>
              <a:t>Speculation</a:t>
            </a:r>
            <a:r>
              <a:rPr lang="en-US" dirty="0" smtClean="0"/>
              <a:t>: </a:t>
            </a:r>
            <a:endParaRPr lang="en-US" dirty="0" smtClean="0"/>
          </a:p>
          <a:p>
            <a:pPr lvl="1"/>
            <a:r>
              <a:rPr lang="en-US" dirty="0" smtClean="0"/>
              <a:t>Contemplation </a:t>
            </a:r>
            <a:r>
              <a:rPr lang="en-US" dirty="0" smtClean="0"/>
              <a:t>or consideration of a subject; meditation. </a:t>
            </a:r>
            <a:endParaRPr lang="en-US" dirty="0" smtClean="0"/>
          </a:p>
          <a:p>
            <a:pPr lvl="1"/>
            <a:r>
              <a:rPr lang="en-US" dirty="0" smtClean="0"/>
              <a:t>A </a:t>
            </a:r>
            <a:r>
              <a:rPr lang="en-US" dirty="0" smtClean="0"/>
              <a:t>conclusion, opinion, or fact reached by conjecture. </a:t>
            </a:r>
            <a:endParaRPr lang="en-US" dirty="0" smtClean="0"/>
          </a:p>
          <a:p>
            <a:pPr lvl="1"/>
            <a:r>
              <a:rPr lang="en-US" dirty="0" smtClean="0"/>
              <a:t>Reasoning </a:t>
            </a:r>
            <a:r>
              <a:rPr lang="en-US" dirty="0" smtClean="0"/>
              <a:t>based on inconclusive evidence; conjecture or supposition. </a:t>
            </a:r>
            <a:endParaRPr lang="en-US" dirty="0" smtClean="0"/>
          </a:p>
          <a:p>
            <a:pPr lvl="1"/>
            <a:r>
              <a:rPr lang="en-US" dirty="0" smtClean="0"/>
              <a:t>Engagement </a:t>
            </a:r>
            <a:r>
              <a:rPr lang="en-US" dirty="0" smtClean="0"/>
              <a:t>in risky business transactions on the chance of quick and/or considerable profit.  </a:t>
            </a:r>
            <a:endParaRPr lang="en-US" dirty="0" smtClean="0"/>
          </a:p>
          <a:p>
            <a:pPr lvl="1"/>
            <a:r>
              <a:rPr lang="en-US" dirty="0" smtClean="0"/>
              <a:t>A </a:t>
            </a:r>
            <a:r>
              <a:rPr lang="en-US" dirty="0" smtClean="0"/>
              <a:t>commercial or financial transaction involving speculation.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Terminology</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i="1" dirty="0" smtClean="0"/>
              <a:t>Theory</a:t>
            </a:r>
            <a:r>
              <a:rPr lang="en-US" dirty="0" smtClean="0"/>
              <a:t>: </a:t>
            </a:r>
            <a:endParaRPr lang="en-US" dirty="0" smtClean="0"/>
          </a:p>
          <a:p>
            <a:pPr lvl="1"/>
            <a:r>
              <a:rPr lang="en-US" dirty="0" smtClean="0"/>
              <a:t>A </a:t>
            </a:r>
            <a:r>
              <a:rPr lang="en-US" dirty="0" smtClean="0"/>
              <a:t>set of statements or principles devised to explain a group of facts or </a:t>
            </a:r>
            <a:r>
              <a:rPr lang="en-US" dirty="0" smtClean="0"/>
              <a:t>phenomena</a:t>
            </a:r>
          </a:p>
          <a:p>
            <a:pPr lvl="1"/>
            <a:r>
              <a:rPr lang="en-US" dirty="0" smtClean="0"/>
              <a:t>Especially </a:t>
            </a:r>
            <a:r>
              <a:rPr lang="en-US" dirty="0" smtClean="0"/>
              <a:t>one that has been repeatedly tested or is widely accepted and can be used to make predictions about natural phenomena. </a:t>
            </a:r>
            <a:endParaRPr lang="en-US" dirty="0" smtClean="0"/>
          </a:p>
          <a:p>
            <a:pPr lvl="1"/>
            <a:r>
              <a:rPr lang="en-US" dirty="0" smtClean="0"/>
              <a:t>The </a:t>
            </a:r>
            <a:r>
              <a:rPr lang="en-US" dirty="0" smtClean="0"/>
              <a:t>branch of a science or art consisting of its explanatory statements, accepted principles, and </a:t>
            </a:r>
            <a:endParaRPr lang="en-US" dirty="0" smtClean="0"/>
          </a:p>
          <a:p>
            <a:pPr lvl="1"/>
            <a:r>
              <a:rPr lang="en-US" dirty="0" smtClean="0"/>
              <a:t>methods </a:t>
            </a:r>
            <a:r>
              <a:rPr lang="en-US" dirty="0" smtClean="0"/>
              <a:t>of analysis, as opposed to practice: for example, a fine musician who had never studied theory.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Forecasting human resource needs</a:t>
            </a:r>
            <a:br>
              <a:rPr lang="en-US" i="1" dirty="0" smtClean="0"/>
            </a:b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a:t>
            </a:r>
            <a:r>
              <a:rPr lang="en-US" b="1" dirty="0" smtClean="0"/>
              <a:t>Needs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smtClean="0"/>
              <a:t>Forecasting </a:t>
            </a:r>
            <a:r>
              <a:rPr lang="en-US" dirty="0" smtClean="0"/>
              <a:t>and/or scenario analysis is a process of analyzing possible future staffing events by considering alternative possible outcomes (scenarios).</a:t>
            </a:r>
          </a:p>
          <a:p>
            <a:r>
              <a:rPr lang="en-US" dirty="0" smtClean="0"/>
              <a:t> </a:t>
            </a:r>
            <a:r>
              <a:rPr lang="en-US" dirty="0" smtClean="0"/>
              <a:t>The </a:t>
            </a:r>
            <a:r>
              <a:rPr lang="en-US" dirty="0" smtClean="0"/>
              <a:t>analysis is designed to allow improved decision making by allowing more complete consideration of outcomes and their implications.</a:t>
            </a:r>
          </a:p>
          <a:p>
            <a:r>
              <a:rPr lang="en-US" dirty="0" smtClean="0"/>
              <a:t> </a:t>
            </a:r>
            <a:r>
              <a:rPr lang="en-US" dirty="0" smtClean="0"/>
              <a:t>For </a:t>
            </a:r>
            <a:r>
              <a:rPr lang="en-US" dirty="0" smtClean="0"/>
              <a:t>example, in economics and finance, a financial institution might attempt to forecast several possible scenarios for the economy (e.g., rapid growth, moderate growth, and slow growth), and it might also attempt to forecast financial market returns (for bonds, stocks, and cash) in each of those scenarios.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a:t>
            </a:r>
            <a:r>
              <a:rPr lang="en-US" b="1" dirty="0" smtClean="0"/>
              <a:t>Needs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institution might consider subsets of each of the possibilities. </a:t>
            </a:r>
            <a:endParaRPr lang="en-US" dirty="0" smtClean="0"/>
          </a:p>
          <a:p>
            <a:r>
              <a:rPr lang="en-US" dirty="0" smtClean="0"/>
              <a:t>It </a:t>
            </a:r>
            <a:r>
              <a:rPr lang="en-US" dirty="0" smtClean="0"/>
              <a:t>might further seek to determine correlations and assign probabilities to the scenarios (and subsets, if any). </a:t>
            </a:r>
            <a:endParaRPr lang="en-US" dirty="0" smtClean="0"/>
          </a:p>
          <a:p>
            <a:r>
              <a:rPr lang="en-US" dirty="0" smtClean="0"/>
              <a:t>Then </a:t>
            </a:r>
            <a:r>
              <a:rPr lang="en-US" dirty="0" smtClean="0"/>
              <a:t>it will be in a position to consider how to distribute assets between asset types (i.e., asset allocation); </a:t>
            </a:r>
            <a:endParaRPr lang="en-US" dirty="0" smtClean="0"/>
          </a:p>
          <a:p>
            <a:r>
              <a:rPr lang="en-US" dirty="0" smtClean="0"/>
              <a:t>The </a:t>
            </a:r>
            <a:r>
              <a:rPr lang="en-US" dirty="0" smtClean="0"/>
              <a:t>institution can also calculate the scenario-weighted expected return (this figure will indicate the overall attractiveness of the financial environment).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a:t>
            </a:r>
            <a:r>
              <a:rPr lang="en-US" b="1" dirty="0" smtClean="0"/>
              <a:t>Needs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Depending on the complexity of the financial environment, economic and finance scenario analysis can be a demanding exercise. </a:t>
            </a:r>
            <a:endParaRPr lang="en-US" dirty="0" smtClean="0"/>
          </a:p>
          <a:p>
            <a:r>
              <a:rPr lang="en-US" dirty="0" smtClean="0"/>
              <a:t>It </a:t>
            </a:r>
            <a:r>
              <a:rPr lang="en-US" dirty="0" smtClean="0"/>
              <a:t>can be difficult to foresee what the future holds (e.g., the actual future outcome may be entirely unexpected), that is, to foresee what the scenarios are, and to assign probabilities to </a:t>
            </a:r>
            <a:r>
              <a:rPr lang="en-US" dirty="0" smtClean="0"/>
              <a:t>them</a:t>
            </a:r>
          </a:p>
          <a:p>
            <a:r>
              <a:rPr lang="en-US" dirty="0" smtClean="0"/>
              <a:t>This </a:t>
            </a:r>
            <a:r>
              <a:rPr lang="en-US" dirty="0" smtClean="0"/>
              <a:t>is true of the general forecasts, never mind the implied financial market returns. </a:t>
            </a:r>
            <a:endParaRPr lang="en-US" dirty="0" smtClean="0"/>
          </a:p>
          <a:p>
            <a:r>
              <a:rPr lang="en-US" dirty="0" smtClean="0"/>
              <a:t>The </a:t>
            </a:r>
            <a:r>
              <a:rPr lang="en-US" dirty="0" smtClean="0"/>
              <a:t>outcomes can be modeled mathematically and statistically (e.g., taking account of possible variability within single scenarios as well as possible relationships between scenarios</a:t>
            </a:r>
            <a:r>
              <a:rPr lang="en-US" dirty="0" smtClean="0"/>
              <a:t>).</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a:t>
            </a:r>
            <a:r>
              <a:rPr lang="en-US" b="1" dirty="0" smtClean="0"/>
              <a:t>Needs</a:t>
            </a:r>
            <a:endParaRPr lang="en-US" dirty="0"/>
          </a:p>
        </p:txBody>
      </p:sp>
      <p:sp>
        <p:nvSpPr>
          <p:cNvPr id="3" name="Content Placeholder 2"/>
          <p:cNvSpPr>
            <a:spLocks noGrp="1"/>
          </p:cNvSpPr>
          <p:nvPr>
            <p:ph idx="1"/>
          </p:nvPr>
        </p:nvSpPr>
        <p:spPr/>
        <p:txBody>
          <a:bodyPr>
            <a:normAutofit/>
          </a:bodyPr>
          <a:lstStyle/>
          <a:p>
            <a:r>
              <a:rPr lang="en-US" dirty="0" smtClean="0"/>
              <a:t>Financial institutions can take the analysis further by relating the asset allocation that the above calculations suggest to the industry or peer group distribution of assets. </a:t>
            </a:r>
            <a:endParaRPr lang="en-US" dirty="0" smtClean="0"/>
          </a:p>
          <a:p>
            <a:r>
              <a:rPr lang="en-US" dirty="0" smtClean="0"/>
              <a:t>In </a:t>
            </a:r>
            <a:r>
              <a:rPr lang="en-US" dirty="0" smtClean="0"/>
              <a:t>so doing, the financial institution seeks to control its business risk rather than the client’s portfolio risk.</a:t>
            </a:r>
          </a:p>
          <a:p>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encrypted-tbn2.gstatic.com/images?q=tbn:ANd9GcQYvoDLpuBQUGhNXCLmwMQnWDSqOMhtDy5TNDpID1rBWU5-BM14">
            <a:hlinkClick r:id="rId2"/>
          </p:cNvPr>
          <p:cNvPicPr/>
          <p:nvPr/>
        </p:nvPicPr>
        <p:blipFill>
          <a:blip r:embed="rId3" cstate="print"/>
          <a:srcRect/>
          <a:stretch>
            <a:fillRect/>
          </a:stretch>
        </p:blipFill>
        <p:spPr bwMode="auto">
          <a:xfrm>
            <a:off x="2698115" y="1555115"/>
            <a:ext cx="3747770" cy="3747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lnSpcReduction="10000"/>
          </a:bodyPr>
          <a:lstStyle/>
          <a:p>
            <a:r>
              <a:rPr lang="en-US" dirty="0" smtClean="0"/>
              <a:t>In politics or geopolitics, scenario analysis involves modeling the possible alternative paths of a social or political environment, and possibly diplomatic and war risks. </a:t>
            </a:r>
            <a:endParaRPr lang="en-US" dirty="0" smtClean="0"/>
          </a:p>
          <a:p>
            <a:r>
              <a:rPr lang="en-US" dirty="0" smtClean="0"/>
              <a:t>For </a:t>
            </a:r>
            <a:r>
              <a:rPr lang="en-US" dirty="0" smtClean="0"/>
              <a:t>example, in the recent Iraq War, the Pentagon certainly had to model alternative possibilities that might arise in the war situation and had to position material and troops accordingly</a:t>
            </a:r>
            <a:r>
              <a:rPr lang="en-US" dirty="0" smtClean="0"/>
              <a:t>.</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difficulty of such forecasting is highlighted in that case by the fact that it is arguable that the Pentagon failed to foresee the lawlessness and insecurity of the postwar situation and the level of hostility shown toward the occupying forces</a:t>
            </a:r>
            <a:r>
              <a:rPr lang="en-US" dirty="0" smtClean="0"/>
              <a:t>.</a:t>
            </a:r>
            <a:endParaRPr lang="en-US" dirty="0" smtClean="0"/>
          </a:p>
          <a:p>
            <a:r>
              <a:rPr lang="en-US" dirty="0" smtClean="0"/>
              <a:t>Scenario analysis can also be used to illuminate “wild cards.” </a:t>
            </a:r>
            <a:endParaRPr lang="en-US" dirty="0" smtClean="0"/>
          </a:p>
          <a:p>
            <a:r>
              <a:rPr lang="en-US" dirty="0" smtClean="0"/>
              <a:t>For </a:t>
            </a:r>
            <a:r>
              <a:rPr lang="en-US" dirty="0" smtClean="0"/>
              <a:t>example, analysis of the possibility of the earth being struck by a large celestial object (a meteor) suggests that while the probability is low, the damage inflicted would be so high that the event is much more important (threatening) than the low probability (in any one year) alone would suggest</a:t>
            </a:r>
            <a:r>
              <a:rPr lang="en-US" dirty="0" smtClean="0"/>
              <a:t>.</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However, this possibility is usually disregarded by organizations using scenario analysis to develop a strategic plan, since it has such overarching repercussions. </a:t>
            </a:r>
            <a:endParaRPr lang="en-US" dirty="0" smtClean="0"/>
          </a:p>
          <a:p>
            <a:r>
              <a:rPr lang="en-US" dirty="0" smtClean="0"/>
              <a:t>In </a:t>
            </a:r>
            <a:r>
              <a:rPr lang="en-US" dirty="0" smtClean="0"/>
              <a:t>the case of personnel </a:t>
            </a:r>
            <a:r>
              <a:rPr lang="en-US" dirty="0" smtClean="0"/>
              <a:t>planning, the </a:t>
            </a:r>
            <a:r>
              <a:rPr lang="en-US" dirty="0" smtClean="0"/>
              <a:t>amount of additional resources that are needed can be estimated based upon the current staffing level and projected increase or decrease on the output of each process. </a:t>
            </a:r>
            <a:endParaRPr lang="en-US" dirty="0" smtClean="0"/>
          </a:p>
          <a:p>
            <a:r>
              <a:rPr lang="en-US" dirty="0" smtClean="0"/>
              <a:t>Additionally</a:t>
            </a:r>
            <a:r>
              <a:rPr lang="en-US" dirty="0" smtClean="0"/>
              <a:t>, the required management staff can be estimated based upon the 1:5 to 1:7 </a:t>
            </a:r>
            <a:r>
              <a:rPr lang="en-US" dirty="0" smtClean="0"/>
              <a:t>ratio</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295400" y="1066800"/>
            <a:ext cx="6705599" cy="4419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Table 4.1, the current staffing and projected staffing calculated based upon expected process output increase at some future period in time. </a:t>
            </a:r>
            <a:endParaRPr lang="en-US" dirty="0" smtClean="0"/>
          </a:p>
          <a:p>
            <a:r>
              <a:rPr lang="en-US" dirty="0" smtClean="0"/>
              <a:t>This </a:t>
            </a:r>
            <a:r>
              <a:rPr lang="en-US" dirty="0" smtClean="0"/>
              <a:t>is done by determining the current outputs based upon the business quality </a:t>
            </a:r>
            <a:r>
              <a:rPr lang="en-US" dirty="0" smtClean="0"/>
              <a:t>report, </a:t>
            </a:r>
            <a:r>
              <a:rPr lang="en-US" dirty="0" smtClean="0"/>
              <a:t>organizational responsibility </a:t>
            </a:r>
            <a:r>
              <a:rPr lang="en-US" dirty="0" smtClean="0"/>
              <a:t>, </a:t>
            </a:r>
          </a:p>
          <a:p>
            <a:r>
              <a:rPr lang="en-US" dirty="0" smtClean="0"/>
              <a:t>Calculating </a:t>
            </a:r>
            <a:r>
              <a:rPr lang="en-US" dirty="0" smtClean="0"/>
              <a:t>the total hours worked by the associates (i.e., 2 associates × 160 hours per month = 320 hours total), </a:t>
            </a:r>
            <a:endParaRPr lang="en-US" dirty="0" smtClean="0"/>
          </a:p>
          <a:p>
            <a:r>
              <a:rPr lang="en-US" dirty="0" smtClean="0"/>
              <a:t>Then </a:t>
            </a:r>
            <a:r>
              <a:rPr lang="en-US" dirty="0" smtClean="0"/>
              <a:t>calculating the output rate (i.e., 230 output/320 total hours = 0.718 each).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Using the projected increase in output, we can calculate the expected personnel increase (i.e., 50 increase × 0.718 rate = 0.40 additional). </a:t>
            </a:r>
            <a:endParaRPr lang="en-US" dirty="0" smtClean="0"/>
          </a:p>
          <a:p>
            <a:r>
              <a:rPr lang="en-US" dirty="0" smtClean="0"/>
              <a:t>When </a:t>
            </a:r>
            <a:r>
              <a:rPr lang="en-US" dirty="0" smtClean="0"/>
              <a:t>this addition is added to the existing number of associates, the total number of associates can be calculated (i.e., 2 current associates + 0.4 additional = 2.4 total associates required). </a:t>
            </a:r>
            <a:endParaRPr lang="en-US" dirty="0" smtClean="0"/>
          </a:p>
          <a:p>
            <a:r>
              <a:rPr lang="en-US" dirty="0" smtClean="0"/>
              <a:t>By </a:t>
            </a:r>
            <a:r>
              <a:rPr lang="en-US" dirty="0" smtClean="0"/>
              <a:t>dividing the total number of associates by 5, we can derive the number of leads required (i.e., 2.4 associates/5 = 0.48 leads</a:t>
            </a:r>
            <a:r>
              <a:rPr lang="en-US" dirty="0" smtClean="0"/>
              <a:t>).</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Forecasting Human Resources Needs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smtClean="0"/>
              <a:t>This </a:t>
            </a:r>
            <a:r>
              <a:rPr lang="en-US" dirty="0" smtClean="0"/>
              <a:t>is done for each subsequent management level to determine the most efficient number of managerial levels required. </a:t>
            </a:r>
            <a:endParaRPr lang="en-US" dirty="0" smtClean="0"/>
          </a:p>
          <a:p>
            <a:r>
              <a:rPr lang="en-US" dirty="0" smtClean="0"/>
              <a:t>For </a:t>
            </a:r>
            <a:r>
              <a:rPr lang="en-US" dirty="0" smtClean="0"/>
              <a:t>this case, there would be no need for a level higher than supervisory.</a:t>
            </a:r>
          </a:p>
          <a:p>
            <a:r>
              <a:rPr lang="en-US" dirty="0" smtClean="0"/>
              <a:t> </a:t>
            </a:r>
            <a:r>
              <a:rPr lang="en-US" dirty="0" smtClean="0"/>
              <a:t>By </a:t>
            </a:r>
            <a:r>
              <a:rPr lang="en-US" dirty="0" smtClean="0"/>
              <a:t>comparing current and projected staffing needs at the various levels, an imbalance between associates and management becomes clear. </a:t>
            </a:r>
            <a:endParaRPr lang="en-US" dirty="0" smtClean="0"/>
          </a:p>
          <a:p>
            <a:r>
              <a:rPr lang="en-US" dirty="0" smtClean="0"/>
              <a:t>In </a:t>
            </a:r>
            <a:r>
              <a:rPr lang="en-US" dirty="0" smtClean="0"/>
              <a:t>this case, there are far too many managerial personnel (too many cooks spoil the broth) and not enough associates. This organization will require a shift in responsibilities and staffing.</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Job description</a:t>
            </a:r>
            <a:br>
              <a:rPr lang="en-US" i="1" dirty="0" smtClean="0"/>
            </a:b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Job </a:t>
            </a:r>
            <a:r>
              <a:rPr lang="en-US" b="1" dirty="0" smtClean="0"/>
              <a:t>Descriptions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t>
            </a:r>
            <a:r>
              <a:rPr lang="en-US" b="1" dirty="0" smtClean="0"/>
              <a:t>Job </a:t>
            </a:r>
            <a:r>
              <a:rPr lang="en-US" b="1" dirty="0" smtClean="0"/>
              <a:t>Analysis</a:t>
            </a:r>
            <a:endParaRPr lang="en-US" dirty="0" smtClean="0"/>
          </a:p>
          <a:p>
            <a:r>
              <a:rPr lang="en-US" dirty="0" smtClean="0"/>
              <a:t> </a:t>
            </a:r>
            <a:r>
              <a:rPr lang="en-US" dirty="0" smtClean="0"/>
              <a:t>The </a:t>
            </a:r>
            <a:r>
              <a:rPr lang="en-US" dirty="0" smtClean="0"/>
              <a:t>general purpose of job analysis is to document the requirements of a job and the work performed. </a:t>
            </a:r>
            <a:endParaRPr lang="en-US" dirty="0" smtClean="0"/>
          </a:p>
          <a:p>
            <a:r>
              <a:rPr lang="en-US" dirty="0" smtClean="0"/>
              <a:t>Job </a:t>
            </a:r>
            <a:r>
              <a:rPr lang="en-US" dirty="0" smtClean="0"/>
              <a:t>analysis is performed as a preliminary to successive actions, including </a:t>
            </a:r>
          </a:p>
          <a:p>
            <a:pPr lvl="1"/>
            <a:r>
              <a:rPr lang="en-US" dirty="0" smtClean="0"/>
              <a:t>defining </a:t>
            </a:r>
            <a:r>
              <a:rPr lang="en-US" dirty="0" smtClean="0"/>
              <a:t>a job domain, </a:t>
            </a:r>
            <a:endParaRPr lang="en-US" dirty="0" smtClean="0"/>
          </a:p>
          <a:p>
            <a:pPr lvl="1"/>
            <a:r>
              <a:rPr lang="en-US" dirty="0" smtClean="0"/>
              <a:t>writing </a:t>
            </a:r>
            <a:r>
              <a:rPr lang="en-US" dirty="0" smtClean="0"/>
              <a:t>a job description, </a:t>
            </a:r>
            <a:endParaRPr lang="en-US" dirty="0" smtClean="0"/>
          </a:p>
          <a:p>
            <a:pPr lvl="1"/>
            <a:r>
              <a:rPr lang="en-US" dirty="0" smtClean="0"/>
              <a:t>creating </a:t>
            </a:r>
            <a:r>
              <a:rPr lang="en-US" dirty="0" smtClean="0"/>
              <a:t>performance appraisals, </a:t>
            </a:r>
            <a:endParaRPr lang="en-US" dirty="0" smtClean="0"/>
          </a:p>
          <a:p>
            <a:pPr lvl="1"/>
            <a:r>
              <a:rPr lang="en-US" dirty="0" smtClean="0"/>
              <a:t>selection </a:t>
            </a:r>
            <a:r>
              <a:rPr lang="en-US" dirty="0" smtClean="0"/>
              <a:t>and promotion, </a:t>
            </a:r>
            <a:endParaRPr lang="en-US" dirty="0" smtClean="0"/>
          </a:p>
          <a:p>
            <a:pPr lvl="1"/>
            <a:r>
              <a:rPr lang="en-US" dirty="0" smtClean="0"/>
              <a:t>training </a:t>
            </a:r>
            <a:r>
              <a:rPr lang="en-US" dirty="0" smtClean="0"/>
              <a:t>needs assessment, </a:t>
            </a:r>
            <a:endParaRPr lang="en-US" dirty="0" smtClean="0"/>
          </a:p>
          <a:p>
            <a:pPr lvl="1"/>
            <a:r>
              <a:rPr lang="en-US" dirty="0" smtClean="0"/>
              <a:t>determining </a:t>
            </a:r>
            <a:r>
              <a:rPr lang="en-US" dirty="0" smtClean="0"/>
              <a:t>compensation</a:t>
            </a:r>
            <a:r>
              <a:rPr lang="en-US" dirty="0" smtClean="0"/>
              <a:t>,</a:t>
            </a:r>
          </a:p>
          <a:p>
            <a:pPr lvl="1"/>
            <a:r>
              <a:rPr lang="en-US" dirty="0" smtClean="0"/>
              <a:t>organizational </a:t>
            </a:r>
            <a:r>
              <a:rPr lang="en-US" dirty="0" smtClean="0"/>
              <a:t>analysis and planning</a:t>
            </a:r>
            <a:r>
              <a:rPr lang="en-US" dirty="0" smtClean="0"/>
              <a:t>.</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Descriptions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fields of human resources (HR) and industrial psychology, job analysis is often used to gather information for use in personnel selection, training, classification, and/or compensation.</a:t>
            </a:r>
          </a:p>
          <a:p>
            <a:r>
              <a:rPr lang="en-US" dirty="0" smtClean="0"/>
              <a:t>The </a:t>
            </a:r>
            <a:r>
              <a:rPr lang="en-US" dirty="0" smtClean="0"/>
              <a:t>field of </a:t>
            </a:r>
            <a:r>
              <a:rPr lang="en-US" i="1" dirty="0" smtClean="0"/>
              <a:t>vocational rehabilitation </a:t>
            </a:r>
            <a:r>
              <a:rPr lang="en-US" dirty="0" smtClean="0"/>
              <a:t>uses job analysis to determine the physical requirements of a job to determine whether an individual who has suffered some diminished capacity is capable of performing the job with, or without, some accommodation</a:t>
            </a:r>
            <a:r>
              <a:rPr lang="en-US"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slamic quote on love Tabarani 6067">
            <a:hlinkClick r:id="rId2"/>
          </p:cNvPr>
          <p:cNvPicPr/>
          <p:nvPr/>
        </p:nvPicPr>
        <p:blipFill>
          <a:blip r:embed="rId3" cstate="print"/>
          <a:srcRect b="18000"/>
          <a:stretch>
            <a:fillRect/>
          </a:stretch>
        </p:blipFill>
        <p:spPr bwMode="auto">
          <a:xfrm>
            <a:off x="1524000" y="1143000"/>
            <a:ext cx="60960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Descriptions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Professionals developing certification exams should use job analysis (often called something slightly different, such as </a:t>
            </a:r>
            <a:r>
              <a:rPr lang="en-US" i="1" dirty="0" smtClean="0"/>
              <a:t>task analysis</a:t>
            </a:r>
            <a:r>
              <a:rPr lang="en-US" dirty="0" smtClean="0"/>
              <a:t>) to determine the elements of the domain which must be sampled in order to create a content-valid exam. </a:t>
            </a:r>
            <a:endParaRPr lang="en-US" dirty="0" smtClean="0"/>
          </a:p>
          <a:p>
            <a:r>
              <a:rPr lang="en-US" dirty="0" smtClean="0"/>
              <a:t>When </a:t>
            </a:r>
            <a:r>
              <a:rPr lang="en-US" dirty="0" smtClean="0"/>
              <a:t>a job analysis is conducted for the purpose of valuing the job (i.e., determining the appropriate compensation for incumbents), this is called </a:t>
            </a:r>
            <a:r>
              <a:rPr lang="en-US" i="1" dirty="0" smtClean="0"/>
              <a:t>job evaluation</a:t>
            </a:r>
            <a:r>
              <a:rPr lang="en-US" dirty="0" smtClean="0"/>
              <a:t>.</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Job analysis</a:t>
            </a:r>
            <a:br>
              <a:rPr lang="en-US" i="1" dirty="0" smtClean="0"/>
            </a:b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smtClean="0"/>
              <a:t>There </a:t>
            </a:r>
            <a:r>
              <a:rPr lang="en-US" dirty="0" smtClean="0"/>
              <a:t>are several ways to conduct a job analysis, including </a:t>
            </a:r>
            <a:endParaRPr lang="en-US" dirty="0" smtClean="0"/>
          </a:p>
          <a:p>
            <a:pPr lvl="1"/>
            <a:r>
              <a:rPr lang="en-US" dirty="0" smtClean="0"/>
              <a:t>interviews </a:t>
            </a:r>
            <a:r>
              <a:rPr lang="en-US" dirty="0" smtClean="0"/>
              <a:t>with incumbents and supervisors, </a:t>
            </a:r>
            <a:endParaRPr lang="en-US" dirty="0" smtClean="0"/>
          </a:p>
          <a:p>
            <a:pPr lvl="1"/>
            <a:r>
              <a:rPr lang="en-US" dirty="0" smtClean="0"/>
              <a:t>questionnaires </a:t>
            </a:r>
            <a:r>
              <a:rPr lang="en-US" dirty="0" smtClean="0"/>
              <a:t>(structured, open-ended, or both), </a:t>
            </a:r>
            <a:endParaRPr lang="en-US" dirty="0" smtClean="0"/>
          </a:p>
          <a:p>
            <a:pPr lvl="1"/>
            <a:r>
              <a:rPr lang="en-US" dirty="0" smtClean="0"/>
              <a:t>observation</a:t>
            </a:r>
            <a:r>
              <a:rPr lang="en-US" dirty="0" smtClean="0"/>
              <a:t>, </a:t>
            </a:r>
            <a:endParaRPr lang="en-US" dirty="0" smtClean="0"/>
          </a:p>
          <a:p>
            <a:pPr lvl="1"/>
            <a:r>
              <a:rPr lang="en-US" dirty="0" smtClean="0"/>
              <a:t>gathering </a:t>
            </a:r>
            <a:r>
              <a:rPr lang="en-US" dirty="0" smtClean="0"/>
              <a:t>background information such as duty statements or classification specifications. </a:t>
            </a:r>
            <a:endParaRPr lang="en-US" dirty="0" smtClean="0"/>
          </a:p>
          <a:p>
            <a:r>
              <a:rPr lang="en-US" dirty="0" smtClean="0"/>
              <a:t>In </a:t>
            </a:r>
            <a:r>
              <a:rPr lang="en-US" dirty="0" smtClean="0"/>
              <a:t>job analysis conducted by HR professionals, it is common to use more than one of these methods</a:t>
            </a:r>
            <a:r>
              <a:rPr lang="en-US" dirty="0" smtClean="0"/>
              <a:t>.</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example, the job analysts may tour the job site and observe workers performing their jobs. </a:t>
            </a:r>
            <a:endParaRPr lang="en-US" dirty="0" smtClean="0"/>
          </a:p>
          <a:p>
            <a:r>
              <a:rPr lang="en-US" dirty="0" smtClean="0"/>
              <a:t>During </a:t>
            </a:r>
            <a:r>
              <a:rPr lang="en-US" dirty="0" smtClean="0"/>
              <a:t>the tour, the analyst may collect materials that directly or indirectly indicate required skills (duty statements, instructions, safety manuals, quality charts, etc</a:t>
            </a:r>
            <a:r>
              <a:rPr lang="en-US" dirty="0" smtClean="0"/>
              <a:t>.).</a:t>
            </a:r>
            <a:endParaRPr lang="en-US" dirty="0" smtClean="0"/>
          </a:p>
          <a:p>
            <a:r>
              <a:rPr lang="en-US" dirty="0" smtClean="0"/>
              <a:t>The analyst may then meet with a group of workers or incumbents. </a:t>
            </a:r>
            <a:endParaRPr lang="en-US" dirty="0" smtClean="0"/>
          </a:p>
          <a:p>
            <a:r>
              <a:rPr lang="en-US" dirty="0" smtClean="0"/>
              <a:t>And</a:t>
            </a:r>
            <a:r>
              <a:rPr lang="en-US" dirty="0" smtClean="0"/>
              <a:t>, finally, a survey may be administered. </a:t>
            </a:r>
            <a:endParaRPr lang="en-US" dirty="0" smtClean="0"/>
          </a:p>
          <a:p>
            <a:r>
              <a:rPr lang="en-US" dirty="0" smtClean="0"/>
              <a:t>In </a:t>
            </a:r>
            <a:r>
              <a:rPr lang="en-US" dirty="0" smtClean="0"/>
              <a:t>these cases, job analysts typically are industrial psychologists or have been trained by, and are acting under the supervision of, an industrial psychologist.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Methods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context of vocational rehabilitation, the primary method is direct observation and may even include video recordings of incumbents involved in the work. </a:t>
            </a:r>
            <a:endParaRPr lang="en-US" dirty="0" smtClean="0"/>
          </a:p>
          <a:p>
            <a:r>
              <a:rPr lang="en-US" dirty="0" smtClean="0"/>
              <a:t>It </a:t>
            </a:r>
            <a:r>
              <a:rPr lang="en-US" dirty="0" smtClean="0"/>
              <a:t>is common for such job analysts to use scales and other apparatus to collect precise measures of the amount of strength or force required for various tasks. </a:t>
            </a:r>
            <a:endParaRPr lang="en-US" dirty="0" smtClean="0"/>
          </a:p>
          <a:p>
            <a:r>
              <a:rPr lang="en-US" dirty="0" smtClean="0"/>
              <a:t>Accurate</a:t>
            </a:r>
            <a:r>
              <a:rPr lang="en-US" dirty="0" smtClean="0"/>
              <a:t>, factual evidence of the degree of strength required for job performance is needed to justify that a disabled worker is legitimately qualified for disability status</a:t>
            </a:r>
            <a:r>
              <a:rPr lang="en-US" dirty="0" smtClean="0"/>
              <a:t>.</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United States, billions of dollars are paid to disabled workers by private insurers and the federal government (primarily through the Social Security Administration). </a:t>
            </a:r>
            <a:endParaRPr lang="en-US" dirty="0" smtClean="0"/>
          </a:p>
          <a:p>
            <a:r>
              <a:rPr lang="en-US" dirty="0" smtClean="0"/>
              <a:t>Disability </a:t>
            </a:r>
            <a:r>
              <a:rPr lang="en-US" dirty="0" smtClean="0"/>
              <a:t>determination is, therefore, often a fairly “high-stakes” decision. </a:t>
            </a:r>
            <a:endParaRPr lang="en-US" dirty="0" smtClean="0"/>
          </a:p>
          <a:p>
            <a:r>
              <a:rPr lang="en-US" dirty="0" smtClean="0"/>
              <a:t>Job </a:t>
            </a:r>
            <a:r>
              <a:rPr lang="en-US" dirty="0" smtClean="0"/>
              <a:t>analysts in these contexts typically come from a health occupation such as occupational or physical therapy</a:t>
            </a:r>
            <a:r>
              <a:rPr lang="en-US" dirty="0" smtClean="0"/>
              <a:t>.</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Methods</a:t>
            </a:r>
            <a:endParaRPr lang="en-US" dirty="0"/>
          </a:p>
        </p:txBody>
      </p:sp>
      <p:sp>
        <p:nvSpPr>
          <p:cNvPr id="3" name="Content Placeholder 2"/>
          <p:cNvSpPr>
            <a:spLocks noGrp="1"/>
          </p:cNvSpPr>
          <p:nvPr>
            <p:ph idx="1"/>
          </p:nvPr>
        </p:nvSpPr>
        <p:spPr/>
        <p:txBody>
          <a:bodyPr/>
          <a:lstStyle/>
          <a:p>
            <a:r>
              <a:rPr lang="en-US" dirty="0" smtClean="0"/>
              <a:t>Questionnaires are the most common methodology employed by certification test developers, although the content of the questionnaires (often lists of tasks that might be performed) is gathered through interviews or focus groups. </a:t>
            </a:r>
            <a:endParaRPr lang="en-US" dirty="0" smtClean="0"/>
          </a:p>
          <a:p>
            <a:r>
              <a:rPr lang="en-US" dirty="0" smtClean="0"/>
              <a:t>Job </a:t>
            </a:r>
            <a:r>
              <a:rPr lang="en-US" dirty="0" smtClean="0"/>
              <a:t>analysts in this area typically operate under the supervision of a psychologist.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Results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smtClean="0"/>
              <a:t>Job </a:t>
            </a:r>
            <a:r>
              <a:rPr lang="en-US" dirty="0" smtClean="0"/>
              <a:t>analysis or descriptions can result in a description of common duties, or tasks, performed on the job, as well as descriptions of the knowledge, skills, abilities, and other characteristics (KSAOs) required for performing those tasks. </a:t>
            </a:r>
            <a:endParaRPr lang="en-US" dirty="0" smtClean="0"/>
          </a:p>
          <a:p>
            <a:r>
              <a:rPr lang="en-US" dirty="0" smtClean="0"/>
              <a:t>In </a:t>
            </a:r>
            <a:r>
              <a:rPr lang="en-US" dirty="0" smtClean="0"/>
              <a:t>addition, job analysis can uncover tools and technologies commonly used on the job, working conditions (e.g., a cubicle-based environment, or outdoor work), and a variety of other aspects that characterize work performed in the position(s).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used as a precursor to personnel selection (a commonly suggested approach), job analysis should be performed in such a way as to meet the professional and legal guidelines that have been established (e.g., in the United States, the Uniform Guidelines on Employee Selection Procedures).</a:t>
            </a:r>
            <a:r>
              <a:rPr lang="en-US" b="1" dirty="0" smtClean="0"/>
              <a:t> </a:t>
            </a:r>
            <a:endParaRPr lang="en-US" b="1" dirty="0" smtClean="0"/>
          </a:p>
          <a:p>
            <a:r>
              <a:rPr lang="en-US" dirty="0" smtClean="0"/>
              <a:t>In certification testing, the results of the job analysis lead to a document for candidates laying out the specific areas that will be tested (named in various ways, such as </a:t>
            </a:r>
            <a:r>
              <a:rPr lang="en-US" i="1" dirty="0" smtClean="0"/>
              <a:t>exam objectives</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Results</a:t>
            </a:r>
            <a:endParaRPr lang="en-US" dirty="0"/>
          </a:p>
        </p:txBody>
      </p:sp>
      <p:sp>
        <p:nvSpPr>
          <p:cNvPr id="3" name="Content Placeholder 2"/>
          <p:cNvSpPr>
            <a:spLocks noGrp="1"/>
          </p:cNvSpPr>
          <p:nvPr>
            <p:ph idx="1"/>
          </p:nvPr>
        </p:nvSpPr>
        <p:spPr/>
        <p:txBody>
          <a:bodyPr>
            <a:normAutofit/>
          </a:bodyPr>
          <a:lstStyle/>
          <a:p>
            <a:pPr>
              <a:buNone/>
            </a:pPr>
            <a:r>
              <a:rPr lang="en-US" b="1" dirty="0" smtClean="0"/>
              <a:t>Content Specification</a:t>
            </a:r>
            <a:endParaRPr lang="en-US" b="1" dirty="0" smtClean="0"/>
          </a:p>
          <a:p>
            <a:r>
              <a:rPr lang="en-US" dirty="0" smtClean="0"/>
              <a:t>It can also leads </a:t>
            </a:r>
            <a:r>
              <a:rPr lang="en-US" dirty="0" smtClean="0"/>
              <a:t>to a </a:t>
            </a:r>
            <a:r>
              <a:rPr lang="en-US" i="1" dirty="0" smtClean="0"/>
              <a:t>content specification </a:t>
            </a:r>
            <a:r>
              <a:rPr lang="en-US" dirty="0" smtClean="0"/>
              <a:t>for item writers and other technical members of the exam development team</a:t>
            </a:r>
            <a:r>
              <a:rPr lang="en-US" dirty="0" smtClean="0"/>
              <a:t>.</a:t>
            </a:r>
            <a:endParaRPr lang="en-US" dirty="0" smtClean="0"/>
          </a:p>
          <a:p>
            <a:r>
              <a:rPr lang="en-US" dirty="0" smtClean="0"/>
              <a:t>The content specification outlines the specific content areas of the exam and the percentage (i.e., the number) of items that must be included on the exam from that content area.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Lecture </a:t>
            </a:r>
            <a:r>
              <a:rPr lang="en-US" dirty="0" smtClean="0"/>
              <a:t>26</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Position </a:t>
            </a:r>
            <a:r>
              <a:rPr lang="en-US" b="1" dirty="0" smtClean="0"/>
              <a:t>Requirement</a:t>
            </a:r>
            <a:endParaRPr lang="en-US" dirty="0"/>
          </a:p>
        </p:txBody>
      </p:sp>
      <p:sp>
        <p:nvSpPr>
          <p:cNvPr id="3" name="Content Placeholder 2"/>
          <p:cNvSpPr>
            <a:spLocks noGrp="1"/>
          </p:cNvSpPr>
          <p:nvPr>
            <p:ph idx="1"/>
          </p:nvPr>
        </p:nvSpPr>
        <p:spPr/>
        <p:txBody>
          <a:bodyPr>
            <a:normAutofit fontScale="92500"/>
          </a:bodyPr>
          <a:lstStyle/>
          <a:p>
            <a:r>
              <a:rPr lang="en-US" dirty="0" smtClean="0"/>
              <a:t> </a:t>
            </a:r>
            <a:r>
              <a:rPr lang="en-US" dirty="0" smtClean="0"/>
              <a:t>As </a:t>
            </a:r>
            <a:r>
              <a:rPr lang="en-US" dirty="0" smtClean="0"/>
              <a:t>a minimum, you should identify each title in the business through the use of the organizational chart </a:t>
            </a:r>
            <a:endParaRPr lang="en-US" dirty="0" smtClean="0"/>
          </a:p>
          <a:p>
            <a:r>
              <a:rPr lang="en-US" dirty="0" smtClean="0"/>
              <a:t>Then</a:t>
            </a:r>
            <a:r>
              <a:rPr lang="en-US" dirty="0" smtClean="0"/>
              <a:t>, for each </a:t>
            </a:r>
            <a:r>
              <a:rPr lang="en-US" dirty="0" smtClean="0"/>
              <a:t>title, </a:t>
            </a:r>
            <a:r>
              <a:rPr lang="en-US" dirty="0" smtClean="0"/>
              <a:t>you should describe the education and experience required and the tasks performed. </a:t>
            </a:r>
            <a:endParaRPr lang="en-US" dirty="0" smtClean="0"/>
          </a:p>
          <a:p>
            <a:r>
              <a:rPr lang="en-US" dirty="0" smtClean="0"/>
              <a:t>Once </a:t>
            </a:r>
            <a:r>
              <a:rPr lang="en-US" dirty="0" smtClean="0"/>
              <a:t>the analysis is done, the various positions in the company should be staffed by competent employees as defined by the requirements</a:t>
            </a:r>
            <a:r>
              <a:rPr lang="en-US" dirty="0" smtClean="0"/>
              <a:t>.</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Position </a:t>
            </a:r>
            <a:r>
              <a:rPr lang="en-US" b="1" dirty="0" smtClean="0"/>
              <a:t>Requirement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the </a:t>
            </a:r>
            <a:r>
              <a:rPr lang="en-US" dirty="0" smtClean="0"/>
              <a:t>department has been identified: sales in this case and one of the positions under sales. </a:t>
            </a:r>
            <a:endParaRPr lang="en-US" dirty="0" smtClean="0"/>
          </a:p>
          <a:p>
            <a:r>
              <a:rPr lang="en-US" dirty="0" smtClean="0"/>
              <a:t>This </a:t>
            </a:r>
            <a:r>
              <a:rPr lang="en-US" dirty="0" smtClean="0"/>
              <a:t>position is further broken down into education required, experience required, and tasks. </a:t>
            </a:r>
            <a:endParaRPr lang="en-US" dirty="0" smtClean="0"/>
          </a:p>
          <a:p>
            <a:r>
              <a:rPr lang="en-US" dirty="0" smtClean="0"/>
              <a:t>The </a:t>
            </a:r>
            <a:r>
              <a:rPr lang="en-US" i="1" dirty="0" smtClean="0"/>
              <a:t>tasks </a:t>
            </a:r>
            <a:r>
              <a:rPr lang="en-US" dirty="0" smtClean="0"/>
              <a:t>category has been further broken down into the individual steps. </a:t>
            </a:r>
            <a:endParaRPr lang="en-US" dirty="0" smtClean="0"/>
          </a:p>
          <a:p>
            <a:r>
              <a:rPr lang="en-US" dirty="0" smtClean="0"/>
              <a:t>These </a:t>
            </a:r>
            <a:r>
              <a:rPr lang="en-US" dirty="0" smtClean="0"/>
              <a:t>in turn are then documented as position requirements for a given title. </a:t>
            </a:r>
            <a:endParaRPr lang="en-US" dirty="0" smtClean="0"/>
          </a:p>
          <a:p>
            <a:r>
              <a:rPr lang="en-US" dirty="0" smtClean="0"/>
              <a:t>Note </a:t>
            </a:r>
            <a:r>
              <a:rPr lang="en-US" dirty="0" smtClean="0"/>
              <a:t>that you can have several people with the same title; therefore, the number of titles should not exceed the number of employees. </a:t>
            </a:r>
            <a:endParaRPr lang="en-US" dirty="0" smtClean="0"/>
          </a:p>
          <a:p>
            <a:r>
              <a:rPr lang="en-US" dirty="0" smtClean="0"/>
              <a:t>In </a:t>
            </a:r>
            <a:r>
              <a:rPr lang="en-US" dirty="0" smtClean="0"/>
              <a:t>fact, there should be very few titles in the organization.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Education </a:t>
            </a:r>
            <a:br>
              <a:rPr lang="en-US" i="1" dirty="0" smtClean="0"/>
            </a:b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Education and </a:t>
            </a:r>
            <a:r>
              <a:rPr lang="en-US" b="1" dirty="0" smtClean="0"/>
              <a:t>Training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Systems </a:t>
            </a:r>
            <a:r>
              <a:rPr lang="en-US" b="1" dirty="0" smtClean="0"/>
              <a:t>of Formal Education</a:t>
            </a:r>
            <a:endParaRPr lang="en-US" dirty="0" smtClean="0"/>
          </a:p>
          <a:p>
            <a:pPr>
              <a:buNone/>
            </a:pPr>
            <a:endParaRPr lang="en-US" dirty="0" smtClean="0"/>
          </a:p>
          <a:p>
            <a:r>
              <a:rPr lang="en-US" dirty="0" smtClean="0"/>
              <a:t>Educational systems are established to provide education and training, in most cases for children and the young</a:t>
            </a:r>
            <a:r>
              <a:rPr lang="en-US" dirty="0" smtClean="0"/>
              <a:t>.</a:t>
            </a:r>
          </a:p>
          <a:p>
            <a:r>
              <a:rPr lang="en-US" dirty="0" smtClean="0"/>
              <a:t> </a:t>
            </a:r>
            <a:r>
              <a:rPr lang="en-US" dirty="0" smtClean="0"/>
              <a:t>A curriculum defines what students should know, understand, and be able to do as the result of education</a:t>
            </a:r>
            <a:r>
              <a:rPr lang="en-US" dirty="0" smtClean="0"/>
              <a:t>.</a:t>
            </a:r>
            <a:endParaRPr lang="en-US" dirty="0" smtClean="0"/>
          </a:p>
          <a:p>
            <a:r>
              <a:rPr lang="en-US" dirty="0" smtClean="0"/>
              <a:t>A teaching professional delivers teaching which enables learning, and a system of policies, regulations, examinations, structures, and funding enables teachers to teach to the best of their abilities. </a:t>
            </a:r>
            <a:endParaRPr lang="en-US" dirty="0" smtClean="0"/>
          </a:p>
          <a:p>
            <a:r>
              <a:rPr lang="en-US" i="1" dirty="0" smtClean="0"/>
              <a:t>Education </a:t>
            </a:r>
            <a:r>
              <a:rPr lang="en-US" dirty="0" smtClean="0"/>
              <a:t>is a broad concept; it refers to all the experiences in which people can learn something.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Systems of Formal </a:t>
            </a:r>
            <a:r>
              <a:rPr lang="en-US" b="1" dirty="0" smtClean="0"/>
              <a:t>Education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i="1" dirty="0" smtClean="0"/>
              <a:t>Primary </a:t>
            </a:r>
            <a:r>
              <a:rPr lang="en-US" b="1" i="1" dirty="0" smtClean="0"/>
              <a:t>Education</a:t>
            </a:r>
            <a:endParaRPr lang="en-US" dirty="0" smtClean="0"/>
          </a:p>
          <a:p>
            <a:r>
              <a:rPr lang="en-US" dirty="0" smtClean="0"/>
              <a:t>Primary (or elementary) education consists of the first years of formal, structured education. </a:t>
            </a:r>
            <a:endParaRPr lang="en-US" dirty="0" smtClean="0"/>
          </a:p>
          <a:p>
            <a:r>
              <a:rPr lang="en-US" dirty="0" smtClean="0"/>
              <a:t>In </a:t>
            </a:r>
            <a:r>
              <a:rPr lang="en-US" dirty="0" smtClean="0"/>
              <a:t>general, primary education consists of six or seven years of schooling starting at the age of five or six, although this varies between and sometimes within countries. </a:t>
            </a:r>
            <a:endParaRPr lang="en-US" dirty="0" smtClean="0"/>
          </a:p>
          <a:p>
            <a:r>
              <a:rPr lang="en-US" dirty="0" smtClean="0"/>
              <a:t>Globally</a:t>
            </a:r>
            <a:r>
              <a:rPr lang="en-US" dirty="0" smtClean="0"/>
              <a:t>, around 70 percent of primary-age children are enrolled in primary education, and this proportion is rising.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Systems of Formal </a:t>
            </a:r>
            <a:r>
              <a:rPr lang="en-US" b="1" dirty="0" smtClean="0"/>
              <a:t>Education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Primary </a:t>
            </a:r>
            <a:r>
              <a:rPr lang="en-US" b="1" i="1" dirty="0" smtClean="0"/>
              <a:t>Education</a:t>
            </a:r>
            <a:r>
              <a:rPr lang="en-US" dirty="0" smtClean="0"/>
              <a:t> </a:t>
            </a:r>
          </a:p>
          <a:p>
            <a:r>
              <a:rPr lang="en-US" dirty="0" smtClean="0"/>
              <a:t>Under </a:t>
            </a:r>
            <a:r>
              <a:rPr lang="en-US" dirty="0" smtClean="0"/>
              <a:t>the Education for All programs driven by UNESCO, most countries have committed to achieving universal enrollment in primary education by 2015, and in many countries, it is compulsory for children to receive primary education. </a:t>
            </a:r>
            <a:endParaRPr lang="en-US" dirty="0" smtClean="0"/>
          </a:p>
          <a:p>
            <a:r>
              <a:rPr lang="en-US" dirty="0" smtClean="0"/>
              <a:t>The </a:t>
            </a:r>
            <a:r>
              <a:rPr lang="en-US" dirty="0" smtClean="0"/>
              <a:t>division between primary and secondary education is somewhat arbitrary, but it generally occurs at about eleven or twelve years of age. </a:t>
            </a:r>
            <a:endParaRPr lang="en-US" dirty="0" smtClean="0"/>
          </a:p>
          <a:p>
            <a:r>
              <a:rPr lang="en-US" dirty="0" smtClean="0"/>
              <a:t>Some </a:t>
            </a:r>
            <a:r>
              <a:rPr lang="en-US" dirty="0" smtClean="0"/>
              <a:t>educational systems have separate middle schools, with the transition to the final stage of secondary education taking place at around the age of fourteen</a:t>
            </a:r>
            <a:r>
              <a:rPr lang="en-US" dirty="0" smtClean="0"/>
              <a:t>.</a:t>
            </a:r>
            <a:endParaRPr lang="en-US" dirty="0" smtClean="0"/>
          </a:p>
          <a:p>
            <a:r>
              <a:rPr lang="en-US" dirty="0" smtClean="0"/>
              <a:t>In the United States and Canada, schools which provide primary education are referred to as </a:t>
            </a:r>
            <a:r>
              <a:rPr lang="en-US" i="1" dirty="0" smtClean="0"/>
              <a:t>primary schools</a:t>
            </a:r>
            <a:r>
              <a:rPr lang="en-US" dirty="0" smtClean="0"/>
              <a:t>. </a:t>
            </a:r>
            <a:endParaRPr lang="en-US" dirty="0" smtClean="0"/>
          </a:p>
          <a:p>
            <a:r>
              <a:rPr lang="en-US" dirty="0" smtClean="0"/>
              <a:t>Primary </a:t>
            </a:r>
            <a:r>
              <a:rPr lang="en-US" dirty="0" smtClean="0"/>
              <a:t>schools in these countries are often subdivided into infant schools and junior schools</a:t>
            </a:r>
            <a:r>
              <a:rPr lang="en-US" dirty="0" smtClean="0"/>
              <a:t>.</a:t>
            </a:r>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Secondary </a:t>
            </a:r>
            <a:r>
              <a:rPr lang="en-US" b="1" i="1" dirty="0" smtClean="0"/>
              <a:t>Education</a:t>
            </a:r>
            <a:endParaRPr lang="en-US" dirty="0" smtClean="0"/>
          </a:p>
          <a:p>
            <a:pPr>
              <a:buNone/>
            </a:pPr>
            <a:r>
              <a:rPr lang="en-US" dirty="0" smtClean="0"/>
              <a:t> </a:t>
            </a:r>
          </a:p>
          <a:p>
            <a:r>
              <a:rPr lang="en-US" dirty="0" smtClean="0"/>
              <a:t>In most contemporary educational systems of the world, secondary education consists of the years of formal education that occur during adolescence. </a:t>
            </a:r>
          </a:p>
          <a:p>
            <a:r>
              <a:rPr lang="en-US" dirty="0" smtClean="0"/>
              <a:t>Secondary education is characterized by being the transition from the typically compulsory, comprehensive primary education for minors, to the optional, selective tertiary, postsecondary, or higher education (e.g., university or vocational school) for adults. </a:t>
            </a:r>
            <a:endParaRPr lang="en-US" dirty="0" smtClean="0"/>
          </a:p>
          <a:p>
            <a:r>
              <a:rPr lang="en-US" dirty="0" smtClean="0"/>
              <a:t>Depending </a:t>
            </a:r>
            <a:r>
              <a:rPr lang="en-US" dirty="0" smtClean="0"/>
              <a:t>on the system, schools for this period or a part of it may be called </a:t>
            </a:r>
            <a:r>
              <a:rPr lang="en-US" i="1" dirty="0" smtClean="0"/>
              <a:t>secondary </a:t>
            </a:r>
            <a:r>
              <a:rPr lang="en-US" dirty="0" smtClean="0"/>
              <a:t>or </a:t>
            </a:r>
            <a:r>
              <a:rPr lang="en-US" i="1" dirty="0" smtClean="0"/>
              <a:t>high schools</a:t>
            </a:r>
            <a:r>
              <a:rPr lang="en-US" dirty="0" smtClean="0"/>
              <a:t>, </a:t>
            </a:r>
            <a:r>
              <a:rPr lang="en-US" i="1" dirty="0" smtClean="0"/>
              <a:t>gymnasiums</a:t>
            </a:r>
            <a:r>
              <a:rPr lang="en-US" dirty="0" smtClean="0"/>
              <a:t>, </a:t>
            </a:r>
            <a:r>
              <a:rPr lang="en-US" i="1" dirty="0" smtClean="0"/>
              <a:t>lyceums</a:t>
            </a:r>
            <a:r>
              <a:rPr lang="en-US" dirty="0" smtClean="0"/>
              <a:t>, </a:t>
            </a:r>
            <a:r>
              <a:rPr lang="en-US" i="1" dirty="0" smtClean="0"/>
              <a:t>middle schools</a:t>
            </a:r>
            <a:r>
              <a:rPr lang="en-US" dirty="0" smtClean="0"/>
              <a:t>, </a:t>
            </a:r>
            <a:r>
              <a:rPr lang="en-US" i="1" dirty="0" smtClean="0"/>
              <a:t>colleges</a:t>
            </a:r>
            <a:r>
              <a:rPr lang="en-US" dirty="0" smtClean="0"/>
              <a:t>, or </a:t>
            </a:r>
            <a:r>
              <a:rPr lang="en-US" i="1" dirty="0" smtClean="0"/>
              <a:t>vocational schools</a:t>
            </a:r>
            <a:r>
              <a:rPr lang="en-US" dirty="0" smtClean="0"/>
              <a:t>. </a:t>
            </a:r>
            <a:endParaRPr lang="en-US" dirty="0" smtClean="0"/>
          </a:p>
          <a:p>
            <a:r>
              <a:rPr lang="en-US" dirty="0" smtClean="0"/>
              <a:t>The </a:t>
            </a:r>
            <a:r>
              <a:rPr lang="en-US" dirty="0" smtClean="0"/>
              <a:t>exact meaning of any of these terms varies between the systems</a:t>
            </a:r>
            <a:r>
              <a:rPr lang="en-US" dirty="0" smtClean="0"/>
              <a:t>.</a:t>
            </a:r>
            <a:endParaRPr lang="en-US" dirty="0" smtClean="0"/>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The exact boundary between primary and secondary education varies from country to country and even within them, but is generally around the seventh to the tenth year of schooling. </a:t>
            </a:r>
            <a:endParaRPr lang="en-US" dirty="0" smtClean="0"/>
          </a:p>
          <a:p>
            <a:r>
              <a:rPr lang="en-US" dirty="0" smtClean="0"/>
              <a:t>Secondary </a:t>
            </a:r>
            <a:r>
              <a:rPr lang="en-US" dirty="0" smtClean="0"/>
              <a:t>education occurs mainly during the teenage years. In the United States and Canada, primary and secondary education together are sometimes referred to as </a:t>
            </a:r>
            <a:r>
              <a:rPr lang="en-US" i="1" dirty="0" smtClean="0"/>
              <a:t>K–12 education</a:t>
            </a:r>
            <a:r>
              <a:rPr lang="en-US" dirty="0" smtClean="0"/>
              <a:t>, and in New Zealand </a:t>
            </a:r>
            <a:r>
              <a:rPr lang="en-US" i="1" dirty="0" smtClean="0"/>
              <a:t>Year 1–13 </a:t>
            </a:r>
            <a:r>
              <a:rPr lang="en-US" dirty="0" smtClean="0"/>
              <a:t>is used. </a:t>
            </a:r>
            <a:endParaRPr lang="en-US" dirty="0" smtClean="0"/>
          </a:p>
          <a:p>
            <a:r>
              <a:rPr lang="en-US" dirty="0" smtClean="0"/>
              <a:t>The </a:t>
            </a:r>
            <a:r>
              <a:rPr lang="en-US" dirty="0" smtClean="0"/>
              <a:t>purpose of secondary education is to give common knowledge, and to prepare for higher education or to train directly in a profession.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Higher Education</a:t>
            </a:r>
            <a:endParaRPr lang="en-US" dirty="0" smtClean="0"/>
          </a:p>
          <a:p>
            <a:pPr>
              <a:buNone/>
            </a:pPr>
            <a:endParaRPr lang="en-US" dirty="0" smtClean="0"/>
          </a:p>
          <a:p>
            <a:r>
              <a:rPr lang="en-US" dirty="0" smtClean="0"/>
              <a:t>Higher education, also called tertiary, third-stage, or postsecondary education, is the noncompulsory educational level following the completion of a school providing a secondary education, such as a high school, secondary school, or gymnasium. </a:t>
            </a:r>
            <a:endParaRPr lang="en-US" dirty="0" smtClean="0"/>
          </a:p>
          <a:p>
            <a:r>
              <a:rPr lang="en-US" dirty="0" smtClean="0"/>
              <a:t>Tertiary </a:t>
            </a:r>
            <a:r>
              <a:rPr lang="en-US" dirty="0" smtClean="0"/>
              <a:t>education normally includes undergraduate and postgraduate education, as well as vocational education and training. </a:t>
            </a:r>
            <a:endParaRPr lang="en-US" dirty="0" smtClean="0"/>
          </a:p>
          <a:p>
            <a:r>
              <a:rPr lang="en-US" dirty="0" smtClean="0"/>
              <a:t>Colleges </a:t>
            </a:r>
            <a:r>
              <a:rPr lang="en-US" dirty="0" smtClean="0"/>
              <a:t>and universities are the main institutions that provide tertiary education. </a:t>
            </a:r>
            <a:endParaRPr lang="en-US" dirty="0" smtClean="0"/>
          </a:p>
          <a:p>
            <a:r>
              <a:rPr lang="en-US" dirty="0" smtClean="0"/>
              <a:t>Tertiary </a:t>
            </a:r>
            <a:r>
              <a:rPr lang="en-US" dirty="0" smtClean="0"/>
              <a:t>education generally results in the receipt of certificates, diplomas, or academic degrees</a:t>
            </a:r>
            <a:r>
              <a:rPr lang="en-US" dirty="0" smtClean="0"/>
              <a:t>.</a:t>
            </a: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i="1" dirty="0" smtClean="0"/>
              <a:t>Higher Education</a:t>
            </a:r>
            <a:endParaRPr lang="en-US" dirty="0" smtClean="0"/>
          </a:p>
          <a:p>
            <a:pPr>
              <a:buNone/>
            </a:pPr>
            <a:endParaRPr lang="en-US" dirty="0" smtClean="0"/>
          </a:p>
          <a:p>
            <a:r>
              <a:rPr lang="en-US" dirty="0" smtClean="0"/>
              <a:t>Higher </a:t>
            </a:r>
            <a:r>
              <a:rPr lang="en-US" dirty="0" smtClean="0"/>
              <a:t>education includes the teaching, research, and social services activities of universities, </a:t>
            </a:r>
            <a:endParaRPr lang="en-US" dirty="0" smtClean="0"/>
          </a:p>
          <a:p>
            <a:r>
              <a:rPr lang="en-US" dirty="0" smtClean="0"/>
              <a:t>Within </a:t>
            </a:r>
            <a:r>
              <a:rPr lang="en-US" dirty="0" smtClean="0"/>
              <a:t>the realm of teaching, it includes both the undergraduate level (sometimes referred to as </a:t>
            </a:r>
            <a:r>
              <a:rPr lang="en-US" i="1" dirty="0" smtClean="0"/>
              <a:t>tertiary education</a:t>
            </a:r>
            <a:r>
              <a:rPr lang="en-US" dirty="0" smtClean="0"/>
              <a:t>) and the graduate (or postgraduate) level (sometimes referred to as </a:t>
            </a:r>
            <a:r>
              <a:rPr lang="en-US" i="1" dirty="0" smtClean="0"/>
              <a:t>graduate school</a:t>
            </a:r>
            <a:r>
              <a:rPr lang="en-US" dirty="0" smtClean="0"/>
              <a:t>). </a:t>
            </a:r>
            <a:endParaRPr lang="en-US" dirty="0" smtClean="0"/>
          </a:p>
          <a:p>
            <a:r>
              <a:rPr lang="en-US" dirty="0" smtClean="0"/>
              <a:t>Higher </a:t>
            </a:r>
            <a:r>
              <a:rPr lang="en-US" dirty="0" smtClean="0"/>
              <a:t>education in the United States and Canada generally involves work toward a degree-level or foundation degree qualification</a:t>
            </a:r>
            <a:r>
              <a:rPr lang="en-US" dirty="0" smtClean="0"/>
              <a:t>.</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Controlling for </a:t>
            </a:r>
            <a:r>
              <a:rPr lang="en-US" i="1" dirty="0" smtClean="0"/>
              <a:t>Quality</a:t>
            </a:r>
            <a:br>
              <a:rPr lang="en-US" i="1" dirty="0" smtClean="0"/>
            </a:br>
            <a:r>
              <a:rPr lang="en-US" i="1" dirty="0" smtClean="0"/>
              <a:t>last lecture</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most developed countries, a high proportion of the population (up to 50 percent) now enters higher education at some time in their lives. </a:t>
            </a:r>
            <a:endParaRPr lang="en-US" dirty="0" smtClean="0"/>
          </a:p>
          <a:p>
            <a:r>
              <a:rPr lang="en-US" dirty="0" smtClean="0"/>
              <a:t>Higher </a:t>
            </a:r>
            <a:r>
              <a:rPr lang="en-US" dirty="0" smtClean="0"/>
              <a:t>education is very important to national economies, both as a significant industry in its own right, and as a source of trained and educated personnel for the rest of the </a:t>
            </a:r>
            <a:r>
              <a:rPr lang="en-US" dirty="0" smtClean="0"/>
              <a:t>economy</a:t>
            </a:r>
            <a:endParaRPr lang="en-US" dirty="0" smtClean="0"/>
          </a:p>
          <a:p>
            <a:r>
              <a:rPr lang="en-US" dirty="0" smtClean="0"/>
              <a:t>Program levels</a:t>
            </a:r>
            <a:r>
              <a:rPr lang="en-US" dirty="0" smtClean="0"/>
              <a:t>:</a:t>
            </a:r>
            <a:endParaRPr lang="en-US" dirty="0" smtClean="0"/>
          </a:p>
          <a:p>
            <a:pPr lvl="1">
              <a:buNone/>
            </a:pPr>
            <a:r>
              <a:rPr lang="en-US" dirty="0" smtClean="0"/>
              <a:t>1. </a:t>
            </a:r>
            <a:r>
              <a:rPr lang="en-US" i="1" dirty="0" smtClean="0"/>
              <a:t>Associate degree</a:t>
            </a:r>
            <a:r>
              <a:rPr lang="en-US" dirty="0" smtClean="0"/>
              <a:t>: Requires 60 credits</a:t>
            </a:r>
          </a:p>
          <a:p>
            <a:pPr lvl="1">
              <a:buNone/>
            </a:pPr>
            <a:r>
              <a:rPr lang="en-US" dirty="0" smtClean="0"/>
              <a:t>2. </a:t>
            </a:r>
            <a:r>
              <a:rPr lang="en-US" i="1" dirty="0" smtClean="0"/>
              <a:t>Bachelor degree</a:t>
            </a:r>
            <a:r>
              <a:rPr lang="en-US" dirty="0" smtClean="0"/>
              <a:t>: Requires 120 credits</a:t>
            </a:r>
          </a:p>
          <a:p>
            <a:pPr lvl="1">
              <a:buNone/>
            </a:pPr>
            <a:r>
              <a:rPr lang="en-US" dirty="0" smtClean="0"/>
              <a:t>3. </a:t>
            </a:r>
            <a:r>
              <a:rPr lang="en-US" i="1" dirty="0" smtClean="0"/>
              <a:t>Master degree</a:t>
            </a:r>
            <a:r>
              <a:rPr lang="en-US" dirty="0" smtClean="0"/>
              <a:t>: Requires 30 credits (bachelor degree or assessment equivalency required)</a:t>
            </a:r>
          </a:p>
          <a:p>
            <a:pPr lvl="1">
              <a:buNone/>
            </a:pPr>
            <a:r>
              <a:rPr lang="en-US" dirty="0" smtClean="0"/>
              <a:t>4. </a:t>
            </a:r>
            <a:r>
              <a:rPr lang="en-US" i="1" dirty="0" smtClean="0"/>
              <a:t>Master of business administration</a:t>
            </a:r>
            <a:r>
              <a:rPr lang="en-US" dirty="0" smtClean="0"/>
              <a:t>: Requires 40 credits (bachelor degree or assessment equivalency required)</a:t>
            </a:r>
          </a:p>
          <a:p>
            <a:pPr lvl="1">
              <a:buNone/>
            </a:pPr>
            <a:r>
              <a:rPr lang="en-US" dirty="0" smtClean="0"/>
              <a:t>5. </a:t>
            </a:r>
            <a:r>
              <a:rPr lang="en-US" i="1" dirty="0" smtClean="0"/>
              <a:t>Doctorate</a:t>
            </a:r>
            <a:r>
              <a:rPr lang="en-US" dirty="0" smtClean="0"/>
              <a:t>: Requires 60 credits (master’s degree or assessment equivalency required)</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i="1" dirty="0" smtClean="0"/>
              <a:t>Adult Education</a:t>
            </a:r>
            <a:endParaRPr lang="en-US" dirty="0" smtClean="0"/>
          </a:p>
          <a:p>
            <a:pPr>
              <a:buNone/>
            </a:pPr>
            <a:endParaRPr lang="en-US" dirty="0" smtClean="0"/>
          </a:p>
          <a:p>
            <a:r>
              <a:rPr lang="en-US" dirty="0" smtClean="0"/>
              <a:t>Lifelong learning, or adult education, has become widespread in many countries. Adult education takes on many forms, from formal class-based learning to self-directed learning.</a:t>
            </a:r>
          </a:p>
          <a:p>
            <a:pPr>
              <a:buNone/>
            </a:pPr>
            <a:r>
              <a:rPr lang="en-US" dirty="0" smtClean="0"/>
              <a:t> </a:t>
            </a:r>
          </a:p>
          <a:p>
            <a:pPr>
              <a:buNone/>
            </a:pPr>
            <a:r>
              <a:rPr lang="en-US" b="1" i="1" dirty="0" smtClean="0"/>
              <a:t>Alternative Education</a:t>
            </a:r>
            <a:endParaRPr lang="en-US" dirty="0" smtClean="0"/>
          </a:p>
          <a:p>
            <a:pPr>
              <a:buNone/>
            </a:pPr>
            <a:endParaRPr lang="en-US" dirty="0" smtClean="0"/>
          </a:p>
          <a:p>
            <a:r>
              <a:rPr lang="en-US" dirty="0" smtClean="0"/>
              <a:t>Alternative education, also known as </a:t>
            </a:r>
            <a:r>
              <a:rPr lang="en-US" i="1" dirty="0" smtClean="0"/>
              <a:t>nontraditional education </a:t>
            </a:r>
            <a:r>
              <a:rPr lang="en-US" dirty="0" smtClean="0"/>
              <a:t>or </a:t>
            </a:r>
            <a:r>
              <a:rPr lang="en-US" i="1" dirty="0" smtClean="0"/>
              <a:t>educational </a:t>
            </a:r>
            <a:r>
              <a:rPr lang="en-US" i="1" dirty="0" smtClean="0"/>
              <a:t>alternative</a:t>
            </a:r>
            <a:endParaRPr lang="en-US" dirty="0" smtClean="0"/>
          </a:p>
          <a:p>
            <a:r>
              <a:rPr lang="en-US" dirty="0" smtClean="0"/>
              <a:t>It is </a:t>
            </a:r>
            <a:r>
              <a:rPr lang="en-US" dirty="0" smtClean="0"/>
              <a:t>a broad term which may be used to refer to all forms of education outside of traditional education (for all age groups and levels of education</a:t>
            </a:r>
            <a:r>
              <a:rPr lang="en-US" dirty="0" smtClean="0"/>
              <a:t>)</a:t>
            </a:r>
          </a:p>
          <a:p>
            <a:r>
              <a:rPr lang="en-US" dirty="0" smtClean="0"/>
              <a:t>T</a:t>
            </a:r>
            <a:r>
              <a:rPr lang="en-US" dirty="0" smtClean="0"/>
              <a:t>his </a:t>
            </a:r>
            <a:r>
              <a:rPr lang="en-US" dirty="0" smtClean="0"/>
              <a:t>may include both forms of education designed for students with special needs (ranging from teenage pregnancy to intellectual disability), and forms of education designed for a general audience which employ alternative educational philosophies and/or methods</a:t>
            </a:r>
            <a:r>
              <a:rPr lang="en-US" dirty="0" smtClean="0"/>
              <a:t>.</a:t>
            </a: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Alternative Education</a:t>
            </a:r>
            <a:endParaRPr lang="en-US" dirty="0" smtClean="0"/>
          </a:p>
          <a:p>
            <a:pPr>
              <a:buNone/>
            </a:pPr>
            <a:endParaRPr lang="en-US" dirty="0" smtClean="0"/>
          </a:p>
          <a:p>
            <a:r>
              <a:rPr lang="en-US" dirty="0" smtClean="0"/>
              <a:t>Alternatives </a:t>
            </a:r>
            <a:r>
              <a:rPr lang="en-US" dirty="0" smtClean="0"/>
              <a:t>of the latter type are often the result of education reform and are rooted in various philosophies that are commonly fundamentally different from those of traditional compulsory education. </a:t>
            </a:r>
            <a:endParaRPr lang="en-US" dirty="0" smtClean="0"/>
          </a:p>
          <a:p>
            <a:r>
              <a:rPr lang="en-US" dirty="0" smtClean="0"/>
              <a:t>While </a:t>
            </a:r>
            <a:r>
              <a:rPr lang="en-US" dirty="0" smtClean="0"/>
              <a:t>some have strong political, scholarly, or philosophical orientations, others</a:t>
            </a:r>
          </a:p>
          <a:p>
            <a:r>
              <a:rPr lang="en-US" dirty="0" smtClean="0"/>
              <a:t>Are more informal associations of teachers and students dissatisfied with certain aspects of traditional education. </a:t>
            </a:r>
            <a:endParaRPr lang="en-US" dirty="0" smtClean="0"/>
          </a:p>
          <a:p>
            <a:r>
              <a:rPr lang="en-US" dirty="0" smtClean="0"/>
              <a:t>These </a:t>
            </a:r>
            <a:r>
              <a:rPr lang="en-US" dirty="0" smtClean="0"/>
              <a:t>alternatives, which include charter schools, alternative schools, independent schools, and home-based learning, vary widely but often emphasize the value of small class size, close relationships between students and teachers, and a sense of community</a:t>
            </a:r>
            <a:r>
              <a:rPr lang="en-US" dirty="0" smtClean="0"/>
              <a:t>.</a:t>
            </a: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 of Formal Education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i="1" dirty="0" smtClean="0"/>
              <a:t>List of Adult Alternative Educational Methods</a:t>
            </a:r>
            <a:endParaRPr lang="en-US" b="1" dirty="0" smtClean="0"/>
          </a:p>
          <a:p>
            <a:pPr>
              <a:buNone/>
            </a:pPr>
            <a:endParaRPr lang="en-US" dirty="0" smtClean="0"/>
          </a:p>
          <a:p>
            <a:pPr lvl="1">
              <a:buNone/>
            </a:pPr>
            <a:r>
              <a:rPr lang="en-US" dirty="0" smtClean="0"/>
              <a:t>1. </a:t>
            </a:r>
            <a:r>
              <a:rPr lang="en-US" i="1" dirty="0" smtClean="0"/>
              <a:t>Degrees by assessment</a:t>
            </a:r>
            <a:r>
              <a:rPr lang="en-US" dirty="0" smtClean="0"/>
              <a:t>: Portfolio assessment of knowledge acquired through experience and prior learning.</a:t>
            </a:r>
          </a:p>
          <a:p>
            <a:pPr lvl="1">
              <a:buNone/>
            </a:pPr>
            <a:r>
              <a:rPr lang="en-US" dirty="0" smtClean="0"/>
              <a:t>2. </a:t>
            </a:r>
            <a:r>
              <a:rPr lang="en-US" i="1" dirty="0" smtClean="0"/>
              <a:t>Degrees by research</a:t>
            </a:r>
            <a:r>
              <a:rPr lang="en-US" dirty="0" smtClean="0"/>
              <a:t>: Independent study, academic projects, and assignments.</a:t>
            </a:r>
          </a:p>
          <a:p>
            <a:pPr lvl="1">
              <a:buNone/>
            </a:pPr>
            <a:r>
              <a:rPr lang="en-US" dirty="0" smtClean="0"/>
              <a:t>3. </a:t>
            </a:r>
            <a:r>
              <a:rPr lang="en-US" i="1" dirty="0" smtClean="0"/>
              <a:t>Degrees by exam</a:t>
            </a:r>
            <a:r>
              <a:rPr lang="en-US" dirty="0" smtClean="0"/>
              <a:t>: “Testing out,” passing online exams such as </a:t>
            </a:r>
            <a:r>
              <a:rPr lang="en-US" dirty="0" smtClean="0"/>
              <a:t>the College </a:t>
            </a:r>
            <a:r>
              <a:rPr lang="en-US" dirty="0" smtClean="0"/>
              <a:t>Level Examination Program (CLEP).</a:t>
            </a:r>
          </a:p>
          <a:p>
            <a:pPr lvl="1">
              <a:buNone/>
            </a:pPr>
            <a:r>
              <a:rPr lang="en-US" dirty="0" smtClean="0"/>
              <a:t>4. </a:t>
            </a:r>
            <a:r>
              <a:rPr lang="en-US" i="1" dirty="0" smtClean="0"/>
              <a:t>Degrees by distance courses</a:t>
            </a:r>
            <a:r>
              <a:rPr lang="en-US" dirty="0" smtClean="0"/>
              <a:t>: Distance learning programs offer accelerated coursework-based degrees for busy individuals who want a high-quality education without interrupting their present careers or family responsibilities.</a:t>
            </a:r>
          </a:p>
          <a:p>
            <a:pPr lvl="1">
              <a:buNone/>
            </a:pPr>
            <a:r>
              <a:rPr lang="en-US" dirty="0" smtClean="0"/>
              <a:t>5. </a:t>
            </a:r>
            <a:r>
              <a:rPr lang="en-US" i="1" dirty="0" smtClean="0"/>
              <a:t>On-the-job training (OJT)</a:t>
            </a:r>
            <a:r>
              <a:rPr lang="en-US" dirty="0" smtClean="0"/>
              <a:t>.</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a:bodyPr>
          <a:lstStyle/>
          <a:p>
            <a:pPr algn="r"/>
            <a:r>
              <a:rPr lang="en-US" i="1" dirty="0" smtClean="0"/>
              <a:t>training</a:t>
            </a:r>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TRAINING</a:t>
            </a:r>
            <a:endParaRPr lang="en-US" dirty="0"/>
          </a:p>
        </p:txBody>
      </p:sp>
      <p:sp>
        <p:nvSpPr>
          <p:cNvPr id="3" name="Content Placeholder 2"/>
          <p:cNvSpPr>
            <a:spLocks noGrp="1"/>
          </p:cNvSpPr>
          <p:nvPr>
            <p:ph idx="1"/>
          </p:nvPr>
        </p:nvSpPr>
        <p:spPr/>
        <p:txBody>
          <a:bodyPr>
            <a:normAutofit/>
          </a:bodyPr>
          <a:lstStyle/>
          <a:p>
            <a:r>
              <a:rPr lang="en-US" i="1" dirty="0" smtClean="0"/>
              <a:t>Instruction </a:t>
            </a:r>
            <a:r>
              <a:rPr lang="en-US" dirty="0" smtClean="0"/>
              <a:t>refers to the intentional facilitating of learning toward identified goals, delivered either by an instructor or in other forms</a:t>
            </a:r>
            <a:r>
              <a:rPr lang="en-US" dirty="0" smtClean="0"/>
              <a:t>.</a:t>
            </a:r>
          </a:p>
          <a:p>
            <a:r>
              <a:rPr lang="en-US" i="1" dirty="0" smtClean="0"/>
              <a:t>Teaching </a:t>
            </a:r>
            <a:r>
              <a:rPr lang="en-US" dirty="0" smtClean="0"/>
              <a:t>refers to learning facilitated by a real live instructor. </a:t>
            </a:r>
            <a:endParaRPr lang="en-US" dirty="0" smtClean="0"/>
          </a:p>
          <a:p>
            <a:r>
              <a:rPr lang="en-US" i="1" dirty="0" smtClean="0"/>
              <a:t>Training </a:t>
            </a:r>
            <a:r>
              <a:rPr lang="en-US" dirty="0" smtClean="0"/>
              <a:t>refers to learning that prepares learners with specific knowledge, skills, or abilities that can be applied immediately.</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Training</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Training </a:t>
            </a:r>
            <a:r>
              <a:rPr lang="en-US" dirty="0" smtClean="0"/>
              <a:t>refers to the acquisition of knowledge, skills, and competencies as a result of the teaching of vocational or practical skills and knowledge that relate to specific competencies</a:t>
            </a:r>
            <a:r>
              <a:rPr lang="en-US" dirty="0" smtClean="0"/>
              <a:t>.</a:t>
            </a:r>
          </a:p>
          <a:p>
            <a:r>
              <a:rPr lang="en-US" dirty="0" smtClean="0"/>
              <a:t> </a:t>
            </a:r>
            <a:r>
              <a:rPr lang="en-US" dirty="0" smtClean="0"/>
              <a:t>It is the core of apprenticeships and provides the backbone of content at technical colleges and polytechnics</a:t>
            </a:r>
            <a:r>
              <a:rPr lang="en-US" dirty="0" smtClean="0"/>
              <a:t>.</a:t>
            </a:r>
            <a:endParaRPr lang="en-US" dirty="0" smtClean="0"/>
          </a:p>
          <a:p>
            <a:r>
              <a:rPr lang="en-US" dirty="0" smtClean="0"/>
              <a:t>In addition to the basic training required for a trade, occupation, or profession, observers of the labor market recognize the need to continue training beyond initial qualifications in order to maintain, upgrade, and update skills throughout a person’s working life. </a:t>
            </a:r>
            <a:endParaRPr lang="en-US" dirty="0" smtClean="0"/>
          </a:p>
          <a:p>
            <a:r>
              <a:rPr lang="en-US" dirty="0" smtClean="0"/>
              <a:t>People </a:t>
            </a:r>
            <a:r>
              <a:rPr lang="en-US" dirty="0" smtClean="0"/>
              <a:t>in many professions and occupations refer to this sort of training as </a:t>
            </a:r>
            <a:r>
              <a:rPr lang="en-US" i="1" dirty="0" smtClean="0"/>
              <a:t>professional development</a:t>
            </a:r>
            <a:r>
              <a:rPr lang="en-US" dirty="0" smtClean="0"/>
              <a:t>.</a:t>
            </a:r>
            <a:endParaRPr lang="en-US" dirty="0" smtClean="0"/>
          </a:p>
          <a:p>
            <a:r>
              <a:rPr lang="en-US" dirty="0" smtClean="0"/>
              <a:t>Some people use a similar term for workplace learning to improve </a:t>
            </a:r>
            <a:r>
              <a:rPr lang="en-US" dirty="0" smtClean="0"/>
              <a:t>performance</a:t>
            </a: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a:t>
            </a:r>
            <a:endParaRPr lang="en-US" dirty="0" smtClean="0"/>
          </a:p>
        </p:txBody>
      </p:sp>
      <p:sp>
        <p:nvSpPr>
          <p:cNvPr id="3" name="Content Placeholder 2"/>
          <p:cNvSpPr>
            <a:spLocks noGrp="1"/>
          </p:cNvSpPr>
          <p:nvPr>
            <p:ph idx="1"/>
          </p:nvPr>
        </p:nvSpPr>
        <p:spPr/>
        <p:txBody>
          <a:bodyPr>
            <a:normAutofit fontScale="62500" lnSpcReduction="20000"/>
          </a:bodyPr>
          <a:lstStyle/>
          <a:p>
            <a:pPr>
              <a:buNone/>
            </a:pPr>
            <a:r>
              <a:rPr lang="en-US" b="1" i="1" dirty="0" smtClean="0"/>
              <a:t>Training </a:t>
            </a:r>
            <a:r>
              <a:rPr lang="en-US" b="1" i="1" dirty="0" smtClean="0"/>
              <a:t>and </a:t>
            </a:r>
            <a:r>
              <a:rPr lang="en-US" b="1" i="1" dirty="0" smtClean="0"/>
              <a:t>development</a:t>
            </a:r>
          </a:p>
          <a:p>
            <a:pPr>
              <a:buNone/>
            </a:pPr>
            <a:endParaRPr lang="en-US" b="1" dirty="0" smtClean="0"/>
          </a:p>
          <a:p>
            <a:pPr>
              <a:buNone/>
            </a:pPr>
            <a:r>
              <a:rPr lang="en-US" dirty="0" smtClean="0"/>
              <a:t>One </a:t>
            </a:r>
            <a:r>
              <a:rPr lang="en-US" dirty="0" smtClean="0"/>
              <a:t>can generally categorize such training as on-the-job or off-the-job</a:t>
            </a:r>
            <a:r>
              <a:rPr lang="en-US" dirty="0" smtClean="0"/>
              <a:t>:</a:t>
            </a:r>
            <a:endParaRPr lang="en-US" dirty="0" smtClean="0"/>
          </a:p>
          <a:p>
            <a:pPr>
              <a:buNone/>
            </a:pPr>
            <a:r>
              <a:rPr lang="en-US" dirty="0" smtClean="0"/>
              <a:t> 1. On-the-job </a:t>
            </a:r>
            <a:r>
              <a:rPr lang="en-US" dirty="0" smtClean="0"/>
              <a:t>training takes place in a normal working situation, using the actual tools, equipment, documents, or materials that trainees will use when fully trained</a:t>
            </a:r>
            <a:r>
              <a:rPr lang="en-US" dirty="0" smtClean="0"/>
              <a:t>.</a:t>
            </a:r>
            <a:endParaRPr lang="en-US" dirty="0" smtClean="0"/>
          </a:p>
          <a:p>
            <a:pPr lvl="1">
              <a:buNone/>
            </a:pPr>
            <a:r>
              <a:rPr lang="en-US" dirty="0" smtClean="0"/>
              <a:t>On-the-job </a:t>
            </a:r>
            <a:r>
              <a:rPr lang="en-US" dirty="0" smtClean="0"/>
              <a:t>training has a general reputation as most effective for vocational work</a:t>
            </a:r>
            <a:r>
              <a:rPr lang="en-US" dirty="0" smtClean="0"/>
              <a:t>.</a:t>
            </a:r>
            <a:endParaRPr lang="en-US" dirty="0" smtClean="0"/>
          </a:p>
          <a:p>
            <a:pPr>
              <a:buNone/>
            </a:pPr>
            <a:r>
              <a:rPr lang="en-US" dirty="0" smtClean="0"/>
              <a:t>2. Off-the-job </a:t>
            </a:r>
            <a:r>
              <a:rPr lang="en-US" dirty="0" smtClean="0"/>
              <a:t>training takes place away from normal work situations— implying that the employee does not count as a directly productive worker while such training takes place</a:t>
            </a:r>
            <a:r>
              <a:rPr lang="en-US" dirty="0" smtClean="0"/>
              <a:t>.</a:t>
            </a:r>
            <a:endParaRPr lang="en-US" dirty="0" smtClean="0"/>
          </a:p>
          <a:p>
            <a:pPr lvl="1">
              <a:buNone/>
            </a:pPr>
            <a:r>
              <a:rPr lang="en-US" dirty="0" smtClean="0"/>
              <a:t>Off-the-job </a:t>
            </a:r>
            <a:r>
              <a:rPr lang="en-US" dirty="0" smtClean="0"/>
              <a:t>training has the advantage that it allows people to get away from work and concentrate more thoroughly on the training itself. This type of training has proven more effective in inculcating concepts and ideas.</a:t>
            </a:r>
          </a:p>
          <a:p>
            <a:pPr>
              <a:buNone/>
            </a:pPr>
            <a:r>
              <a:rPr lang="en-US" dirty="0" smtClean="0"/>
              <a:t>Training has specific goals of improving one’s capability, capacity, and performance</a:t>
            </a:r>
            <a:r>
              <a:rPr lang="en-US" dirty="0" smtClean="0"/>
              <a:t>.</a:t>
            </a:r>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Training Records</a:t>
            </a:r>
            <a:endParaRPr lang="en-US" dirty="0" smtClean="0"/>
          </a:p>
        </p:txBody>
      </p:sp>
      <p:sp>
        <p:nvSpPr>
          <p:cNvPr id="3" name="Content Placeholder 2"/>
          <p:cNvSpPr>
            <a:spLocks noGrp="1"/>
          </p:cNvSpPr>
          <p:nvPr>
            <p:ph idx="1"/>
          </p:nvPr>
        </p:nvSpPr>
        <p:spPr/>
        <p:txBody>
          <a:bodyPr>
            <a:normAutofit fontScale="77500" lnSpcReduction="20000"/>
          </a:bodyPr>
          <a:lstStyle/>
          <a:p>
            <a:r>
              <a:rPr lang="en-US" dirty="0" smtClean="0"/>
              <a:t>Each </a:t>
            </a:r>
            <a:r>
              <a:rPr lang="en-US" dirty="0" smtClean="0"/>
              <a:t>employee (exempt or not) should have a title. </a:t>
            </a:r>
            <a:endParaRPr lang="en-US" dirty="0" smtClean="0"/>
          </a:p>
          <a:p>
            <a:r>
              <a:rPr lang="en-US" dirty="0" smtClean="0"/>
              <a:t>An </a:t>
            </a:r>
            <a:r>
              <a:rPr lang="en-US" dirty="0" smtClean="0"/>
              <a:t>individual training record should be </a:t>
            </a:r>
            <a:r>
              <a:rPr lang="en-US" dirty="0" smtClean="0"/>
              <a:t>maintained</a:t>
            </a:r>
          </a:p>
          <a:p>
            <a:r>
              <a:rPr lang="en-US" dirty="0" smtClean="0"/>
              <a:t>The </a:t>
            </a:r>
            <a:r>
              <a:rPr lang="en-US" dirty="0" smtClean="0"/>
              <a:t>record identifies the employee by first and last name. </a:t>
            </a:r>
            <a:endParaRPr lang="en-US" dirty="0" smtClean="0"/>
          </a:p>
          <a:p>
            <a:r>
              <a:rPr lang="en-US" dirty="0" smtClean="0"/>
              <a:t>The </a:t>
            </a:r>
            <a:r>
              <a:rPr lang="en-US" dirty="0" smtClean="0"/>
              <a:t>record also identifies the title of the individual, as well as his or her highest level of education and initial hire date. </a:t>
            </a:r>
            <a:endParaRPr lang="en-US" dirty="0" smtClean="0"/>
          </a:p>
          <a:p>
            <a:r>
              <a:rPr lang="en-US" dirty="0" smtClean="0"/>
              <a:t>A </a:t>
            </a:r>
            <a:r>
              <a:rPr lang="en-US" dirty="0" smtClean="0"/>
              <a:t>log is provided to list all training received and the date. This information should be verified with a copy of a diploma, certificate, or school transcript which is attached to the record. </a:t>
            </a:r>
            <a:endParaRPr lang="en-US" dirty="0" smtClean="0"/>
          </a:p>
          <a:p>
            <a:r>
              <a:rPr lang="en-US" dirty="0" smtClean="0"/>
              <a:t>Additionally</a:t>
            </a:r>
            <a:r>
              <a:rPr lang="en-US" dirty="0" smtClean="0"/>
              <a:t>, there is a column for the name or initials of the person who verified the training or education</a:t>
            </a:r>
            <a:r>
              <a:rPr lang="en-US" dirty="0" smtClean="0"/>
              <a:t>.</a:t>
            </a:r>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b="1" dirty="0" smtClean="0"/>
              <a:t>Training</a:t>
            </a:r>
            <a:endParaRPr lang="en-US" dirty="0"/>
          </a:p>
        </p:txBody>
      </p:sp>
      <p:pic>
        <p:nvPicPr>
          <p:cNvPr id="4" name="Picture 3"/>
          <p:cNvPicPr/>
          <p:nvPr/>
        </p:nvPicPr>
        <p:blipFill>
          <a:blip r:embed="rId2" cstate="print"/>
          <a:srcRect/>
          <a:stretch>
            <a:fillRect/>
          </a:stretch>
        </p:blipFill>
        <p:spPr bwMode="auto">
          <a:xfrm>
            <a:off x="2003742" y="272415"/>
            <a:ext cx="5136515" cy="631317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Departmental managers are primarily concerned with the efficiency of certain activities in their department which are indicators of their overall performance. </a:t>
            </a:r>
          </a:p>
          <a:p>
            <a:r>
              <a:rPr lang="en-US" dirty="0" smtClean="0"/>
              <a:t>By monitoring these activities, departmental managers can prevent, reduce, or eliminate nonconformities, resulting in improved overall value. </a:t>
            </a:r>
          </a:p>
          <a:p>
            <a:r>
              <a:rPr lang="en-US" dirty="0" smtClean="0"/>
              <a:t>To do this, they must determine the output of each activity and its interrelationship with regard to providing value to the customer. </a:t>
            </a:r>
          </a:p>
          <a:p>
            <a:r>
              <a:rPr lang="en-US" dirty="0" smtClean="0"/>
              <a:t>Some activities provide support to achieving the desired output, while others are directly related to or incorporated into the output itself.</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smtClean="0"/>
              <a:t>The </a:t>
            </a:r>
            <a:r>
              <a:rPr lang="en-US" dirty="0" smtClean="0"/>
              <a:t>staffing function is a direct derivative of the organizing function. </a:t>
            </a:r>
            <a:endParaRPr lang="en-US" dirty="0" smtClean="0"/>
          </a:p>
          <a:p>
            <a:r>
              <a:rPr lang="en-US" dirty="0" smtClean="0"/>
              <a:t>The </a:t>
            </a:r>
            <a:r>
              <a:rPr lang="en-US" dirty="0" smtClean="0"/>
              <a:t>company must first establish the organizational structure and identify how activity will be carried out under planning. </a:t>
            </a:r>
            <a:endParaRPr lang="en-US" dirty="0" smtClean="0"/>
          </a:p>
          <a:p>
            <a:r>
              <a:rPr lang="en-US" dirty="0" smtClean="0"/>
              <a:t>Once </a:t>
            </a:r>
            <a:r>
              <a:rPr lang="en-US" dirty="0" smtClean="0"/>
              <a:t>planning has been performed, then organizational control is its natural extension. </a:t>
            </a:r>
            <a:endParaRPr lang="en-US" dirty="0" smtClean="0"/>
          </a:p>
          <a:p>
            <a:r>
              <a:rPr lang="en-US" dirty="0" smtClean="0"/>
              <a:t>During </a:t>
            </a:r>
            <a:r>
              <a:rPr lang="en-US" dirty="0" smtClean="0"/>
              <a:t>the planning and control process, we identified the tasks, tracking, and objectives that are to be met. </a:t>
            </a:r>
            <a:endParaRPr lang="en-US" dirty="0" smtClean="0"/>
          </a:p>
          <a:p>
            <a:r>
              <a:rPr lang="en-US" dirty="0" smtClean="0"/>
              <a:t>This </a:t>
            </a:r>
            <a:r>
              <a:rPr lang="en-US" dirty="0" smtClean="0"/>
              <a:t>in turn leads to the staffing function to accomplish the company’s mission</a:t>
            </a:r>
            <a:r>
              <a:rPr lang="en-US" dirty="0" smtClean="0"/>
              <a:t>. </a:t>
            </a:r>
            <a:r>
              <a:rPr lang="en-US" dirty="0" smtClean="0"/>
              <a:t>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 personnel forecast is developed based upon expected process output. </a:t>
            </a:r>
            <a:endParaRPr lang="en-US" dirty="0" smtClean="0"/>
          </a:p>
          <a:p>
            <a:r>
              <a:rPr lang="en-US" dirty="0" smtClean="0"/>
              <a:t>The </a:t>
            </a:r>
            <a:r>
              <a:rPr lang="en-US" dirty="0" smtClean="0"/>
              <a:t>forecast defines the </a:t>
            </a:r>
            <a:r>
              <a:rPr lang="en-US" dirty="0" smtClean="0"/>
              <a:t>person</a:t>
            </a:r>
          </a:p>
          <a:p>
            <a:r>
              <a:rPr lang="en-US" dirty="0" err="1" smtClean="0"/>
              <a:t>nel</a:t>
            </a:r>
            <a:r>
              <a:rPr lang="en-US" dirty="0" smtClean="0"/>
              <a:t> </a:t>
            </a:r>
            <a:r>
              <a:rPr lang="en-US" dirty="0" smtClean="0"/>
              <a:t>requirements at all levels in the organization. Position requirements are then established to identify education, experience, and tasks performed. </a:t>
            </a:r>
          </a:p>
          <a:p>
            <a:r>
              <a:rPr lang="en-US" dirty="0" smtClean="0"/>
              <a:t>Once the position requirements have been defined, the organization develops education and training requirements, including records of these activities.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encrypted-tbn3.gstatic.com/images?q=tbn:ANd9GcTg8xHQltUX8W1f9T6J5hYkoGReAxYV7kl4XtAepFyvRKrJcHxI">
            <a:hlinkClick r:id="rId2"/>
          </p:cNvPr>
          <p:cNvPicPr/>
          <p:nvPr/>
        </p:nvPicPr>
        <p:blipFill>
          <a:blip r:embed="rId3" cstate="print"/>
          <a:srcRect t="9846"/>
          <a:stretch>
            <a:fillRect/>
          </a:stretch>
        </p:blipFill>
        <p:spPr bwMode="auto">
          <a:xfrm>
            <a:off x="2057400" y="1676400"/>
            <a:ext cx="5105399"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slamic quotes about the Love from Allah">
            <a:hlinkClick r:id="rId2"/>
          </p:cNvPr>
          <p:cNvPicPr/>
          <p:nvPr/>
        </p:nvPicPr>
        <p:blipFill>
          <a:blip r:embed="rId3" cstate="print"/>
          <a:srcRect b="4319"/>
          <a:stretch>
            <a:fillRect/>
          </a:stretch>
        </p:blipFill>
        <p:spPr bwMode="auto">
          <a:xfrm>
            <a:off x="1752600" y="838200"/>
            <a:ext cx="5410199" cy="4800599"/>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Each activity usually has a source document related to the output. </a:t>
            </a:r>
          </a:p>
          <a:p>
            <a:r>
              <a:rPr lang="en-US" dirty="0" smtClean="0"/>
              <a:t>This could be a purchase order, packing list, or training record. </a:t>
            </a:r>
          </a:p>
          <a:p>
            <a:r>
              <a:rPr lang="en-US" dirty="0" smtClean="0"/>
              <a:t>The documents provide a record of the event in writing, which preserves the knowledge of the transaction. </a:t>
            </a:r>
          </a:p>
          <a:p>
            <a:r>
              <a:rPr lang="en-US" dirty="0" smtClean="0"/>
              <a:t>In this way, key data are collected to provide useful information to management.</a:t>
            </a:r>
          </a:p>
          <a:p>
            <a:r>
              <a:rPr lang="en-US" dirty="0" smtClean="0"/>
              <a:t>Once the data have been collected on records, these records must be categorized and summarized to provide a chronology of events related to the department’s output.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chronology usually provides the following information:</a:t>
            </a:r>
          </a:p>
          <a:p>
            <a:pPr>
              <a:buNone/>
            </a:pPr>
            <a:endParaRPr lang="en-US" dirty="0" smtClean="0"/>
          </a:p>
          <a:p>
            <a:pPr lvl="1">
              <a:buNone/>
            </a:pPr>
            <a:r>
              <a:rPr lang="en-US" dirty="0" smtClean="0"/>
              <a:t>1. Number of outputs produced</a:t>
            </a:r>
          </a:p>
          <a:p>
            <a:pPr lvl="1">
              <a:buNone/>
            </a:pPr>
            <a:r>
              <a:rPr lang="en-US" dirty="0" smtClean="0"/>
              <a:t>2. Number of nonconformities found</a:t>
            </a:r>
          </a:p>
          <a:p>
            <a:pPr lvl="1">
              <a:buNone/>
            </a:pPr>
            <a:r>
              <a:rPr lang="en-US" dirty="0" smtClean="0"/>
              <a:t>3. Description of the nonconformities</a:t>
            </a:r>
          </a:p>
          <a:p>
            <a:pPr>
              <a:buNone/>
            </a:pPr>
            <a:endParaRPr lang="en-US" dirty="0" smtClean="0"/>
          </a:p>
          <a:p>
            <a:r>
              <a:rPr lang="en-US" dirty="0" smtClean="0"/>
              <a:t>The departmental managers should establish goals and requirements in writing which are consistent with the overall company performance. </a:t>
            </a:r>
          </a:p>
          <a:p>
            <a:r>
              <a:rPr lang="en-US" dirty="0" smtClean="0"/>
              <a:t>In addition, departmental managers should identify the record used to collect pertinent data.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i="1" dirty="0" smtClean="0"/>
              <a:t>staffing </a:t>
            </a:r>
            <a:r>
              <a:rPr lang="en-US" i="1" dirty="0" smtClean="0"/>
              <a:t>for </a:t>
            </a:r>
            <a:r>
              <a:rPr lang="en-US" i="1" dirty="0" smtClean="0"/>
              <a:t>Quality</a:t>
            </a:r>
            <a:br>
              <a:rPr lang="en-US" i="1" dirty="0" smtClean="0"/>
            </a:b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15716</TotalTime>
  <Words>3031</Words>
  <Application>Microsoft Office PowerPoint</Application>
  <PresentationFormat>On-screen Show (4:3)</PresentationFormat>
  <Paragraphs>288</Paragraphs>
  <Slides>64</Slides>
  <Notes>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Slide 1</vt:lpstr>
      <vt:lpstr>Slide 2</vt:lpstr>
      <vt:lpstr>Slide 3</vt:lpstr>
      <vt:lpstr>Productivity and Quality Management</vt:lpstr>
      <vt:lpstr>Controlling for Quality last lecture</vt:lpstr>
      <vt:lpstr>Summary </vt:lpstr>
      <vt:lpstr>Summary</vt:lpstr>
      <vt:lpstr>Summary</vt:lpstr>
      <vt:lpstr>staffing for Quality </vt:lpstr>
      <vt:lpstr>Objectives</vt:lpstr>
      <vt:lpstr>Terminology</vt:lpstr>
      <vt:lpstr>Terminology</vt:lpstr>
      <vt:lpstr>Terminology</vt:lpstr>
      <vt:lpstr>Terminology</vt:lpstr>
      <vt:lpstr>Forecasting human resource needs </vt:lpstr>
      <vt:lpstr>Forecasting Human Resources Needs</vt:lpstr>
      <vt:lpstr>Forecasting Human Resources Needs</vt:lpstr>
      <vt:lpstr>Forecasting Human Resources Needs</vt:lpstr>
      <vt:lpstr>Forecasting Human Resources Needs</vt:lpstr>
      <vt:lpstr>Forecasting Human Resources Needs</vt:lpstr>
      <vt:lpstr>Forecasting Human Resources Needs</vt:lpstr>
      <vt:lpstr>Forecasting Human Resources Needs</vt:lpstr>
      <vt:lpstr>Slide 23</vt:lpstr>
      <vt:lpstr>Forecasting Human Resources Needs</vt:lpstr>
      <vt:lpstr>Forecasting Human Resources Needs</vt:lpstr>
      <vt:lpstr>Forecasting Human Resources Needs</vt:lpstr>
      <vt:lpstr>Job description </vt:lpstr>
      <vt:lpstr>Job Descriptions</vt:lpstr>
      <vt:lpstr>Job Descriptions</vt:lpstr>
      <vt:lpstr>Job Descriptions</vt:lpstr>
      <vt:lpstr>Job analysis </vt:lpstr>
      <vt:lpstr>Methods</vt:lpstr>
      <vt:lpstr>Methods</vt:lpstr>
      <vt:lpstr>Methods</vt:lpstr>
      <vt:lpstr>Methods</vt:lpstr>
      <vt:lpstr>Methods</vt:lpstr>
      <vt:lpstr>Results</vt:lpstr>
      <vt:lpstr>Results</vt:lpstr>
      <vt:lpstr>Results</vt:lpstr>
      <vt:lpstr>Position Requirement</vt:lpstr>
      <vt:lpstr>Position Requirement</vt:lpstr>
      <vt:lpstr>Education  </vt:lpstr>
      <vt:lpstr>Education and Training</vt:lpstr>
      <vt:lpstr>Systems of Formal Education</vt:lpstr>
      <vt:lpstr>Systems of Formal Education</vt:lpstr>
      <vt:lpstr>Systems of Formal Education</vt:lpstr>
      <vt:lpstr>Systems of Formal Education</vt:lpstr>
      <vt:lpstr>Systems of Formal Education</vt:lpstr>
      <vt:lpstr>Systems of Formal Education</vt:lpstr>
      <vt:lpstr>Systems of Formal Education</vt:lpstr>
      <vt:lpstr>Systems of Formal Education</vt:lpstr>
      <vt:lpstr>Systems of Formal Education</vt:lpstr>
      <vt:lpstr>Systems of Formal Education</vt:lpstr>
      <vt:lpstr>training</vt:lpstr>
      <vt:lpstr>TRAINING</vt:lpstr>
      <vt:lpstr>Training</vt:lpstr>
      <vt:lpstr>Training</vt:lpstr>
      <vt:lpstr>Training Records</vt:lpstr>
      <vt:lpstr>Training</vt:lpstr>
      <vt:lpstr>Summary</vt:lpstr>
      <vt:lpstr>Summary</vt:lpstr>
      <vt:lpstr>Slide 62</vt:lpstr>
      <vt:lpstr>Slide 63</vt:lpstr>
      <vt:lpstr>Slide 64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506</cp:revision>
  <dcterms:created xsi:type="dcterms:W3CDTF">2015-04-06T05:48:01Z</dcterms:created>
  <dcterms:modified xsi:type="dcterms:W3CDTF">2015-04-29T01:12:05Z</dcterms:modified>
</cp:coreProperties>
</file>