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588" r:id="rId2"/>
    <p:sldId id="609" r:id="rId3"/>
    <p:sldId id="515" r:id="rId4"/>
    <p:sldId id="741" r:id="rId5"/>
    <p:sldId id="742" r:id="rId6"/>
    <p:sldId id="617" r:id="rId7"/>
    <p:sldId id="743" r:id="rId8"/>
    <p:sldId id="744" r:id="rId9"/>
    <p:sldId id="745" r:id="rId10"/>
    <p:sldId id="759" r:id="rId11"/>
    <p:sldId id="763" r:id="rId12"/>
    <p:sldId id="746" r:id="rId13"/>
    <p:sldId id="747" r:id="rId14"/>
    <p:sldId id="765" r:id="rId15"/>
    <p:sldId id="748" r:id="rId16"/>
    <p:sldId id="749" r:id="rId17"/>
    <p:sldId id="750" r:id="rId18"/>
    <p:sldId id="751" r:id="rId19"/>
    <p:sldId id="760" r:id="rId20"/>
    <p:sldId id="761" r:id="rId21"/>
    <p:sldId id="762" r:id="rId22"/>
    <p:sldId id="764" r:id="rId23"/>
    <p:sldId id="752" r:id="rId24"/>
    <p:sldId id="753" r:id="rId25"/>
    <p:sldId id="754" r:id="rId26"/>
    <p:sldId id="755" r:id="rId27"/>
    <p:sldId id="756" r:id="rId28"/>
    <p:sldId id="757" r:id="rId29"/>
    <p:sldId id="758" r:id="rId30"/>
    <p:sldId id="766" r:id="rId31"/>
    <p:sldId id="788" r:id="rId32"/>
    <p:sldId id="767" r:id="rId33"/>
    <p:sldId id="768" r:id="rId34"/>
    <p:sldId id="769" r:id="rId35"/>
    <p:sldId id="770" r:id="rId36"/>
    <p:sldId id="771" r:id="rId37"/>
    <p:sldId id="780" r:id="rId38"/>
    <p:sldId id="772" r:id="rId39"/>
    <p:sldId id="773" r:id="rId40"/>
    <p:sldId id="774" r:id="rId41"/>
    <p:sldId id="775" r:id="rId42"/>
    <p:sldId id="776" r:id="rId43"/>
    <p:sldId id="777" r:id="rId44"/>
    <p:sldId id="778" r:id="rId45"/>
    <p:sldId id="779" r:id="rId46"/>
    <p:sldId id="781" r:id="rId47"/>
    <p:sldId id="782" r:id="rId48"/>
    <p:sldId id="785" r:id="rId49"/>
    <p:sldId id="783" r:id="rId50"/>
    <p:sldId id="784" r:id="rId51"/>
    <p:sldId id="786" r:id="rId52"/>
    <p:sldId id="603" r:id="rId53"/>
    <p:sldId id="582"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34" autoAdjust="0"/>
    <p:restoredTop sz="94624" autoAdjust="0"/>
  </p:normalViewPr>
  <p:slideViewPr>
    <p:cSldViewPr>
      <p:cViewPr>
        <p:scale>
          <a:sx n="66" d="100"/>
          <a:sy n="66" d="100"/>
        </p:scale>
        <p:origin x="-1416" y="-84"/>
      </p:cViewPr>
      <p:guideLst>
        <p:guide orient="horz" pos="2160"/>
        <p:guide pos="2880"/>
      </p:guideLst>
    </p:cSldViewPr>
  </p:slideViewPr>
  <p:notesTextViewPr>
    <p:cViewPr>
      <p:scale>
        <a:sx n="100" d="100"/>
        <a:sy n="100" d="100"/>
      </p:scale>
      <p:origin x="0" y="0"/>
    </p:cViewPr>
  </p:notesTextViewPr>
  <p:sorterViewPr>
    <p:cViewPr>
      <p:scale>
        <a:sx n="67" d="100"/>
        <a:sy n="67" d="100"/>
      </p:scale>
      <p:origin x="0" y="4242"/>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5A2854-2DEA-421E-93F1-E725993F600C}" type="datetimeFigureOut">
              <a:rPr lang="en-US" smtClean="0"/>
              <a:pPr/>
              <a:t>4/6/2015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20EFDE-A39A-40EA-ABF7-9C5BCF34383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20EFDE-A39A-40EA-ABF7-9C5BCF34383F}" type="slidenum">
              <a:rPr lang="en-US" smtClean="0"/>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p:spPr>
      </p:sp>
      <p:sp>
        <p:nvSpPr>
          <p:cNvPr id="757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57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F8BAB87-12C9-46E2-931C-6E41036A09D2}" type="slidenum">
              <a:rPr lang="en-US" altLang="en-US" smtClean="0">
                <a:latin typeface="Arial" pitchFamily="34" charset="0"/>
                <a:cs typeface="Arial" pitchFamily="34" charset="0"/>
              </a:rPr>
              <a:pPr/>
              <a:t>53</a:t>
            </a:fld>
            <a:endParaRPr lang="en-US" altLang="en-US"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C599B4-4737-419C-9E1A-6122BB360733}" type="datetimeFigureOut">
              <a:rPr lang="en-US" smtClean="0"/>
              <a:pPr/>
              <a:t>4/6/2015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2A1D3-94CF-4BE8-B9A0-75EFE4C74F9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C599B4-4737-419C-9E1A-6122BB360733}" type="datetimeFigureOut">
              <a:rPr lang="en-US" smtClean="0"/>
              <a:pPr/>
              <a:t>4/6/2015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2A1D3-94CF-4BE8-B9A0-75EFE4C74F9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C599B4-4737-419C-9E1A-6122BB360733}" type="datetimeFigureOut">
              <a:rPr lang="en-US" smtClean="0"/>
              <a:pPr/>
              <a:t>4/6/2015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2A1D3-94CF-4BE8-B9A0-75EFE4C74F9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C599B4-4737-419C-9E1A-6122BB360733}" type="datetimeFigureOut">
              <a:rPr lang="en-US" smtClean="0"/>
              <a:pPr/>
              <a:t>4/6/2015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2A1D3-94CF-4BE8-B9A0-75EFE4C74F9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C599B4-4737-419C-9E1A-6122BB360733}" type="datetimeFigureOut">
              <a:rPr lang="en-US" smtClean="0"/>
              <a:pPr/>
              <a:t>4/6/2015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2A1D3-94CF-4BE8-B9A0-75EFE4C74F9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C599B4-4737-419C-9E1A-6122BB360733}" type="datetimeFigureOut">
              <a:rPr lang="en-US" smtClean="0"/>
              <a:pPr/>
              <a:t>4/6/2015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D2A1D3-94CF-4BE8-B9A0-75EFE4C74F9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C599B4-4737-419C-9E1A-6122BB360733}" type="datetimeFigureOut">
              <a:rPr lang="en-US" smtClean="0"/>
              <a:pPr/>
              <a:t>4/6/2015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D2A1D3-94CF-4BE8-B9A0-75EFE4C74F9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C599B4-4737-419C-9E1A-6122BB360733}" type="datetimeFigureOut">
              <a:rPr lang="en-US" smtClean="0"/>
              <a:pPr/>
              <a:t>4/6/2015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D2A1D3-94CF-4BE8-B9A0-75EFE4C74F9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C599B4-4737-419C-9E1A-6122BB360733}" type="datetimeFigureOut">
              <a:rPr lang="en-US" smtClean="0"/>
              <a:pPr/>
              <a:t>4/6/2015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D2A1D3-94CF-4BE8-B9A0-75EFE4C74F9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C599B4-4737-419C-9E1A-6122BB360733}" type="datetimeFigureOut">
              <a:rPr lang="en-US" smtClean="0"/>
              <a:pPr/>
              <a:t>4/6/2015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D2A1D3-94CF-4BE8-B9A0-75EFE4C74F9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C599B4-4737-419C-9E1A-6122BB360733}" type="datetimeFigureOut">
              <a:rPr lang="en-US" smtClean="0"/>
              <a:pPr/>
              <a:t>4/6/2015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D2A1D3-94CF-4BE8-B9A0-75EFE4C74F9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C599B4-4737-419C-9E1A-6122BB360733}" type="datetimeFigureOut">
              <a:rPr lang="en-US" smtClean="0"/>
              <a:pPr/>
              <a:t>4/6/2015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D2A1D3-94CF-4BE8-B9A0-75EFE4C74F9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com.pk/imgres?imgurl=http://ocuparlisboa.com/wp-content/uploads/2014/12/inspirational-islamic-quotes-tumblr-zn18ohkm.jpg&amp;imgrefurl=http://ocuparlisboa.com/inspirational-islamic-quotes-tumblr.html&amp;h=375&amp;w=500&amp;tbnid=LCNNP0RNO0sfGM:&amp;zoom=1&amp;docid=1YJdVmSZno1zwM&amp;hl=en-PK&amp;ei=pEQaVYGVDoLsaL6jgsAF&amp;tbm=isch&amp;ved=0CGcQMyhfMF84kA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m.pk/imgres?imgurl=http://i1.wp.com/www.theglobepress.com/wp-content/uploads/2013/08/1098524_425717170875688_292446337_n.jpg?resize=403,403&amp;imgrefurl=http://www.theglobepress.com/beautiful-islamic-quotes/&amp;h=403&amp;w=403&amp;tbnid=OF5UbViqFKkhMM:&amp;zoom=1&amp;docid=gXLvk2dTzZHFIM&amp;hl=en-PK&amp;ei=kUIaVcD4O8vzapDcgbAN&amp;tbm=isch&amp;ved=0CDsQMygzMDM4rAI"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252934" name="Picture 6" descr="Image result for bismillah pics gallery"/>
          <p:cNvPicPr>
            <a:picLocks noChangeAspect="1" noChangeArrowheads="1"/>
          </p:cNvPicPr>
          <p:nvPr/>
        </p:nvPicPr>
        <p:blipFill>
          <a:blip r:embed="rId3" cstate="print"/>
          <a:srcRect/>
          <a:stretch>
            <a:fillRect/>
          </a:stretch>
        </p:blipFill>
        <p:spPr bwMode="auto">
          <a:xfrm>
            <a:off x="685800" y="1524000"/>
            <a:ext cx="7777844" cy="4191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2819400"/>
            <a:ext cx="7772400" cy="1362075"/>
          </a:xfrm>
        </p:spPr>
        <p:txBody>
          <a:bodyPr>
            <a:normAutofit/>
          </a:bodyPr>
          <a:lstStyle/>
          <a:p>
            <a:pPr algn="r"/>
            <a:r>
              <a:rPr lang="en-US" dirty="0" smtClean="0"/>
              <a:t>Performance</a:t>
            </a:r>
            <a:br>
              <a:rPr lang="en-US" dirty="0" smtClean="0"/>
            </a:b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Definition of Performance</a:t>
            </a:r>
            <a:endParaRPr lang="en-US" dirty="0"/>
          </a:p>
        </p:txBody>
      </p:sp>
      <p:sp>
        <p:nvSpPr>
          <p:cNvPr id="3" name="Content Placeholder 2"/>
          <p:cNvSpPr>
            <a:spLocks noGrp="1"/>
          </p:cNvSpPr>
          <p:nvPr>
            <p:ph idx="1"/>
          </p:nvPr>
        </p:nvSpPr>
        <p:spPr/>
        <p:txBody>
          <a:bodyPr>
            <a:normAutofit/>
          </a:bodyPr>
          <a:lstStyle/>
          <a:p>
            <a:r>
              <a:rPr lang="en-US" dirty="0" smtClean="0"/>
              <a:t>Performance is defined as </a:t>
            </a:r>
            <a:r>
              <a:rPr lang="en-US" i="1" dirty="0" smtClean="0"/>
              <a:t>the effective and efficient use of resources to achieve results. </a:t>
            </a:r>
          </a:p>
          <a:p>
            <a:r>
              <a:rPr lang="en-US" i="1" dirty="0" smtClean="0"/>
              <a:t>Effectiveness is defined as the level of results; for example, </a:t>
            </a:r>
            <a:r>
              <a:rPr lang="en-US" dirty="0" smtClean="0"/>
              <a:t>the number of arrests made by police officers, the number of welfare clients who find employment after being counseled by case workers, or the amount of money raised through fund-raisers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performance?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Performance is about keeping public and nonprofit organizations up-to-date, vibrant, and relevant to society. </a:t>
            </a:r>
          </a:p>
          <a:p>
            <a:r>
              <a:rPr lang="en-US" dirty="0" smtClean="0"/>
              <a:t>It is about ensuring that agency programs and policies connect with the important challenges that people, communities, and the nation face. </a:t>
            </a:r>
          </a:p>
          <a:p>
            <a:r>
              <a:rPr lang="en-US" dirty="0" smtClean="0"/>
              <a:t>Schools need to teach children well, military procurement programs need to provide military personnel with the weapons and combat gear that they need, and environmental protection agencies should work to safeguard our natural heritage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Performance in Public and Non-profit Organizations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Public and nonprofit organizations significantly affect, and have great potential to improve, the lives of citizens and communities in such areas as public safety, transportation, parks and recreation, economic development, education, housing, public health, environmental management, space exploration, social services, and more.</a:t>
            </a:r>
          </a:p>
          <a:p>
            <a:r>
              <a:rPr lang="en-US" dirty="0" smtClean="0"/>
              <a:t>In each of these areas there is interest, and sometimes very great interest, in ensuring that public and nonprofit organizations perform well and help society to move forward.</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2819400"/>
            <a:ext cx="7772400" cy="1362075"/>
          </a:xfrm>
        </p:spPr>
        <p:txBody>
          <a:bodyPr>
            <a:normAutofit/>
          </a:bodyPr>
          <a:lstStyle/>
          <a:p>
            <a:pPr algn="r"/>
            <a:r>
              <a:rPr lang="en-US" dirty="0" smtClean="0"/>
              <a:t>Some Reasons for Performance Improvement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Perform?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Performance matters in many different ways. </a:t>
            </a:r>
          </a:p>
          <a:p>
            <a:r>
              <a:rPr lang="en-US" dirty="0" smtClean="0"/>
              <a:t>By engaging in and ensuring performance, agencies and their managers contribute to the welfare of society, which, in turn, increases public trust in its public and nonprofit organizations.</a:t>
            </a:r>
          </a:p>
          <a:p>
            <a:r>
              <a:rPr lang="en-US" dirty="0" smtClean="0"/>
              <a:t>Performance helps connect organizations with the concerns of their stakeholders. </a:t>
            </a:r>
          </a:p>
          <a:p>
            <a:r>
              <a:rPr lang="en-US" dirty="0" smtClean="0"/>
              <a:t>Modern societies require effective public and nonprofit organizations, and those who contribute to performance also contribute to improving society.</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Perform?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For those working in public and nonprofit programs, the need to ensure performance can provide an important source of motivation and professional satisfaction. </a:t>
            </a:r>
          </a:p>
          <a:p>
            <a:r>
              <a:rPr lang="en-US" dirty="0" smtClean="0"/>
              <a:t>There are many reasons for emphasizing performance as part of the professional outlook of managers and their employees. </a:t>
            </a:r>
          </a:p>
          <a:p>
            <a:r>
              <a:rPr lang="en-US" dirty="0" smtClean="0"/>
              <a:t>For example, it is consistently supported by many professional associations, which state personal commitment to excellence as an expectation and even an ethical standard for their members.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Perform?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Performance can provide a sense of purpose and intrinsic satisfaction that is not contingent on external events. </a:t>
            </a:r>
          </a:p>
          <a:p>
            <a:r>
              <a:rPr lang="en-US" dirty="0" smtClean="0"/>
              <a:t>When new managers with a strong, personal commitment to performance join an agency, new performance efforts are often in the air. </a:t>
            </a:r>
          </a:p>
          <a:p>
            <a:r>
              <a:rPr lang="en-US" dirty="0" smtClean="0"/>
              <a:t>Not surprisingly, studies of high performing agencies find that these organizations often adapt to change faster and better than others because of their internal processes and the commitment of their managers and employees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Some Reasons for Performance Improvement</a:t>
            </a:r>
            <a:endParaRPr lang="en-US" dirty="0"/>
          </a:p>
        </p:txBody>
      </p:sp>
      <p:sp>
        <p:nvSpPr>
          <p:cNvPr id="3" name="Content Placeholder 2"/>
          <p:cNvSpPr>
            <a:spLocks noGrp="1"/>
          </p:cNvSpPr>
          <p:nvPr>
            <p:ph idx="1"/>
          </p:nvPr>
        </p:nvSpPr>
        <p:spPr/>
        <p:txBody>
          <a:bodyPr/>
          <a:lstStyle/>
          <a:p>
            <a:r>
              <a:rPr lang="en-US" dirty="0" smtClean="0"/>
              <a:t>External relations</a:t>
            </a:r>
          </a:p>
          <a:p>
            <a:pPr lvl="1">
              <a:buNone/>
            </a:pPr>
            <a:r>
              <a:rPr lang="en-US" dirty="0" smtClean="0"/>
              <a:t>• Increasing trust with external stakeholders</a:t>
            </a:r>
          </a:p>
          <a:p>
            <a:pPr lvl="1">
              <a:buNone/>
            </a:pPr>
            <a:r>
              <a:rPr lang="en-US" dirty="0" smtClean="0"/>
              <a:t>• Getting organizations to be more responsive to clients</a:t>
            </a:r>
          </a:p>
          <a:p>
            <a:pPr lvl="1">
              <a:buNone/>
            </a:pPr>
            <a:r>
              <a:rPr lang="en-US" dirty="0" smtClean="0"/>
              <a:t>• Improving communications with citizens and elected officials</a:t>
            </a:r>
          </a:p>
          <a:p>
            <a:pPr lvl="1">
              <a:buNone/>
            </a:pPr>
            <a:r>
              <a:rPr lang="en-US" dirty="0" smtClean="0"/>
              <a:t>• Increasing the ability to effectively partner with other organizations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Some Reasons for Performance Improvement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Management</a:t>
            </a:r>
          </a:p>
          <a:p>
            <a:pPr lvl="1">
              <a:buNone/>
            </a:pPr>
            <a:r>
              <a:rPr lang="en-US" dirty="0" smtClean="0"/>
              <a:t>• Increasing effectiveness of services</a:t>
            </a:r>
          </a:p>
          <a:p>
            <a:pPr lvl="1">
              <a:buNone/>
            </a:pPr>
            <a:r>
              <a:rPr lang="en-US" dirty="0" smtClean="0"/>
              <a:t>• Choosing better goals and targets</a:t>
            </a:r>
          </a:p>
          <a:p>
            <a:pPr lvl="1">
              <a:buNone/>
            </a:pPr>
            <a:r>
              <a:rPr lang="en-US" dirty="0" smtClean="0"/>
              <a:t>• Reducing administrative overhead costs</a:t>
            </a:r>
          </a:p>
          <a:p>
            <a:pPr lvl="1">
              <a:buNone/>
            </a:pPr>
            <a:r>
              <a:rPr lang="en-US" dirty="0" smtClean="0"/>
              <a:t>• Decreasing errors and mistakes</a:t>
            </a:r>
          </a:p>
          <a:p>
            <a:pPr lvl="1">
              <a:buNone/>
            </a:pPr>
            <a:r>
              <a:rPr lang="en-US" dirty="0" smtClean="0"/>
              <a:t>• Improving accountability</a:t>
            </a:r>
          </a:p>
          <a:p>
            <a:pPr lvl="1">
              <a:buNone/>
            </a:pPr>
            <a:r>
              <a:rPr lang="en-US" dirty="0" smtClean="0"/>
              <a:t>• Increasing efficiency or cost savings</a:t>
            </a:r>
          </a:p>
          <a:p>
            <a:pPr lvl="1">
              <a:buNone/>
            </a:pPr>
            <a:r>
              <a:rPr lang="en-US" dirty="0" smtClean="0"/>
              <a:t>• Improving employee motivation and commitment</a:t>
            </a:r>
          </a:p>
          <a:p>
            <a:pPr lvl="1">
              <a:buNone/>
            </a:pPr>
            <a:r>
              <a:rPr lang="en-US" dirty="0" smtClean="0"/>
              <a:t>• Increasing advantages from information technology</a:t>
            </a:r>
          </a:p>
          <a:p>
            <a:pPr lvl="1">
              <a:buNone/>
            </a:pPr>
            <a:r>
              <a:rPr lang="en-US" dirty="0" smtClean="0"/>
              <a:t>• Getting employees to take responsibility for skill upgrading</a:t>
            </a:r>
          </a:p>
          <a:p>
            <a:pPr lvl="1">
              <a:buNone/>
            </a:pPr>
            <a:r>
              <a:rPr lang="en-US" dirty="0" smtClean="0"/>
              <a:t>• Making work teams more productive</a:t>
            </a:r>
          </a:p>
          <a:p>
            <a:pPr lvl="1">
              <a:buNone/>
            </a:pPr>
            <a:r>
              <a:rPr lang="en-US" dirty="0" smtClean="0"/>
              <a:t>• Improving the climate of trust in organizations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age result for islamic quotes">
            <a:hlinkClick r:id="rId2"/>
          </p:cNvPr>
          <p:cNvPicPr/>
          <p:nvPr/>
        </p:nvPicPr>
        <p:blipFill>
          <a:blip r:embed="rId3" cstate="print"/>
          <a:srcRect/>
          <a:stretch>
            <a:fillRect/>
          </a:stretch>
        </p:blipFill>
        <p:spPr bwMode="auto">
          <a:xfrm>
            <a:off x="1752600" y="1143000"/>
            <a:ext cx="5486399" cy="4191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Some Reasons for Performance Improvement</a:t>
            </a:r>
            <a:endParaRPr lang="en-US" dirty="0"/>
          </a:p>
        </p:txBody>
      </p:sp>
      <p:sp>
        <p:nvSpPr>
          <p:cNvPr id="3" name="Content Placeholder 2"/>
          <p:cNvSpPr>
            <a:spLocks noGrp="1"/>
          </p:cNvSpPr>
          <p:nvPr>
            <p:ph idx="1"/>
          </p:nvPr>
        </p:nvSpPr>
        <p:spPr/>
        <p:txBody>
          <a:bodyPr/>
          <a:lstStyle/>
          <a:p>
            <a:r>
              <a:rPr lang="en-US" dirty="0" smtClean="0"/>
              <a:t>Marketing and fund-raising</a:t>
            </a:r>
          </a:p>
          <a:p>
            <a:pPr lvl="1">
              <a:buNone/>
            </a:pPr>
            <a:r>
              <a:rPr lang="en-US" dirty="0" smtClean="0"/>
              <a:t>• Increasing yields from fund-raising efforts</a:t>
            </a:r>
          </a:p>
          <a:p>
            <a:pPr lvl="1">
              <a:buNone/>
            </a:pPr>
            <a:r>
              <a:rPr lang="en-US" dirty="0" smtClean="0"/>
              <a:t>• Identifying new client groups for services</a:t>
            </a:r>
          </a:p>
          <a:p>
            <a:pPr lvl="1">
              <a:buNone/>
            </a:pPr>
            <a:r>
              <a:rPr lang="en-US" dirty="0" smtClean="0"/>
              <a:t>• Improving the effectiveness of marketing efforts</a:t>
            </a:r>
          </a:p>
          <a:p>
            <a:pPr lvl="1">
              <a:buNone/>
            </a:pPr>
            <a:r>
              <a:rPr lang="en-US" dirty="0" smtClean="0"/>
              <a:t>• Improving the yield from grant proposals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Some Reasons for Performance Improvement</a:t>
            </a:r>
            <a:endParaRPr lang="en-US" dirty="0"/>
          </a:p>
        </p:txBody>
      </p:sp>
      <p:sp>
        <p:nvSpPr>
          <p:cNvPr id="3" name="Content Placeholder 2"/>
          <p:cNvSpPr>
            <a:spLocks noGrp="1"/>
          </p:cNvSpPr>
          <p:nvPr>
            <p:ph idx="1"/>
          </p:nvPr>
        </p:nvSpPr>
        <p:spPr/>
        <p:txBody>
          <a:bodyPr/>
          <a:lstStyle/>
          <a:p>
            <a:r>
              <a:rPr lang="en-US" dirty="0" smtClean="0"/>
              <a:t>Volunteerism</a:t>
            </a:r>
          </a:p>
          <a:p>
            <a:pPr lvl="1">
              <a:buNone/>
            </a:pPr>
            <a:r>
              <a:rPr lang="en-US" dirty="0" smtClean="0"/>
              <a:t>• Reducing turnover among volunteers</a:t>
            </a:r>
          </a:p>
          <a:p>
            <a:pPr lvl="1">
              <a:buNone/>
            </a:pPr>
            <a:r>
              <a:rPr lang="en-US" dirty="0" smtClean="0"/>
              <a:t>• Identifying new groups of volunteers</a:t>
            </a:r>
          </a:p>
          <a:p>
            <a:pPr lvl="1">
              <a:buNone/>
            </a:pPr>
            <a:r>
              <a:rPr lang="en-US" dirty="0" smtClean="0"/>
              <a:t>• Reducing complaints from supervisors and volunteers</a:t>
            </a:r>
          </a:p>
          <a:p>
            <a:pPr lvl="1">
              <a:buNone/>
            </a:pPr>
            <a:r>
              <a:rPr lang="en-US" dirty="0" smtClean="0"/>
              <a:t>• Reducing training time for volunteers</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Performance in the Public and Private Sectors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Public, nonprofit, and for-profit organizations vary in their relative emphasis on effectiveness and efficiency. </a:t>
            </a:r>
          </a:p>
          <a:p>
            <a:r>
              <a:rPr lang="en-US" dirty="0" smtClean="0"/>
              <a:t>Nonprofit and for-profit (business) organizations constitute the private sector</a:t>
            </a:r>
          </a:p>
          <a:p>
            <a:r>
              <a:rPr lang="en-US" dirty="0" smtClean="0"/>
              <a:t>Effectiveness often is of paramount importance in the public sector: </a:t>
            </a:r>
          </a:p>
          <a:p>
            <a:pPr lvl="1"/>
            <a:r>
              <a:rPr lang="en-US" dirty="0" smtClean="0"/>
              <a:t>for example, the public (and, hence, elected officials) expect 911 emergency services to respond promptly, teachers to teach well, traffic to flow smoothly, museums to be open, space shuttles to fly, environmental toxins to be regulated, and defense systems to work</a:t>
            </a:r>
          </a:p>
          <a:p>
            <a:r>
              <a:rPr lang="en-US" dirty="0" smtClean="0"/>
              <a:t>Although efficiency is important, it is often less important than effectiveness.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Performance in the Public and Private Sectors</a:t>
            </a:r>
            <a:endParaRPr lang="en-US" dirty="0"/>
          </a:p>
        </p:txBody>
      </p:sp>
      <p:sp>
        <p:nvSpPr>
          <p:cNvPr id="3" name="Content Placeholder 2"/>
          <p:cNvSpPr>
            <a:spLocks noGrp="1"/>
          </p:cNvSpPr>
          <p:nvPr>
            <p:ph idx="1"/>
          </p:nvPr>
        </p:nvSpPr>
        <p:spPr/>
        <p:txBody>
          <a:bodyPr/>
          <a:lstStyle/>
          <a:p>
            <a:r>
              <a:rPr lang="en-US" dirty="0" smtClean="0"/>
              <a:t>the lack of attention to effectiveness can bring severe repercussions to public organizations. </a:t>
            </a:r>
          </a:p>
          <a:p>
            <a:r>
              <a:rPr lang="en-US" dirty="0" smtClean="0"/>
              <a:t>Public organizations that are perceived as having low levels of effectiveness often encounter pressures to increase their workloads</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Performance in the Public and Private Sectors</a:t>
            </a:r>
            <a:endParaRPr lang="en-US" dirty="0"/>
          </a:p>
        </p:txBody>
      </p:sp>
      <p:sp>
        <p:nvSpPr>
          <p:cNvPr id="3" name="Content Placeholder 2"/>
          <p:cNvSpPr>
            <a:spLocks noGrp="1"/>
          </p:cNvSpPr>
          <p:nvPr>
            <p:ph idx="1"/>
          </p:nvPr>
        </p:nvSpPr>
        <p:spPr/>
        <p:txBody>
          <a:bodyPr/>
          <a:lstStyle/>
          <a:p>
            <a:r>
              <a:rPr lang="en-US" dirty="0" smtClean="0"/>
              <a:t>This does not mean that efficiency is unimportant in public organizations.</a:t>
            </a:r>
          </a:p>
          <a:p>
            <a:r>
              <a:rPr lang="en-US" dirty="0" smtClean="0"/>
              <a:t>For example, the cost of environmental regulation, and its impact on business, is clearly an important concern. </a:t>
            </a:r>
          </a:p>
          <a:p>
            <a:r>
              <a:rPr lang="en-US" dirty="0" smtClean="0"/>
              <a:t>Efficient organizations stretch their resources further and thus are more effective</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Performance in the Public and Private Sectors</a:t>
            </a:r>
            <a:endParaRPr lang="en-US" dirty="0"/>
          </a:p>
        </p:txBody>
      </p:sp>
      <p:sp>
        <p:nvSpPr>
          <p:cNvPr id="3" name="Content Placeholder 2"/>
          <p:cNvSpPr>
            <a:spLocks noGrp="1"/>
          </p:cNvSpPr>
          <p:nvPr>
            <p:ph idx="1"/>
          </p:nvPr>
        </p:nvSpPr>
        <p:spPr/>
        <p:txBody>
          <a:bodyPr>
            <a:normAutofit/>
          </a:bodyPr>
          <a:lstStyle/>
          <a:p>
            <a:r>
              <a:rPr lang="en-US" dirty="0" smtClean="0"/>
              <a:t>Consensus exists that efficiency is typically a </a:t>
            </a:r>
            <a:r>
              <a:rPr lang="en-US" i="1" dirty="0" smtClean="0"/>
              <a:t>more important goal in the </a:t>
            </a:r>
            <a:r>
              <a:rPr lang="en-US" dirty="0" smtClean="0"/>
              <a:t>for-profit (business) sector, where success tends to be more singularly defined as profit. </a:t>
            </a:r>
          </a:p>
          <a:p>
            <a:r>
              <a:rPr lang="en-US" dirty="0" smtClean="0"/>
              <a:t>Efficiency improvements are important because they result in cost savings that directly contribute to profitability, competitiveness, and corporate survival</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Many productivity improvement efforts in for-profit organizations focus on applications that increase employee output, reduce inventories, speed up production, and reduce rework. </a:t>
            </a:r>
          </a:p>
          <a:p>
            <a:r>
              <a:rPr lang="en-US" dirty="0" smtClean="0"/>
              <a:t>All of these are designed to increase efficiency and serve business purposes</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Some of these have been adapted by public and nonprofit organizations emphasizing efficiency, especially those that emphasize “quality” in relation to customer responsiveness and producing error-free services. </a:t>
            </a:r>
          </a:p>
          <a:p>
            <a:r>
              <a:rPr lang="en-US" dirty="0" smtClean="0"/>
              <a:t>In some cases, federal agencies have found new ways to improve efficiency and service delivery.</a:t>
            </a:r>
          </a:p>
          <a:p>
            <a:r>
              <a:rPr lang="en-US" dirty="0" smtClean="0"/>
              <a:t>Some agencies, such as the Social Security Administration, have even attained exemplary, award-winning levels of customer service.</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Organizations also differ to the extent that they value </a:t>
            </a:r>
            <a:r>
              <a:rPr lang="en-US" i="1" dirty="0" smtClean="0"/>
              <a:t>equity as </a:t>
            </a:r>
            <a:r>
              <a:rPr lang="en-US" dirty="0" smtClean="0"/>
              <a:t>an important goal. </a:t>
            </a:r>
          </a:p>
          <a:p>
            <a:r>
              <a:rPr lang="en-US" dirty="0" smtClean="0"/>
              <a:t>For-profit organizations usually have very little commitment to equity, other than avoiding discrimination lawsuits from their employees or clients. </a:t>
            </a:r>
          </a:p>
          <a:p>
            <a:r>
              <a:rPr lang="en-US" dirty="0" smtClean="0"/>
              <a:t>By contrast, public organizations often have great commitment to equity: they must provide services to all citizens, regardless of their ability to pay for such services.</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92500"/>
          </a:bodyPr>
          <a:lstStyle/>
          <a:p>
            <a:r>
              <a:rPr lang="en-US" dirty="0" smtClean="0"/>
              <a:t>Performance is defined as the effective and efficient use of resources.</a:t>
            </a:r>
          </a:p>
          <a:p>
            <a:r>
              <a:rPr lang="en-US" dirty="0" smtClean="0"/>
              <a:t>Effectiveness is typically of greatest importance in the public sector,</a:t>
            </a:r>
          </a:p>
          <a:p>
            <a:r>
              <a:rPr lang="en-US" dirty="0" smtClean="0"/>
              <a:t>whereas nonprofit organizations often emphasize effectiveness and efficiency in equal measure. </a:t>
            </a:r>
          </a:p>
          <a:p>
            <a:r>
              <a:rPr lang="en-US" dirty="0" smtClean="0"/>
              <a:t>Public sector organizations also value providing services to all populations groups, that is, ensuring equity</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Productivity and Quality Management</a:t>
            </a:r>
            <a:endParaRPr lang="en-US" dirty="0"/>
          </a:p>
        </p:txBody>
      </p:sp>
      <p:sp>
        <p:nvSpPr>
          <p:cNvPr id="7" name="Subtitle 6"/>
          <p:cNvSpPr>
            <a:spLocks noGrp="1"/>
          </p:cNvSpPr>
          <p:nvPr>
            <p:ph type="subTitle" idx="1"/>
          </p:nvPr>
        </p:nvSpPr>
        <p:spPr/>
        <p:txBody>
          <a:bodyPr/>
          <a:lstStyle/>
          <a:p>
            <a:r>
              <a:rPr lang="en-US" dirty="0" smtClean="0"/>
              <a:t>Ninth Lecture</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Productivity Values</a:t>
            </a:r>
            <a:endParaRPr lang="en-US" dirty="0"/>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cstate="print"/>
          <a:srcRect/>
          <a:stretch>
            <a:fillRect/>
          </a:stretch>
        </p:blipFill>
        <p:spPr bwMode="auto">
          <a:xfrm>
            <a:off x="1066800" y="1838325"/>
            <a:ext cx="6505575" cy="3952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2819400"/>
            <a:ext cx="7772400" cy="1362075"/>
          </a:xfrm>
        </p:spPr>
        <p:txBody>
          <a:bodyPr>
            <a:normAutofit/>
          </a:bodyPr>
          <a:lstStyle/>
          <a:p>
            <a:pPr algn="r"/>
            <a:r>
              <a:rPr lang="en-US" dirty="0" smtClean="0"/>
              <a:t>Major performance challenges</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Major Performance Challenges</a:t>
            </a:r>
            <a:endParaRPr lang="en-US" dirty="0"/>
          </a:p>
        </p:txBody>
      </p:sp>
      <p:sp>
        <p:nvSpPr>
          <p:cNvPr id="3" name="Content Placeholder 2"/>
          <p:cNvSpPr>
            <a:spLocks noGrp="1"/>
          </p:cNvSpPr>
          <p:nvPr>
            <p:ph idx="1"/>
          </p:nvPr>
        </p:nvSpPr>
        <p:spPr/>
        <p:txBody>
          <a:bodyPr>
            <a:normAutofit/>
          </a:bodyPr>
          <a:lstStyle/>
          <a:p>
            <a:r>
              <a:rPr lang="en-US" dirty="0" smtClean="0"/>
              <a:t>Improvement opportunities are discussed in the following four areas: </a:t>
            </a:r>
          </a:p>
          <a:p>
            <a:pPr lvl="1">
              <a:buNone/>
            </a:pPr>
            <a:r>
              <a:rPr lang="en-US" dirty="0" smtClean="0"/>
              <a:t>(1) better serving external stakeholders’ needs, </a:t>
            </a:r>
          </a:p>
          <a:p>
            <a:pPr lvl="1">
              <a:buNone/>
            </a:pPr>
            <a:r>
              <a:rPr lang="en-US" dirty="0" smtClean="0"/>
              <a:t>(2) improving organizational effectiveness and using resources efficiently,</a:t>
            </a:r>
          </a:p>
          <a:p>
            <a:pPr lvl="1">
              <a:buNone/>
            </a:pPr>
            <a:r>
              <a:rPr lang="en-US" dirty="0" smtClean="0"/>
              <a:t>(3) improving project management, and </a:t>
            </a:r>
          </a:p>
          <a:p>
            <a:pPr lvl="1">
              <a:buNone/>
            </a:pPr>
            <a:r>
              <a:rPr lang="en-US" dirty="0" smtClean="0"/>
              <a:t>(4) increasing productivity through people.</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Major Performance Challenges</a:t>
            </a:r>
            <a:endParaRPr lang="en-US" dirty="0"/>
          </a:p>
        </p:txBody>
      </p:sp>
      <p:sp>
        <p:nvSpPr>
          <p:cNvPr id="3" name="Content Placeholder 2"/>
          <p:cNvSpPr>
            <a:spLocks noGrp="1"/>
          </p:cNvSpPr>
          <p:nvPr>
            <p:ph idx="1"/>
          </p:nvPr>
        </p:nvSpPr>
        <p:spPr/>
        <p:txBody>
          <a:bodyPr/>
          <a:lstStyle/>
          <a:p>
            <a:r>
              <a:rPr lang="en-US" dirty="0" smtClean="0"/>
              <a:t>Performance improvement often begins with a diagnosis of things that the organization is not achieving, and which managers and others think it should. </a:t>
            </a:r>
          </a:p>
          <a:p>
            <a:r>
              <a:rPr lang="en-US" dirty="0" smtClean="0"/>
              <a:t>This is consistent with the strategic perspective of performance improvement</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Major Performance Challenges</a:t>
            </a:r>
            <a:endParaRPr lang="en-US" dirty="0"/>
          </a:p>
        </p:txBody>
      </p:sp>
      <p:sp>
        <p:nvSpPr>
          <p:cNvPr id="3" name="Content Placeholder 2"/>
          <p:cNvSpPr>
            <a:spLocks noGrp="1"/>
          </p:cNvSpPr>
          <p:nvPr>
            <p:ph idx="1"/>
          </p:nvPr>
        </p:nvSpPr>
        <p:spPr/>
        <p:txBody>
          <a:bodyPr>
            <a:normAutofit lnSpcReduction="10000"/>
          </a:bodyPr>
          <a:lstStyle/>
          <a:p>
            <a:r>
              <a:rPr lang="en-US" dirty="0" smtClean="0"/>
              <a:t>A gap is experienced between expectations and reality—the promise or hope of what an organization can do is not being met. </a:t>
            </a:r>
          </a:p>
          <a:p>
            <a:r>
              <a:rPr lang="en-US" dirty="0" smtClean="0"/>
              <a:t>Manifestations such as inefficient or shoddy service, cost overruns, low client satisfaction, failure to make key decisions—all indicate things are out of kilter, either a little or a lot</a:t>
            </a:r>
          </a:p>
          <a:p>
            <a:r>
              <a:rPr lang="en-US" dirty="0" smtClean="0"/>
              <a:t>A disquiet or dissatisfaction exists about the status quo—something is not good enough. </a:t>
            </a: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Major Performance Challenges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From this awareness of things not quite measuring up (something is seen as “way too much” or “much too little”) begins the search for underlying problems, which eventually leads to the adoption of new goals, and the development of processes to help the organization move toward a more desirable state  </a:t>
            </a:r>
          </a:p>
          <a:p>
            <a:r>
              <a:rPr lang="en-US" dirty="0" smtClean="0"/>
              <a:t>Performance goals express the gap between what organizations experience, often undesired, and what they think they would like to experience</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Performance Goals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Goals imply, implicitly or explicitly, a standard or vision of how things could be. </a:t>
            </a:r>
          </a:p>
          <a:p>
            <a:r>
              <a:rPr lang="en-US" dirty="0" smtClean="0"/>
              <a:t>Client complaints are a problem only in the presence of a standard or alternate future in which fewer clients complain; otherwise, they are just a statement of fact that people are complaining.</a:t>
            </a:r>
          </a:p>
          <a:p>
            <a:r>
              <a:rPr lang="en-US" dirty="0" smtClean="0"/>
              <a:t>Where there is no standard, there is no discussion about success or improvement.</a:t>
            </a:r>
          </a:p>
          <a:p>
            <a:r>
              <a:rPr lang="en-US" dirty="0" smtClean="0"/>
              <a:t>However, performance goals should not only reflect what can or should be improved, but also a realistic assessment about what can be changed.</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2819400"/>
            <a:ext cx="7772400" cy="1362075"/>
          </a:xfrm>
        </p:spPr>
        <p:txBody>
          <a:bodyPr>
            <a:normAutofit/>
          </a:bodyPr>
          <a:lstStyle/>
          <a:p>
            <a:pPr algn="r"/>
            <a:r>
              <a:rPr lang="en-US" dirty="0" smtClean="0"/>
              <a:t>Major Performance problems</a:t>
            </a:r>
            <a:br>
              <a:rPr lang="en-US" dirty="0" smtClean="0"/>
            </a:b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Stakeholders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In recent years, organizations are increasingly viewed as “open systems” that thrive through exchanges with their environment: organizations must satisfy the needs of their stakeholders: clients, citizens, elected officials, and community leaders. </a:t>
            </a:r>
          </a:p>
          <a:p>
            <a:r>
              <a:rPr lang="en-US" dirty="0" smtClean="0"/>
              <a:t>When the needs of these stakeholders are met, organizations benefit from increased support for their missions. </a:t>
            </a:r>
          </a:p>
          <a:p>
            <a:r>
              <a:rPr lang="en-US" dirty="0" smtClean="0"/>
              <a:t>However, when their stakeholders’ needs are unmet, organizations suffer the consequences through democratic processes and the loss of clientele. Revenues and appropriations decline.</a:t>
            </a:r>
          </a:p>
          <a:p>
            <a:r>
              <a:rPr lang="en-US" dirty="0" smtClean="0"/>
              <a:t>Each of these implies improvement opportunity</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Performance Problems</a:t>
            </a:r>
            <a:endParaRPr lang="en-US" dirty="0"/>
          </a:p>
        </p:txBody>
      </p:sp>
      <p:sp>
        <p:nvSpPr>
          <p:cNvPr id="3" name="Content Placeholder 2"/>
          <p:cNvSpPr>
            <a:spLocks noGrp="1"/>
          </p:cNvSpPr>
          <p:nvPr>
            <p:ph idx="1"/>
          </p:nvPr>
        </p:nvSpPr>
        <p:spPr/>
        <p:txBody>
          <a:bodyPr/>
          <a:lstStyle/>
          <a:p>
            <a:r>
              <a:rPr lang="en-US" dirty="0" smtClean="0"/>
              <a:t>Major stakeholder problems</a:t>
            </a:r>
          </a:p>
          <a:p>
            <a:r>
              <a:rPr lang="en-US" dirty="0" smtClean="0"/>
              <a:t>Typical symptoms of major stakeholder problems: stakeholder complaints,</a:t>
            </a:r>
          </a:p>
          <a:p>
            <a:r>
              <a:rPr lang="en-US" dirty="0" smtClean="0"/>
              <a:t>stakeholder apathy, low levels of stakeholder satisfaction, stakeholders or</a:t>
            </a:r>
          </a:p>
          <a:p>
            <a:r>
              <a:rPr lang="en-US" dirty="0" smtClean="0"/>
              <a:t>community leaders ganging up on the organization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Productivity indices help us to evaluate economic performance and the quality of social and economic policies. </a:t>
            </a:r>
          </a:p>
          <a:p>
            <a:r>
              <a:rPr lang="en-US" dirty="0" smtClean="0"/>
              <a:t>Productivity Analysis helps identify factors affecting income and investment distribution within different economic sectors, and helps to determine priorities in decision making. </a:t>
            </a:r>
          </a:p>
          <a:p>
            <a:r>
              <a:rPr lang="en-US" dirty="0" smtClean="0"/>
              <a:t>In enterprise, productivity is measured to help </a:t>
            </a:r>
            <a:r>
              <a:rPr lang="en-US" dirty="0" err="1" smtClean="0"/>
              <a:t>analyse</a:t>
            </a:r>
            <a:r>
              <a:rPr lang="en-US" dirty="0" smtClean="0"/>
              <a:t> effectiveness and efficiency. </a:t>
            </a:r>
          </a:p>
          <a:p>
            <a:r>
              <a:rPr lang="en-US" dirty="0" smtClean="0"/>
              <a:t>Its measurement can stimulate operational improvement</a:t>
            </a:r>
          </a:p>
          <a:p>
            <a:endParaRPr lang="en-US" dirty="0" smtClean="0"/>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Performance Problems</a:t>
            </a:r>
            <a:endParaRPr lang="en-US" dirty="0"/>
          </a:p>
        </p:txBody>
      </p:sp>
      <p:sp>
        <p:nvSpPr>
          <p:cNvPr id="3" name="Content Placeholder 2"/>
          <p:cNvSpPr>
            <a:spLocks noGrp="1"/>
          </p:cNvSpPr>
          <p:nvPr>
            <p:ph idx="1"/>
          </p:nvPr>
        </p:nvSpPr>
        <p:spPr>
          <a:xfrm>
            <a:off x="457200" y="1600200"/>
            <a:ext cx="8229600" cy="4876800"/>
          </a:xfrm>
        </p:spPr>
        <p:txBody>
          <a:bodyPr>
            <a:normAutofit fontScale="77500" lnSpcReduction="20000"/>
          </a:bodyPr>
          <a:lstStyle/>
          <a:p>
            <a:r>
              <a:rPr lang="en-US" dirty="0" smtClean="0"/>
              <a:t>Problem 1: Needs of target groups are not sufficiently met.</a:t>
            </a:r>
          </a:p>
          <a:p>
            <a:pPr lvl="1"/>
            <a:r>
              <a:rPr lang="en-US" dirty="0" smtClean="0"/>
              <a:t>Variations: Programs are absent or too small to meet target group needs, programs or policies perform poorly, client groups feel disenfranchised or excluded from decision-making processes, target groups have unrealistic expectations.</a:t>
            </a:r>
          </a:p>
          <a:p>
            <a:r>
              <a:rPr lang="en-US" dirty="0" smtClean="0"/>
              <a:t>Problem 2: Individuals who interact with the agency are dissatisfied.</a:t>
            </a:r>
          </a:p>
          <a:p>
            <a:pPr lvl="1"/>
            <a:r>
              <a:rPr lang="en-US" dirty="0" smtClean="0"/>
              <a:t>Variations: Unresponsiveness by agency staff, poor mix of interaction mechanisms, inadequate frontline service.</a:t>
            </a:r>
          </a:p>
          <a:p>
            <a:r>
              <a:rPr lang="en-US" dirty="0" smtClean="0"/>
              <a:t>Problem 3: Citizens, clients, or community leaders are apathetic about the program.</a:t>
            </a:r>
          </a:p>
          <a:p>
            <a:pPr lvl="1"/>
            <a:r>
              <a:rPr lang="en-US" dirty="0" smtClean="0"/>
              <a:t>Variations: Inadequate enthusiasm for new programs, inadequate support of agency goals and staff.</a:t>
            </a:r>
          </a:p>
          <a:p>
            <a:r>
              <a:rPr lang="en-US" dirty="0" smtClean="0"/>
              <a:t>Problem 4: Individuals or groups are making politics at the expense of the organization.</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Major Performance Problems</a:t>
            </a:r>
            <a:endParaRPr lang="en-US" dirty="0"/>
          </a:p>
        </p:txBody>
      </p:sp>
      <p:sp>
        <p:nvSpPr>
          <p:cNvPr id="3" name="Content Placeholder 2"/>
          <p:cNvSpPr>
            <a:spLocks noGrp="1"/>
          </p:cNvSpPr>
          <p:nvPr>
            <p:ph idx="1"/>
          </p:nvPr>
        </p:nvSpPr>
        <p:spPr/>
        <p:txBody>
          <a:bodyPr>
            <a:normAutofit/>
          </a:bodyPr>
          <a:lstStyle/>
          <a:p>
            <a:r>
              <a:rPr lang="en-US" dirty="0" smtClean="0"/>
              <a:t>Major organizational problems</a:t>
            </a:r>
          </a:p>
          <a:p>
            <a:pPr lvl="1"/>
            <a:r>
              <a:rPr lang="en-US" dirty="0" smtClean="0"/>
              <a:t>Typical symptoms of major organizational problems: infighting in units, turf battles across units, efforts that consistently sound right but fail to produce results, perceptions of having too many meetings and not doing enough work, spending too much time managing coordination across units, generating plans that gather dust, excessive budget requests, and de-motivated employees.</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Performance Problems</a:t>
            </a:r>
            <a:endParaRPr lang="en-US" dirty="0"/>
          </a:p>
        </p:txBody>
      </p:sp>
      <p:sp>
        <p:nvSpPr>
          <p:cNvPr id="3" name="Content Placeholder 2"/>
          <p:cNvSpPr>
            <a:spLocks noGrp="1"/>
          </p:cNvSpPr>
          <p:nvPr>
            <p:ph idx="1"/>
          </p:nvPr>
        </p:nvSpPr>
        <p:spPr>
          <a:xfrm>
            <a:off x="457200" y="1600200"/>
            <a:ext cx="8229600" cy="4800600"/>
          </a:xfrm>
        </p:spPr>
        <p:txBody>
          <a:bodyPr>
            <a:normAutofit fontScale="77500" lnSpcReduction="20000"/>
          </a:bodyPr>
          <a:lstStyle/>
          <a:p>
            <a:r>
              <a:rPr lang="en-US" dirty="0" smtClean="0"/>
              <a:t>Problem 5: The mission of the organization (or program) does not serve important society needs.</a:t>
            </a:r>
          </a:p>
          <a:p>
            <a:pPr lvl="1"/>
            <a:r>
              <a:rPr lang="en-US" dirty="0" smtClean="0"/>
              <a:t>Variations: The mission(s) has become outdated, failure to obtain new authority and mandates.</a:t>
            </a:r>
          </a:p>
          <a:p>
            <a:r>
              <a:rPr lang="en-US" dirty="0" smtClean="0"/>
              <a:t>Problem 6: Missions are not being pursued.</a:t>
            </a:r>
          </a:p>
          <a:p>
            <a:pPr lvl="1"/>
            <a:r>
              <a:rPr lang="en-US" dirty="0" smtClean="0"/>
              <a:t>Variations: Lack of focus, inadequate program development, the organization as a rudderless ship, poor or inadequate resources (financial, technology/skills, people).</a:t>
            </a:r>
          </a:p>
          <a:p>
            <a:r>
              <a:rPr lang="en-US" dirty="0" smtClean="0"/>
              <a:t>Problem 7: The organization or delivery technology is inefficient.</a:t>
            </a:r>
          </a:p>
          <a:p>
            <a:pPr lvl="1"/>
            <a:r>
              <a:rPr lang="en-US" dirty="0" smtClean="0"/>
              <a:t>Variations: Organization does not take advantage of economies of scale, delivery process has too many people or units involved, doing it all in-house, inefficient or ineffective use of information technology, delivery process is not informed by state of art practice, red tape.</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Performance Problems</a:t>
            </a:r>
            <a:endParaRPr lang="en-US" dirty="0"/>
          </a:p>
        </p:txBody>
      </p:sp>
      <p:sp>
        <p:nvSpPr>
          <p:cNvPr id="3" name="Content Placeholder 2"/>
          <p:cNvSpPr>
            <a:spLocks noGrp="1"/>
          </p:cNvSpPr>
          <p:nvPr>
            <p:ph idx="1"/>
          </p:nvPr>
        </p:nvSpPr>
        <p:spPr>
          <a:xfrm>
            <a:off x="457200" y="1600200"/>
            <a:ext cx="8229600" cy="4724400"/>
          </a:xfrm>
        </p:spPr>
        <p:txBody>
          <a:bodyPr>
            <a:normAutofit fontScale="77500" lnSpcReduction="20000"/>
          </a:bodyPr>
          <a:lstStyle/>
          <a:p>
            <a:r>
              <a:rPr lang="en-US" dirty="0" smtClean="0"/>
              <a:t>Problem 8: Inadequate coordination.</a:t>
            </a:r>
          </a:p>
          <a:p>
            <a:pPr lvl="1"/>
            <a:r>
              <a:rPr lang="en-US" dirty="0" smtClean="0"/>
              <a:t>Variations: Coordination omits organizations or departments, coordination is shoddy or incomplete, coordination exists, but the outcome does not serve mission or stakeholder needs.</a:t>
            </a:r>
          </a:p>
          <a:p>
            <a:r>
              <a:rPr lang="en-US" dirty="0" smtClean="0"/>
              <a:t>Problem 9: Communication is unclear, contradictory, or ignored.</a:t>
            </a:r>
          </a:p>
          <a:p>
            <a:pPr lvl="1"/>
            <a:r>
              <a:rPr lang="en-US" dirty="0" smtClean="0"/>
              <a:t>Variations: A lack of unitary command, contradictory demands, cultural and interpersonal differences cloud communication, communication is misinterpreted by the command structure.</a:t>
            </a:r>
          </a:p>
          <a:p>
            <a:r>
              <a:rPr lang="en-US" dirty="0" smtClean="0"/>
              <a:t>Problem 10: Rewards do not support mission.</a:t>
            </a:r>
          </a:p>
          <a:p>
            <a:pPr lvl="1"/>
            <a:r>
              <a:rPr lang="en-US" dirty="0" smtClean="0"/>
              <a:t>Variations: Rewards or acknowledgement are absent or support other priorities, rewards or consequences encourage perverse behavior.</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Many performance problems are caused by failure to adhere to basic principles of organizational design. </a:t>
            </a:r>
          </a:p>
          <a:p>
            <a:r>
              <a:rPr lang="en-US" dirty="0" smtClean="0"/>
              <a:t>This can produce symptoms such as infighting, lack of direction, micromanagement, spending too much time on coordination, plans that gather dust, and the inefficient use of or acquisition of resources. </a:t>
            </a:r>
          </a:p>
          <a:p>
            <a:r>
              <a:rPr lang="en-US" dirty="0" smtClean="0"/>
              <a:t>Employee </a:t>
            </a:r>
            <a:r>
              <a:rPr lang="en-US" dirty="0" err="1" smtClean="0"/>
              <a:t>demotivation</a:t>
            </a:r>
            <a:r>
              <a:rPr lang="en-US" dirty="0" smtClean="0"/>
              <a:t> may occur as a secondary result. </a:t>
            </a:r>
          </a:p>
          <a:p>
            <a:r>
              <a:rPr lang="en-US" dirty="0" smtClean="0"/>
              <a:t>These problems affect programs as well as agencies as a whole.</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When projects are managed poorly, they fall behind schedule, lack relevance, exceed costs, and fail to meet standards, yielding stakeholder dissatisfaction or apathy. </a:t>
            </a:r>
          </a:p>
          <a:p>
            <a:r>
              <a:rPr lang="en-US" dirty="0" smtClean="0"/>
              <a:t>They fail to contribute to the agency’s mission. </a:t>
            </a:r>
          </a:p>
          <a:p>
            <a:r>
              <a:rPr lang="en-US" dirty="0" smtClean="0"/>
              <a:t>Project management is about avoiding these outcomes.</a:t>
            </a:r>
          </a:p>
          <a:p>
            <a:r>
              <a:rPr lang="en-US" dirty="0" smtClean="0"/>
              <a:t>The hallmark of properly managed programs is that they achieve their objectives </a:t>
            </a:r>
          </a:p>
          <a:p>
            <a:pPr lvl="1"/>
            <a:r>
              <a:rPr lang="en-US" dirty="0" smtClean="0"/>
              <a:t>(1) on time, </a:t>
            </a:r>
          </a:p>
          <a:p>
            <a:pPr lvl="1"/>
            <a:r>
              <a:rPr lang="en-US" dirty="0" smtClean="0"/>
              <a:t>(2) within budget, and </a:t>
            </a:r>
          </a:p>
          <a:p>
            <a:pPr lvl="1"/>
            <a:r>
              <a:rPr lang="en-US" dirty="0" smtClean="0"/>
              <a:t>(3) at or above quality and performance specifications.</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Performance Problems</a:t>
            </a:r>
            <a:endParaRPr lang="en-US" dirty="0"/>
          </a:p>
        </p:txBody>
      </p:sp>
      <p:sp>
        <p:nvSpPr>
          <p:cNvPr id="3" name="Content Placeholder 2"/>
          <p:cNvSpPr>
            <a:spLocks noGrp="1"/>
          </p:cNvSpPr>
          <p:nvPr>
            <p:ph idx="1"/>
          </p:nvPr>
        </p:nvSpPr>
        <p:spPr/>
        <p:txBody>
          <a:bodyPr/>
          <a:lstStyle/>
          <a:p>
            <a:r>
              <a:rPr lang="en-US" dirty="0" smtClean="0"/>
              <a:t>Major Project Problems</a:t>
            </a:r>
          </a:p>
          <a:p>
            <a:pPr lvl="1"/>
            <a:r>
              <a:rPr lang="en-US" dirty="0" smtClean="0"/>
              <a:t>Typical symptoms of project problems: </a:t>
            </a:r>
          </a:p>
          <a:p>
            <a:pPr lvl="1"/>
            <a:r>
              <a:rPr lang="en-US" dirty="0" smtClean="0"/>
              <a:t>insufficient relevance, falling behind schedule, not achieving results, going way over budget, and having upset or apathetic clients and other stakeholders.</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Performance Problems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Problem 11: Inadequate planning.</a:t>
            </a:r>
          </a:p>
          <a:p>
            <a:pPr lvl="1"/>
            <a:r>
              <a:rPr lang="en-US" dirty="0" smtClean="0"/>
              <a:t>Variations: Unrealistic goals, misalignment between ends and strategies, resources are poor or inadequate, lack of a contingency strategy.</a:t>
            </a:r>
          </a:p>
          <a:p>
            <a:r>
              <a:rPr lang="en-US" dirty="0" smtClean="0"/>
              <a:t>Problem 12: Inadequate control of execution.</a:t>
            </a:r>
          </a:p>
          <a:p>
            <a:pPr lvl="1"/>
            <a:r>
              <a:rPr lang="en-US" dirty="0" smtClean="0"/>
              <a:t>Variations: Not sufficiently knowing the status of projects or events that affect projects, allowing partners and people to get sidetracked.</a:t>
            </a:r>
          </a:p>
          <a:p>
            <a:r>
              <a:rPr lang="en-US" dirty="0" smtClean="0"/>
              <a:t>Problem 13: Lack of satisfaction among clients or stakeholders.</a:t>
            </a:r>
          </a:p>
          <a:p>
            <a:pPr lvl="1"/>
            <a:r>
              <a:rPr lang="en-US" dirty="0" smtClean="0"/>
              <a:t>Variations: Clients insufficiently involved, clients’ needs wrongly assumed (see Problem 1).</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People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People are key to making organizations work. </a:t>
            </a:r>
          </a:p>
          <a:p>
            <a:r>
              <a:rPr lang="en-US" dirty="0" smtClean="0"/>
              <a:t>When they fail, so too do many organizations and their programs. </a:t>
            </a:r>
          </a:p>
          <a:p>
            <a:r>
              <a:rPr lang="en-US" dirty="0" smtClean="0"/>
              <a:t>People are a critical resource. </a:t>
            </a:r>
          </a:p>
          <a:p>
            <a:r>
              <a:rPr lang="en-US" dirty="0" smtClean="0"/>
              <a:t>Typical symptoms of people problems are people shunning their work, their manager or their coworkers, staff </a:t>
            </a:r>
            <a:r>
              <a:rPr lang="en-US" dirty="0" err="1" smtClean="0"/>
              <a:t>demotivation</a:t>
            </a:r>
            <a:r>
              <a:rPr lang="en-US" dirty="0" smtClean="0"/>
              <a:t>, formal or informal complaints against a person, projects falling behind, and lack of new programs, successful programs, or program leadership</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Performance Problems</a:t>
            </a:r>
            <a:endParaRPr lang="en-US" dirty="0"/>
          </a:p>
        </p:txBody>
      </p:sp>
      <p:sp>
        <p:nvSpPr>
          <p:cNvPr id="3" name="Content Placeholder 2"/>
          <p:cNvSpPr>
            <a:spLocks noGrp="1"/>
          </p:cNvSpPr>
          <p:nvPr>
            <p:ph idx="1"/>
          </p:nvPr>
        </p:nvSpPr>
        <p:spPr/>
        <p:txBody>
          <a:bodyPr>
            <a:normAutofit fontScale="92500"/>
          </a:bodyPr>
          <a:lstStyle/>
          <a:p>
            <a:r>
              <a:rPr lang="en-US" dirty="0" smtClean="0"/>
              <a:t>Major People Problems</a:t>
            </a:r>
          </a:p>
          <a:p>
            <a:pPr lvl="1"/>
            <a:r>
              <a:rPr lang="en-US" dirty="0" smtClean="0"/>
              <a:t>Typical symptoms of people problems: people shunning their work, manager, or coworkers, staff </a:t>
            </a:r>
            <a:r>
              <a:rPr lang="en-US" dirty="0" err="1" smtClean="0"/>
              <a:t>demotivation</a:t>
            </a:r>
            <a:r>
              <a:rPr lang="en-US" dirty="0" smtClean="0"/>
              <a:t>, formal or informal complaints against a person, projects falling behind, lack of new programs, successful programs, or program leadership.</a:t>
            </a:r>
          </a:p>
          <a:p>
            <a:pPr lvl="1"/>
            <a:r>
              <a:rPr lang="en-US" dirty="0" smtClean="0"/>
              <a:t>Note: These symptoms are not always caused by people problems. People may show these symptoms when caused by other problems such as poor  coordination or red tape.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Productivity Appraisal Methods</a:t>
            </a:r>
          </a:p>
          <a:p>
            <a:r>
              <a:rPr lang="en-US" dirty="0" smtClean="0"/>
              <a:t>Productivity measurement in</a:t>
            </a:r>
          </a:p>
          <a:p>
            <a:pPr lvl="1"/>
            <a:endParaRPr lang="en-US" dirty="0" smtClean="0"/>
          </a:p>
          <a:p>
            <a:pPr lvl="1"/>
            <a:r>
              <a:rPr lang="en-US" dirty="0" smtClean="0"/>
              <a:t>Services</a:t>
            </a:r>
          </a:p>
          <a:p>
            <a:pPr lvl="1"/>
            <a:r>
              <a:rPr lang="en-US" dirty="0" smtClean="0"/>
              <a:t>Government </a:t>
            </a:r>
          </a:p>
          <a:p>
            <a:pPr lvl="1"/>
            <a:r>
              <a:rPr lang="en-US" dirty="0" smtClean="0"/>
              <a:t>Organizations</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Performance Problems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Problem 14: Values are insufficiently professional.</a:t>
            </a:r>
          </a:p>
          <a:p>
            <a:pPr lvl="1"/>
            <a:r>
              <a:rPr lang="en-US" dirty="0" smtClean="0"/>
              <a:t>Variations: Unethical or a-ethical behavior, disinterest in skill development.</a:t>
            </a:r>
          </a:p>
          <a:p>
            <a:r>
              <a:rPr lang="en-US" dirty="0" smtClean="0"/>
              <a:t>Problem 15: Technical skills are lacking.</a:t>
            </a:r>
          </a:p>
          <a:p>
            <a:pPr lvl="1"/>
            <a:r>
              <a:rPr lang="en-US" dirty="0" smtClean="0"/>
              <a:t>Variations: Inability to acquire modern skills, avoiding activities that require technical skills, denial that skills are lacking, mediocrity, micromanagement.</a:t>
            </a:r>
          </a:p>
          <a:p>
            <a:r>
              <a:rPr lang="sv-SE" dirty="0" smtClean="0"/>
              <a:t>Problem 16: Poor social skills.</a:t>
            </a:r>
          </a:p>
          <a:p>
            <a:pPr lvl="1"/>
            <a:r>
              <a:rPr lang="en-US" dirty="0" smtClean="0"/>
              <a:t>Variations: Being too confrontational or too accommodating, being impulsive, being closed to constructive criticism or opportunities for growth.</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Performance and Productivity</a:t>
            </a:r>
          </a:p>
          <a:p>
            <a:r>
              <a:rPr lang="en-US" dirty="0" smtClean="0"/>
              <a:t>Public and Private Organizations</a:t>
            </a:r>
          </a:p>
          <a:p>
            <a:r>
              <a:rPr lang="en-US" dirty="0" smtClean="0"/>
              <a:t>Some reasons for Performance</a:t>
            </a:r>
          </a:p>
          <a:p>
            <a:r>
              <a:rPr lang="en-US" dirty="0" smtClean="0"/>
              <a:t>Major Performance Challenges</a:t>
            </a:r>
          </a:p>
          <a:p>
            <a:pPr lvl="1"/>
            <a:r>
              <a:rPr lang="en-US" dirty="0" smtClean="0"/>
              <a:t>Stakeholders</a:t>
            </a:r>
          </a:p>
          <a:p>
            <a:pPr lvl="1"/>
            <a:r>
              <a:rPr lang="en-US" dirty="0" smtClean="0"/>
              <a:t>Organizations</a:t>
            </a:r>
          </a:p>
          <a:p>
            <a:pPr lvl="1"/>
            <a:r>
              <a:rPr lang="en-US" dirty="0" smtClean="0"/>
              <a:t>Projects</a:t>
            </a:r>
          </a:p>
          <a:p>
            <a:pPr lvl="1"/>
            <a:r>
              <a:rPr lang="en-US" dirty="0" smtClean="0"/>
              <a:t>People</a:t>
            </a:r>
          </a:p>
          <a:p>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e result for islamic quotes">
            <a:hlinkClick r:id="rId2"/>
          </p:cNvPr>
          <p:cNvPicPr/>
          <p:nvPr/>
        </p:nvPicPr>
        <p:blipFill>
          <a:blip r:embed="rId3" cstate="print"/>
          <a:srcRect/>
          <a:stretch>
            <a:fillRect/>
          </a:stretch>
        </p:blipFill>
        <p:spPr bwMode="auto">
          <a:xfrm>
            <a:off x="1828800" y="1371600"/>
            <a:ext cx="5029200" cy="4343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Box 3"/>
          <p:cNvSpPr txBox="1">
            <a:spLocks noChangeArrowheads="1"/>
          </p:cNvSpPr>
          <p:nvPr/>
        </p:nvSpPr>
        <p:spPr bwMode="auto">
          <a:xfrm>
            <a:off x="188913" y="6286500"/>
            <a:ext cx="2278062" cy="369888"/>
          </a:xfrm>
          <a:prstGeom prst="rect">
            <a:avLst/>
          </a:prstGeom>
          <a:noFill/>
          <a:ln w="9525">
            <a:noFill/>
            <a:miter lim="800000"/>
            <a:headEnd/>
            <a:tailEnd/>
          </a:ln>
        </p:spPr>
        <p:txBody>
          <a:bodyPr wrap="none">
            <a:spAutoFit/>
          </a:bodyPr>
          <a:lstStyle/>
          <a:p>
            <a:r>
              <a:rPr lang="en-US" altLang="en-US">
                <a:solidFill>
                  <a:srgbClr val="663300"/>
                </a:solidFill>
                <a:latin typeface="Bernard MT Condensed" pitchFamily="18" charset="0"/>
              </a:rPr>
              <a:t>Improving Productivity </a:t>
            </a:r>
          </a:p>
        </p:txBody>
      </p:sp>
      <p:pic>
        <p:nvPicPr>
          <p:cNvPr id="68611" name="Picture 2" descr="http://static1.squarespace.com/static/524caf98e4b0b5e2e07fd6cc/t/54f4d257e4b0bae73feecfe4/1425330776942/"/>
          <p:cNvPicPr>
            <a:picLocks noChangeAspect="1" noChangeArrowheads="1"/>
          </p:cNvPicPr>
          <p:nvPr/>
        </p:nvPicPr>
        <p:blipFill>
          <a:blip r:embed="rId3" cstate="print"/>
          <a:srcRect t="14655" b="16074"/>
          <a:stretch>
            <a:fillRect/>
          </a:stretch>
        </p:blipFill>
        <p:spPr bwMode="auto">
          <a:xfrm>
            <a:off x="1500188" y="1928813"/>
            <a:ext cx="6215062" cy="33575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71600" y="2667000"/>
            <a:ext cx="7772400" cy="1362075"/>
          </a:xfrm>
        </p:spPr>
        <p:txBody>
          <a:bodyPr>
            <a:normAutofit fontScale="90000"/>
          </a:bodyPr>
          <a:lstStyle/>
          <a:p>
            <a:pPr algn="ctr"/>
            <a:r>
              <a:rPr lang="en-US" dirty="0" smtClean="0"/>
              <a:t>Performance and Productivity in Non-profit organizations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Non-Profit Organizations</a:t>
            </a:r>
            <a:endParaRPr lang="en-US" dirty="0"/>
          </a:p>
        </p:txBody>
      </p:sp>
      <p:sp>
        <p:nvSpPr>
          <p:cNvPr id="5" name="Content Placeholder 4"/>
          <p:cNvSpPr>
            <a:spLocks noGrp="1"/>
          </p:cNvSpPr>
          <p:nvPr>
            <p:ph idx="1"/>
          </p:nvPr>
        </p:nvSpPr>
        <p:spPr/>
        <p:txBody>
          <a:bodyPr>
            <a:normAutofit/>
          </a:bodyPr>
          <a:lstStyle/>
          <a:p>
            <a:r>
              <a:rPr lang="en-US" dirty="0" smtClean="0"/>
              <a:t>Whether the matter is about welfare or warfare, economic development or health, many public and nonprofit agencies continue to find ways of getting the job done. </a:t>
            </a:r>
          </a:p>
          <a:p>
            <a:r>
              <a:rPr lang="en-US" dirty="0" smtClean="0"/>
              <a:t>They take on new challenges helping their communities to move forward, and thereby make important, positive differences that affect the lives of their clients or citizens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How do public and nonprofit organizations produce high performance results? </a:t>
            </a:r>
          </a:p>
          <a:p>
            <a:r>
              <a:rPr lang="en-US" dirty="0" smtClean="0"/>
              <a:t>What processes do they use? </a:t>
            </a:r>
          </a:p>
          <a:p>
            <a:r>
              <a:rPr lang="en-US" dirty="0" smtClean="0"/>
              <a:t>How can organizations improve themselves?</a:t>
            </a:r>
          </a:p>
          <a:p>
            <a:r>
              <a:rPr lang="en-US" dirty="0" smtClean="0"/>
              <a:t>This lecture examines the strategies and tactics used by senior, midlevel, and supervisory managers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Managers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These managers are key actors in the processes that their agencies use and the results that agencies produce. </a:t>
            </a:r>
          </a:p>
          <a:p>
            <a:r>
              <a:rPr lang="en-US" dirty="0" smtClean="0"/>
              <a:t>These managers bring mandates to life; they harness and transform the resources (economic, political, professional, etc.) of their agencies and communities into actual results. </a:t>
            </a:r>
          </a:p>
          <a:p>
            <a:r>
              <a:rPr lang="en-US" dirty="0" smtClean="0"/>
              <a:t>When public agencies win awards for best customer service or use information technology in innovative ways, one can be sure that their managers have played a key role.</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2093</TotalTime>
  <Words>2849</Words>
  <Application>Microsoft Office PowerPoint</Application>
  <PresentationFormat>On-screen Show (4:3)</PresentationFormat>
  <Paragraphs>223</Paragraphs>
  <Slides>53</Slides>
  <Notes>2</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Office Theme</vt:lpstr>
      <vt:lpstr>Slide 1</vt:lpstr>
      <vt:lpstr>Slide 2</vt:lpstr>
      <vt:lpstr>Productivity and Quality Management</vt:lpstr>
      <vt:lpstr>Summary</vt:lpstr>
      <vt:lpstr>Summary</vt:lpstr>
      <vt:lpstr>Performance and Productivity in Non-profit organizations</vt:lpstr>
      <vt:lpstr>Non-Profit Organizations</vt:lpstr>
      <vt:lpstr>Objectives</vt:lpstr>
      <vt:lpstr>Role of Managers</vt:lpstr>
      <vt:lpstr>Performance </vt:lpstr>
      <vt:lpstr>Definition of Performance</vt:lpstr>
      <vt:lpstr>What is performance?</vt:lpstr>
      <vt:lpstr>Performance in Public and Non-profit Organizations</vt:lpstr>
      <vt:lpstr>Some Reasons for Performance Improvement</vt:lpstr>
      <vt:lpstr>Why Perform?</vt:lpstr>
      <vt:lpstr>Why Perform?</vt:lpstr>
      <vt:lpstr>Why Perform?</vt:lpstr>
      <vt:lpstr>Some Reasons for Performance Improvement</vt:lpstr>
      <vt:lpstr>Some Reasons for Performance Improvement</vt:lpstr>
      <vt:lpstr>Some Reasons for Performance Improvement</vt:lpstr>
      <vt:lpstr>Some Reasons for Performance Improvement</vt:lpstr>
      <vt:lpstr>Performance in the Public and Private Sectors</vt:lpstr>
      <vt:lpstr>Performance in the Public and Private Sectors</vt:lpstr>
      <vt:lpstr>Performance in the Public and Private Sectors</vt:lpstr>
      <vt:lpstr>Performance in the Public and Private Sectors</vt:lpstr>
      <vt:lpstr>Slide 26</vt:lpstr>
      <vt:lpstr>Slide 27</vt:lpstr>
      <vt:lpstr>Slide 28</vt:lpstr>
      <vt:lpstr>Conclusion</vt:lpstr>
      <vt:lpstr>Productivity Values</vt:lpstr>
      <vt:lpstr>Major performance challenges</vt:lpstr>
      <vt:lpstr>Major Performance Challenges</vt:lpstr>
      <vt:lpstr>Major Performance Challenges</vt:lpstr>
      <vt:lpstr>Major Performance Challenges</vt:lpstr>
      <vt:lpstr>Major Performance Challenges</vt:lpstr>
      <vt:lpstr>Performance Goals</vt:lpstr>
      <vt:lpstr>Major Performance problems </vt:lpstr>
      <vt:lpstr>Stakeholders</vt:lpstr>
      <vt:lpstr>Major Performance Problems</vt:lpstr>
      <vt:lpstr>Major Performance Problems</vt:lpstr>
      <vt:lpstr>Major Performance Problems</vt:lpstr>
      <vt:lpstr>Major Performance Problems</vt:lpstr>
      <vt:lpstr>Major Performance Problems</vt:lpstr>
      <vt:lpstr>Organizations</vt:lpstr>
      <vt:lpstr>Projects</vt:lpstr>
      <vt:lpstr>Major Performance Problems</vt:lpstr>
      <vt:lpstr>Major Performance Problems</vt:lpstr>
      <vt:lpstr>People</vt:lpstr>
      <vt:lpstr>Major Performance Problems</vt:lpstr>
      <vt:lpstr>Major Performance Problems</vt:lpstr>
      <vt:lpstr>Summary</vt:lpstr>
      <vt:lpstr>Slide 52</vt:lpstr>
      <vt:lpstr>Slide 53</vt:lpstr>
    </vt:vector>
  </TitlesOfParts>
  <Company>GHAZALA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GHAZALA</dc:creator>
  <cp:lastModifiedBy>NTS</cp:lastModifiedBy>
  <cp:revision>382</cp:revision>
  <dcterms:created xsi:type="dcterms:W3CDTF">2012-02-27T05:45:45Z</dcterms:created>
  <dcterms:modified xsi:type="dcterms:W3CDTF">2015-04-06T11:14:33Z</dcterms:modified>
</cp:coreProperties>
</file>