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Sans"/>
              </a:rPr>
              <a:t>Corporate Governance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Clr>
                <a:prstClr val="white">
                  <a:shade val="95000"/>
                </a:prstClr>
              </a:buClr>
              <a:buSzPct val="65000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By: 1. Kenneth A. Kim</a:t>
            </a:r>
          </a:p>
          <a:p>
            <a:pPr lvl="0">
              <a:buClr>
                <a:prstClr val="white">
                  <a:shade val="95000"/>
                </a:prstClr>
              </a:buClr>
              <a:buSzPct val="65000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John R. Nofsinger</a:t>
            </a:r>
          </a:p>
          <a:p>
            <a:pPr lvl="0">
              <a:buClr>
                <a:prstClr val="white">
                  <a:shade val="95000"/>
                </a:prstClr>
              </a:buClr>
              <a:buSzPct val="65000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And </a:t>
            </a:r>
          </a:p>
          <a:p>
            <a:pPr lvl="0">
              <a:buClr>
                <a:prstClr val="white">
                  <a:shade val="95000"/>
                </a:prstClr>
              </a:buClr>
              <a:buSzPct val="65000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2. A. C. Fernando</a:t>
            </a:r>
          </a:p>
          <a:p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i="1" u="sng" dirty="0" smtClean="0">
                <a:solidFill>
                  <a:prstClr val="black"/>
                </a:solidFill>
                <a:latin typeface="Book Antiqua"/>
              </a:rPr>
              <a:t>Partnership </a:t>
            </a: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– similar to sole proprietorship but there is more than one owner.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.The ability to pool capital</a:t>
            </a:r>
          </a:p>
          <a:p>
            <a:pPr marL="1591056" lvl="3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But may not be as important as combining service- oriented expertise and skill, especially for larger partnerships, for example;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Accounting firms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Law firms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Investment banks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And advertising firms</a:t>
            </a:r>
          </a:p>
          <a:p>
            <a:pPr>
              <a:buNone/>
            </a:pP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i="1" u="sng" dirty="0" smtClean="0">
                <a:solidFill>
                  <a:prstClr val="black"/>
                </a:solidFill>
                <a:latin typeface="Book Antiqua"/>
              </a:rPr>
              <a:t>Corporation</a:t>
            </a: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 – </a:t>
            </a:r>
          </a:p>
          <a:p>
            <a:pPr marL="868680" lvl="1" indent="-283464">
              <a:buClr>
                <a:prstClr val="white"/>
              </a:buClr>
              <a:buSzPct val="80000"/>
              <a:buNone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	the corporation is its own legal entity, as if it were  a person.</a:t>
            </a:r>
          </a:p>
          <a:p>
            <a:pPr marL="868680" lvl="1" indent="-283464">
              <a:buClr>
                <a:prstClr val="white"/>
              </a:buClr>
              <a:buSzPct val="80000"/>
              <a:buNone/>
            </a:pPr>
            <a:endParaRPr lang="en-GB" sz="2600" b="1" dirty="0" smtClean="0">
              <a:solidFill>
                <a:prstClr val="black"/>
              </a:solidFill>
              <a:latin typeface="Book Antiqua"/>
            </a:endParaRPr>
          </a:p>
          <a:p>
            <a:pPr marL="868680" lvl="1" indent="-283464">
              <a:buClr>
                <a:prstClr val="white"/>
              </a:buClr>
              <a:buSzPct val="80000"/>
              <a:buNone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Advantages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. The owner of the corporation enjoys limited financial liabilities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Which is very hard in the case of sole proprietorships and partnerships. 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For example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Bill Gates of Microsoft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Tim Cook of Apple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Larry Ellison of Oracle </a:t>
            </a:r>
          </a:p>
          <a:p>
            <a:pPr marL="1353312" lvl="3" indent="-182880">
              <a:buClr>
                <a:prstClr val="white"/>
              </a:buClr>
              <a:buSzPct val="100000"/>
              <a:buFont typeface="Wingdings 3"/>
              <a:buChar char=""/>
            </a:pPr>
            <a:endParaRPr lang="en-GB" sz="22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31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endParaRPr lang="en-GB" b="1" dirty="0" smtClean="0">
              <a:solidFill>
                <a:prstClr val="black"/>
              </a:solidFill>
              <a:latin typeface="Book Antiqua"/>
            </a:endParaRP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Fewer than 20% of all US businesses are corporation but are generating approximately 90% of the country’s business revenue.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 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. The most important advantage of corporation business is access to capital market and can raise money by issuing stocks and bonds to investors.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endParaRPr lang="en-GB" b="1" dirty="0" smtClean="0">
              <a:solidFill>
                <a:prstClr val="black"/>
              </a:solidFill>
              <a:latin typeface="Book Antiqua"/>
            </a:endParaRP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. It doesn’t die when its owner do because corporation is not in single person ownership, it has many owners.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dirty="0" smtClean="0">
                <a:solidFill>
                  <a:prstClr val="black"/>
                </a:solidFill>
                <a:latin typeface="Book Antiqua"/>
              </a:rPr>
              <a:t>“Between 1977 and 1980, Apple Computers sold a total of 121,000 computers. To meet the potential demands for millions of computer per year, Apple needed to expand operations significantly. As a result, in 1980, Apple became the public corporation and sold $65 million worth of stocks”.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Main disadvantages of corporations are;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. Corporate profits are subject to business taxes before any income goes to share holders in the form of dividends.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endParaRPr lang="en-GB" b="1" dirty="0" smtClean="0">
              <a:solidFill>
                <a:prstClr val="black"/>
              </a:solidFill>
              <a:latin typeface="Book Antiqua"/>
            </a:endParaRP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. Subsequently, shareholders must also pay personal taxes on dividend income. 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b="1" dirty="0" smtClean="0">
                <a:solidFill>
                  <a:prstClr val="black"/>
                </a:solidFill>
                <a:latin typeface="Book Antiqua"/>
              </a:rPr>
              <a:t>Which means shareholders are exposed to double taxation.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Running corporation cab be expensive. For example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The cost of hiring accountants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Legal experts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Cost of communicating with all shareholders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Cost of complying with Regulations and so forth.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Perhaps the main disadvantage is of governance problems.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Small stake and lack of true sense of ownership bring RISK and lack of CONTROL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What is Corporate Governance?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	“Problems that result from the separation of ownership and control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Focusing on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The internal structure and rules of the board of directors;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The creation of independent audit committees;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Rules for disclosure of information to shareholders and creditors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And control of the management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This explain how a corporation is structured.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GB" dirty="0" smtClean="0"/>
              <a:t>Separation of ownership and management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Separation of ownership and management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2057400"/>
            <a:ext cx="3810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Shareholders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5257800"/>
            <a:ext cx="3810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Employees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2971800"/>
            <a:ext cx="1905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Board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40386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50" dirty="0" smtClean="0">
                <a:solidFill>
                  <a:schemeClr val="bg1"/>
                </a:solidFill>
              </a:rPr>
              <a:t>Management</a:t>
            </a:r>
            <a:endParaRPr lang="en-GB" sz="15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GB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Separation of Ownership and Control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Algerian" pitchFamily="82" charset="0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Stockholders own the firm and officers (or executives )control the firm.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Hundreds of thousands of investors can’t collectively take decisions. So firms hire managers for that work.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.The shareholder’s main focus is toward business performances and return of their stock, rather than in decision making process.</a:t>
            </a: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Why should managers should care about the owners?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31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Satisfactory profit for the stockholders and massive perks for themselves (principal-agent problem or the agency problem)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31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Managers may be tempted to use the firm’s assets for their own ends.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Secretaries may take the supplies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Managers may take extra food or fancy furniture for their offices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Executives can use expensive jets for travelling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600" b="1" dirty="0" err="1" smtClean="0">
                <a:solidFill>
                  <a:prstClr val="black"/>
                </a:solidFill>
                <a:latin typeface="Book Antiqua"/>
              </a:rPr>
              <a:t>Etc;etc</a:t>
            </a:r>
            <a:r>
              <a:rPr lang="en-GB" sz="2600" b="1" dirty="0" smtClean="0">
                <a:solidFill>
                  <a:prstClr val="black"/>
                </a:solidFill>
                <a:latin typeface="Book Antiqua"/>
              </a:rPr>
              <a:t>   </a:t>
            </a: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Chapter outline</a:t>
            </a:r>
          </a:p>
          <a:p>
            <a:pPr lvl="1"/>
            <a:r>
              <a:rPr lang="en-GB" b="1" dirty="0" smtClean="0"/>
              <a:t>Studying global political system from business point of view</a:t>
            </a:r>
          </a:p>
          <a:p>
            <a:pPr lvl="1"/>
            <a:r>
              <a:rPr lang="en-GB" b="1" dirty="0" smtClean="0"/>
              <a:t>Goal of business i.e. profit maximization</a:t>
            </a:r>
          </a:p>
          <a:p>
            <a:pPr lvl="1"/>
            <a:r>
              <a:rPr lang="en-GB" b="1" dirty="0" smtClean="0"/>
              <a:t>Forms of businesses</a:t>
            </a:r>
          </a:p>
          <a:p>
            <a:pPr lvl="1"/>
            <a:r>
              <a:rPr lang="en-GB" b="1" dirty="0" smtClean="0"/>
              <a:t>What is corporate Governance</a:t>
            </a:r>
          </a:p>
          <a:p>
            <a:pPr lvl="1"/>
            <a:r>
              <a:rPr lang="en-GB" b="1" dirty="0" smtClean="0"/>
              <a:t>Investors influence on management</a:t>
            </a:r>
          </a:p>
          <a:p>
            <a:pPr lvl="1"/>
            <a:r>
              <a:rPr lang="en-GB" b="1" dirty="0" smtClean="0"/>
              <a:t>How to monitor management</a:t>
            </a:r>
          </a:p>
          <a:p>
            <a:pPr lvl="1"/>
            <a:r>
              <a:rPr lang="en-GB" b="1" dirty="0" smtClean="0"/>
              <a:t>Corporate governance: An integrated and complex system.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Ability to steel from the shareholders, the most are the executives.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This problem can be solved by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Incentives 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Common incentives</a:t>
            </a:r>
          </a:p>
          <a:p>
            <a:pPr marL="1133856" lvl="2">
              <a:buClr>
                <a:prstClr val="white"/>
              </a:buClr>
              <a:buSzPct val="95000"/>
              <a:buFont typeface="Wingdings"/>
              <a:buChar char=""/>
            </a:pPr>
            <a:r>
              <a:rPr lang="en-GB" sz="2200" b="1" dirty="0" smtClean="0">
                <a:solidFill>
                  <a:prstClr val="black"/>
                </a:solidFill>
                <a:latin typeface="Book Antiqua"/>
              </a:rPr>
              <a:t>Offering stocks, restricted stocks or stock options (normal practice in US companies)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And monitoring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</a:p>
          <a:p>
            <a:pPr lvl="1"/>
            <a:r>
              <a:rPr lang="en-GB" b="1" dirty="0" smtClean="0"/>
              <a:t>There are two major political systems in the world from business point of view</a:t>
            </a:r>
          </a:p>
          <a:p>
            <a:pPr lvl="2"/>
            <a:r>
              <a:rPr lang="en-GB" b="1" dirty="0" smtClean="0"/>
              <a:t>1. </a:t>
            </a:r>
            <a:r>
              <a:rPr lang="en-GB" sz="4000" b="1" dirty="0" smtClean="0"/>
              <a:t>Communism</a:t>
            </a:r>
          </a:p>
          <a:p>
            <a:pPr lvl="3"/>
            <a:r>
              <a:rPr lang="en-US" sz="2800" b="1" kern="0" dirty="0" smtClean="0">
                <a:solidFill>
                  <a:srgbClr val="000000"/>
                </a:solidFill>
                <a:latin typeface="Arial"/>
              </a:rPr>
              <a:t>refers to a political system that stresses the primacy of collective goals over individual goals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Characteristic of Communism</a:t>
            </a:r>
          </a:p>
          <a:p>
            <a:pPr lvl="1"/>
            <a:r>
              <a:rPr lang="en-US" b="1" dirty="0" smtClean="0"/>
              <a:t>Needs of the society are viewed as a whole than individual freedom. </a:t>
            </a:r>
          </a:p>
          <a:p>
            <a:pPr lvl="1"/>
            <a:r>
              <a:rPr lang="en-US" b="1" dirty="0" smtClean="0"/>
              <a:t>State-owned enterprises are managed to benefit society as a whole, rather than individual capitalists</a:t>
            </a:r>
          </a:p>
          <a:p>
            <a:pPr lvl="1"/>
            <a:r>
              <a:rPr lang="en-GB" dirty="0" smtClean="0"/>
              <a:t>Examples are:</a:t>
            </a:r>
          </a:p>
          <a:p>
            <a:pPr lvl="2"/>
            <a:r>
              <a:rPr lang="en-GB" dirty="0" smtClean="0"/>
              <a:t>Cuba</a:t>
            </a:r>
          </a:p>
          <a:p>
            <a:pPr lvl="2"/>
            <a:r>
              <a:rPr lang="en-GB" dirty="0" smtClean="0"/>
              <a:t>Vietnam</a:t>
            </a:r>
          </a:p>
          <a:p>
            <a:pPr lvl="2"/>
            <a:r>
              <a:rPr lang="en-GB" dirty="0" smtClean="0"/>
              <a:t>China (market based economic reforms)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GB" dirty="0" smtClean="0"/>
              <a:t>Capitalism</a:t>
            </a:r>
          </a:p>
          <a:p>
            <a:pPr lvl="1">
              <a:lnSpc>
                <a:spcPct val="250000"/>
              </a:lnSpc>
            </a:pPr>
            <a:r>
              <a:rPr lang="en-GB" b="1" dirty="0" smtClean="0">
                <a:latin typeface="Arial"/>
              </a:rPr>
              <a:t>Capitalism</a:t>
            </a:r>
            <a:r>
              <a:rPr lang="en-GB" dirty="0" smtClean="0">
                <a:latin typeface="Arial"/>
              </a:rPr>
              <a:t> is an economic system based on the private ownership of capital goods and the means of production, with the creation of goods and services for profit.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Characteristics of Capitalism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Ownership belongs to “YOU”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Freedom of own economic growth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Suitable environment for business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Profit in your “Pocket”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Reward based system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Creative and innovative environment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 of a Business</a:t>
            </a:r>
          </a:p>
          <a:p>
            <a:pPr lvl="1"/>
            <a:r>
              <a:rPr lang="en-GB" dirty="0" smtClean="0"/>
              <a:t>Maximum profit by increasing business</a:t>
            </a:r>
          </a:p>
          <a:p>
            <a:pPr lvl="1"/>
            <a:r>
              <a:rPr lang="en-GB" dirty="0" smtClean="0"/>
              <a:t>How?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3200" dirty="0" smtClean="0">
                <a:solidFill>
                  <a:prstClr val="black"/>
                </a:solidFill>
                <a:latin typeface="Book Antiqua"/>
              </a:rPr>
              <a:t>1. Increasing sales in the existing    		    market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3200" dirty="0" smtClean="0">
                <a:solidFill>
                  <a:prstClr val="black"/>
                </a:solidFill>
                <a:latin typeface="Book Antiqua"/>
              </a:rPr>
              <a:t>2. Creating new markets for the  	   	    existing products.</a:t>
            </a:r>
          </a:p>
          <a:p>
            <a:pPr lvl="2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4400" dirty="0" smtClean="0">
                <a:solidFill>
                  <a:prstClr val="black"/>
                </a:solidFill>
                <a:latin typeface="Book Antiqua"/>
              </a:rPr>
              <a:t>. Enhancing business requires  	capital which brings risk.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4400" dirty="0" smtClean="0">
                <a:solidFill>
                  <a:prstClr val="black"/>
                </a:solidFill>
                <a:latin typeface="Book Antiqua"/>
              </a:rPr>
              <a:t>. So, the ability to access          	capital and control risk are   	important in the success or  	failure of a firm.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Forms of Business Ownership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i="1" u="sng" dirty="0" smtClean="0">
                <a:solidFill>
                  <a:prstClr val="black"/>
                </a:solidFill>
                <a:latin typeface="Book Antiqua"/>
              </a:rPr>
              <a:t>Sole proprietorship </a:t>
            </a: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– a business own by a single person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Easy to start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More than 70% of all US business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But limited lifespan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Die with the owner’s death or retirement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Limited ability to obtain capital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Owner bears unlimited personal liabilities for the              firm</a:t>
            </a:r>
          </a:p>
          <a:p>
            <a:pPr marL="1133856" lvl="2">
              <a:buClr>
                <a:prstClr val="white"/>
              </a:buClr>
              <a:buSzPct val="95000"/>
            </a:pPr>
            <a:r>
              <a:rPr lang="en-GB" sz="2200" b="1" dirty="0" smtClean="0">
                <a:latin typeface="Book Antiqua"/>
              </a:rPr>
              <a:t>. Less trustworthy </a:t>
            </a:r>
          </a:p>
          <a:p>
            <a:pPr>
              <a:buNone/>
            </a:pP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850</TotalTime>
  <Words>751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Corporate Governance</vt:lpstr>
      <vt:lpstr>Corporate Governance </vt:lpstr>
      <vt:lpstr>Corporate Governance</vt:lpstr>
      <vt:lpstr>Corporate Governance</vt:lpstr>
      <vt:lpstr>Corporate Governance</vt:lpstr>
      <vt:lpstr>Corporate Governance</vt:lpstr>
      <vt:lpstr>Corporate Governance</vt:lpstr>
      <vt:lpstr>Corporate Governance</vt:lpstr>
      <vt:lpstr>Corporate Governance</vt:lpstr>
      <vt:lpstr>Corporate governance</vt:lpstr>
      <vt:lpstr>Corporate Governance </vt:lpstr>
      <vt:lpstr>Corporate Governance</vt:lpstr>
      <vt:lpstr>Corporate Governance</vt:lpstr>
      <vt:lpstr>Corporate Governance</vt:lpstr>
      <vt:lpstr>Corporate governance </vt:lpstr>
      <vt:lpstr>Corporate Governance</vt:lpstr>
      <vt:lpstr>Slide 17</vt:lpstr>
      <vt:lpstr>Corporate Governance</vt:lpstr>
      <vt:lpstr>Corporate Governance</vt:lpstr>
      <vt:lpstr>Corporate Governance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vcomsats</cp:lastModifiedBy>
  <cp:revision>49</cp:revision>
  <dcterms:created xsi:type="dcterms:W3CDTF">2006-08-16T00:00:00Z</dcterms:created>
  <dcterms:modified xsi:type="dcterms:W3CDTF">2013-03-14T10:07:23Z</dcterms:modified>
</cp:coreProperties>
</file>