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74" r:id="rId4"/>
    <p:sldId id="275" r:id="rId5"/>
    <p:sldId id="276" r:id="rId6"/>
    <p:sldId id="281" r:id="rId7"/>
    <p:sldId id="283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7" r:id="rId22"/>
    <p:sldId id="278" r:id="rId23"/>
    <p:sldId id="279" r:id="rId24"/>
    <p:sldId id="280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55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r>
              <a:rPr lang="en-GB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Corporate Governance</a:t>
            </a:r>
            <a:endParaRPr lang="en-GB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By: 1. Kenneth A. Kim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                John R. Nofsinger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And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      2. A. C. Fernando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i="1" dirty="0" smtClean="0"/>
              <a:t>Independent Boards</a:t>
            </a:r>
          </a:p>
          <a:p>
            <a:pPr>
              <a:buNone/>
            </a:pPr>
            <a:endParaRPr lang="en-GB" b="1" i="1" dirty="0" smtClean="0"/>
          </a:p>
          <a:p>
            <a:r>
              <a:rPr lang="en-GB" dirty="0" smtClean="0"/>
              <a:t>There must be a high fraction of non-insiders (directors)  for a good board</a:t>
            </a:r>
          </a:p>
          <a:p>
            <a:pPr>
              <a:buNone/>
            </a:pPr>
            <a:endParaRPr lang="en-GB" dirty="0" smtClean="0"/>
          </a:p>
          <a:p>
            <a:pPr lvl="1"/>
            <a:r>
              <a:rPr lang="en-GB" dirty="0" smtClean="0"/>
              <a:t>E.g. One of the board primary responsibilities is to evaluate, compensate and possibly fire the CEO. What if the board consists of the following people;</a:t>
            </a:r>
          </a:p>
          <a:p>
            <a:pPr lvl="2"/>
            <a:r>
              <a:rPr lang="en-GB" dirty="0" smtClean="0"/>
              <a:t>A friend of a CEO</a:t>
            </a:r>
          </a:p>
          <a:p>
            <a:pPr lvl="2"/>
            <a:r>
              <a:rPr lang="en-GB" dirty="0" smtClean="0"/>
              <a:t>A relative of a CEO</a:t>
            </a:r>
          </a:p>
          <a:p>
            <a:pPr lvl="2"/>
            <a:r>
              <a:rPr lang="en-GB" dirty="0" smtClean="0"/>
              <a:t>A business collaborator of a CEO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Its very difficult to find people who are entirely and unambiguously independent of the firm’s management.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Because they all know each other. </a:t>
            </a:r>
          </a:p>
          <a:p>
            <a:endParaRPr lang="en-GB" dirty="0" smtClean="0"/>
          </a:p>
          <a:p>
            <a:r>
              <a:rPr lang="en-GB" dirty="0" smtClean="0"/>
              <a:t>Either friends or relatives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i="1" dirty="0" smtClean="0"/>
              <a:t>Small Board</a:t>
            </a:r>
          </a:p>
          <a:p>
            <a:pPr>
              <a:buNone/>
            </a:pPr>
            <a:endParaRPr lang="en-GB" b="1" i="1" dirty="0" smtClean="0"/>
          </a:p>
          <a:p>
            <a:r>
              <a:rPr lang="en-GB" dirty="0" smtClean="0"/>
              <a:t>A board with fewer members might be a better board.</a:t>
            </a:r>
          </a:p>
          <a:p>
            <a:endParaRPr lang="en-GB" dirty="0" smtClean="0"/>
          </a:p>
          <a:p>
            <a:r>
              <a:rPr lang="en-GB" dirty="0" smtClean="0"/>
              <a:t>Too many cooks spoil the broth. </a:t>
            </a:r>
          </a:p>
          <a:p>
            <a:endParaRPr lang="en-GB" dirty="0" smtClean="0"/>
          </a:p>
          <a:p>
            <a:r>
              <a:rPr lang="en-GB" dirty="0" smtClean="0"/>
              <a:t>Most of the researchers are thinking in the same way i.e. Small boards are more effective than large boards. 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small boards, every individual </a:t>
            </a:r>
            <a:r>
              <a:rPr lang="en-GB" dirty="0" smtClean="0"/>
              <a:t>will </a:t>
            </a:r>
            <a:r>
              <a:rPr lang="en-GB" dirty="0" smtClean="0"/>
              <a:t>think extra responsibility on his/her shoulder and vice versa.</a:t>
            </a:r>
          </a:p>
          <a:p>
            <a:endParaRPr lang="en-GB" dirty="0" smtClean="0"/>
          </a:p>
          <a:p>
            <a:r>
              <a:rPr lang="en-GB" dirty="0" smtClean="0"/>
              <a:t>With larger boards, its very difficult to reach consensus and to get anything meaningful done.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i="1" dirty="0" smtClean="0"/>
              <a:t>Good for a Goose, Good for a Gander?</a:t>
            </a:r>
          </a:p>
          <a:p>
            <a:pPr>
              <a:buNone/>
            </a:pPr>
            <a:endParaRPr lang="en-GB" b="1" i="1" dirty="0" smtClean="0"/>
          </a:p>
          <a:p>
            <a:r>
              <a:rPr lang="en-GB" dirty="0" smtClean="0"/>
              <a:t>What is good for a firm must be/must not be good for others.</a:t>
            </a:r>
          </a:p>
          <a:p>
            <a:endParaRPr lang="en-GB" dirty="0" smtClean="0"/>
          </a:p>
          <a:p>
            <a:r>
              <a:rPr lang="en-GB" dirty="0" smtClean="0"/>
              <a:t>Young growth-oriented firms would be looking for more insiders, might be the best people to serve the board.</a:t>
            </a:r>
          </a:p>
          <a:p>
            <a:endParaRPr lang="en-GB" dirty="0" smtClean="0"/>
          </a:p>
          <a:p>
            <a:r>
              <a:rPr lang="en-GB" dirty="0" smtClean="0"/>
              <a:t>Larger and more diversified firms may need more directors, keeping in mind the scope of its operations.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 who will take the decision?</a:t>
            </a:r>
          </a:p>
          <a:p>
            <a:endParaRPr lang="en-GB" dirty="0" smtClean="0"/>
          </a:p>
          <a:p>
            <a:r>
              <a:rPr lang="en-GB" dirty="0" smtClean="0"/>
              <a:t>The managers- </a:t>
            </a:r>
            <a:r>
              <a:rPr lang="en-GB" dirty="0" smtClean="0"/>
              <a:t>they </a:t>
            </a:r>
            <a:r>
              <a:rPr lang="en-GB" dirty="0" smtClean="0"/>
              <a:t>may be in the best position to pick a good board but his self-interest may get in the way.</a:t>
            </a:r>
          </a:p>
          <a:p>
            <a:endParaRPr lang="en-GB" dirty="0" smtClean="0"/>
          </a:p>
          <a:p>
            <a:r>
              <a:rPr lang="en-GB" dirty="0" smtClean="0"/>
              <a:t>The firm’s outside shareholders – they can vote on the board members and having no power in appointing directors directly, unless they could make the majority.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i="1" dirty="0" smtClean="0"/>
              <a:t>Can Good Boards Lead to Better Firms</a:t>
            </a:r>
          </a:p>
          <a:p>
            <a:pPr>
              <a:buNone/>
            </a:pPr>
            <a:r>
              <a:rPr lang="en-GB" b="1" i="1" dirty="0" smtClean="0"/>
              <a:t>Performance?</a:t>
            </a:r>
          </a:p>
          <a:p>
            <a:pPr>
              <a:buNone/>
            </a:pPr>
            <a:endParaRPr lang="en-GB" b="1" i="1" dirty="0" smtClean="0"/>
          </a:p>
          <a:p>
            <a:r>
              <a:rPr lang="en-GB" dirty="0" smtClean="0"/>
              <a:t>It is not clear that there is a positive correlation between board quality and firm performance. </a:t>
            </a:r>
          </a:p>
          <a:p>
            <a:endParaRPr lang="en-GB" dirty="0" smtClean="0"/>
          </a:p>
          <a:p>
            <a:r>
              <a:rPr lang="en-GB" dirty="0" smtClean="0"/>
              <a:t>Boards may be effectively reactive and may not be effectively proactive (value creator). 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depends either insider or outsider.</a:t>
            </a:r>
          </a:p>
          <a:p>
            <a:pPr>
              <a:buNone/>
            </a:pPr>
            <a:endParaRPr lang="en-GB" dirty="0" smtClean="0"/>
          </a:p>
          <a:p>
            <a:pPr lvl="1"/>
            <a:r>
              <a:rPr lang="en-GB" dirty="0" smtClean="0"/>
              <a:t>E.g. Committee that determine CEO compensation and are responsible for the firm’s audit may best be served by outsider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But committee that make firm financing and long-term investment decisions may be served best by insider.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i="1" dirty="0" smtClean="0"/>
              <a:t>Potential Problems With Today’s Board.</a:t>
            </a:r>
          </a:p>
          <a:p>
            <a:pPr>
              <a:buNone/>
            </a:pPr>
            <a:endParaRPr lang="en-GB" b="1" i="1" dirty="0" smtClean="0"/>
          </a:p>
          <a:p>
            <a:r>
              <a:rPr lang="en-GB" dirty="0" smtClean="0"/>
              <a:t>One of the main functions of the board is to evaluate top management, especially the CEO. However, for many firms, the board’s chairman is also the firm’s CEO.</a:t>
            </a:r>
          </a:p>
          <a:p>
            <a:endParaRPr lang="en-GB" dirty="0" smtClean="0"/>
          </a:p>
          <a:p>
            <a:r>
              <a:rPr lang="en-GB" dirty="0" smtClean="0"/>
              <a:t>Most of the outsiders have some personal tie to the CEO.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directors (commonly the outsiders) do not have a significant vested interest in the firm, holding little or no stock.</a:t>
            </a:r>
          </a:p>
          <a:p>
            <a:endParaRPr lang="en-GB" dirty="0" smtClean="0"/>
          </a:p>
          <a:p>
            <a:r>
              <a:rPr lang="en-GB" dirty="0" smtClean="0"/>
              <a:t>Are directors capable of providing the time and expertise required to fully understand the major operating and financial decision of the firm? Most directors have their own highly demanding full-time jobs. So how to cope with?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r>
              <a:rPr lang="en-GB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Board of Directors</a:t>
            </a:r>
            <a:endParaRPr lang="en-GB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GB" dirty="0" smtClean="0">
              <a:solidFill>
                <a:srgbClr val="FF0000"/>
              </a:solidFill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Lecture 10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directors simply don’t have the expertise to be a board member. </a:t>
            </a:r>
          </a:p>
          <a:p>
            <a:endParaRPr lang="en-GB" dirty="0" smtClean="0"/>
          </a:p>
          <a:p>
            <a:r>
              <a:rPr lang="en-GB" dirty="0" smtClean="0"/>
              <a:t>Some boards are simply large and difficult to actively involve them.</a:t>
            </a:r>
          </a:p>
          <a:p>
            <a:endParaRPr lang="en-GB" dirty="0" smtClean="0"/>
          </a:p>
          <a:p>
            <a:r>
              <a:rPr lang="en-GB" dirty="0" smtClean="0"/>
              <a:t>Some directors might not be truly independent , they might be too busy. 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Summary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A </a:t>
            </a:r>
            <a:r>
              <a:rPr lang="en-GB" b="1" dirty="0" err="1" smtClean="0"/>
              <a:t>BoDs</a:t>
            </a:r>
            <a:r>
              <a:rPr lang="en-GB" dirty="0" smtClean="0"/>
              <a:t> is a body of elected or appointed members who jointly oversee the activities of a company.</a:t>
            </a:r>
          </a:p>
          <a:p>
            <a:pPr lvl="1">
              <a:lnSpc>
                <a:spcPct val="150000"/>
              </a:lnSpc>
            </a:pPr>
            <a:r>
              <a:rPr lang="en-GB" dirty="0" err="1" smtClean="0"/>
              <a:t>BoDs</a:t>
            </a:r>
            <a:r>
              <a:rPr lang="en-GB" dirty="0" smtClean="0"/>
              <a:t> are </a:t>
            </a:r>
            <a:r>
              <a:rPr lang="en-GB" dirty="0" smtClean="0"/>
              <a:t>appointed </a:t>
            </a:r>
            <a:r>
              <a:rPr lang="en-GB" dirty="0" smtClean="0"/>
              <a:t>at the public Annual General Meeting of shareholders.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Types of board are depending upon company status as well as the territory where the company prevails.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Normally, we can see One-Tier board in common law based societies (like US and UK) and Two-Tier board in civil law based societies (like Germany etc).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err="1" smtClean="0"/>
              <a:t>BoDs</a:t>
            </a:r>
            <a:r>
              <a:rPr lang="en-GB" dirty="0" smtClean="0"/>
              <a:t> functions involve to hire, evaluate or even fire the top management, to vote in support or against of major proposals as well as financial decisions.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In short, </a:t>
            </a:r>
            <a:r>
              <a:rPr lang="en-GB" dirty="0" err="1" smtClean="0"/>
              <a:t>BoDs</a:t>
            </a:r>
            <a:r>
              <a:rPr lang="en-GB" dirty="0" smtClean="0"/>
              <a:t> main primary function is to safeguard the shareholder’s interest.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But the most important factor is to think a lot before selecting your board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Overview of the Board</a:t>
            </a:r>
          </a:p>
          <a:p>
            <a:pPr lvl="2"/>
            <a:r>
              <a:rPr lang="en-GB" dirty="0" smtClean="0"/>
              <a:t>Board legal duties</a:t>
            </a:r>
          </a:p>
          <a:p>
            <a:pPr lvl="3"/>
            <a:r>
              <a:rPr lang="en-GB" dirty="0" smtClean="0"/>
              <a:t>May not be the federal law requirement but the state wants </a:t>
            </a:r>
            <a:r>
              <a:rPr lang="en-GB" dirty="0" err="1" smtClean="0"/>
              <a:t>BoDs</a:t>
            </a:r>
            <a:r>
              <a:rPr lang="en-GB" dirty="0" smtClean="0"/>
              <a:t>.</a:t>
            </a:r>
          </a:p>
          <a:p>
            <a:pPr lvl="2"/>
            <a:r>
              <a:rPr lang="en-GB" dirty="0" smtClean="0"/>
              <a:t>Firms profitability and increase in share value</a:t>
            </a:r>
          </a:p>
          <a:p>
            <a:pPr lvl="2"/>
            <a:r>
              <a:rPr lang="en-GB" dirty="0" smtClean="0"/>
              <a:t>Loyal and fair</a:t>
            </a:r>
          </a:p>
          <a:p>
            <a:pPr lvl="2"/>
            <a:r>
              <a:rPr lang="en-GB" dirty="0" smtClean="0"/>
              <a:t>Take care of the rule of ethics</a:t>
            </a:r>
          </a:p>
          <a:p>
            <a:pPr lvl="3"/>
            <a:r>
              <a:rPr lang="en-GB" dirty="0" smtClean="0"/>
              <a:t>Employment practices</a:t>
            </a:r>
          </a:p>
          <a:p>
            <a:pPr lvl="3"/>
            <a:r>
              <a:rPr lang="en-GB" dirty="0" smtClean="0"/>
              <a:t>Human rights</a:t>
            </a:r>
          </a:p>
          <a:p>
            <a:pPr lvl="3"/>
            <a:r>
              <a:rPr lang="en-GB" dirty="0" smtClean="0"/>
              <a:t>Environment regulations</a:t>
            </a:r>
          </a:p>
          <a:p>
            <a:pPr lvl="3"/>
            <a:r>
              <a:rPr lang="en-GB" dirty="0" smtClean="0"/>
              <a:t>Corruptions</a:t>
            </a:r>
          </a:p>
          <a:p>
            <a:pPr lvl="3"/>
            <a:r>
              <a:rPr lang="en-GB" dirty="0" smtClean="0"/>
              <a:t>Moral obligations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Board Committees</a:t>
            </a:r>
          </a:p>
          <a:p>
            <a:pPr>
              <a:buNone/>
            </a:pPr>
            <a:endParaRPr lang="en-GB" dirty="0" smtClean="0"/>
          </a:p>
          <a:p>
            <a:pPr lvl="1"/>
            <a:r>
              <a:rPr lang="en-GB" dirty="0" smtClean="0"/>
              <a:t>An Executive Committee</a:t>
            </a:r>
          </a:p>
          <a:p>
            <a:pPr lvl="1"/>
            <a:r>
              <a:rPr lang="en-GB" dirty="0" smtClean="0"/>
              <a:t>A Finance Committee</a:t>
            </a:r>
          </a:p>
          <a:p>
            <a:pPr lvl="1"/>
            <a:r>
              <a:rPr lang="en-GB" dirty="0" smtClean="0"/>
              <a:t>A Public Relation Committee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Board Sub Committees</a:t>
            </a:r>
          </a:p>
          <a:p>
            <a:pPr lvl="1"/>
            <a:r>
              <a:rPr lang="en-GB" dirty="0" smtClean="0"/>
              <a:t>Audit Committee</a:t>
            </a:r>
          </a:p>
          <a:p>
            <a:pPr lvl="1"/>
            <a:r>
              <a:rPr lang="en-GB" dirty="0" smtClean="0"/>
              <a:t>Compensation Committee</a:t>
            </a:r>
          </a:p>
          <a:p>
            <a:pPr lvl="1"/>
            <a:r>
              <a:rPr lang="en-GB" dirty="0" smtClean="0"/>
              <a:t>Nomination Committee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GB" dirty="0" smtClean="0"/>
              <a:t>More attention on Directors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What is a “Good Board”?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Experienced members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Having different back ground i.e. technical as well as non technical 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Independent board-having fraction of non-insider directors (difficult to find unambiguously independent directors)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Small board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Good for Goose, good for Gander</a:t>
            </a:r>
          </a:p>
          <a:p>
            <a:pPr lvl="1"/>
            <a:r>
              <a:rPr lang="en-GB" dirty="0" smtClean="0"/>
              <a:t>One form of board may be/may not be good for others.</a:t>
            </a:r>
          </a:p>
          <a:p>
            <a:pPr lvl="1"/>
            <a:r>
              <a:rPr lang="en-GB" dirty="0" smtClean="0"/>
              <a:t>Small board may be/may not be good for others firms and vice versa.</a:t>
            </a:r>
          </a:p>
          <a:p>
            <a:pPr lvl="1"/>
            <a:r>
              <a:rPr lang="en-GB" dirty="0" smtClean="0"/>
              <a:t>Can good board lead to better firm performance?</a:t>
            </a:r>
          </a:p>
          <a:p>
            <a:pPr lvl="2"/>
            <a:r>
              <a:rPr lang="en-GB" dirty="0" smtClean="0"/>
              <a:t>No positive correlation between the board quality and firm performances.</a:t>
            </a:r>
          </a:p>
          <a:p>
            <a:pPr lvl="2"/>
            <a:r>
              <a:rPr lang="en-GB" dirty="0" smtClean="0"/>
              <a:t>Normally board are reactive, not proactive</a:t>
            </a:r>
          </a:p>
          <a:p>
            <a:pPr lvl="2"/>
            <a:r>
              <a:rPr lang="en-GB" dirty="0" smtClean="0"/>
              <a:t>Sometimes inside directors are good for board (e.g. infant or new firms or when the firm has to make any huge financial/investment decision) and some times outside directors (e.g. when audit as well as compensation matters are required)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potential problems with today's board</a:t>
            </a:r>
          </a:p>
          <a:p>
            <a:pPr lvl="1"/>
            <a:r>
              <a:rPr lang="en-GB" dirty="0" smtClean="0"/>
              <a:t>Outside Directors relationship with the top management (e.g. CEO)</a:t>
            </a:r>
          </a:p>
          <a:p>
            <a:pPr lvl="1"/>
            <a:r>
              <a:rPr lang="en-GB" dirty="0" smtClean="0"/>
              <a:t>Outside directors full motivation is still a question mark for firm’s board.</a:t>
            </a:r>
          </a:p>
          <a:p>
            <a:pPr lvl="1"/>
            <a:r>
              <a:rPr lang="en-GB" dirty="0" smtClean="0"/>
              <a:t>Inexperienced as well as busy outside directors are fruitless for the board</a:t>
            </a:r>
          </a:p>
          <a:p>
            <a:pPr lvl="1">
              <a:buNone/>
            </a:pPr>
            <a:endParaRPr lang="en-GB" sz="5400" dirty="0" smtClean="0"/>
          </a:p>
          <a:p>
            <a:pPr lvl="1">
              <a:buNone/>
            </a:pPr>
            <a:r>
              <a:rPr lang="en-GB" sz="5400" dirty="0" smtClean="0"/>
              <a:t>          THE END</a:t>
            </a:r>
            <a:endParaRPr lang="en-GB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/>
          </a:bodyPr>
          <a:lstStyle/>
          <a:p>
            <a:r>
              <a:rPr lang="en-GB" dirty="0" smtClean="0"/>
              <a:t>Last Lecture Review</a:t>
            </a:r>
          </a:p>
          <a:p>
            <a:pPr lvl="1"/>
            <a:r>
              <a:rPr lang="en-GB" dirty="0" smtClean="0"/>
              <a:t>Overview of the Board</a:t>
            </a:r>
          </a:p>
          <a:p>
            <a:pPr lvl="2"/>
            <a:r>
              <a:rPr lang="en-GB" dirty="0" smtClean="0"/>
              <a:t>Board legal duties</a:t>
            </a:r>
          </a:p>
          <a:p>
            <a:pPr lvl="3"/>
            <a:r>
              <a:rPr lang="en-GB" dirty="0" smtClean="0"/>
              <a:t>May not be the federal law requirement but the state wants </a:t>
            </a:r>
            <a:r>
              <a:rPr lang="en-GB" dirty="0" err="1" smtClean="0"/>
              <a:t>BoDs</a:t>
            </a:r>
            <a:r>
              <a:rPr lang="en-GB" dirty="0" smtClean="0"/>
              <a:t>.</a:t>
            </a:r>
          </a:p>
          <a:p>
            <a:pPr lvl="2"/>
            <a:r>
              <a:rPr lang="en-GB" dirty="0" smtClean="0"/>
              <a:t>Firms profitability and increase in share value</a:t>
            </a:r>
          </a:p>
          <a:p>
            <a:pPr lvl="2"/>
            <a:r>
              <a:rPr lang="en-GB" dirty="0" smtClean="0"/>
              <a:t>Loyal and fair</a:t>
            </a:r>
          </a:p>
          <a:p>
            <a:pPr lvl="2"/>
            <a:r>
              <a:rPr lang="en-GB" dirty="0" smtClean="0"/>
              <a:t>Take care of the rule of ethics</a:t>
            </a:r>
          </a:p>
          <a:p>
            <a:pPr lvl="3"/>
            <a:r>
              <a:rPr lang="en-GB" dirty="0" smtClean="0"/>
              <a:t>Employment practices</a:t>
            </a:r>
          </a:p>
          <a:p>
            <a:pPr lvl="3"/>
            <a:r>
              <a:rPr lang="en-GB" dirty="0" smtClean="0"/>
              <a:t>Human rights</a:t>
            </a:r>
          </a:p>
          <a:p>
            <a:pPr lvl="3"/>
            <a:r>
              <a:rPr lang="en-GB" dirty="0" smtClean="0"/>
              <a:t>Environment regulations</a:t>
            </a:r>
          </a:p>
          <a:p>
            <a:pPr lvl="3"/>
            <a:r>
              <a:rPr lang="en-GB" dirty="0" smtClean="0"/>
              <a:t>Corruptions</a:t>
            </a:r>
          </a:p>
          <a:p>
            <a:pPr lvl="3"/>
            <a:r>
              <a:rPr lang="en-GB" dirty="0" smtClean="0"/>
              <a:t>Moral obligations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Board Committees</a:t>
            </a:r>
          </a:p>
          <a:p>
            <a:pPr lvl="1"/>
            <a:r>
              <a:rPr lang="en-GB" dirty="0" smtClean="0"/>
              <a:t>An Executive Committee</a:t>
            </a:r>
          </a:p>
          <a:p>
            <a:pPr lvl="1"/>
            <a:r>
              <a:rPr lang="en-GB" dirty="0" smtClean="0"/>
              <a:t>A Finance Committee</a:t>
            </a:r>
          </a:p>
          <a:p>
            <a:pPr lvl="1"/>
            <a:r>
              <a:rPr lang="en-GB" dirty="0" smtClean="0"/>
              <a:t>A Public Relation Committee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Board Sub Committees</a:t>
            </a:r>
          </a:p>
          <a:p>
            <a:pPr lvl="1"/>
            <a:r>
              <a:rPr lang="en-GB" dirty="0" smtClean="0"/>
              <a:t>Audit Committee</a:t>
            </a:r>
          </a:p>
          <a:p>
            <a:pPr lvl="1"/>
            <a:r>
              <a:rPr lang="en-GB" dirty="0" smtClean="0"/>
              <a:t>Compensation Committee</a:t>
            </a:r>
          </a:p>
          <a:p>
            <a:pPr lvl="1"/>
            <a:r>
              <a:rPr lang="en-GB" dirty="0" smtClean="0"/>
              <a:t>Nomination Committee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Lecture Outlines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More attention on Directors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What is a “Good Board”?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Experienced members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Having different back ground i.e. technical as well as non technical 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Independent board-having fraction of non-insider directors (difficult to find unambiguously independent directors)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Small board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Good for Goose, good for Gander</a:t>
            </a:r>
          </a:p>
          <a:p>
            <a:pPr lvl="1"/>
            <a:r>
              <a:rPr lang="en-GB" dirty="0" smtClean="0"/>
              <a:t>One form of board may be/may not be good for others.</a:t>
            </a:r>
          </a:p>
          <a:p>
            <a:pPr lvl="1"/>
            <a:r>
              <a:rPr lang="en-GB" dirty="0" smtClean="0"/>
              <a:t>Small board may be/may not be good for others firms and vice versa.</a:t>
            </a:r>
          </a:p>
          <a:p>
            <a:pPr lvl="1"/>
            <a:r>
              <a:rPr lang="en-GB" dirty="0" smtClean="0"/>
              <a:t>Can good board lead to better firm performance?</a:t>
            </a:r>
          </a:p>
          <a:p>
            <a:pPr lvl="2"/>
            <a:r>
              <a:rPr lang="en-GB" dirty="0" smtClean="0"/>
              <a:t>No positive correlation between the board quality and firm performances.</a:t>
            </a:r>
          </a:p>
          <a:p>
            <a:pPr lvl="2"/>
            <a:r>
              <a:rPr lang="en-GB" dirty="0" smtClean="0"/>
              <a:t>Normally board are reactive, not proactive</a:t>
            </a:r>
          </a:p>
          <a:p>
            <a:pPr lvl="2"/>
            <a:r>
              <a:rPr lang="en-GB" dirty="0" smtClean="0"/>
              <a:t>Sometimes inside directors are good for board (e.g. infant or new firms or when the firm has to make any huge financial/investment decision) and some times outside directors (e.g. when audit as well as compensation matters are required)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potential problems with today's board</a:t>
            </a:r>
          </a:p>
          <a:p>
            <a:pPr lvl="1"/>
            <a:r>
              <a:rPr lang="en-GB" dirty="0" smtClean="0"/>
              <a:t>Outside Directors relationship with the top management (e.g. CEO)</a:t>
            </a:r>
          </a:p>
          <a:p>
            <a:pPr lvl="1"/>
            <a:r>
              <a:rPr lang="en-GB" dirty="0" smtClean="0"/>
              <a:t>Outside directors full motivation is still a question mark for firm’s board.</a:t>
            </a:r>
          </a:p>
          <a:p>
            <a:pPr lvl="1"/>
            <a:r>
              <a:rPr lang="en-GB" dirty="0" smtClean="0"/>
              <a:t>Inexperienced as well as busy outside directors are fruitless for the board</a:t>
            </a:r>
          </a:p>
          <a:p>
            <a:pPr lvl="1"/>
            <a:endParaRPr lang="en-GB" dirty="0" smtClean="0"/>
          </a:p>
          <a:p>
            <a:pPr lvl="5">
              <a:buNone/>
            </a:pPr>
            <a:r>
              <a:rPr lang="en-GB" dirty="0" smtClean="0"/>
              <a:t>		</a:t>
            </a:r>
            <a:endParaRPr lang="en-GB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i="1" dirty="0" smtClean="0"/>
              <a:t>More Attention on Directors</a:t>
            </a:r>
          </a:p>
          <a:p>
            <a:pPr>
              <a:buNone/>
            </a:pPr>
            <a:endParaRPr lang="en-GB" b="1" i="1" dirty="0" smtClean="0"/>
          </a:p>
          <a:p>
            <a:r>
              <a:rPr lang="en-GB" dirty="0" smtClean="0"/>
              <a:t>Prior to the mid-1980s, the public paid little heed to directors. </a:t>
            </a:r>
          </a:p>
          <a:p>
            <a:r>
              <a:rPr lang="en-GB" dirty="0" smtClean="0"/>
              <a:t>Now the situation has changed.</a:t>
            </a:r>
          </a:p>
          <a:p>
            <a:r>
              <a:rPr lang="en-GB" dirty="0" smtClean="0"/>
              <a:t>Increased pressure on BODs has resulted in better corporate governance.</a:t>
            </a:r>
          </a:p>
          <a:p>
            <a:r>
              <a:rPr lang="en-GB" dirty="0" smtClean="0"/>
              <a:t>The increased takeover market and the new regulatory environment push the directors to do their jobs.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i="1" dirty="0" smtClean="0"/>
              <a:t>What is a “GOOD” Board?</a:t>
            </a:r>
          </a:p>
          <a:p>
            <a:pPr>
              <a:buNone/>
            </a:pPr>
            <a:endParaRPr lang="en-GB" b="1" i="1" dirty="0" smtClean="0"/>
          </a:p>
          <a:p>
            <a:r>
              <a:rPr lang="en-GB" dirty="0" smtClean="0"/>
              <a:t>Experienced members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Technical firms must have technical experts and vice versa.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Its entirely the firms decision.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 board with members having different background can also be beneficial for the firms.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245</TotalTime>
  <Words>1402</Words>
  <Application>Microsoft Office PowerPoint</Application>
  <PresentationFormat>On-screen Show (4:3)</PresentationFormat>
  <Paragraphs>196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Corporate Governance</vt:lpstr>
      <vt:lpstr>The Board of Directors</vt:lpstr>
      <vt:lpstr>The Board of Directors</vt:lpstr>
      <vt:lpstr>The Board of Directors</vt:lpstr>
      <vt:lpstr>The Board of Directors</vt:lpstr>
      <vt:lpstr>The Board of Directors</vt:lpstr>
      <vt:lpstr>The Board of Directors</vt:lpstr>
      <vt:lpstr>The Board of Directors</vt:lpstr>
      <vt:lpstr>The Board of Directors</vt:lpstr>
      <vt:lpstr>The Board of Directors</vt:lpstr>
      <vt:lpstr>The Board of Directors</vt:lpstr>
      <vt:lpstr>The Board of Directors</vt:lpstr>
      <vt:lpstr>The Board of Directors</vt:lpstr>
      <vt:lpstr>The Board of Directors</vt:lpstr>
      <vt:lpstr>The Board of Directors</vt:lpstr>
      <vt:lpstr>The Board of Directors</vt:lpstr>
      <vt:lpstr>The Board of Directors</vt:lpstr>
      <vt:lpstr>The Board of Directors</vt:lpstr>
      <vt:lpstr>The Board of Directors</vt:lpstr>
      <vt:lpstr>The Board of Directors</vt:lpstr>
      <vt:lpstr>The Board of Directors</vt:lpstr>
      <vt:lpstr>The Board of Directors</vt:lpstr>
      <vt:lpstr>The Board of Directors</vt:lpstr>
      <vt:lpstr>The Board of Directors</vt:lpstr>
      <vt:lpstr>The Board of Directors</vt:lpstr>
      <vt:lpstr>The Board of Directors</vt:lpstr>
      <vt:lpstr>The Board of Directors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Board of Directors</dc:title>
  <dc:creator>Irfan</dc:creator>
  <cp:lastModifiedBy>NTS</cp:lastModifiedBy>
  <cp:revision>171</cp:revision>
  <dcterms:created xsi:type="dcterms:W3CDTF">2006-08-16T00:00:00Z</dcterms:created>
  <dcterms:modified xsi:type="dcterms:W3CDTF">2013-04-24T05:39:17Z</dcterms:modified>
</cp:coreProperties>
</file>