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8" r:id="rId3"/>
    <p:sldId id="269" r:id="rId4"/>
    <p:sldId id="270" r:id="rId5"/>
    <p:sldId id="271" r:id="rId6"/>
    <p:sldId id="272" r:id="rId7"/>
    <p:sldId id="273" r:id="rId8"/>
    <p:sldId id="274" r:id="rId9"/>
    <p:sldId id="259" r:id="rId10"/>
    <p:sldId id="278" r:id="rId11"/>
    <p:sldId id="275" r:id="rId12"/>
    <p:sldId id="276" r:id="rId13"/>
    <p:sldId id="277" r:id="rId14"/>
    <p:sldId id="260" r:id="rId15"/>
    <p:sldId id="261" r:id="rId16"/>
    <p:sldId id="262" r:id="rId17"/>
    <p:sldId id="263" r:id="rId18"/>
    <p:sldId id="264" r:id="rId19"/>
    <p:sldId id="265" r:id="rId20"/>
    <p:sldId id="266" r:id="rId21"/>
    <p:sldId id="267" r:id="rId22"/>
    <p:sldId id="268" r:id="rId23"/>
    <p:sldId id="279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8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4/25/2013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4/25/2013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4/25/2013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prstTxWarp prst="textStop">
              <a:avLst/>
            </a:prstTxWarp>
          </a:bodyPr>
          <a:lstStyle/>
          <a:p>
            <a:r>
              <a:rPr lang="en-GB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Corporate Governance</a:t>
            </a:r>
            <a:endParaRPr lang="en-GB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pPr algn="ctr"/>
            <a:r>
              <a:rPr lang="en-GB" dirty="0" smtClean="0">
                <a:solidFill>
                  <a:srgbClr val="FF0000"/>
                </a:solidFill>
              </a:rPr>
              <a:t>By: 1. Kenneth A. Kim</a:t>
            </a:r>
          </a:p>
          <a:p>
            <a:pPr algn="ctr"/>
            <a:r>
              <a:rPr lang="en-GB" dirty="0" smtClean="0">
                <a:solidFill>
                  <a:srgbClr val="FF0000"/>
                </a:solidFill>
              </a:rPr>
              <a:t>                John R. Nofsinger</a:t>
            </a:r>
          </a:p>
          <a:p>
            <a:pPr algn="ctr"/>
            <a:r>
              <a:rPr lang="en-GB" dirty="0" smtClean="0">
                <a:solidFill>
                  <a:srgbClr val="FF0000"/>
                </a:solidFill>
              </a:rPr>
              <a:t>And </a:t>
            </a:r>
          </a:p>
          <a:p>
            <a:pPr algn="ctr"/>
            <a:r>
              <a:rPr lang="en-GB" dirty="0" smtClean="0">
                <a:solidFill>
                  <a:srgbClr val="FF0000"/>
                </a:solidFill>
              </a:rPr>
              <a:t>      2. A. C. Fernando</a:t>
            </a:r>
            <a:endParaRPr lang="en-GB" dirty="0" smtClean="0"/>
          </a:p>
          <a:p>
            <a:pPr algn="ctr"/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sz="2800" dirty="0" smtClean="0"/>
              <a:t>In recent years, however, the lines between the two types of structures have blurred, especially as commercial banks have offered more investment banking services.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300" dirty="0" smtClean="0">
                <a:solidFill>
                  <a:prstClr val="black"/>
                </a:solidFill>
                <a:latin typeface="Franklin Gothic Heavy" pitchFamily="34" charset="0"/>
              </a:rPr>
              <a:t>Investment Banks &amp; Securities Analysts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767072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Examples of Investment Banks in Pakistan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Invest Bank Ltd 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Islamic Investment Bank 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IGI Investment bank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First Credit and Investment Bank (Joint venture of NBP and WAPDA)</a:t>
            </a:r>
          </a:p>
          <a:p>
            <a:pPr lvl="1" algn="just">
              <a:lnSpc>
                <a:spcPct val="150000"/>
              </a:lnSpc>
              <a:buNone/>
            </a:pPr>
            <a:r>
              <a:rPr lang="en-GB" b="1" i="1" dirty="0" smtClean="0"/>
              <a:t>These are some of leading Pakistani investment banks providing financial management and advisory services.  </a:t>
            </a:r>
            <a:endParaRPr lang="en-GB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300" dirty="0" smtClean="0">
                <a:solidFill>
                  <a:prstClr val="black"/>
                </a:solidFill>
                <a:latin typeface="Franklin Gothic Heavy" pitchFamily="34" charset="0"/>
              </a:rPr>
              <a:t>Investment Banks &amp; Securities Analysts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Investment bankers</a:t>
            </a:r>
          </a:p>
          <a:p>
            <a:pPr lvl="1">
              <a:lnSpc>
                <a:spcPct val="200000"/>
              </a:lnSpc>
            </a:pPr>
            <a:r>
              <a:rPr lang="en-GB" dirty="0" smtClean="0"/>
              <a:t>investigate, </a:t>
            </a:r>
          </a:p>
          <a:p>
            <a:pPr lvl="1">
              <a:lnSpc>
                <a:spcPct val="200000"/>
              </a:lnSpc>
            </a:pPr>
            <a:r>
              <a:rPr lang="en-GB" dirty="0" smtClean="0"/>
              <a:t>analyze, </a:t>
            </a:r>
          </a:p>
          <a:p>
            <a:pPr lvl="1">
              <a:lnSpc>
                <a:spcPct val="200000"/>
              </a:lnSpc>
            </a:pPr>
            <a:r>
              <a:rPr lang="en-GB" dirty="0" smtClean="0"/>
              <a:t>research, </a:t>
            </a:r>
          </a:p>
          <a:p>
            <a:pPr lvl="1">
              <a:lnSpc>
                <a:spcPct val="200000"/>
              </a:lnSpc>
            </a:pPr>
            <a:r>
              <a:rPr lang="en-GB" dirty="0" smtClean="0"/>
              <a:t>underwrite and </a:t>
            </a:r>
          </a:p>
          <a:p>
            <a:pPr lvl="1">
              <a:lnSpc>
                <a:spcPct val="200000"/>
              </a:lnSpc>
            </a:pPr>
            <a:r>
              <a:rPr lang="en-GB" dirty="0" smtClean="0"/>
              <a:t>distribute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300" dirty="0" smtClean="0">
                <a:solidFill>
                  <a:prstClr val="black"/>
                </a:solidFill>
                <a:latin typeface="Franklin Gothic Heavy" pitchFamily="34" charset="0"/>
              </a:rPr>
              <a:t>Investment Banks &amp; Securities Analysts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Security </a:t>
            </a:r>
          </a:p>
          <a:p>
            <a:pPr lvl="1">
              <a:lnSpc>
                <a:spcPct val="250000"/>
              </a:lnSpc>
            </a:pPr>
            <a:r>
              <a:rPr lang="en-GB" dirty="0" smtClean="0"/>
              <a:t>A </a:t>
            </a:r>
            <a:r>
              <a:rPr lang="en-GB" b="1" dirty="0" smtClean="0"/>
              <a:t>security</a:t>
            </a:r>
            <a:r>
              <a:rPr lang="en-GB" dirty="0" smtClean="0"/>
              <a:t> is a negotiable instrument representing financial value and signifies an ownership interest in something tangible.</a:t>
            </a:r>
          </a:p>
          <a:p>
            <a:pPr lvl="1">
              <a:lnSpc>
                <a:spcPct val="250000"/>
              </a:lnSpc>
            </a:pPr>
            <a:r>
              <a:rPr lang="en-GB" dirty="0" smtClean="0"/>
              <a:t>That may be freely bought, sold and transferred.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300" dirty="0" smtClean="0">
                <a:solidFill>
                  <a:prstClr val="black"/>
                </a:solidFill>
                <a:latin typeface="Franklin Gothic Heavy" pitchFamily="34" charset="0"/>
              </a:rPr>
              <a:t>Investment Banks &amp; Securities Analysts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Investment banks should;</a:t>
            </a:r>
          </a:p>
          <a:p>
            <a:pPr>
              <a:buNone/>
            </a:pPr>
            <a:endParaRPr lang="en-GB" dirty="0" smtClean="0"/>
          </a:p>
          <a:p>
            <a:pPr lvl="1"/>
            <a:r>
              <a:rPr lang="en-GB" dirty="0" smtClean="0"/>
              <a:t>Sell “good” securities i.e. They should not be selling securities of a poorly run firm</a:t>
            </a:r>
          </a:p>
          <a:p>
            <a:pPr lvl="1">
              <a:buNone/>
            </a:pPr>
            <a:endParaRPr lang="en-GB" dirty="0" smtClean="0"/>
          </a:p>
          <a:p>
            <a:r>
              <a:rPr lang="en-GB" dirty="0" smtClean="0"/>
              <a:t>Analysts should;</a:t>
            </a:r>
          </a:p>
          <a:p>
            <a:pPr>
              <a:buNone/>
            </a:pPr>
            <a:endParaRPr lang="en-GB" dirty="0" smtClean="0"/>
          </a:p>
          <a:p>
            <a:pPr lvl="1"/>
            <a:r>
              <a:rPr lang="en-GB" dirty="0" smtClean="0"/>
              <a:t> recommend “good” securities i.e. They should not be recommending stocks that they think will go down in value.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300" dirty="0" smtClean="0">
                <a:solidFill>
                  <a:prstClr val="black"/>
                </a:solidFill>
                <a:latin typeface="Franklin Gothic Heavy" pitchFamily="34" charset="0"/>
              </a:rPr>
              <a:t>Investment Banks &amp; Securities Analysts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Investment banks offers variety of services but their most notable business is selling newly-created securities.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When a private firm wants to become a public firm, it requires an investment bank for two reasons;</a:t>
            </a:r>
          </a:p>
          <a:p>
            <a:pPr>
              <a:buNone/>
            </a:pPr>
            <a:endParaRPr lang="en-GB" dirty="0" smtClean="0"/>
          </a:p>
          <a:p>
            <a:pPr lvl="1"/>
            <a:r>
              <a:rPr lang="en-GB" dirty="0" smtClean="0"/>
              <a:t>To design and </a:t>
            </a:r>
          </a:p>
          <a:p>
            <a:pPr lvl="1"/>
            <a:r>
              <a:rPr lang="en-GB" dirty="0" smtClean="0"/>
              <a:t>To sell the new stocks for the investing public to purchase. 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300" dirty="0" smtClean="0">
                <a:solidFill>
                  <a:schemeClr val="tx1"/>
                </a:solidFill>
                <a:latin typeface="Franklin Gothic Heavy" pitchFamily="34" charset="0"/>
              </a:rPr>
              <a:t>Investment Banks &amp; Securities Analysts</a:t>
            </a:r>
            <a:endParaRPr lang="en-GB" sz="3300" dirty="0">
              <a:solidFill>
                <a:schemeClr val="tx1"/>
              </a:solidFill>
              <a:latin typeface="Franklin Gothic Heavy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An existing firm can also take the services of Investment banks for additional capital growth. </a:t>
            </a:r>
          </a:p>
          <a:p>
            <a:endParaRPr lang="en-GB" dirty="0" smtClean="0"/>
          </a:p>
          <a:p>
            <a:r>
              <a:rPr lang="en-GB" dirty="0" smtClean="0"/>
              <a:t>Investment bank is an intermediary to sell securities on behalf of firms. </a:t>
            </a:r>
          </a:p>
          <a:p>
            <a:endParaRPr lang="en-GB" dirty="0" smtClean="0"/>
          </a:p>
          <a:p>
            <a:r>
              <a:rPr lang="en-GB" dirty="0" smtClean="0"/>
              <a:t>Jobs of the analysts are;</a:t>
            </a:r>
          </a:p>
          <a:p>
            <a:pPr lvl="1"/>
            <a:r>
              <a:rPr lang="en-GB" dirty="0" smtClean="0"/>
              <a:t>To evaluate securities and make recommendations in buying and selling of securities </a:t>
            </a:r>
          </a:p>
          <a:p>
            <a:pPr lvl="1"/>
            <a:r>
              <a:rPr lang="en-GB" dirty="0" smtClean="0"/>
              <a:t>To make earning forecasts for the firms as well as the investors. 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300" dirty="0" smtClean="0">
                <a:solidFill>
                  <a:prstClr val="black"/>
                </a:solidFill>
                <a:latin typeface="Franklin Gothic Heavy" pitchFamily="34" charset="0"/>
              </a:rPr>
              <a:t>Investment Banks &amp; Securities Analysts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Both investment banks and analysts;</a:t>
            </a:r>
          </a:p>
          <a:p>
            <a:pPr>
              <a:buNone/>
            </a:pPr>
            <a:endParaRPr lang="en-GB" dirty="0" smtClean="0"/>
          </a:p>
          <a:p>
            <a:pPr lvl="1"/>
            <a:r>
              <a:rPr lang="en-GB" dirty="0" smtClean="0"/>
              <a:t>Evaluate the firms position</a:t>
            </a:r>
          </a:p>
          <a:p>
            <a:pPr lvl="1">
              <a:buNone/>
            </a:pPr>
            <a:endParaRPr lang="en-GB" dirty="0" smtClean="0"/>
          </a:p>
          <a:p>
            <a:pPr lvl="1"/>
            <a:r>
              <a:rPr lang="en-GB" dirty="0" smtClean="0"/>
              <a:t>Bring investment opportunities</a:t>
            </a:r>
          </a:p>
          <a:p>
            <a:pPr lvl="1">
              <a:buNone/>
            </a:pPr>
            <a:endParaRPr lang="en-GB" dirty="0" smtClean="0"/>
          </a:p>
          <a:p>
            <a:pPr lvl="1"/>
            <a:r>
              <a:rPr lang="en-GB" dirty="0" smtClean="0"/>
              <a:t>Possess better information for the investors</a:t>
            </a:r>
          </a:p>
          <a:p>
            <a:pPr lvl="1">
              <a:buNone/>
            </a:pPr>
            <a:endParaRPr lang="en-GB" dirty="0" smtClean="0"/>
          </a:p>
          <a:p>
            <a:pPr lvl="1"/>
            <a:r>
              <a:rPr lang="en-GB" dirty="0" smtClean="0"/>
              <a:t>In better position to monitor firms</a:t>
            </a:r>
          </a:p>
          <a:p>
            <a:pPr lvl="1">
              <a:buNone/>
            </a:pPr>
            <a:endParaRPr lang="en-GB" dirty="0" smtClean="0"/>
          </a:p>
          <a:p>
            <a:pPr lvl="1"/>
            <a:r>
              <a:rPr lang="en-GB" dirty="0" smtClean="0"/>
              <a:t>To identify problems for shareholders.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300" dirty="0" smtClean="0">
                <a:solidFill>
                  <a:prstClr val="black"/>
                </a:solidFill>
                <a:latin typeface="Franklin Gothic Heavy" pitchFamily="34" charset="0"/>
              </a:rPr>
              <a:t>Investment Banks &amp; Securities Analysts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GB" b="1" i="1" dirty="0" smtClean="0"/>
              <a:t>Investment Banking Activities</a:t>
            </a:r>
          </a:p>
          <a:p>
            <a:pPr>
              <a:buNone/>
            </a:pPr>
            <a:endParaRPr lang="en-GB" b="1" i="1" dirty="0" smtClean="0"/>
          </a:p>
          <a:p>
            <a:r>
              <a:rPr lang="en-GB" dirty="0" smtClean="0"/>
              <a:t>To help companies issue new debt and equities securities.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Banks advises the company on the optimal security (stocks, bonds etc) for the amount of capital being raised, keeping in mind the company’s situation.</a:t>
            </a:r>
          </a:p>
          <a:p>
            <a:endParaRPr lang="en-GB" dirty="0" smtClean="0"/>
          </a:p>
          <a:p>
            <a:r>
              <a:rPr lang="en-GB" dirty="0" smtClean="0"/>
              <a:t> The bank charge the company for this service.</a:t>
            </a:r>
          </a:p>
          <a:p>
            <a:pPr>
              <a:buNone/>
            </a:pPr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300" dirty="0" smtClean="0">
                <a:solidFill>
                  <a:prstClr val="black"/>
                </a:solidFill>
                <a:latin typeface="Franklin Gothic Heavy" pitchFamily="34" charset="0"/>
              </a:rPr>
              <a:t>Investment Banks &amp; Securities Analysts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GB" b="1" i="1" dirty="0" smtClean="0"/>
              <a:t>Methods of Issuing Stocks and Bonds</a:t>
            </a:r>
          </a:p>
          <a:p>
            <a:pPr>
              <a:buNone/>
            </a:pPr>
            <a:endParaRPr lang="en-GB" b="1" i="1" dirty="0" smtClean="0"/>
          </a:p>
          <a:p>
            <a:pPr marL="624078" indent="-514350">
              <a:buAutoNum type="arabicPeriod"/>
            </a:pPr>
            <a:r>
              <a:rPr lang="en-GB" dirty="0" smtClean="0"/>
              <a:t>Underwriting </a:t>
            </a:r>
          </a:p>
          <a:p>
            <a:pPr marL="880110" lvl="1" indent="-514350">
              <a:buNone/>
            </a:pPr>
            <a:r>
              <a:rPr lang="en-GB" dirty="0" smtClean="0"/>
              <a:t>	</a:t>
            </a:r>
            <a:r>
              <a:rPr lang="en-GB" i="1" dirty="0" smtClean="0"/>
              <a:t>the bank will guarantee that the company will receive a specific amount of capital, if not then bank will compensate and buy the shares.</a:t>
            </a:r>
          </a:p>
          <a:p>
            <a:pPr marL="624078" indent="-514350">
              <a:buNone/>
            </a:pPr>
            <a:endParaRPr lang="en-GB" dirty="0" smtClean="0"/>
          </a:p>
          <a:p>
            <a:pPr marL="624078" indent="-514350">
              <a:buAutoNum type="arabicPeriod"/>
            </a:pPr>
            <a:r>
              <a:rPr lang="en-GB" dirty="0" smtClean="0"/>
              <a:t>Best Efforts</a:t>
            </a:r>
          </a:p>
          <a:p>
            <a:pPr>
              <a:buNone/>
            </a:pPr>
            <a:r>
              <a:rPr lang="en-GB" dirty="0" smtClean="0"/>
              <a:t>		</a:t>
            </a:r>
            <a:r>
              <a:rPr lang="en-GB" i="1" dirty="0" smtClean="0"/>
              <a:t>the bank will not guarantee that the 	company will receive a specific amount of 	capital but do maximum efforts.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300" dirty="0" smtClean="0">
                <a:solidFill>
                  <a:prstClr val="black"/>
                </a:solidFill>
                <a:latin typeface="Franklin Gothic Heavy" pitchFamily="34" charset="0"/>
              </a:rPr>
              <a:t>Investment Banks &amp; Securities Analysts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prstTxWarp prst="textStop">
              <a:avLst/>
            </a:prstTxWarp>
          </a:bodyPr>
          <a:lstStyle/>
          <a:p>
            <a:pPr algn="ctr"/>
            <a:r>
              <a:rPr lang="en-GB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Investment Banks and Securities Analysts</a:t>
            </a:r>
            <a:endParaRPr lang="en-GB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en-GB" dirty="0" smtClean="0">
              <a:solidFill>
                <a:srgbClr val="FF0000"/>
              </a:solidFill>
            </a:endParaRPr>
          </a:p>
          <a:p>
            <a:pPr algn="ctr"/>
            <a:r>
              <a:rPr lang="en-GB" dirty="0" smtClean="0">
                <a:solidFill>
                  <a:srgbClr val="FF0000"/>
                </a:solidFill>
              </a:rPr>
              <a:t>Lesson </a:t>
            </a:r>
            <a:r>
              <a:rPr lang="en-GB" dirty="0" smtClean="0">
                <a:solidFill>
                  <a:srgbClr val="FF0000"/>
                </a:solidFill>
              </a:rPr>
              <a:t>11 </a:t>
            </a:r>
            <a:endParaRPr lang="en-GB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334000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The fee charge is much lower for the best-efforts methods than for underwriting.</a:t>
            </a:r>
          </a:p>
          <a:p>
            <a:endParaRPr lang="en-GB" dirty="0" smtClean="0"/>
          </a:p>
          <a:p>
            <a:r>
              <a:rPr lang="en-GB" dirty="0" smtClean="0"/>
              <a:t>The process of selling securities to public investors first involves;</a:t>
            </a:r>
          </a:p>
          <a:p>
            <a:pPr lvl="1"/>
            <a:r>
              <a:rPr lang="en-GB" dirty="0" smtClean="0"/>
              <a:t>Registering securities with SEC and </a:t>
            </a:r>
          </a:p>
          <a:p>
            <a:pPr lvl="1"/>
            <a:r>
              <a:rPr lang="en-GB" dirty="0" smtClean="0"/>
              <a:t>Documents</a:t>
            </a:r>
          </a:p>
          <a:p>
            <a:pPr lvl="2"/>
            <a:r>
              <a:rPr lang="en-GB" dirty="0" smtClean="0"/>
              <a:t>Preliminary prospectus containing information about the security issue and </a:t>
            </a:r>
          </a:p>
          <a:p>
            <a:pPr lvl="2"/>
            <a:r>
              <a:rPr lang="en-GB" dirty="0" smtClean="0"/>
              <a:t>The company</a:t>
            </a:r>
          </a:p>
          <a:p>
            <a:pPr lvl="3"/>
            <a:r>
              <a:rPr lang="en-GB" dirty="0" smtClean="0"/>
              <a:t>Financial condition</a:t>
            </a:r>
          </a:p>
          <a:p>
            <a:pPr lvl="3"/>
            <a:r>
              <a:rPr lang="en-GB" dirty="0" smtClean="0"/>
              <a:t>Business activities</a:t>
            </a:r>
          </a:p>
          <a:p>
            <a:pPr lvl="3"/>
            <a:r>
              <a:rPr lang="en-GB" dirty="0" smtClean="0"/>
              <a:t>Management experience</a:t>
            </a:r>
          </a:p>
          <a:p>
            <a:pPr lvl="3"/>
            <a:r>
              <a:rPr lang="en-GB" dirty="0" smtClean="0"/>
              <a:t>How the fund raised will be used.</a:t>
            </a:r>
          </a:p>
          <a:p>
            <a:pPr lvl="1"/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300" dirty="0" smtClean="0">
                <a:solidFill>
                  <a:prstClr val="black"/>
                </a:solidFill>
                <a:latin typeface="Franklin Gothic Heavy" pitchFamily="34" charset="0"/>
              </a:rPr>
              <a:t>Investment Banks &amp; Securities Analysts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prospectus and the banker’s “road show” relay information about the company to investors.</a:t>
            </a:r>
          </a:p>
          <a:p>
            <a:endParaRPr lang="en-GB" dirty="0" smtClean="0"/>
          </a:p>
          <a:p>
            <a:r>
              <a:rPr lang="en-GB" dirty="0" smtClean="0"/>
              <a:t>The “road show” is the marketing campaign done by bankers to generate interest and to market the issue. </a:t>
            </a:r>
          </a:p>
          <a:p>
            <a:endParaRPr lang="en-GB" dirty="0" smtClean="0"/>
          </a:p>
          <a:p>
            <a:r>
              <a:rPr lang="en-GB" dirty="0" smtClean="0"/>
              <a:t>To sell to individual investors, investment banks use their brokerage operations. 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300" dirty="0" smtClean="0">
                <a:solidFill>
                  <a:prstClr val="black"/>
                </a:solidFill>
                <a:latin typeface="Franklin Gothic Heavy" pitchFamily="34" charset="0"/>
              </a:rPr>
              <a:t>Investment Banks &amp; Securities Analysts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The crucial importance of investment banks arises when the firm is new.</a:t>
            </a:r>
          </a:p>
          <a:p>
            <a:endParaRPr lang="en-GB" dirty="0" smtClean="0"/>
          </a:p>
          <a:p>
            <a:r>
              <a:rPr lang="en-GB" dirty="0" smtClean="0"/>
              <a:t>Investments banks experience greater risk when underwriting an IPO</a:t>
            </a:r>
          </a:p>
          <a:p>
            <a:endParaRPr lang="en-GB" dirty="0" smtClean="0"/>
          </a:p>
          <a:p>
            <a:r>
              <a:rPr lang="en-GB" dirty="0" smtClean="0"/>
              <a:t>An </a:t>
            </a:r>
            <a:r>
              <a:rPr lang="en-GB" b="1" dirty="0" smtClean="0"/>
              <a:t>initial public offering</a:t>
            </a:r>
            <a:r>
              <a:rPr lang="en-GB" dirty="0" smtClean="0"/>
              <a:t> (</a:t>
            </a:r>
            <a:r>
              <a:rPr lang="en-GB" b="1" dirty="0" smtClean="0"/>
              <a:t>IPO</a:t>
            </a:r>
            <a:r>
              <a:rPr lang="en-GB" dirty="0" smtClean="0"/>
              <a:t>), referred to simply as an "offering" or "flotation", is when a company (called the </a:t>
            </a:r>
            <a:r>
              <a:rPr lang="en-GB" i="1" dirty="0" smtClean="0"/>
              <a:t>issuer</a:t>
            </a:r>
            <a:r>
              <a:rPr lang="en-GB" dirty="0" smtClean="0"/>
              <a:t>) issues common stock or shares to the public for the first time. 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300" dirty="0" smtClean="0">
                <a:solidFill>
                  <a:prstClr val="black"/>
                </a:solidFill>
                <a:latin typeface="Franklin Gothic Heavy" pitchFamily="34" charset="0"/>
              </a:rPr>
              <a:t>Investment Banks &amp; Securities Analysts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95672"/>
          </a:xfrm>
        </p:spPr>
        <p:txBody>
          <a:bodyPr/>
          <a:lstStyle/>
          <a:p>
            <a:r>
              <a:rPr lang="en-GB" dirty="0" smtClean="0"/>
              <a:t>Summary</a:t>
            </a:r>
          </a:p>
          <a:p>
            <a:pPr lvl="1"/>
            <a:r>
              <a:rPr lang="en-GB" dirty="0" smtClean="0"/>
              <a:t>What is Investment Bank?</a:t>
            </a:r>
          </a:p>
          <a:p>
            <a:pPr lvl="1"/>
            <a:r>
              <a:rPr lang="en-GB" dirty="0" smtClean="0"/>
              <a:t>Examples of Investment banks</a:t>
            </a:r>
          </a:p>
          <a:p>
            <a:pPr lvl="1"/>
            <a:r>
              <a:rPr lang="en-GB" dirty="0" smtClean="0"/>
              <a:t>What does Investment Bank actually do?</a:t>
            </a:r>
          </a:p>
          <a:p>
            <a:pPr lvl="1"/>
            <a:r>
              <a:rPr lang="en-GB" dirty="0" smtClean="0"/>
              <a:t>What is “Security”?</a:t>
            </a:r>
          </a:p>
          <a:p>
            <a:pPr lvl="1"/>
            <a:r>
              <a:rPr lang="en-GB" dirty="0" smtClean="0"/>
              <a:t>Who are analysts in Investment Banks?</a:t>
            </a:r>
          </a:p>
          <a:p>
            <a:pPr lvl="1"/>
            <a:r>
              <a:rPr lang="en-GB" dirty="0" smtClean="0"/>
              <a:t>Duties and responsibilities of “Analysts”.</a:t>
            </a:r>
          </a:p>
          <a:p>
            <a:pPr lvl="1"/>
            <a:r>
              <a:rPr lang="en-GB" dirty="0" smtClean="0"/>
              <a:t>Methods of issuing stocks and bonds</a:t>
            </a:r>
          </a:p>
          <a:p>
            <a:pPr lvl="2"/>
            <a:r>
              <a:rPr lang="en-GB" dirty="0" smtClean="0"/>
              <a:t>Underwriting method</a:t>
            </a:r>
          </a:p>
          <a:p>
            <a:pPr lvl="2"/>
            <a:r>
              <a:rPr lang="en-GB" dirty="0" smtClean="0"/>
              <a:t>Best effort method</a:t>
            </a:r>
          </a:p>
          <a:p>
            <a:pPr lvl="1"/>
            <a:r>
              <a:rPr lang="en-GB" dirty="0" smtClean="0"/>
              <a:t>What is “IPO”?</a:t>
            </a:r>
          </a:p>
          <a:p>
            <a:pPr lvl="1"/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300" dirty="0" smtClean="0">
                <a:solidFill>
                  <a:prstClr val="black"/>
                </a:solidFill>
                <a:latin typeface="Franklin Gothic Heavy" pitchFamily="34" charset="0"/>
              </a:rPr>
              <a:t>Investment Banks &amp; Securities Analysts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Last Lecture Review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A </a:t>
            </a:r>
            <a:r>
              <a:rPr lang="en-GB" b="1" dirty="0" err="1" smtClean="0"/>
              <a:t>BoDs</a:t>
            </a:r>
            <a:r>
              <a:rPr lang="en-GB" dirty="0" smtClean="0"/>
              <a:t> is a body of elected or appointed members who jointly oversee the activities of a company.</a:t>
            </a:r>
          </a:p>
          <a:p>
            <a:pPr lvl="1">
              <a:lnSpc>
                <a:spcPct val="150000"/>
              </a:lnSpc>
            </a:pPr>
            <a:r>
              <a:rPr lang="en-GB" dirty="0" err="1" smtClean="0"/>
              <a:t>BoDs</a:t>
            </a:r>
            <a:r>
              <a:rPr lang="en-GB" dirty="0" smtClean="0"/>
              <a:t> are appointment at the public Annual General Meeting of shareholders.</a:t>
            </a:r>
          </a:p>
          <a:p>
            <a:pPr lvl="1">
              <a:lnSpc>
                <a:spcPct val="150000"/>
              </a:lnSpc>
            </a:pPr>
            <a:r>
              <a:rPr lang="en-GB" dirty="0" err="1" smtClean="0"/>
              <a:t>BoDs</a:t>
            </a:r>
            <a:r>
              <a:rPr lang="en-GB" dirty="0" smtClean="0"/>
              <a:t> main primary function is to safeguard the shareholder’s interest.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r>
              <a:rPr lang="en-GB" sz="3300" dirty="0" smtClean="0">
                <a:solidFill>
                  <a:prstClr val="black"/>
                </a:solidFill>
                <a:latin typeface="Franklin Gothic Heavy" pitchFamily="34" charset="0"/>
              </a:rPr>
              <a:t>Investment Banks &amp; Securities Analysts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Board Committees</a:t>
            </a:r>
          </a:p>
          <a:p>
            <a:pPr lvl="1"/>
            <a:r>
              <a:rPr lang="en-GB" dirty="0" smtClean="0"/>
              <a:t>An Executive Committee</a:t>
            </a:r>
          </a:p>
          <a:p>
            <a:pPr lvl="1"/>
            <a:r>
              <a:rPr lang="en-GB" dirty="0" smtClean="0"/>
              <a:t>A Finance Committee</a:t>
            </a:r>
          </a:p>
          <a:p>
            <a:pPr lvl="1"/>
            <a:r>
              <a:rPr lang="en-GB" dirty="0" smtClean="0"/>
              <a:t>A Public Relation Committee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Board Sub Committees</a:t>
            </a:r>
          </a:p>
          <a:p>
            <a:pPr lvl="1"/>
            <a:r>
              <a:rPr lang="en-GB" dirty="0" smtClean="0"/>
              <a:t>Audit Committee</a:t>
            </a:r>
          </a:p>
          <a:p>
            <a:pPr lvl="1"/>
            <a:r>
              <a:rPr lang="en-GB" dirty="0" smtClean="0"/>
              <a:t>Compensation Committee</a:t>
            </a:r>
          </a:p>
          <a:p>
            <a:pPr lvl="1"/>
            <a:r>
              <a:rPr lang="en-GB" dirty="0" smtClean="0"/>
              <a:t>Nomination Committee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300" dirty="0" smtClean="0">
                <a:solidFill>
                  <a:prstClr val="black"/>
                </a:solidFill>
                <a:latin typeface="Franklin Gothic Heavy" pitchFamily="34" charset="0"/>
              </a:rPr>
              <a:t>Investment Banks &amp; Securities Analysts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19472"/>
          </a:xfrm>
        </p:spPr>
        <p:txBody>
          <a:bodyPr>
            <a:normAutofit/>
          </a:bodyPr>
          <a:lstStyle/>
          <a:p>
            <a:pPr lvl="1">
              <a:lnSpc>
                <a:spcPct val="150000"/>
              </a:lnSpc>
            </a:pPr>
            <a:r>
              <a:rPr lang="en-GB" dirty="0" smtClean="0"/>
              <a:t>More attention on Directors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What is a “Good Board”?</a:t>
            </a:r>
          </a:p>
          <a:p>
            <a:pPr lvl="2">
              <a:lnSpc>
                <a:spcPct val="150000"/>
              </a:lnSpc>
            </a:pPr>
            <a:r>
              <a:rPr lang="en-GB" dirty="0" smtClean="0"/>
              <a:t>Experienced members</a:t>
            </a:r>
          </a:p>
          <a:p>
            <a:pPr lvl="2">
              <a:lnSpc>
                <a:spcPct val="150000"/>
              </a:lnSpc>
            </a:pPr>
            <a:r>
              <a:rPr lang="en-GB" dirty="0" smtClean="0"/>
              <a:t>Having different back ground i.e. technical as well as non technical </a:t>
            </a:r>
          </a:p>
          <a:p>
            <a:pPr lvl="2">
              <a:lnSpc>
                <a:spcPct val="150000"/>
              </a:lnSpc>
            </a:pPr>
            <a:r>
              <a:rPr lang="en-GB" dirty="0" smtClean="0"/>
              <a:t>Independent board-having fraction of non-insider directors (difficult to find unambiguously independent directors)</a:t>
            </a:r>
          </a:p>
          <a:p>
            <a:pPr lvl="2">
              <a:lnSpc>
                <a:spcPct val="150000"/>
              </a:lnSpc>
            </a:pPr>
            <a:r>
              <a:rPr lang="en-GB" dirty="0" smtClean="0"/>
              <a:t>Small board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3300" dirty="0" smtClean="0">
                <a:solidFill>
                  <a:prstClr val="black"/>
                </a:solidFill>
                <a:latin typeface="Franklin Gothic Heavy" pitchFamily="34" charset="0"/>
              </a:rPr>
              <a:t>Investment Banks &amp; Securities Analysts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95672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Good for Goose, good for Gander</a:t>
            </a:r>
          </a:p>
          <a:p>
            <a:pPr lvl="1"/>
            <a:r>
              <a:rPr lang="en-GB" dirty="0" smtClean="0"/>
              <a:t>One form of board may be/may not be good for others.</a:t>
            </a:r>
          </a:p>
          <a:p>
            <a:pPr lvl="1"/>
            <a:r>
              <a:rPr lang="en-GB" dirty="0" smtClean="0"/>
              <a:t>Small board may be/may not be good for others firms and vice versa.</a:t>
            </a:r>
          </a:p>
          <a:p>
            <a:pPr lvl="1"/>
            <a:r>
              <a:rPr lang="en-GB" dirty="0" smtClean="0"/>
              <a:t>Can good board lead to better firm performance?</a:t>
            </a:r>
          </a:p>
          <a:p>
            <a:pPr lvl="2"/>
            <a:r>
              <a:rPr lang="en-GB" dirty="0" smtClean="0"/>
              <a:t>No positive correlation between the board quality and firm performances.</a:t>
            </a:r>
          </a:p>
          <a:p>
            <a:pPr lvl="2"/>
            <a:r>
              <a:rPr lang="en-GB" dirty="0" smtClean="0"/>
              <a:t>Normally board are reactive, not proactive</a:t>
            </a:r>
          </a:p>
          <a:p>
            <a:pPr lvl="2"/>
            <a:r>
              <a:rPr lang="en-GB" dirty="0" smtClean="0"/>
              <a:t>Sometimes inside directors are good for board (e.g. infant or new firms or when the firm has to make any huge financial/investment decision) and some times outside directors (e.g. when audit as well as compensation matters are required)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3300" dirty="0" smtClean="0">
                <a:solidFill>
                  <a:prstClr val="black"/>
                </a:solidFill>
                <a:latin typeface="Franklin Gothic Heavy" pitchFamily="34" charset="0"/>
              </a:rPr>
              <a:t>Investment Banks &amp; Securities Analysts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Some potential problems with today's board</a:t>
            </a:r>
          </a:p>
          <a:p>
            <a:pPr lvl="1"/>
            <a:r>
              <a:rPr lang="en-GB" dirty="0" smtClean="0"/>
              <a:t>Outside Directors relationship with the top management (e.g. CEO)</a:t>
            </a:r>
          </a:p>
          <a:p>
            <a:pPr lvl="1"/>
            <a:r>
              <a:rPr lang="en-GB" dirty="0" smtClean="0"/>
              <a:t>Outside directors full motivation is still a question mark for firm’s board.</a:t>
            </a:r>
          </a:p>
          <a:p>
            <a:pPr lvl="1"/>
            <a:r>
              <a:rPr lang="en-GB" dirty="0" smtClean="0"/>
              <a:t>Inexperienced as well as busy outside directors are fruitless for the board</a:t>
            </a:r>
          </a:p>
          <a:p>
            <a:pPr lvl="1">
              <a:buNone/>
            </a:pPr>
            <a:endParaRPr lang="en-GB" sz="5400" dirty="0" smtClean="0"/>
          </a:p>
          <a:p>
            <a:pPr lvl="1">
              <a:buNone/>
            </a:pPr>
            <a:r>
              <a:rPr lang="en-GB" sz="5400" dirty="0" smtClean="0"/>
              <a:t>          </a:t>
            </a:r>
            <a:endParaRPr lang="en-GB" sz="5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3300" dirty="0" smtClean="0">
                <a:solidFill>
                  <a:prstClr val="black"/>
                </a:solidFill>
                <a:latin typeface="Franklin Gothic Heavy" pitchFamily="34" charset="0"/>
              </a:rPr>
              <a:t>Investment Banks &amp; Securities Analysts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Lecture Outlines </a:t>
            </a:r>
          </a:p>
          <a:p>
            <a:pPr lvl="1"/>
            <a:r>
              <a:rPr lang="en-GB" dirty="0" smtClean="0"/>
              <a:t>What is Investment Bank?</a:t>
            </a:r>
          </a:p>
          <a:p>
            <a:pPr lvl="1"/>
            <a:r>
              <a:rPr lang="en-GB" dirty="0" smtClean="0"/>
              <a:t>Examples of Investment banks</a:t>
            </a:r>
          </a:p>
          <a:p>
            <a:pPr lvl="1"/>
            <a:r>
              <a:rPr lang="en-GB" dirty="0" smtClean="0"/>
              <a:t>What does Investment Bank actually do?</a:t>
            </a:r>
          </a:p>
          <a:p>
            <a:pPr lvl="1"/>
            <a:r>
              <a:rPr lang="en-GB" dirty="0" smtClean="0"/>
              <a:t>What is “Security”?</a:t>
            </a:r>
          </a:p>
          <a:p>
            <a:pPr lvl="1"/>
            <a:r>
              <a:rPr lang="en-GB" dirty="0" smtClean="0"/>
              <a:t>Who are analysts in Investment Banks?</a:t>
            </a:r>
          </a:p>
          <a:p>
            <a:pPr lvl="1"/>
            <a:r>
              <a:rPr lang="en-GB" dirty="0" smtClean="0"/>
              <a:t>Duties and responsibilities of “Analysts”.</a:t>
            </a:r>
          </a:p>
          <a:p>
            <a:pPr lvl="1"/>
            <a:r>
              <a:rPr lang="en-GB" dirty="0" smtClean="0"/>
              <a:t>Methods of issuing stocks and bonds</a:t>
            </a:r>
          </a:p>
          <a:p>
            <a:pPr lvl="2"/>
            <a:r>
              <a:rPr lang="en-GB" dirty="0" smtClean="0"/>
              <a:t>Underwriting method</a:t>
            </a:r>
          </a:p>
          <a:p>
            <a:pPr lvl="2"/>
            <a:r>
              <a:rPr lang="en-GB" dirty="0" smtClean="0"/>
              <a:t>Best effort method</a:t>
            </a:r>
          </a:p>
          <a:p>
            <a:pPr lvl="1"/>
            <a:r>
              <a:rPr lang="en-GB" dirty="0" smtClean="0"/>
              <a:t>What is “IPO”?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300" dirty="0" smtClean="0">
                <a:solidFill>
                  <a:prstClr val="black"/>
                </a:solidFill>
                <a:latin typeface="Franklin Gothic Heavy" pitchFamily="34" charset="0"/>
              </a:rPr>
              <a:t>Investment Banks &amp; Securities Analysts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224272"/>
          </a:xfrm>
        </p:spPr>
        <p:txBody>
          <a:bodyPr/>
          <a:lstStyle/>
          <a:p>
            <a:r>
              <a:rPr lang="en-GB" dirty="0" smtClean="0"/>
              <a:t>Investment Bank</a:t>
            </a:r>
          </a:p>
          <a:p>
            <a:pPr lvl="1">
              <a:lnSpc>
                <a:spcPct val="150000"/>
              </a:lnSpc>
            </a:pPr>
            <a:r>
              <a:rPr lang="en-GB" dirty="0" smtClean="0"/>
              <a:t>An </a:t>
            </a:r>
            <a:r>
              <a:rPr lang="en-GB" b="1" dirty="0" smtClean="0"/>
              <a:t>investment bank</a:t>
            </a:r>
            <a:r>
              <a:rPr lang="en-GB" dirty="0" smtClean="0"/>
              <a:t> is a financial institution that assists corporations and governments to raise capital by underwriting and acting as the agent in the issuance of securities. </a:t>
            </a:r>
          </a:p>
          <a:p>
            <a:pPr lvl="2">
              <a:lnSpc>
                <a:spcPct val="150000"/>
              </a:lnSpc>
            </a:pPr>
            <a:r>
              <a:rPr lang="en-GB" dirty="0" smtClean="0"/>
              <a:t>Investment banks also assist companies involved in mergers and acquisitions.</a:t>
            </a:r>
          </a:p>
          <a:p>
            <a:pPr lvl="2">
              <a:lnSpc>
                <a:spcPct val="150000"/>
              </a:lnSpc>
            </a:pPr>
            <a:r>
              <a:rPr lang="en-GB" dirty="0" smtClean="0"/>
              <a:t>Unlike commercial banks and retail banks, investment banks do not take deposits</a:t>
            </a:r>
          </a:p>
          <a:p>
            <a:endParaRPr lang="en-GB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300" dirty="0" smtClean="0">
                <a:solidFill>
                  <a:prstClr val="black"/>
                </a:solidFill>
                <a:latin typeface="Franklin Gothic Heavy" pitchFamily="34" charset="0"/>
              </a:rPr>
              <a:t>Investment Banks &amp; Securities Analysts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732</TotalTime>
  <Words>1070</Words>
  <Application>Microsoft Office PowerPoint</Application>
  <PresentationFormat>On-screen Show (4:3)</PresentationFormat>
  <Paragraphs>173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Concourse</vt:lpstr>
      <vt:lpstr>Corporate Governance</vt:lpstr>
      <vt:lpstr>Investment Banks and Securities Analysts</vt:lpstr>
      <vt:lpstr>Investment Banks &amp; Securities Analysts</vt:lpstr>
      <vt:lpstr>Investment Banks &amp; Securities Analysts</vt:lpstr>
      <vt:lpstr>Investment Banks &amp; Securities Analysts</vt:lpstr>
      <vt:lpstr>Investment Banks &amp; Securities Analysts</vt:lpstr>
      <vt:lpstr>Investment Banks &amp; Securities Analysts</vt:lpstr>
      <vt:lpstr>Investment Banks &amp; Securities Analysts</vt:lpstr>
      <vt:lpstr>Investment Banks &amp; Securities Analysts</vt:lpstr>
      <vt:lpstr>Investment Banks &amp; Securities Analysts</vt:lpstr>
      <vt:lpstr>Investment Banks &amp; Securities Analysts</vt:lpstr>
      <vt:lpstr>Investment Banks &amp; Securities Analysts</vt:lpstr>
      <vt:lpstr>Investment Banks &amp; Securities Analysts</vt:lpstr>
      <vt:lpstr>Investment Banks &amp; Securities Analysts</vt:lpstr>
      <vt:lpstr>Investment Banks &amp; Securities Analysts</vt:lpstr>
      <vt:lpstr>Investment Banks &amp; Securities Analysts</vt:lpstr>
      <vt:lpstr>Investment Banks &amp; Securities Analysts</vt:lpstr>
      <vt:lpstr>Investment Banks &amp; Securities Analysts</vt:lpstr>
      <vt:lpstr>Investment Banks &amp; Securities Analysts</vt:lpstr>
      <vt:lpstr>Investment Banks &amp; Securities Analysts</vt:lpstr>
      <vt:lpstr>Investment Banks &amp; Securities Analysts</vt:lpstr>
      <vt:lpstr>Investment Banks &amp; Securities Analysts</vt:lpstr>
      <vt:lpstr>Investment Banks &amp; Securities Analysts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Corporate Governance</dc:title>
  <dc:creator>Irfan</dc:creator>
  <cp:lastModifiedBy>vcomsats</cp:lastModifiedBy>
  <cp:revision>264</cp:revision>
  <dcterms:created xsi:type="dcterms:W3CDTF">2006-08-16T00:00:00Z</dcterms:created>
  <dcterms:modified xsi:type="dcterms:W3CDTF">2013-04-25T08:07:12Z</dcterms:modified>
</cp:coreProperties>
</file>