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3" r:id="rId4"/>
    <p:sldId id="274" r:id="rId5"/>
    <p:sldId id="275" r:id="rId6"/>
    <p:sldId id="276" r:id="rId7"/>
    <p:sldId id="277" r:id="rId8"/>
    <p:sldId id="27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3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normAutofit fontScale="70000" lnSpcReduction="20000"/>
          </a:bodyPr>
          <a:lstStyle/>
          <a:p>
            <a:pPr algn="ctr"/>
            <a:r>
              <a:rPr lang="en-GB" dirty="0" smtClean="0">
                <a:solidFill>
                  <a:srgbClr val="FF0000"/>
                </a:solidFill>
              </a:rPr>
              <a:t>By: 1. Kenneth A. Kim</a:t>
            </a:r>
          </a:p>
          <a:p>
            <a:pPr algn="ctr"/>
            <a:r>
              <a:rPr lang="en-GB" dirty="0" smtClean="0">
                <a:solidFill>
                  <a:srgbClr val="FF0000"/>
                </a:solidFill>
              </a:rPr>
              <a:t>                John R. Nofsinger</a:t>
            </a:r>
          </a:p>
          <a:p>
            <a:pPr algn="ctr"/>
            <a:r>
              <a:rPr lang="en-GB" dirty="0" smtClean="0">
                <a:solidFill>
                  <a:srgbClr val="FF0000"/>
                </a:solidFill>
              </a:rPr>
              <a:t>And </a:t>
            </a:r>
          </a:p>
          <a:p>
            <a:pPr algn="ctr"/>
            <a:r>
              <a:rPr lang="en-GB" dirty="0" smtClean="0">
                <a:solidFill>
                  <a:srgbClr val="FF0000"/>
                </a:solidFill>
              </a:rPr>
              <a:t>      2. A. C. Fernando</a:t>
            </a: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Institutional investors invest on behalf of many small investors. </a:t>
            </a:r>
          </a:p>
          <a:p>
            <a:endParaRPr lang="en-GB" dirty="0" smtClean="0"/>
          </a:p>
          <a:p>
            <a:r>
              <a:rPr lang="en-GB" dirty="0" smtClean="0"/>
              <a:t>Shareholders (both individual and institutions) lose money when corporate scandals occur.</a:t>
            </a:r>
          </a:p>
          <a:p>
            <a:endParaRPr lang="en-GB" dirty="0" smtClean="0"/>
          </a:p>
          <a:p>
            <a:r>
              <a:rPr lang="en-GB" dirty="0" smtClean="0"/>
              <a:t>So they are more concern about their firms for more protection. </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Two Qs </a:t>
            </a:r>
          </a:p>
          <a:p>
            <a:pPr>
              <a:buNone/>
            </a:pPr>
            <a:endParaRPr lang="en-GB" dirty="0" smtClean="0"/>
          </a:p>
          <a:p>
            <a:pPr lvl="1"/>
            <a:r>
              <a:rPr lang="en-GB" sz="3200" dirty="0" smtClean="0"/>
              <a:t>Why cannot shareholders also take care of themselves?</a:t>
            </a:r>
          </a:p>
          <a:p>
            <a:pPr lvl="1"/>
            <a:endParaRPr lang="en-GB" dirty="0" smtClean="0"/>
          </a:p>
          <a:p>
            <a:pPr lvl="1"/>
            <a:endParaRPr lang="en-GB" dirty="0" smtClean="0"/>
          </a:p>
          <a:p>
            <a:pPr lvl="1"/>
            <a:r>
              <a:rPr lang="en-GB" sz="3200" dirty="0" smtClean="0"/>
              <a:t>Why they don’t take more responsibilities for the stocks that they own?</a:t>
            </a:r>
            <a:endParaRPr lang="en-GB" sz="3200"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Home owners take safety precautions to protect their home and rely on the local police .</a:t>
            </a:r>
          </a:p>
          <a:p>
            <a:endParaRPr lang="en-GB" dirty="0" smtClean="0"/>
          </a:p>
          <a:p>
            <a:r>
              <a:rPr lang="en-GB" dirty="0" smtClean="0"/>
              <a:t>Similarly, investors rely on SEC to protect their investments. </a:t>
            </a:r>
          </a:p>
          <a:p>
            <a:endParaRPr lang="en-GB" dirty="0" smtClean="0"/>
          </a:p>
          <a:p>
            <a:r>
              <a:rPr lang="en-GB" dirty="0" smtClean="0"/>
              <a:t>Police can’t guarantee to protect all homes. Similarly, this is just true with shareholders’ stock.</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Why individuals don’t pay attention</a:t>
            </a:r>
          </a:p>
          <a:p>
            <a:pPr>
              <a:buNone/>
            </a:pPr>
            <a:endParaRPr lang="en-GB" dirty="0" smtClean="0"/>
          </a:p>
          <a:p>
            <a:pPr lvl="1"/>
            <a:r>
              <a:rPr lang="en-GB" dirty="0" smtClean="0"/>
              <a:t>Because most individuals don’t own enough stock to be able influence its management. </a:t>
            </a:r>
          </a:p>
          <a:p>
            <a:pPr lvl="1">
              <a:buNone/>
            </a:pPr>
            <a:endParaRPr lang="en-GB" dirty="0" smtClean="0"/>
          </a:p>
          <a:p>
            <a:pPr lvl="1"/>
            <a:r>
              <a:rPr lang="en-GB" dirty="0" smtClean="0"/>
              <a:t>Most of the shareholders consider it worthless and time wasting. </a:t>
            </a:r>
          </a:p>
          <a:p>
            <a:pPr lvl="1"/>
            <a:endParaRPr lang="en-GB" dirty="0" smtClean="0"/>
          </a:p>
          <a:p>
            <a:r>
              <a:rPr lang="en-GB" dirty="0" smtClean="0"/>
              <a:t>But they have to bear the cost individually, when loses occur</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4800" dirty="0" smtClean="0"/>
              <a:t>Institutional investors are more effective than individual investors to influence the company’s management. </a:t>
            </a:r>
            <a:endParaRPr lang="en-GB" sz="4800"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Survey of Consumer Finances</a:t>
            </a:r>
          </a:p>
          <a:p>
            <a:pPr>
              <a:buNone/>
            </a:pPr>
            <a:endParaRPr lang="en-GB" dirty="0" smtClean="0"/>
          </a:p>
          <a:p>
            <a:pPr lvl="1"/>
            <a:r>
              <a:rPr lang="en-GB" dirty="0" smtClean="0"/>
              <a:t>More trend of individuals are toward to own stocks through a fund rather than own stocks directly.</a:t>
            </a:r>
          </a:p>
          <a:p>
            <a:pPr lvl="1"/>
            <a:endParaRPr lang="en-GB" dirty="0" smtClean="0"/>
          </a:p>
          <a:p>
            <a:pPr lvl="1"/>
            <a:r>
              <a:rPr lang="en-GB" dirty="0" smtClean="0"/>
              <a:t>In 2001, 69.9% of US households invested through mutual funds compared to 21.3% that owned stocks directly </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b="1" i="1" dirty="0" smtClean="0"/>
              <a:t>Benefits of Mutual Funds</a:t>
            </a:r>
          </a:p>
          <a:p>
            <a:pPr>
              <a:buNone/>
            </a:pPr>
            <a:endParaRPr lang="en-GB" b="1" i="1" dirty="0" smtClean="0"/>
          </a:p>
          <a:p>
            <a:r>
              <a:rPr lang="en-GB" dirty="0" smtClean="0"/>
              <a:t>1. The advantage of professional investment management</a:t>
            </a:r>
          </a:p>
          <a:p>
            <a:pPr lvl="1"/>
            <a:r>
              <a:rPr lang="en-GB" dirty="0" smtClean="0"/>
              <a:t>Mutual funds provide full-time, high quality professional management services by pooling the resources of many hundreds of investors.</a:t>
            </a:r>
          </a:p>
          <a:p>
            <a:pPr lvl="1"/>
            <a:endParaRPr lang="en-GB" dirty="0" smtClean="0"/>
          </a:p>
          <a:p>
            <a:pPr lvl="1"/>
            <a:r>
              <a:rPr lang="en-GB" dirty="0" smtClean="0"/>
              <a:t>The fund manager’s goals and interests are tied to your success because their pay check is based on how well the fund performs rather than on sales commissions. </a:t>
            </a:r>
          </a:p>
          <a:p>
            <a:pPr lvl="1"/>
            <a:endParaRPr lang="en-GB" dirty="0" smtClean="0"/>
          </a:p>
          <a:p>
            <a:pPr lvl="1"/>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fund manager has instant access to real market information and is able to make trades on very large and therefore cost effective securities packages. </a:t>
            </a:r>
            <a:br>
              <a:rPr lang="en-GB" dirty="0" smtClean="0"/>
            </a:br>
            <a:endParaRPr lang="en-GB" dirty="0" smtClean="0"/>
          </a:p>
          <a:p>
            <a:r>
              <a:rPr lang="en-GB" dirty="0" smtClean="0"/>
              <a:t>2. Diversification.</a:t>
            </a:r>
          </a:p>
          <a:p>
            <a:pPr lvl="1"/>
            <a:endParaRPr lang="en-GB" dirty="0" smtClean="0"/>
          </a:p>
          <a:p>
            <a:pPr lvl="1"/>
            <a:r>
              <a:rPr lang="en-GB" dirty="0" smtClean="0"/>
              <a:t>A major advantage of mutual funds is that they invest in a wide range of options from stocks to bonds to money market securities. </a:t>
            </a:r>
            <a:br>
              <a:rPr lang="en-GB" dirty="0" smtClean="0"/>
            </a:b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3. Low Cost, High Quality Investing</a:t>
            </a:r>
          </a:p>
          <a:p>
            <a:endParaRPr lang="en-GB" dirty="0" smtClean="0"/>
          </a:p>
          <a:p>
            <a:pPr lvl="1"/>
            <a:r>
              <a:rPr lang="en-GB" dirty="0" smtClean="0"/>
              <a:t>An average investor could not create a well balanced portfolio holding a meagre 50 stocks. It would be too expensive. </a:t>
            </a:r>
            <a:br>
              <a:rPr lang="en-GB" dirty="0" smtClean="0"/>
            </a:br>
            <a:endParaRPr lang="en-GB" dirty="0" smtClean="0"/>
          </a:p>
          <a:p>
            <a:pPr lvl="1"/>
            <a:r>
              <a:rPr lang="en-GB" dirty="0" smtClean="0"/>
              <a:t>A mutual fund lets you buy into a diversified portfolio for as little as $50. in some circumstances.</a:t>
            </a:r>
          </a:p>
          <a:p>
            <a:pPr lvl="1"/>
            <a:endParaRPr lang="en-GB" dirty="0" smtClean="0"/>
          </a:p>
          <a:p>
            <a:pPr lvl="1"/>
            <a:r>
              <a:rPr lang="en-GB" dirty="0" smtClean="0"/>
              <a:t>Typically you can get started in a well managed fund for under $1000. </a:t>
            </a:r>
            <a:br>
              <a:rPr lang="en-GB" dirty="0" smtClean="0"/>
            </a:b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4. Convenience and Flexibility.</a:t>
            </a:r>
          </a:p>
          <a:p>
            <a:pPr>
              <a:buNone/>
            </a:pPr>
            <a:endParaRPr lang="en-GB" dirty="0" smtClean="0"/>
          </a:p>
          <a:p>
            <a:pPr lvl="1"/>
            <a:r>
              <a:rPr lang="en-GB" dirty="0" smtClean="0"/>
              <a:t>Mutual Fund managers study the market, analyze the securities, make all the decisions on what to buy and sell, clip the coupons, collect all the interest payments and make sure dividends on the fund's securities are received, recorded and disbursed. </a:t>
            </a:r>
          </a:p>
          <a:p>
            <a:pPr lvl="1"/>
            <a:endParaRPr lang="en-GB" dirty="0" smtClean="0"/>
          </a:p>
          <a:p>
            <a:pPr lvl="1"/>
            <a:r>
              <a:rPr lang="en-GB" dirty="0" smtClean="0"/>
              <a:t>They protect the interest of the shareholder (you) </a:t>
            </a:r>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Shareholders and Shareholder Activism</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a:xfrm>
            <a:off x="685800" y="3962399"/>
            <a:ext cx="7772400" cy="1371601"/>
          </a:xfrm>
        </p:spPr>
        <p:txBody>
          <a:bodyPr>
            <a:normAutofit/>
          </a:bodyPr>
          <a:lstStyle/>
          <a:p>
            <a:pPr algn="ctr"/>
            <a:endParaRPr lang="en-GB" dirty="0" smtClean="0">
              <a:solidFill>
                <a:srgbClr val="FF0000"/>
              </a:solidFill>
            </a:endParaRPr>
          </a:p>
          <a:p>
            <a:pPr algn="ctr"/>
            <a:r>
              <a:rPr lang="en-GB" dirty="0" smtClean="0">
                <a:solidFill>
                  <a:srgbClr val="FF0000"/>
                </a:solidFill>
              </a:rPr>
              <a:t>Lesson 13</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5. Mutual Fund Investments are Liquid and Easy to Withdraw</a:t>
            </a:r>
          </a:p>
          <a:p>
            <a:pPr>
              <a:buNone/>
            </a:pPr>
            <a:endParaRPr lang="en-GB" dirty="0" smtClean="0"/>
          </a:p>
          <a:p>
            <a:pPr lvl="1"/>
            <a:r>
              <a:rPr lang="en-GB" dirty="0" smtClean="0"/>
              <a:t>Mutual Funds can be traded in (redeemed) at anytime so cash is available in an emergency.</a:t>
            </a:r>
          </a:p>
          <a:p>
            <a:pPr lvl="1"/>
            <a:endParaRPr lang="en-GB" dirty="0" smtClean="0"/>
          </a:p>
          <a:p>
            <a:pPr lvl="1"/>
            <a:r>
              <a:rPr lang="en-GB" dirty="0" smtClean="0"/>
              <a:t>The money will be in your hand in about three business days.</a:t>
            </a:r>
            <a:br>
              <a:rPr lang="en-GB" dirty="0" smtClean="0"/>
            </a:br>
            <a:r>
              <a:rPr lang="en-GB" dirty="0" smtClean="0"/>
              <a:t/>
            </a:r>
            <a:br>
              <a:rPr lang="en-GB" dirty="0" smtClean="0"/>
            </a:br>
            <a:r>
              <a:rPr lang="en-GB" dirty="0" smtClean="0"/>
              <a:t/>
            </a:r>
            <a:br>
              <a:rPr lang="en-GB" dirty="0" smtClean="0"/>
            </a:b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i="1" dirty="0" smtClean="0"/>
              <a:t>Costs of Mutual Funds</a:t>
            </a:r>
          </a:p>
          <a:p>
            <a:pPr>
              <a:buNone/>
            </a:pPr>
            <a:endParaRPr lang="en-GB" b="1" i="1" dirty="0" smtClean="0"/>
          </a:p>
          <a:p>
            <a:r>
              <a:rPr lang="en-GB" dirty="0" smtClean="0"/>
              <a:t>Some critics of the industry say that mutual fund companies get away with the fees they charge only because the average investor does not understand what he/she is paying for.</a:t>
            </a: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Fees can be broken down into two categories</a:t>
            </a:r>
          </a:p>
          <a:p>
            <a:pPr>
              <a:buNone/>
            </a:pPr>
            <a:endParaRPr lang="en-GB" dirty="0" smtClean="0"/>
          </a:p>
          <a:p>
            <a:pPr lvl="1"/>
            <a:r>
              <a:rPr lang="en-GB" dirty="0" smtClean="0"/>
              <a:t>1. Ongoing yearly fees to keep you invested in the fund. </a:t>
            </a:r>
          </a:p>
          <a:p>
            <a:pPr lvl="1">
              <a:buNone/>
            </a:pPr>
            <a:r>
              <a:rPr lang="en-GB" dirty="0" smtClean="0"/>
              <a:t/>
            </a:r>
            <a:br>
              <a:rPr lang="en-GB" dirty="0" smtClean="0"/>
            </a:br>
            <a:r>
              <a:rPr lang="en-GB" dirty="0" smtClean="0"/>
              <a:t>2. Transaction fees paid when you buy or sell shares in a fund. </a:t>
            </a:r>
            <a:br>
              <a:rPr lang="en-GB" dirty="0" smtClean="0"/>
            </a:br>
            <a:r>
              <a:rPr lang="en-GB" dirty="0" smtClean="0"/>
              <a:t/>
            </a:r>
            <a:br>
              <a:rPr lang="en-GB" dirty="0" smtClean="0"/>
            </a:b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summary </a:t>
            </a:r>
          </a:p>
          <a:p>
            <a:pPr lvl="1">
              <a:lnSpc>
                <a:spcPct val="150000"/>
              </a:lnSpc>
            </a:pPr>
            <a:r>
              <a:rPr lang="en-GB" dirty="0" smtClean="0"/>
              <a:t>Shareholders are innocent and helpless victims when scandals occur.</a:t>
            </a:r>
          </a:p>
          <a:p>
            <a:pPr lvl="1">
              <a:lnSpc>
                <a:spcPct val="150000"/>
              </a:lnSpc>
            </a:pPr>
            <a:r>
              <a:rPr lang="en-GB" dirty="0" smtClean="0"/>
              <a:t>Two categories of investors</a:t>
            </a:r>
          </a:p>
          <a:p>
            <a:pPr lvl="2">
              <a:lnSpc>
                <a:spcPct val="150000"/>
              </a:lnSpc>
            </a:pPr>
            <a:r>
              <a:rPr lang="en-GB" dirty="0" smtClean="0"/>
              <a:t>Individual investors</a:t>
            </a:r>
          </a:p>
          <a:p>
            <a:pPr lvl="2">
              <a:lnSpc>
                <a:spcPct val="150000"/>
              </a:lnSpc>
            </a:pPr>
            <a:r>
              <a:rPr lang="en-GB" dirty="0" smtClean="0"/>
              <a:t>Institutional investors</a:t>
            </a:r>
          </a:p>
          <a:p>
            <a:pPr lvl="1">
              <a:lnSpc>
                <a:spcPct val="150000"/>
              </a:lnSpc>
            </a:pPr>
            <a:r>
              <a:rPr lang="en-GB" dirty="0" smtClean="0"/>
              <a:t>Two questions</a:t>
            </a:r>
          </a:p>
          <a:p>
            <a:pPr lvl="1">
              <a:lnSpc>
                <a:spcPct val="150000"/>
              </a:lnSpc>
            </a:pPr>
            <a:r>
              <a:rPr lang="en-GB" dirty="0" smtClean="0"/>
              <a:t>Institutional investors are more effective and influential than the individual investors</a:t>
            </a:r>
          </a:p>
          <a:p>
            <a:pPr lvl="1"/>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GB" dirty="0" smtClean="0"/>
              <a:t>Benefits of Mutual Funds </a:t>
            </a:r>
          </a:p>
          <a:p>
            <a:pPr lvl="1">
              <a:lnSpc>
                <a:spcPct val="150000"/>
              </a:lnSpc>
            </a:pPr>
            <a:r>
              <a:rPr lang="en-GB" dirty="0" smtClean="0"/>
              <a:t>The advantage of professional investment management.</a:t>
            </a:r>
          </a:p>
          <a:p>
            <a:pPr lvl="1">
              <a:lnSpc>
                <a:spcPct val="150000"/>
              </a:lnSpc>
            </a:pPr>
            <a:r>
              <a:rPr lang="en-GB" dirty="0" smtClean="0"/>
              <a:t>Funds managers have real access and information about the market.</a:t>
            </a:r>
          </a:p>
          <a:p>
            <a:pPr lvl="1">
              <a:lnSpc>
                <a:spcPct val="150000"/>
              </a:lnSpc>
            </a:pPr>
            <a:r>
              <a:rPr lang="en-GB" dirty="0" smtClean="0"/>
              <a:t>Diversification in the investment.</a:t>
            </a:r>
          </a:p>
          <a:p>
            <a:pPr lvl="1">
              <a:lnSpc>
                <a:spcPct val="150000"/>
              </a:lnSpc>
            </a:pPr>
            <a:r>
              <a:rPr lang="en-GB" dirty="0" smtClean="0"/>
              <a:t>Low cost and high quality investing.</a:t>
            </a:r>
          </a:p>
          <a:p>
            <a:pPr lvl="1">
              <a:lnSpc>
                <a:spcPct val="150000"/>
              </a:lnSpc>
            </a:pPr>
            <a:r>
              <a:rPr lang="en-GB" dirty="0" smtClean="0"/>
              <a:t>Convenience and flexible.</a:t>
            </a:r>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150000"/>
              </a:lnSpc>
            </a:pPr>
            <a:r>
              <a:rPr lang="en-GB" dirty="0" smtClean="0"/>
              <a:t>Mutual </a:t>
            </a:r>
            <a:r>
              <a:rPr lang="en-GB" dirty="0" smtClean="0"/>
              <a:t>investment funds are liquid and easy to withdraw.</a:t>
            </a:r>
          </a:p>
          <a:p>
            <a:pPr lvl="1">
              <a:lnSpc>
                <a:spcPct val="150000"/>
              </a:lnSpc>
              <a:buFont typeface="Wingdings" pitchFamily="2" charset="2"/>
              <a:buChar char="Ø"/>
            </a:pPr>
            <a:r>
              <a:rPr lang="en-GB" sz="2700" b="1" dirty="0" smtClean="0"/>
              <a:t>Costs of Mutual Funds</a:t>
            </a:r>
          </a:p>
          <a:p>
            <a:pPr lvl="2">
              <a:lnSpc>
                <a:spcPct val="150000"/>
              </a:lnSpc>
              <a:buFont typeface="Wingdings" pitchFamily="2" charset="2"/>
              <a:buChar char="Ø"/>
            </a:pPr>
            <a:r>
              <a:rPr lang="en-GB" dirty="0" smtClean="0"/>
              <a:t>Hidden fee charges</a:t>
            </a:r>
          </a:p>
          <a:p>
            <a:pPr>
              <a:lnSpc>
                <a:spcPct val="150000"/>
              </a:lnSpc>
            </a:pPr>
            <a:endParaRPr lang="en-GB" dirty="0" smtClean="0"/>
          </a:p>
          <a:p>
            <a:pPr>
              <a:lnSpc>
                <a:spcPct val="150000"/>
              </a:lnSpc>
              <a:buNone/>
            </a:pPr>
            <a:r>
              <a:rPr lang="en-GB" dirty="0" smtClean="0"/>
              <a:t>				</a:t>
            </a:r>
            <a:r>
              <a:rPr lang="en-GB" sz="4800" dirty="0" smtClean="0"/>
              <a:t> The End</a:t>
            </a:r>
            <a:endParaRPr lang="en-GB" sz="4800"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lstStyle/>
          <a:p>
            <a:r>
              <a:rPr lang="en-GB" dirty="0" smtClean="0"/>
              <a:t>Last Lecture Review</a:t>
            </a:r>
          </a:p>
          <a:p>
            <a:pPr lvl="1"/>
            <a:r>
              <a:rPr lang="en-GB" dirty="0" smtClean="0"/>
              <a:t>What is Investment Bank?</a:t>
            </a:r>
          </a:p>
          <a:p>
            <a:pPr lvl="1"/>
            <a:r>
              <a:rPr lang="en-GB" dirty="0" smtClean="0"/>
              <a:t>Examples of Investment banks</a:t>
            </a:r>
          </a:p>
          <a:p>
            <a:pPr lvl="1"/>
            <a:r>
              <a:rPr lang="en-GB" dirty="0" smtClean="0"/>
              <a:t>What does Investment Bank actually do?</a:t>
            </a:r>
          </a:p>
          <a:p>
            <a:pPr lvl="1"/>
            <a:r>
              <a:rPr lang="en-GB" dirty="0" smtClean="0"/>
              <a:t>What is “Security”?</a:t>
            </a:r>
          </a:p>
          <a:p>
            <a:pPr lvl="1"/>
            <a:r>
              <a:rPr lang="en-GB" dirty="0" smtClean="0"/>
              <a:t>Who are analysts in Investment Banks?</a:t>
            </a:r>
          </a:p>
          <a:p>
            <a:pPr lvl="1"/>
            <a:r>
              <a:rPr lang="en-GB" dirty="0" smtClean="0"/>
              <a:t>Duties and responsibilities of “Analysts”.</a:t>
            </a:r>
          </a:p>
          <a:p>
            <a:pPr lvl="1"/>
            <a:r>
              <a:rPr lang="en-GB" dirty="0" smtClean="0"/>
              <a:t>Methods of issuing stocks and bonds</a:t>
            </a:r>
          </a:p>
          <a:p>
            <a:pPr lvl="2"/>
            <a:r>
              <a:rPr lang="en-GB" dirty="0" smtClean="0"/>
              <a:t>Underwriting method</a:t>
            </a:r>
          </a:p>
          <a:p>
            <a:pPr lvl="2"/>
            <a:r>
              <a:rPr lang="en-GB" dirty="0" smtClean="0"/>
              <a:t>Best effort method</a:t>
            </a:r>
          </a:p>
          <a:p>
            <a:pPr lvl="1"/>
            <a:r>
              <a:rPr lang="en-GB" dirty="0" smtClean="0"/>
              <a:t>What is “IPO”?</a:t>
            </a:r>
          </a:p>
          <a:p>
            <a:pPr lvl="1"/>
            <a:endParaRPr lang="en-GB" dirty="0"/>
          </a:p>
        </p:txBody>
      </p:sp>
      <p:sp>
        <p:nvSpPr>
          <p:cNvPr id="3" name="Title 2"/>
          <p:cNvSpPr>
            <a:spLocks noGrp="1"/>
          </p:cNvSpPr>
          <p:nvPr>
            <p:ph type="title"/>
          </p:nvPr>
        </p:nvSpPr>
        <p:spPr/>
        <p:txBody>
          <a:bodyPr>
            <a:normAutofit/>
          </a:bodyPr>
          <a:lstStyle/>
          <a:p>
            <a:r>
              <a:rPr lang="en-GB" sz="3300" dirty="0" smtClean="0">
                <a:solidFill>
                  <a:prstClr val="black"/>
                </a:solidFill>
                <a:latin typeface="Franklin Gothic Heavy" pitchFamily="34" charset="0"/>
              </a:rPr>
              <a:t>Investment Banks &amp; Securities Analysts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lnSpcReduction="10000"/>
          </a:bodyPr>
          <a:lstStyle/>
          <a:p>
            <a:pPr lvl="1">
              <a:lnSpc>
                <a:spcPct val="150000"/>
              </a:lnSpc>
            </a:pPr>
            <a:r>
              <a:rPr lang="en-GB" dirty="0" smtClean="0"/>
              <a:t>Criticisms of Investment Banks</a:t>
            </a:r>
          </a:p>
          <a:p>
            <a:pPr lvl="2">
              <a:lnSpc>
                <a:spcPct val="150000"/>
              </a:lnSpc>
            </a:pPr>
            <a:r>
              <a:rPr lang="en-GB" dirty="0" smtClean="0"/>
              <a:t>IPO Problems</a:t>
            </a:r>
          </a:p>
          <a:p>
            <a:pPr lvl="2">
              <a:lnSpc>
                <a:spcPct val="150000"/>
              </a:lnSpc>
            </a:pPr>
            <a:r>
              <a:rPr lang="en-GB" dirty="0" smtClean="0"/>
              <a:t>Structured Deals</a:t>
            </a:r>
          </a:p>
          <a:p>
            <a:pPr lvl="1">
              <a:lnSpc>
                <a:spcPct val="150000"/>
              </a:lnSpc>
            </a:pPr>
            <a:r>
              <a:rPr lang="en-GB" dirty="0" smtClean="0"/>
              <a:t>Two categories of securities analysts</a:t>
            </a:r>
          </a:p>
          <a:p>
            <a:pPr lvl="2">
              <a:lnSpc>
                <a:spcPct val="150000"/>
              </a:lnSpc>
            </a:pPr>
            <a:r>
              <a:rPr lang="en-GB" dirty="0" smtClean="0"/>
              <a:t>Buy-side Analysts (Institutional Investors)</a:t>
            </a:r>
          </a:p>
          <a:p>
            <a:pPr lvl="2">
              <a:lnSpc>
                <a:spcPct val="150000"/>
              </a:lnSpc>
            </a:pPr>
            <a:r>
              <a:rPr lang="en-GB" dirty="0" smtClean="0"/>
              <a:t>Sell-side Analysts (Investment Bank)</a:t>
            </a:r>
          </a:p>
          <a:p>
            <a:pPr lvl="1">
              <a:lnSpc>
                <a:spcPct val="150000"/>
              </a:lnSpc>
            </a:pPr>
            <a:r>
              <a:rPr lang="en-GB" dirty="0" smtClean="0"/>
              <a:t>What is “Institutional Investors”</a:t>
            </a:r>
          </a:p>
          <a:p>
            <a:pPr lvl="1">
              <a:lnSpc>
                <a:spcPct val="150000"/>
              </a:lnSpc>
            </a:pPr>
            <a:r>
              <a:rPr lang="en-GB" dirty="0" smtClean="0"/>
              <a:t>Our focus is toward the sell-side analysts.</a:t>
            </a:r>
          </a:p>
          <a:p>
            <a:pPr lvl="1">
              <a:lnSpc>
                <a:spcPct val="150000"/>
              </a:lnSpc>
            </a:pPr>
            <a:r>
              <a:rPr lang="en-GB" dirty="0" smtClean="0"/>
              <a:t>Functions of sell-side analysts</a:t>
            </a:r>
            <a:endParaRPr lang="en-GB" dirty="0"/>
          </a:p>
        </p:txBody>
      </p:sp>
      <p:sp>
        <p:nvSpPr>
          <p:cNvPr id="3" name="Title 2"/>
          <p:cNvSpPr>
            <a:spLocks noGrp="1"/>
          </p:cNvSpPr>
          <p:nvPr>
            <p:ph type="title"/>
          </p:nvPr>
        </p:nvSpPr>
        <p:spPr/>
        <p:txBody>
          <a:bodyPr>
            <a:normAutofit/>
          </a:bodyPr>
          <a:lstStyle/>
          <a:p>
            <a:r>
              <a:rPr lang="en-GB" sz="3300" dirty="0" smtClean="0">
                <a:solidFill>
                  <a:prstClr val="black"/>
                </a:solidFill>
                <a:latin typeface="Franklin Gothic Heavy" pitchFamily="34" charset="0"/>
              </a:rPr>
              <a:t>Investment Banks &amp; Securities Analysts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Quality of Analysts Recommendations</a:t>
            </a:r>
          </a:p>
          <a:p>
            <a:pPr lvl="1"/>
            <a:r>
              <a:rPr lang="en-GB" dirty="0" smtClean="0"/>
              <a:t>Conservative predictions</a:t>
            </a:r>
          </a:p>
          <a:p>
            <a:pPr lvl="1"/>
            <a:r>
              <a:rPr lang="en-GB" dirty="0" smtClean="0"/>
              <a:t>Under promise and over delivery is the name of this game </a:t>
            </a:r>
          </a:p>
          <a:p>
            <a:r>
              <a:rPr lang="en-GB" dirty="0" smtClean="0"/>
              <a:t>Potential conflicts of interests </a:t>
            </a:r>
          </a:p>
          <a:p>
            <a:pPr lvl="1"/>
            <a:r>
              <a:rPr lang="en-GB" dirty="0" smtClean="0"/>
              <a:t>Analysts and the firm they analyse</a:t>
            </a:r>
          </a:p>
          <a:p>
            <a:pPr lvl="1"/>
            <a:r>
              <a:rPr lang="en-GB" dirty="0" smtClean="0"/>
              <a:t>Analysts dual responsibility toward its employer (i.e. Investment Bank), the firm and the investors.</a:t>
            </a:r>
          </a:p>
          <a:p>
            <a:pPr lvl="1"/>
            <a:endParaRPr lang="en-GB" dirty="0" smtClean="0"/>
          </a:p>
          <a:p>
            <a:pPr lvl="5">
              <a:buNone/>
            </a:pPr>
            <a:r>
              <a:rPr lang="en-GB" sz="4800" dirty="0" smtClean="0"/>
              <a:t>       The End </a:t>
            </a:r>
            <a:endParaRPr lang="en-GB" sz="4800" dirty="0"/>
          </a:p>
        </p:txBody>
      </p:sp>
      <p:sp>
        <p:nvSpPr>
          <p:cNvPr id="3" name="Title 2"/>
          <p:cNvSpPr>
            <a:spLocks noGrp="1"/>
          </p:cNvSpPr>
          <p:nvPr>
            <p:ph type="title"/>
          </p:nvPr>
        </p:nvSpPr>
        <p:spPr/>
        <p:txBody>
          <a:bodyPr>
            <a:normAutofit/>
          </a:bodyPr>
          <a:lstStyle/>
          <a:p>
            <a:r>
              <a:rPr lang="en-GB" sz="3300" dirty="0" smtClean="0">
                <a:solidFill>
                  <a:prstClr val="black"/>
                </a:solidFill>
                <a:latin typeface="Franklin Gothic Heavy" pitchFamily="34" charset="0"/>
              </a:rPr>
              <a:t>Investment Banks &amp; Securities Analysts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Lecture Outlines </a:t>
            </a:r>
          </a:p>
          <a:p>
            <a:pPr lvl="1">
              <a:lnSpc>
                <a:spcPct val="150000"/>
              </a:lnSpc>
            </a:pPr>
            <a:r>
              <a:rPr lang="en-GB" dirty="0" smtClean="0"/>
              <a:t>Shareholders are innocent and helpless victims when scandals occur.</a:t>
            </a:r>
          </a:p>
          <a:p>
            <a:pPr lvl="1">
              <a:lnSpc>
                <a:spcPct val="150000"/>
              </a:lnSpc>
            </a:pPr>
            <a:r>
              <a:rPr lang="en-GB" dirty="0" smtClean="0"/>
              <a:t>Two categories of investors</a:t>
            </a:r>
          </a:p>
          <a:p>
            <a:pPr lvl="2">
              <a:lnSpc>
                <a:spcPct val="150000"/>
              </a:lnSpc>
            </a:pPr>
            <a:r>
              <a:rPr lang="en-GB" dirty="0" smtClean="0"/>
              <a:t>Individual investors</a:t>
            </a:r>
          </a:p>
          <a:p>
            <a:pPr lvl="2">
              <a:lnSpc>
                <a:spcPct val="150000"/>
              </a:lnSpc>
            </a:pPr>
            <a:r>
              <a:rPr lang="en-GB" dirty="0" smtClean="0"/>
              <a:t>Institutional investors</a:t>
            </a:r>
          </a:p>
          <a:p>
            <a:pPr lvl="1">
              <a:lnSpc>
                <a:spcPct val="150000"/>
              </a:lnSpc>
            </a:pPr>
            <a:r>
              <a:rPr lang="en-GB" dirty="0" smtClean="0"/>
              <a:t>Two questions</a:t>
            </a:r>
          </a:p>
          <a:p>
            <a:pPr lvl="1">
              <a:lnSpc>
                <a:spcPct val="150000"/>
              </a:lnSpc>
            </a:pPr>
            <a:r>
              <a:rPr lang="en-GB" dirty="0" smtClean="0"/>
              <a:t>Institutional investors are more effective and influential than the individual investors</a:t>
            </a:r>
          </a:p>
          <a:p>
            <a:pPr lvl="1"/>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GB" dirty="0" smtClean="0"/>
              <a:t>Benefits of Mutual Funds </a:t>
            </a:r>
          </a:p>
          <a:p>
            <a:pPr lvl="1">
              <a:lnSpc>
                <a:spcPct val="150000"/>
              </a:lnSpc>
            </a:pPr>
            <a:r>
              <a:rPr lang="en-GB" dirty="0" smtClean="0"/>
              <a:t>The advantage of professional investment management.</a:t>
            </a:r>
          </a:p>
          <a:p>
            <a:pPr lvl="1">
              <a:lnSpc>
                <a:spcPct val="150000"/>
              </a:lnSpc>
            </a:pPr>
            <a:r>
              <a:rPr lang="en-GB" dirty="0" smtClean="0"/>
              <a:t>Funds managers have real access and information about the market.</a:t>
            </a:r>
          </a:p>
          <a:p>
            <a:pPr lvl="1">
              <a:lnSpc>
                <a:spcPct val="150000"/>
              </a:lnSpc>
            </a:pPr>
            <a:r>
              <a:rPr lang="en-GB" dirty="0" smtClean="0"/>
              <a:t>Diversification in the investment.</a:t>
            </a:r>
          </a:p>
          <a:p>
            <a:pPr lvl="1">
              <a:lnSpc>
                <a:spcPct val="150000"/>
              </a:lnSpc>
            </a:pPr>
            <a:r>
              <a:rPr lang="en-GB" dirty="0" smtClean="0"/>
              <a:t>Low cost and high quality investing.</a:t>
            </a:r>
          </a:p>
          <a:p>
            <a:pPr lvl="1">
              <a:lnSpc>
                <a:spcPct val="150000"/>
              </a:lnSpc>
            </a:pPr>
            <a:r>
              <a:rPr lang="en-GB" dirty="0" smtClean="0"/>
              <a:t>Convenience and flexible.</a:t>
            </a:r>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150000"/>
              </a:lnSpc>
            </a:pPr>
            <a:r>
              <a:rPr lang="en-GB" dirty="0" smtClean="0"/>
              <a:t>Mutual investment </a:t>
            </a:r>
            <a:r>
              <a:rPr lang="en-GB" dirty="0" smtClean="0"/>
              <a:t>funds are liquid and easy to withdraw.</a:t>
            </a:r>
          </a:p>
          <a:p>
            <a:pPr lvl="1">
              <a:lnSpc>
                <a:spcPct val="150000"/>
              </a:lnSpc>
              <a:buFont typeface="Wingdings" pitchFamily="2" charset="2"/>
              <a:buChar char="Ø"/>
            </a:pPr>
            <a:r>
              <a:rPr lang="en-GB" sz="2700" b="1" dirty="0" smtClean="0"/>
              <a:t>Costs of Mutual Funds</a:t>
            </a:r>
          </a:p>
          <a:p>
            <a:pPr lvl="2">
              <a:lnSpc>
                <a:spcPct val="150000"/>
              </a:lnSpc>
              <a:buFont typeface="Wingdings" pitchFamily="2" charset="2"/>
              <a:buChar char="Ø"/>
            </a:pPr>
            <a:r>
              <a:rPr lang="en-GB" dirty="0" smtClean="0"/>
              <a:t>Hidden fee charges</a:t>
            </a:r>
          </a:p>
          <a:p>
            <a:pPr>
              <a:lnSpc>
                <a:spcPct val="150000"/>
              </a:lnSpc>
            </a:pPr>
            <a:endParaRPr lang="en-GB" dirty="0"/>
          </a:p>
        </p:txBody>
      </p:sp>
      <p:sp>
        <p:nvSpPr>
          <p:cNvPr id="3" name="Title 2"/>
          <p:cNvSpPr>
            <a:spLocks noGrp="1"/>
          </p:cNvSpPr>
          <p:nvPr>
            <p:ph type="title"/>
          </p:nvPr>
        </p:nvSpPr>
        <p:spPr/>
        <p:txBody>
          <a:bodyPr>
            <a:normAutofit/>
          </a:bodyPr>
          <a:lstStyle/>
          <a:p>
            <a:r>
              <a:rPr lang="en-GB" sz="3500" dirty="0" smtClean="0">
                <a:solidFill>
                  <a:srgbClr val="464646"/>
                </a:solidFill>
              </a:rPr>
              <a:t>Shareholders &amp; Shareholder Activism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During scandals, share holders are considered as helpless and innocent victims.</a:t>
            </a:r>
          </a:p>
          <a:p>
            <a:endParaRPr lang="en-GB" dirty="0" smtClean="0"/>
          </a:p>
          <a:p>
            <a:r>
              <a:rPr lang="en-GB" dirty="0" smtClean="0"/>
              <a:t>Investors are divided into two categories</a:t>
            </a:r>
          </a:p>
          <a:p>
            <a:pPr lvl="1"/>
            <a:endParaRPr lang="en-GB" dirty="0" smtClean="0"/>
          </a:p>
          <a:p>
            <a:pPr lvl="1"/>
            <a:r>
              <a:rPr lang="en-GB" dirty="0" smtClean="0"/>
              <a:t>Individuals investors ( such as you, Bill Gates)</a:t>
            </a:r>
          </a:p>
          <a:p>
            <a:pPr lvl="1"/>
            <a:endParaRPr lang="en-GB" dirty="0" smtClean="0"/>
          </a:p>
          <a:p>
            <a:pPr lvl="1"/>
            <a:r>
              <a:rPr lang="en-GB" dirty="0" smtClean="0"/>
              <a:t>Institutional Investors ( pension funds, insurance companies, and mutual funds)</a:t>
            </a:r>
            <a:endParaRPr lang="en-GB" dirty="0"/>
          </a:p>
        </p:txBody>
      </p:sp>
      <p:sp>
        <p:nvSpPr>
          <p:cNvPr id="3" name="Title 2"/>
          <p:cNvSpPr>
            <a:spLocks noGrp="1"/>
          </p:cNvSpPr>
          <p:nvPr>
            <p:ph type="title"/>
          </p:nvPr>
        </p:nvSpPr>
        <p:spPr/>
        <p:txBody>
          <a:bodyPr>
            <a:noAutofit/>
          </a:bodyPr>
          <a:lstStyle/>
          <a:p>
            <a:r>
              <a:rPr lang="en-GB" sz="3500" dirty="0" smtClean="0"/>
              <a:t>Shareholders &amp; Shareholder Activism</a:t>
            </a:r>
            <a:endParaRPr lang="en-GB" sz="35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969</Words>
  <Application>Microsoft Office PowerPoint</Application>
  <PresentationFormat>On-screen Show (4:3)</PresentationFormat>
  <Paragraphs>162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Corporate Governance</vt:lpstr>
      <vt:lpstr>Shareholders and Shareholder Activism</vt:lpstr>
      <vt:lpstr>Investment Banks &amp; Securities Analysts</vt:lpstr>
      <vt:lpstr>Investment Banks &amp; Securities Analysts</vt:lpstr>
      <vt:lpstr>Investment Banks &amp; Securities Analysts</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lpstr>Shareholders &amp; Shareholder Activism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dc:title>
  <dc:creator>Irfan</dc:creator>
  <cp:lastModifiedBy>NTS</cp:lastModifiedBy>
  <cp:revision>31</cp:revision>
  <dcterms:created xsi:type="dcterms:W3CDTF">2006-08-16T00:00:00Z</dcterms:created>
  <dcterms:modified xsi:type="dcterms:W3CDTF">2013-04-26T06:09:24Z</dcterms:modified>
</cp:coreProperties>
</file>