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57" r:id="rId4"/>
    <p:sldId id="258" r:id="rId5"/>
    <p:sldId id="259" r:id="rId6"/>
    <p:sldId id="280" r:id="rId7"/>
    <p:sldId id="281" r:id="rId8"/>
    <p:sldId id="28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prstTxWarp prst="textStop">
              <a:avLst/>
            </a:prstTxWarp>
          </a:bodyPr>
          <a:lstStyle/>
          <a:p>
            <a:pPr algn="ctr"/>
            <a:r>
              <a:rPr lang="en-GB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Corporate Governance</a:t>
            </a:r>
            <a:endParaRPr lang="en-GB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By: 1. Kenneth A. Kim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                John R. Nofsinger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And 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      2. A. C. Fernando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goals of activist shareholders range from;</a:t>
            </a:r>
          </a:p>
          <a:p>
            <a:pPr>
              <a:buNone/>
            </a:pPr>
            <a:endParaRPr lang="en-GB" dirty="0" smtClean="0"/>
          </a:p>
          <a:p>
            <a:pPr lvl="1"/>
            <a:r>
              <a:rPr lang="en-GB" dirty="0" smtClean="0"/>
              <a:t> financial (increase of shareholder value through changes in corporate policy, financing structure, cost cutting, etc.) 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to non-financial (disinvestment from particular countries, adoption of environmentally friendly policies, etc)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i="1" dirty="0" smtClean="0"/>
              <a:t>Activism by three kinds of Shareholders</a:t>
            </a:r>
          </a:p>
          <a:p>
            <a:pPr>
              <a:buNone/>
            </a:pPr>
            <a:endParaRPr lang="en-GB" b="1" i="1" dirty="0" smtClean="0"/>
          </a:p>
          <a:p>
            <a:r>
              <a:rPr lang="en-GB" dirty="0" smtClean="0"/>
              <a:t>1. Activism by Individual Shareholders 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An individual investor with only a modest number of shares is able to attend shareholders meetings, submit proposals to be voted by at those meetings and vote at those meetings. 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Lewis Gilbert is generally credited with being the first individual shareholder activist.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GB" dirty="0" smtClean="0"/>
              <a:t>In 1932, as the owner of 10 shares of New York Consolidated Gas Company, he attended the annual meeting but was not allowed to ask question. 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Then Gilbert and his brother pushed to reform and in 1942, the SEC created a rule to allow shareholders to submit proposals that they could be put to a vote. 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Today, anyone owing more than $2000 or 1% of a firm’ stock on a continues basis for at least one year is able to submit a proposal to be considered and voted on at a shareholders’ meeting.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But, most of the proposals do not approve, especially those that go against management desires. 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i="1" dirty="0" smtClean="0"/>
              <a:t>Monitoring by Large Shareholders</a:t>
            </a:r>
          </a:p>
          <a:p>
            <a:pPr>
              <a:buNone/>
            </a:pPr>
            <a:endParaRPr lang="en-GB" b="1" i="1" dirty="0" smtClean="0"/>
          </a:p>
          <a:p>
            <a:r>
              <a:rPr lang="en-GB" dirty="0" smtClean="0"/>
              <a:t>Is it good to have large shareholder?</a:t>
            </a:r>
          </a:p>
          <a:p>
            <a:pPr lvl="1"/>
            <a:r>
              <a:rPr lang="en-GB" dirty="0" smtClean="0"/>
              <a:t>“Yes” for shareholders</a:t>
            </a:r>
          </a:p>
          <a:p>
            <a:pPr lvl="1"/>
            <a:r>
              <a:rPr lang="en-GB" dirty="0" smtClean="0"/>
              <a:t>“No” for managers. </a:t>
            </a:r>
          </a:p>
          <a:p>
            <a:endParaRPr lang="en-GB" dirty="0" smtClean="0"/>
          </a:p>
          <a:p>
            <a:r>
              <a:rPr lang="en-GB" dirty="0" smtClean="0"/>
              <a:t>Some managers are the firm’s largest shareholders (a good news for a firm – can be a good monitor of a firm) e.g. Bill Gates owns over 10% of Microsoft Corp.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Consider two firms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One having 1 or 2 large shareholders who own 10% of the firm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Other having no single large shareholder 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But large shareholders are required to monitor the firm at the initial stages, not when the firm matures.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i="1" dirty="0" smtClean="0"/>
              <a:t>Institutional Shareholders: An Overview </a:t>
            </a:r>
          </a:p>
          <a:p>
            <a:pPr>
              <a:buNone/>
            </a:pPr>
            <a:endParaRPr lang="en-GB" b="1" i="1" dirty="0" smtClean="0"/>
          </a:p>
          <a:p>
            <a:r>
              <a:rPr lang="en-GB" dirty="0" smtClean="0"/>
              <a:t>They can put greater influence.</a:t>
            </a:r>
          </a:p>
          <a:p>
            <a:endParaRPr lang="en-GB" dirty="0" smtClean="0"/>
          </a:p>
          <a:p>
            <a:r>
              <a:rPr lang="en-GB" dirty="0" smtClean="0"/>
              <a:t>Proposals sponsored by institutional shareholders have much greater chance of success than ones sponsored by individuals</a:t>
            </a:r>
          </a:p>
          <a:p>
            <a:endParaRPr lang="en-GB" dirty="0" smtClean="0"/>
          </a:p>
          <a:p>
            <a:r>
              <a:rPr lang="en-GB" dirty="0" smtClean="0"/>
              <a:t>The main reason is their increasing ownership stake i.e. institutional investors are, actually, large shareholders.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Individual investors has the right to push institutions to be more active shareholders. </a:t>
            </a:r>
          </a:p>
          <a:p>
            <a:pPr>
              <a:lnSpc>
                <a:spcPct val="150000"/>
              </a:lnSpc>
            </a:pP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Individual investors can influence the firms they own, mainly through direct communication with management and other shareholders, by identifying poor corporate performers and through pushing for reforms.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Examples;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During July 2002, the chairmen of 1754 major US firms all received a letter from the Teachers Insurance and Annuity Association College Retirement Equities Fund (TIAA-CREF), the country’s largest pension fund, asking them to account for stock options as an expense.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They constantly monitor firms and make numerous recommendations for reform.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300000"/>
              </a:lnSpc>
            </a:pPr>
            <a:r>
              <a:rPr lang="en-GB" dirty="0" smtClean="0"/>
              <a:t>Coalition of pension funds can place some massive influence e.g. Council of Institutional Investors (US).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prstTxWarp prst="textStop">
              <a:avLst/>
            </a:prstTxWarp>
          </a:bodyPr>
          <a:lstStyle/>
          <a:p>
            <a:pPr algn="ctr"/>
            <a:r>
              <a:rPr lang="en-GB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Shareholders and Shareholder Activism</a:t>
            </a:r>
            <a:endParaRPr lang="en-GB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62399"/>
            <a:ext cx="7772400" cy="1371601"/>
          </a:xfrm>
        </p:spPr>
        <p:txBody>
          <a:bodyPr>
            <a:normAutofit/>
          </a:bodyPr>
          <a:lstStyle/>
          <a:p>
            <a:pPr algn="ctr"/>
            <a:endParaRPr lang="en-GB" dirty="0" smtClean="0">
              <a:solidFill>
                <a:srgbClr val="FF0000"/>
              </a:solidFill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Lesson 14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Does Institutional Shareholder Activism Work?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Increased activism can’t be directly linked to firm performance.</a:t>
            </a:r>
          </a:p>
          <a:p>
            <a:pPr lvl="1">
              <a:lnSpc>
                <a:spcPct val="150000"/>
              </a:lnSpc>
            </a:pPr>
            <a:endParaRPr lang="en-GB" dirty="0" smtClean="0"/>
          </a:p>
          <a:p>
            <a:pPr lvl="1">
              <a:lnSpc>
                <a:spcPct val="150000"/>
              </a:lnSpc>
            </a:pPr>
            <a:r>
              <a:rPr lang="en-GB" dirty="0" smtClean="0"/>
              <a:t>There are many evidences which are in favour of this statement and few are not.</a:t>
            </a:r>
          </a:p>
          <a:p>
            <a:pPr lvl="1">
              <a:lnSpc>
                <a:spcPct val="150000"/>
              </a:lnSpc>
            </a:pPr>
            <a:endParaRPr lang="en-GB" dirty="0" smtClean="0"/>
          </a:p>
          <a:p>
            <a:pPr lvl="1">
              <a:lnSpc>
                <a:spcPct val="150000"/>
              </a:lnSpc>
            </a:pPr>
            <a:r>
              <a:rPr lang="en-GB" dirty="0" smtClean="0"/>
              <a:t>Activism has its own set of shortcomings, which we discuss next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Potential Roadblocks to Effective Shareholder Activism:</a:t>
            </a:r>
          </a:p>
          <a:p>
            <a:pPr>
              <a:buNone/>
            </a:pPr>
            <a:endParaRPr lang="en-GB" dirty="0" smtClean="0"/>
          </a:p>
          <a:p>
            <a:pPr lvl="1"/>
            <a:r>
              <a:rPr lang="en-GB" dirty="0" smtClean="0"/>
              <a:t>The short-term view of these investors limits their desire to be activists.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If the equity fund do not like the future prospects of the firm, they simply sell the stock instead of working to change the firm.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They have many other options to invest.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Corporate executives don’t hire those advisors who are aggressive and can interfere in management activities.</a:t>
            </a:r>
          </a:p>
          <a:p>
            <a:endParaRPr lang="en-GB" dirty="0" smtClean="0"/>
          </a:p>
          <a:p>
            <a:r>
              <a:rPr lang="en-GB" dirty="0" smtClean="0"/>
              <a:t>Therefore, they wouldn’t hire pension fund advisors who are activists. </a:t>
            </a:r>
          </a:p>
          <a:p>
            <a:endParaRPr lang="en-GB" dirty="0" smtClean="0"/>
          </a:p>
          <a:p>
            <a:r>
              <a:rPr lang="en-GB" dirty="0" smtClean="0"/>
              <a:t>Private funds usually just go along with the firm’s management.</a:t>
            </a:r>
          </a:p>
          <a:p>
            <a:endParaRPr lang="en-GB" dirty="0" smtClean="0"/>
          </a:p>
          <a:p>
            <a:r>
              <a:rPr lang="en-GB" dirty="0" smtClean="0"/>
              <a:t>Mutual funds will not bite the hand that feed them.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More ownership of stocks by mutual funds may lead to face heavy regulatory and tax burdens. </a:t>
            </a:r>
          </a:p>
          <a:p>
            <a:endParaRPr lang="en-GB" dirty="0" smtClean="0"/>
          </a:p>
          <a:p>
            <a:r>
              <a:rPr lang="en-GB" dirty="0" smtClean="0"/>
              <a:t>Most of the time law restrict the pension funds to become stronger shareholder of any firm and more influential owners. </a:t>
            </a:r>
          </a:p>
          <a:p>
            <a:endParaRPr lang="en-GB" dirty="0" smtClean="0"/>
          </a:p>
          <a:p>
            <a:r>
              <a:rPr lang="en-GB" dirty="0" smtClean="0"/>
              <a:t>Experts are of the opinion that legal restrictions are for the corporation benefits. 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 the same time these investors face tremendous SEC paperwork if they do wish to accumulate a significant stake in a firm.</a:t>
            </a:r>
          </a:p>
          <a:p>
            <a:endParaRPr lang="en-GB" dirty="0" smtClean="0"/>
          </a:p>
          <a:p>
            <a:r>
              <a:rPr lang="en-GB" dirty="0" smtClean="0"/>
              <a:t>Extreme and unfavourable tax ramification in the process.</a:t>
            </a:r>
          </a:p>
          <a:p>
            <a:endParaRPr lang="en-GB" dirty="0" smtClean="0"/>
          </a:p>
          <a:p>
            <a:r>
              <a:rPr lang="en-GB" dirty="0" smtClean="0"/>
              <a:t>Only a few law actually encourage or make it easier for institutions to be effective owners.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International Perspective</a:t>
            </a:r>
          </a:p>
          <a:p>
            <a:pPr lvl="1"/>
            <a:r>
              <a:rPr lang="en-GB" dirty="0" smtClean="0"/>
              <a:t>The public firms in the US and in the UK have the most dispersed ownership structure in the world.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For an individual investor, it costs a lot of money to own even one percent of these large, publicly traded firms. 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Institutional investors might have enough capital to be significant owners but they have regulatory restrictions preventing them from owning a significant fraction of any one firm.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 many other countries, we can see greater ownership concentration.</a:t>
            </a:r>
          </a:p>
          <a:p>
            <a:endParaRPr lang="en-GB" dirty="0" smtClean="0"/>
          </a:p>
          <a:p>
            <a:r>
              <a:rPr lang="en-GB" dirty="0" smtClean="0"/>
              <a:t>The two most common types of large shareholders are family-owners and state-owners.</a:t>
            </a:r>
          </a:p>
          <a:p>
            <a:endParaRPr lang="en-GB" dirty="0" smtClean="0"/>
          </a:p>
          <a:p>
            <a:r>
              <a:rPr lang="en-GB" dirty="0" smtClean="0"/>
              <a:t>These large shareholders, especially family-owners, actively participate in management and can enjoy some private benefits at the expense of their other smaller shareholders.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/>
          </a:bodyPr>
          <a:lstStyle/>
          <a:p>
            <a:r>
              <a:rPr lang="en-GB" dirty="0" smtClean="0"/>
              <a:t>Summary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What is Shareholders activism?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The goal of activists ranges from financial as well as non-financial matters.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Individual shareholders activism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Monitoring by large shareholders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Institutional Shareholders: An Overview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Does Institution Shareholders activism works?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lvl="1" indent="-256032">
              <a:lnSpc>
                <a:spcPct val="15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GB" dirty="0" smtClean="0"/>
              <a:t>Potential Roadblocks to effective Shareholders activism.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Limited desire to be activists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Many other options for investments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Mgt don’t hire pension fund advisors who are trouble makers for management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Private/public funds normally go with management activities.</a:t>
            </a:r>
          </a:p>
          <a:p>
            <a:pPr lvl="1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92500"/>
          </a:bodyPr>
          <a:lstStyle/>
          <a:p>
            <a:pPr lvl="1">
              <a:lnSpc>
                <a:spcPct val="150000"/>
              </a:lnSpc>
            </a:pPr>
            <a:r>
              <a:rPr lang="en-GB" dirty="0" smtClean="0"/>
              <a:t>Law restricts them to </a:t>
            </a:r>
            <a:r>
              <a:rPr lang="en-GB" smtClean="0"/>
              <a:t>become </a:t>
            </a:r>
            <a:r>
              <a:rPr lang="en-GB" smtClean="0"/>
              <a:t>major owner </a:t>
            </a:r>
            <a:r>
              <a:rPr lang="en-GB" dirty="0" smtClean="0"/>
              <a:t>of the firm.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Long paperwork.</a:t>
            </a:r>
          </a:p>
          <a:p>
            <a:pPr lvl="1">
              <a:lnSpc>
                <a:spcPct val="150000"/>
              </a:lnSpc>
              <a:buNone/>
            </a:pP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International Perspective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In west, we can see company discourages one investor to become the significant owner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In east, we can see greater owners i.e. family owner as well as state owner. </a:t>
            </a:r>
          </a:p>
          <a:p>
            <a:pPr lvl="1">
              <a:lnSpc>
                <a:spcPct val="150000"/>
              </a:lnSpc>
              <a:buNone/>
            </a:pPr>
            <a:r>
              <a:rPr lang="en-GB" dirty="0" smtClean="0"/>
              <a:t>			                 The End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Last Lecture Review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Shareholders are innocent and helpless victims when scandals occur.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Two categories of investors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Individual investors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Institutional investors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Two questions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Institutional investors are more effective and influential than the individual investors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Benefits of Mutual Funds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The advantage of professional investment management.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Funds managers have real access and information about the market.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Diversification in the investment.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Low cost and high quality investing.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Convenience and flexible.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GB" dirty="0" smtClean="0"/>
              <a:t>Mutual funds investment funds are liquid and easy to withdraw.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2700" b="1" dirty="0" smtClean="0"/>
              <a:t>Costs of Mutual Funds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GB" dirty="0" smtClean="0"/>
              <a:t>Hidden fee charges</a:t>
            </a:r>
          </a:p>
          <a:p>
            <a:pPr>
              <a:lnSpc>
                <a:spcPct val="150000"/>
              </a:lnSpc>
            </a:pPr>
            <a:endParaRPr lang="en-GB" dirty="0" smtClean="0"/>
          </a:p>
          <a:p>
            <a:pPr>
              <a:lnSpc>
                <a:spcPct val="150000"/>
              </a:lnSpc>
              <a:buNone/>
            </a:pPr>
            <a:r>
              <a:rPr lang="en-GB" dirty="0" smtClean="0"/>
              <a:t>				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/>
          </a:bodyPr>
          <a:lstStyle/>
          <a:p>
            <a:r>
              <a:rPr lang="en-GB" dirty="0" smtClean="0"/>
              <a:t>Lecture Outlines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What is Shareholders activism?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The goal of activists ranges from financial as well as non-financial matters.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Individual shareholders activism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Monitoring by large shareholders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Institutional Shareholders: An Overview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Does Institution Shareholders activism works?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lvl="1" indent="-256032">
              <a:lnSpc>
                <a:spcPct val="15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GB" dirty="0" smtClean="0"/>
              <a:t>Potential Roadblocks to effective Shareholders activism.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Limited desire to be activists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Many other options for investments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Mgt don’t hire pension fund advisors who are trouble makers for management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Private/public funds normally go with management activities.</a:t>
            </a:r>
          </a:p>
          <a:p>
            <a:pPr lvl="1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>
              <a:lnSpc>
                <a:spcPct val="150000"/>
              </a:lnSpc>
            </a:pPr>
            <a:r>
              <a:rPr lang="en-GB" dirty="0" smtClean="0"/>
              <a:t>Law restricts them to become major </a:t>
            </a:r>
            <a:r>
              <a:rPr lang="en-GB" dirty="0" smtClean="0"/>
              <a:t>owner </a:t>
            </a:r>
            <a:r>
              <a:rPr lang="en-GB" dirty="0" smtClean="0"/>
              <a:t>of </a:t>
            </a:r>
            <a:r>
              <a:rPr lang="en-GB" dirty="0" smtClean="0"/>
              <a:t>the firm.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Long paperwork.</a:t>
            </a:r>
          </a:p>
          <a:p>
            <a:pPr lvl="1">
              <a:lnSpc>
                <a:spcPct val="150000"/>
              </a:lnSpc>
              <a:buNone/>
            </a:pP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International Perspective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In west, we can see company discourages one investor to become the significant owner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In east, we can see greater owners i.e. family owner as well as state owner.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i="1" dirty="0" smtClean="0"/>
              <a:t>What is shareholders activism?</a:t>
            </a:r>
          </a:p>
          <a:p>
            <a:pPr>
              <a:buNone/>
            </a:pPr>
            <a:endParaRPr lang="en-GB" b="1" i="1" dirty="0" smtClean="0"/>
          </a:p>
          <a:p>
            <a:r>
              <a:rPr lang="en-GB" dirty="0" smtClean="0"/>
              <a:t>When shareholders express their opinions to try to affect or to influence a firm they are being active shareholders. </a:t>
            </a:r>
          </a:p>
          <a:p>
            <a:endParaRPr lang="en-GB" dirty="0" smtClean="0"/>
          </a:p>
          <a:p>
            <a:r>
              <a:rPr lang="en-GB" dirty="0" smtClean="0"/>
              <a:t>An </a:t>
            </a:r>
            <a:r>
              <a:rPr lang="en-GB" b="1" dirty="0" smtClean="0"/>
              <a:t>activist shareholder</a:t>
            </a:r>
            <a:r>
              <a:rPr lang="en-GB" dirty="0" smtClean="0"/>
              <a:t> uses an equity stake in a corporation to put public pressure on its management.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Shareholders &amp; Shareholder Activism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</TotalTime>
  <Words>1387</Words>
  <Application>Microsoft Office PowerPoint</Application>
  <PresentationFormat>On-screen Show (4:3)</PresentationFormat>
  <Paragraphs>184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Concourse</vt:lpstr>
      <vt:lpstr>Corporate Governance</vt:lpstr>
      <vt:lpstr>Shareholders and Shareholder Activism</vt:lpstr>
      <vt:lpstr>Shareholders &amp; Shareholder Activism</vt:lpstr>
      <vt:lpstr>Shareholders &amp; Shareholder Activism</vt:lpstr>
      <vt:lpstr>Shareholders &amp; Shareholder Activism</vt:lpstr>
      <vt:lpstr>Shareholders &amp; Shareholder Activism</vt:lpstr>
      <vt:lpstr>Shareholders &amp; Shareholder Activism</vt:lpstr>
      <vt:lpstr>Shareholders &amp; Shareholder Activism</vt:lpstr>
      <vt:lpstr>Shareholders &amp; Shareholder Activism</vt:lpstr>
      <vt:lpstr>Shareholders &amp; Shareholder Activism</vt:lpstr>
      <vt:lpstr>Shareholders &amp; Shareholder Activism</vt:lpstr>
      <vt:lpstr>Shareholders &amp; Shareholder Activism</vt:lpstr>
      <vt:lpstr>Shareholders &amp; Shareholder Activism</vt:lpstr>
      <vt:lpstr>Shareholders &amp; Shareholder Activism</vt:lpstr>
      <vt:lpstr>Shareholders &amp; Shareholder Activism</vt:lpstr>
      <vt:lpstr>Shareholders &amp; Shareholder Activism</vt:lpstr>
      <vt:lpstr>Shareholders &amp; Shareholder Activism</vt:lpstr>
      <vt:lpstr>Shareholders &amp; Shareholder Activism</vt:lpstr>
      <vt:lpstr>Shareholders &amp; Shareholder Activism</vt:lpstr>
      <vt:lpstr>Shareholders &amp; Shareholder Activism</vt:lpstr>
      <vt:lpstr>Shareholders &amp; Shareholder Activism</vt:lpstr>
      <vt:lpstr>Shareholders &amp; Shareholder Activism</vt:lpstr>
      <vt:lpstr>Shareholders &amp; Shareholder Activism</vt:lpstr>
      <vt:lpstr>Shareholders &amp; Shareholder Activism</vt:lpstr>
      <vt:lpstr>Shareholders &amp; Shareholder Activism</vt:lpstr>
      <vt:lpstr>Shareholders &amp; Shareholder Activism</vt:lpstr>
      <vt:lpstr>Shareholders &amp; Shareholder Activism</vt:lpstr>
      <vt:lpstr>Shareholders &amp; Shareholder Activism</vt:lpstr>
      <vt:lpstr>Shareholders &amp; Shareholder Activism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Irfan</dc:creator>
  <cp:lastModifiedBy>NTS</cp:lastModifiedBy>
  <cp:revision>43</cp:revision>
  <dcterms:created xsi:type="dcterms:W3CDTF">2006-08-16T00:00:00Z</dcterms:created>
  <dcterms:modified xsi:type="dcterms:W3CDTF">2013-04-26T07:32:27Z</dcterms:modified>
</cp:coreProperties>
</file>