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307" r:id="rId18"/>
    <p:sldId id="308" r:id="rId19"/>
    <p:sldId id="30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4/27/2013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4/27/2013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4/27/2013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4/27/2013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4/27/2013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pPr algn="ct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 Governance</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normAutofit fontScale="70000" lnSpcReduction="20000"/>
          </a:bodyPr>
          <a:lstStyle/>
          <a:p>
            <a:pPr algn="ctr"/>
            <a:r>
              <a:rPr lang="en-GB" dirty="0" smtClean="0">
                <a:solidFill>
                  <a:srgbClr val="FF0000"/>
                </a:solidFill>
              </a:rPr>
              <a:t>By: 1. Kenneth A. Kim</a:t>
            </a:r>
          </a:p>
          <a:p>
            <a:pPr algn="ctr"/>
            <a:r>
              <a:rPr lang="en-GB" dirty="0" smtClean="0">
                <a:solidFill>
                  <a:srgbClr val="FF0000"/>
                </a:solidFill>
              </a:rPr>
              <a:t>                John R. Nofsinger</a:t>
            </a:r>
          </a:p>
          <a:p>
            <a:pPr algn="ctr"/>
            <a:r>
              <a:rPr lang="en-GB" dirty="0" smtClean="0">
                <a:solidFill>
                  <a:srgbClr val="FF0000"/>
                </a:solidFill>
              </a:rPr>
              <a:t>And </a:t>
            </a:r>
          </a:p>
          <a:p>
            <a:pPr algn="ctr"/>
            <a:r>
              <a:rPr lang="en-GB" dirty="0" smtClean="0">
                <a:solidFill>
                  <a:srgbClr val="FF0000"/>
                </a:solidFill>
              </a:rPr>
              <a:t>      2. A. C. Fernando</a:t>
            </a:r>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92500"/>
          </a:bodyPr>
          <a:lstStyle/>
          <a:p>
            <a:r>
              <a:rPr lang="en-GB" dirty="0" smtClean="0"/>
              <a:t>1. Commercial banks as lender</a:t>
            </a:r>
          </a:p>
          <a:p>
            <a:pPr>
              <a:buNone/>
            </a:pPr>
            <a:endParaRPr lang="en-GB" dirty="0" smtClean="0"/>
          </a:p>
          <a:p>
            <a:pPr lvl="1" algn="just">
              <a:lnSpc>
                <a:spcPct val="150000"/>
              </a:lnSpc>
            </a:pPr>
            <a:r>
              <a:rPr lang="en-GB" dirty="0" smtClean="0"/>
              <a:t> Almost all banks have commercial lending departments that loan money to companies to purchase equipment and inventory to start or expand their businesses.</a:t>
            </a:r>
          </a:p>
          <a:p>
            <a:pPr lvl="1" algn="just">
              <a:lnSpc>
                <a:spcPct val="150000"/>
              </a:lnSpc>
            </a:pPr>
            <a:r>
              <a:rPr lang="en-GB" dirty="0" smtClean="0"/>
              <a:t>One of the main revenue sources for banks is the interest made on loans they lend.</a:t>
            </a:r>
          </a:p>
          <a:p>
            <a:pPr lvl="1" algn="just">
              <a:lnSpc>
                <a:spcPct val="150000"/>
              </a:lnSpc>
            </a:pPr>
            <a:r>
              <a:rPr lang="en-GB" dirty="0" smtClean="0"/>
              <a:t>Firms financial position is taken into account before issuing loans.</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effectLst>
                  <a:outerShdw blurRad="38100" dist="38100" dir="2700000" algn="tl">
                    <a:srgbClr val="000000">
                      <a:alpha val="43137"/>
                    </a:srgbClr>
                  </a:outerShdw>
                </a:effectLst>
              </a:rPr>
              <a:t>Creditors</a:t>
            </a:r>
            <a:r>
              <a:rPr lang="en-GB" sz="3500" dirty="0" smtClean="0">
                <a:solidFill>
                  <a:srgbClr val="464646"/>
                </a:solidFill>
              </a:rPr>
              <a:t> and Credit Rating Agencies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GB" dirty="0" smtClean="0"/>
              <a:t>Individual Investors as lenders (bondholders)</a:t>
            </a:r>
          </a:p>
          <a:p>
            <a:pPr lvl="1">
              <a:lnSpc>
                <a:spcPct val="150000"/>
              </a:lnSpc>
            </a:pPr>
            <a:r>
              <a:rPr lang="en-GB" dirty="0" smtClean="0"/>
              <a:t>Individual investors can become creditors of a firm by purchasing that firms bonds. </a:t>
            </a:r>
          </a:p>
          <a:p>
            <a:pPr lvl="2">
              <a:lnSpc>
                <a:spcPct val="150000"/>
              </a:lnSpc>
            </a:pPr>
            <a:endParaRPr lang="en-GB" dirty="0"/>
          </a:p>
        </p:txBody>
      </p:sp>
      <p:sp>
        <p:nvSpPr>
          <p:cNvPr id="3" name="Title 2"/>
          <p:cNvSpPr>
            <a:spLocks noGrp="1"/>
          </p:cNvSpPr>
          <p:nvPr>
            <p:ph type="title"/>
          </p:nvPr>
        </p:nvSpPr>
        <p:spPr/>
        <p:txBody>
          <a:bodyPr>
            <a:normAutofit/>
          </a:bodyPr>
          <a:lstStyle/>
          <a:p>
            <a:r>
              <a:rPr lang="en-GB" sz="3500" dirty="0" smtClean="0"/>
              <a:t>Creditors and Credit Rating Agencies</a:t>
            </a:r>
            <a:endParaRPr lang="en-GB" sz="3500" dirty="0"/>
          </a:p>
        </p:txBody>
      </p:sp>
      <p:pic>
        <p:nvPicPr>
          <p:cNvPr id="4" name="Picture 3" descr="bond1.jpg"/>
          <p:cNvPicPr>
            <a:picLocks noGrp="1" noChangeAspect="1"/>
          </p:cNvPicPr>
          <p:nvPr isPhoto="1"/>
        </p:nvPicPr>
        <p:blipFill>
          <a:blip r:embed="rId2" cstate="print">
            <a:lum/>
          </a:blip>
          <a:stretch>
            <a:fillRect/>
          </a:stretch>
        </p:blipFill>
        <p:spPr>
          <a:xfrm>
            <a:off x="6705600" y="3490906"/>
            <a:ext cx="2438400" cy="3367094"/>
          </a:xfrm>
          <a:prstGeom prst="rect">
            <a:avLst/>
          </a:prstGeom>
          <a:noFill/>
          <a:ln>
            <a:noFill/>
          </a:ln>
        </p:spPr>
      </p:pic>
      <p:pic>
        <p:nvPicPr>
          <p:cNvPr id="1026" name="Picture 2" descr="C:\Users\rashid\Desktop\CorporateBond-main_Full.jpg"/>
          <p:cNvPicPr>
            <a:picLocks noChangeAspect="1" noChangeArrowheads="1"/>
          </p:cNvPicPr>
          <p:nvPr/>
        </p:nvPicPr>
        <p:blipFill>
          <a:blip r:embed="rId3" cstate="print"/>
          <a:srcRect/>
          <a:stretch>
            <a:fillRect/>
          </a:stretch>
        </p:blipFill>
        <p:spPr bwMode="auto">
          <a:xfrm>
            <a:off x="0" y="3648075"/>
            <a:ext cx="4819650" cy="32099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GB" dirty="0" smtClean="0"/>
              <a:t>Creditors can trade their claims just as stockholders</a:t>
            </a:r>
          </a:p>
          <a:p>
            <a:pPr lvl="1">
              <a:lnSpc>
                <a:spcPct val="200000"/>
              </a:lnSpc>
            </a:pPr>
            <a:r>
              <a:rPr lang="en-GB" dirty="0" smtClean="0"/>
              <a:t>Bond holders can also sell their bonds to other investors (and banks can also sell their loans too but primarily to other institutions). </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Creditors and Credit Rating Agencies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pPr>
            <a:r>
              <a:rPr lang="en-GB" dirty="0" smtClean="0"/>
              <a:t>If firms suffer from poor corporate governance, then the value of their bonds might decline just like the value of stocks.</a:t>
            </a:r>
          </a:p>
          <a:p>
            <a:pPr algn="just">
              <a:lnSpc>
                <a:spcPct val="150000"/>
              </a:lnSpc>
            </a:pPr>
            <a:endParaRPr lang="en-GB" dirty="0" smtClean="0"/>
          </a:p>
          <a:p>
            <a:pPr algn="just">
              <a:lnSpc>
                <a:spcPct val="150000"/>
              </a:lnSpc>
            </a:pPr>
            <a:r>
              <a:rPr lang="en-GB" dirty="0" smtClean="0"/>
              <a:t>If a firm collapses from poor corporate governances then lenders may get back only pennies on the amount of their loan.</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Creditors and Credit Rating Agencies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lnSpcReduction="10000"/>
          </a:bodyPr>
          <a:lstStyle/>
          <a:p>
            <a:pPr>
              <a:lnSpc>
                <a:spcPct val="150000"/>
              </a:lnSpc>
            </a:pPr>
            <a:r>
              <a:rPr lang="en-GB" dirty="0" smtClean="0"/>
              <a:t>While a bank may find it worthwhile to monitor the firm that they lend to (because millions, even billions could be at stake), individual bondholders may not have the resources to do so.</a:t>
            </a:r>
          </a:p>
          <a:p>
            <a:pPr>
              <a:lnSpc>
                <a:spcPct val="150000"/>
              </a:lnSpc>
            </a:pPr>
            <a:endParaRPr lang="en-GB" dirty="0" smtClean="0"/>
          </a:p>
          <a:p>
            <a:pPr>
              <a:lnSpc>
                <a:spcPct val="150000"/>
              </a:lnSpc>
            </a:pPr>
            <a:r>
              <a:rPr lang="en-GB" dirty="0" smtClean="0"/>
              <a:t>Debt, in and of itself, could be a governance mechanism.</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effectLst>
                  <a:outerShdw blurRad="38100" dist="38100" dir="2700000" algn="tl">
                    <a:srgbClr val="000000">
                      <a:alpha val="43137"/>
                    </a:srgbClr>
                  </a:outerShdw>
                </a:effectLst>
              </a:rPr>
              <a:t>Creditors</a:t>
            </a:r>
            <a:r>
              <a:rPr lang="en-GB" sz="3500" dirty="0" smtClean="0">
                <a:solidFill>
                  <a:srgbClr val="464646"/>
                </a:solidFill>
              </a:rPr>
              <a:t> and Credit Rating Agencies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92500" lnSpcReduction="10000"/>
          </a:bodyPr>
          <a:lstStyle/>
          <a:p>
            <a:pPr>
              <a:lnSpc>
                <a:spcPct val="150000"/>
              </a:lnSpc>
            </a:pPr>
            <a:r>
              <a:rPr lang="en-GB" sz="2600" b="1" dirty="0" smtClean="0"/>
              <a:t>Credit Rating agencies (CRA)- Government/Private</a:t>
            </a:r>
          </a:p>
          <a:p>
            <a:pPr lvl="2">
              <a:lnSpc>
                <a:spcPct val="150000"/>
              </a:lnSpc>
              <a:buNone/>
            </a:pPr>
            <a:r>
              <a:rPr lang="en-GB" sz="2000" b="1" dirty="0" smtClean="0"/>
              <a:t>(all bonds need to be rated to attract the investors/creditors)</a:t>
            </a:r>
          </a:p>
          <a:p>
            <a:pPr lvl="1">
              <a:lnSpc>
                <a:spcPct val="150000"/>
              </a:lnSpc>
            </a:pPr>
            <a:r>
              <a:rPr lang="en-GB" dirty="0" smtClean="0"/>
              <a:t>CRA assesses the credit worthiness of an individual, corporation, or even a country.</a:t>
            </a:r>
          </a:p>
          <a:p>
            <a:pPr lvl="1">
              <a:lnSpc>
                <a:spcPct val="150000"/>
              </a:lnSpc>
            </a:pPr>
            <a:endParaRPr lang="en-GB" dirty="0" smtClean="0"/>
          </a:p>
          <a:p>
            <a:pPr lvl="1">
              <a:lnSpc>
                <a:spcPct val="150000"/>
              </a:lnSpc>
            </a:pPr>
            <a:r>
              <a:rPr lang="en-GB" dirty="0" smtClean="0"/>
              <a:t>Analysts rate stocks and CRA rate bonds for bond investors (Creditors).</a:t>
            </a:r>
          </a:p>
          <a:p>
            <a:pPr lvl="1">
              <a:lnSpc>
                <a:spcPct val="150000"/>
              </a:lnSpc>
            </a:pPr>
            <a:endParaRPr lang="en-GB" dirty="0" smtClean="0"/>
          </a:p>
          <a:p>
            <a:pPr lvl="1">
              <a:lnSpc>
                <a:spcPct val="150000"/>
              </a:lnSpc>
            </a:pPr>
            <a:r>
              <a:rPr lang="en-GB" dirty="0" smtClean="0"/>
              <a:t>Credit ratings are calculated from the financial history and current assets and liabilities. </a:t>
            </a:r>
          </a:p>
          <a:p>
            <a:pPr lvl="1">
              <a:lnSpc>
                <a:spcPct val="150000"/>
              </a:lnSpc>
            </a:pPr>
            <a:endParaRPr lang="en-GB" dirty="0"/>
          </a:p>
        </p:txBody>
      </p:sp>
      <p:sp>
        <p:nvSpPr>
          <p:cNvPr id="3" name="Title 2"/>
          <p:cNvSpPr>
            <a:spLocks noGrp="1"/>
          </p:cNvSpPr>
          <p:nvPr>
            <p:ph type="title"/>
          </p:nvPr>
        </p:nvSpPr>
        <p:spPr/>
        <p:txBody>
          <a:bodyPr>
            <a:normAutofit/>
          </a:bodyPr>
          <a:lstStyle/>
          <a:p>
            <a:r>
              <a:rPr lang="en-GB" sz="3500" dirty="0" smtClean="0"/>
              <a:t>Creditors and Credit Rating Agencies</a:t>
            </a:r>
            <a:endParaRPr lang="en-GB" sz="35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92500"/>
          </a:bodyPr>
          <a:lstStyle/>
          <a:p>
            <a:pPr lvl="1">
              <a:lnSpc>
                <a:spcPct val="150000"/>
              </a:lnSpc>
            </a:pPr>
            <a:r>
              <a:rPr lang="en-GB" dirty="0" smtClean="0"/>
              <a:t>CRA tells a lender or investors the probability of the subject being able to pay back a loan.</a:t>
            </a:r>
          </a:p>
          <a:p>
            <a:pPr lvl="1">
              <a:lnSpc>
                <a:spcPct val="150000"/>
              </a:lnSpc>
            </a:pPr>
            <a:endParaRPr lang="en-GB" dirty="0" smtClean="0"/>
          </a:p>
          <a:p>
            <a:pPr lvl="1">
              <a:lnSpc>
                <a:spcPct val="150000"/>
              </a:lnSpc>
            </a:pPr>
            <a:r>
              <a:rPr lang="en-GB" dirty="0" smtClean="0"/>
              <a:t>A poor credit rating indicates a high risk of defaulting on a loan, and thus leads to high interest rates.</a:t>
            </a:r>
          </a:p>
          <a:p>
            <a:pPr lvl="1">
              <a:lnSpc>
                <a:spcPct val="150000"/>
              </a:lnSpc>
            </a:pPr>
            <a:endParaRPr lang="en-GB" dirty="0" smtClean="0"/>
          </a:p>
          <a:p>
            <a:pPr lvl="1">
              <a:lnSpc>
                <a:spcPct val="150000"/>
              </a:lnSpc>
            </a:pPr>
            <a:r>
              <a:rPr lang="en-GB" dirty="0" smtClean="0"/>
              <a:t>Basically, CRA analyse the element of risk involved with the bonds by having some grades which determine the level of risk associated with. </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Creditors and Credit Rating Agencies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lnSpcReduction="10000"/>
          </a:bodyPr>
          <a:lstStyle/>
          <a:p>
            <a:r>
              <a:rPr lang="en-GB" dirty="0" smtClean="0"/>
              <a:t>Analysis of the situation where a firm has different credit ratings by different CRAs.</a:t>
            </a:r>
          </a:p>
          <a:p>
            <a:pPr lvl="1">
              <a:lnSpc>
                <a:spcPct val="150000"/>
              </a:lnSpc>
            </a:pPr>
            <a:r>
              <a:rPr lang="en-GB" dirty="0" smtClean="0"/>
              <a:t>CRAs Perspective</a:t>
            </a:r>
          </a:p>
          <a:p>
            <a:pPr lvl="2">
              <a:lnSpc>
                <a:spcPct val="150000"/>
              </a:lnSpc>
            </a:pPr>
            <a:r>
              <a:rPr lang="en-GB" dirty="0" smtClean="0"/>
              <a:t>Moody rating for a firm=AAA</a:t>
            </a:r>
          </a:p>
          <a:p>
            <a:pPr lvl="2">
              <a:lnSpc>
                <a:spcPct val="150000"/>
              </a:lnSpc>
            </a:pPr>
            <a:r>
              <a:rPr lang="en-GB" dirty="0" smtClean="0"/>
              <a:t>PACRA rating for a firm=AA</a:t>
            </a:r>
          </a:p>
          <a:p>
            <a:pPr lvl="2">
              <a:lnSpc>
                <a:spcPct val="150000"/>
              </a:lnSpc>
            </a:pPr>
            <a:r>
              <a:rPr lang="en-GB" dirty="0" smtClean="0"/>
              <a:t>Private rating for a firm=A</a:t>
            </a:r>
          </a:p>
          <a:p>
            <a:pPr lvl="3">
              <a:lnSpc>
                <a:spcPct val="150000"/>
              </a:lnSpc>
            </a:pPr>
            <a:r>
              <a:rPr lang="en-GB" dirty="0" smtClean="0"/>
              <a:t>Private as well as PACRA must have to evaluate their expertise for credit rating purposes because Moody CRA is having international image and a firm is always single financial position which means having same credit rating if evaluated by different CRAs. </a:t>
            </a:r>
          </a:p>
        </p:txBody>
      </p:sp>
      <p:sp>
        <p:nvSpPr>
          <p:cNvPr id="3" name="Title 2"/>
          <p:cNvSpPr>
            <a:spLocks noGrp="1"/>
          </p:cNvSpPr>
          <p:nvPr>
            <p:ph type="title"/>
          </p:nvPr>
        </p:nvSpPr>
        <p:spPr/>
        <p:txBody>
          <a:bodyPr>
            <a:normAutofit/>
          </a:bodyPr>
          <a:lstStyle/>
          <a:p>
            <a:r>
              <a:rPr lang="en-GB" sz="3500" dirty="0" smtClean="0">
                <a:solidFill>
                  <a:srgbClr val="464646"/>
                </a:solidFill>
              </a:rPr>
              <a:t>Creditors and Credit Rating Agencies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GB" dirty="0" smtClean="0"/>
              <a:t>Firm’s perspective</a:t>
            </a:r>
          </a:p>
          <a:p>
            <a:pPr lvl="2"/>
            <a:r>
              <a:rPr lang="en-GB" dirty="0" smtClean="0"/>
              <a:t>Firm must go for those CRAs whose reputation is good because this will increase their bond value. </a:t>
            </a:r>
          </a:p>
          <a:p>
            <a:pPr lvl="2"/>
            <a:endParaRPr lang="en-GB" dirty="0" smtClean="0"/>
          </a:p>
          <a:p>
            <a:pPr lvl="2"/>
            <a:r>
              <a:rPr lang="en-GB" dirty="0" smtClean="0"/>
              <a:t>So instead of going for private CRAs for, so called, good and cheap ratings, it would be in the firm’s best interest to have ratings from reputable CRAs, what if they charge more for their services.</a:t>
            </a:r>
          </a:p>
          <a:p>
            <a:pPr lvl="2"/>
            <a:endParaRPr lang="en-GB" dirty="0" smtClean="0"/>
          </a:p>
          <a:p>
            <a:pPr lvl="2"/>
            <a:r>
              <a:rPr lang="en-GB" dirty="0" smtClean="0"/>
              <a:t>It all depends upon firm’s financial position.  </a:t>
            </a:r>
          </a:p>
          <a:p>
            <a:pPr lvl="1"/>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Creditors and Credit Rating Agencies</a:t>
            </a:r>
            <a:endParaRPr lang="en-GB" sz="35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Summary</a:t>
            </a:r>
          </a:p>
          <a:p>
            <a:pPr lvl="1">
              <a:lnSpc>
                <a:spcPct val="150000"/>
              </a:lnSpc>
            </a:pPr>
            <a:r>
              <a:rPr lang="en-GB" dirty="0" smtClean="0"/>
              <a:t>Introduction</a:t>
            </a:r>
          </a:p>
          <a:p>
            <a:pPr lvl="2">
              <a:lnSpc>
                <a:spcPct val="150000"/>
              </a:lnSpc>
            </a:pPr>
            <a:r>
              <a:rPr lang="en-GB" dirty="0" smtClean="0"/>
              <a:t>Who care about the firm 1. stock holders 2. Creditors</a:t>
            </a:r>
          </a:p>
          <a:p>
            <a:pPr lvl="1">
              <a:lnSpc>
                <a:spcPct val="150000"/>
              </a:lnSpc>
            </a:pPr>
            <a:r>
              <a:rPr lang="en-GB" dirty="0" smtClean="0"/>
              <a:t>Two types of lenders</a:t>
            </a:r>
          </a:p>
          <a:p>
            <a:pPr lvl="2">
              <a:lnSpc>
                <a:spcPct val="150000"/>
              </a:lnSpc>
            </a:pPr>
            <a:r>
              <a:rPr lang="en-GB" dirty="0" smtClean="0"/>
              <a:t>Commercial Banks</a:t>
            </a:r>
          </a:p>
          <a:p>
            <a:pPr lvl="2">
              <a:lnSpc>
                <a:spcPct val="150000"/>
              </a:lnSpc>
            </a:pPr>
            <a:r>
              <a:rPr lang="en-GB" dirty="0" smtClean="0"/>
              <a:t>Individual (bondholders)</a:t>
            </a:r>
          </a:p>
          <a:p>
            <a:pPr lvl="1">
              <a:lnSpc>
                <a:spcPct val="150000"/>
              </a:lnSpc>
            </a:pPr>
            <a:r>
              <a:rPr lang="en-GB" dirty="0" smtClean="0"/>
              <a:t>Credit Rating Agencies (CRAs)</a:t>
            </a:r>
          </a:p>
          <a:p>
            <a:pPr lvl="1">
              <a:lnSpc>
                <a:spcPct val="150000"/>
              </a:lnSpc>
            </a:pPr>
            <a:r>
              <a:rPr lang="en-GB" dirty="0" smtClean="0"/>
              <a:t>Analysis of the situation having different credit ratings by different CRAs</a:t>
            </a:r>
          </a:p>
          <a:p>
            <a:pPr lvl="1"/>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Creditors and Credit Rating Agencies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pPr algn="ct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Creditors and Credit Rating Agencies</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a:xfrm>
            <a:off x="685800" y="3962399"/>
            <a:ext cx="7772400" cy="1371601"/>
          </a:xfrm>
        </p:spPr>
        <p:txBody>
          <a:bodyPr>
            <a:normAutofit/>
          </a:bodyPr>
          <a:lstStyle/>
          <a:p>
            <a:pPr algn="ctr"/>
            <a:endParaRPr lang="en-GB" dirty="0" smtClean="0">
              <a:solidFill>
                <a:srgbClr val="FF0000"/>
              </a:solidFill>
            </a:endParaRPr>
          </a:p>
          <a:p>
            <a:pPr algn="ctr"/>
            <a:r>
              <a:rPr lang="en-GB" dirty="0" smtClean="0">
                <a:solidFill>
                  <a:srgbClr val="FF0000"/>
                </a:solidFill>
              </a:rPr>
              <a:t>Lesson 15</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Last Lecture Review</a:t>
            </a:r>
          </a:p>
          <a:p>
            <a:pPr lvl="1">
              <a:lnSpc>
                <a:spcPct val="150000"/>
              </a:lnSpc>
            </a:pPr>
            <a:r>
              <a:rPr lang="en-GB" dirty="0" smtClean="0"/>
              <a:t>Shareholders are innocent and helpless victims when scandals occur.</a:t>
            </a:r>
          </a:p>
          <a:p>
            <a:pPr lvl="1">
              <a:lnSpc>
                <a:spcPct val="150000"/>
              </a:lnSpc>
            </a:pPr>
            <a:r>
              <a:rPr lang="en-GB" dirty="0" smtClean="0"/>
              <a:t>Two categories of investors</a:t>
            </a:r>
          </a:p>
          <a:p>
            <a:pPr lvl="2">
              <a:lnSpc>
                <a:spcPct val="150000"/>
              </a:lnSpc>
            </a:pPr>
            <a:r>
              <a:rPr lang="en-GB" dirty="0" smtClean="0"/>
              <a:t>Individual investors</a:t>
            </a:r>
          </a:p>
          <a:p>
            <a:pPr lvl="2">
              <a:lnSpc>
                <a:spcPct val="150000"/>
              </a:lnSpc>
            </a:pPr>
            <a:r>
              <a:rPr lang="en-GB" dirty="0" smtClean="0"/>
              <a:t>Institutional investors</a:t>
            </a:r>
          </a:p>
          <a:p>
            <a:pPr lvl="1">
              <a:lnSpc>
                <a:spcPct val="150000"/>
              </a:lnSpc>
            </a:pPr>
            <a:r>
              <a:rPr lang="en-GB" dirty="0" smtClean="0"/>
              <a:t>Institutional investors are more effective and influential than the individual investors</a:t>
            </a:r>
          </a:p>
          <a:p>
            <a:pPr lvl="1"/>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pPr>
            <a:r>
              <a:rPr lang="en-GB" dirty="0" smtClean="0"/>
              <a:t>Benefits of Mutual Funds </a:t>
            </a:r>
          </a:p>
          <a:p>
            <a:pPr lvl="1">
              <a:lnSpc>
                <a:spcPct val="150000"/>
              </a:lnSpc>
            </a:pPr>
            <a:r>
              <a:rPr lang="en-GB" dirty="0" smtClean="0"/>
              <a:t>The advantage of professional investment management.</a:t>
            </a:r>
          </a:p>
          <a:p>
            <a:pPr lvl="1">
              <a:lnSpc>
                <a:spcPct val="150000"/>
              </a:lnSpc>
            </a:pPr>
            <a:r>
              <a:rPr lang="en-GB" dirty="0" smtClean="0"/>
              <a:t>Funds managers have real access and information about the market.</a:t>
            </a:r>
          </a:p>
          <a:p>
            <a:pPr lvl="1">
              <a:lnSpc>
                <a:spcPct val="150000"/>
              </a:lnSpc>
            </a:pPr>
            <a:r>
              <a:rPr lang="en-GB" dirty="0" smtClean="0"/>
              <a:t>Diversification in the investment.</a:t>
            </a:r>
          </a:p>
          <a:p>
            <a:pPr lvl="1">
              <a:lnSpc>
                <a:spcPct val="150000"/>
              </a:lnSpc>
            </a:pPr>
            <a:r>
              <a:rPr lang="en-GB" dirty="0" smtClean="0"/>
              <a:t>Low cost and high quality investing.</a:t>
            </a:r>
          </a:p>
          <a:p>
            <a:pPr lvl="1">
              <a:lnSpc>
                <a:spcPct val="150000"/>
              </a:lnSpc>
            </a:pPr>
            <a:r>
              <a:rPr lang="en-GB" dirty="0" smtClean="0"/>
              <a:t>Convenience and flexible.</a:t>
            </a:r>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6062472"/>
          </a:xfrm>
        </p:spPr>
        <p:txBody>
          <a:bodyPr>
            <a:normAutofit lnSpcReduction="10000"/>
          </a:bodyPr>
          <a:lstStyle/>
          <a:p>
            <a:pPr lvl="1">
              <a:lnSpc>
                <a:spcPct val="120000"/>
              </a:lnSpc>
            </a:pPr>
            <a:r>
              <a:rPr lang="en-GB" dirty="0" smtClean="0"/>
              <a:t>Mutual funds investment funds are liquid and easy to withdraw.</a:t>
            </a:r>
          </a:p>
          <a:p>
            <a:pPr lvl="1">
              <a:lnSpc>
                <a:spcPct val="120000"/>
              </a:lnSpc>
              <a:buFont typeface="Wingdings" pitchFamily="2" charset="2"/>
              <a:buChar char="Ø"/>
            </a:pPr>
            <a:r>
              <a:rPr lang="en-GB" sz="2700" b="1" dirty="0" smtClean="0"/>
              <a:t>Costs of Mutual Funds</a:t>
            </a:r>
          </a:p>
          <a:p>
            <a:pPr lvl="2">
              <a:lnSpc>
                <a:spcPct val="120000"/>
              </a:lnSpc>
              <a:buFont typeface="Wingdings" pitchFamily="2" charset="2"/>
              <a:buChar char="Ø"/>
            </a:pPr>
            <a:r>
              <a:rPr lang="en-GB" dirty="0" smtClean="0"/>
              <a:t>Hidden fee charges</a:t>
            </a:r>
          </a:p>
          <a:p>
            <a:pPr lvl="1">
              <a:lnSpc>
                <a:spcPct val="120000"/>
              </a:lnSpc>
            </a:pPr>
            <a:r>
              <a:rPr lang="en-GB" dirty="0" smtClean="0"/>
              <a:t>What is Shareholders activism?</a:t>
            </a:r>
          </a:p>
          <a:p>
            <a:pPr lvl="1">
              <a:lnSpc>
                <a:spcPct val="120000"/>
              </a:lnSpc>
            </a:pPr>
            <a:r>
              <a:rPr lang="en-GB" dirty="0" smtClean="0"/>
              <a:t>The goal of activists ranges from financial as well as non-financial matters.</a:t>
            </a:r>
          </a:p>
          <a:p>
            <a:pPr lvl="1">
              <a:lnSpc>
                <a:spcPct val="120000"/>
              </a:lnSpc>
            </a:pPr>
            <a:r>
              <a:rPr lang="en-GB" dirty="0" smtClean="0"/>
              <a:t>Individual shareholders activism</a:t>
            </a:r>
          </a:p>
          <a:p>
            <a:pPr lvl="1">
              <a:lnSpc>
                <a:spcPct val="120000"/>
              </a:lnSpc>
            </a:pPr>
            <a:r>
              <a:rPr lang="en-GB" dirty="0" smtClean="0"/>
              <a:t>Monitoring by large shareholders</a:t>
            </a:r>
          </a:p>
          <a:p>
            <a:pPr lvl="1">
              <a:lnSpc>
                <a:spcPct val="120000"/>
              </a:lnSpc>
            </a:pPr>
            <a:r>
              <a:rPr lang="en-GB" dirty="0" smtClean="0"/>
              <a:t>Institutional Shareholders: An Overview</a:t>
            </a:r>
          </a:p>
          <a:p>
            <a:pPr lvl="1">
              <a:lnSpc>
                <a:spcPct val="120000"/>
              </a:lnSpc>
            </a:pPr>
            <a:r>
              <a:rPr lang="en-GB" dirty="0" smtClean="0"/>
              <a:t>Does Institution Shareholders activism works?</a:t>
            </a:r>
          </a:p>
          <a:p>
            <a:pPr>
              <a:lnSpc>
                <a:spcPct val="150000"/>
              </a:lnSpc>
            </a:pPr>
            <a:endParaRPr lang="en-GB" dirty="0" smtClean="0"/>
          </a:p>
          <a:p>
            <a:pPr>
              <a:lnSpc>
                <a:spcPct val="150000"/>
              </a:lnSpc>
              <a:buNone/>
            </a:pPr>
            <a:r>
              <a:rPr lang="en-GB" dirty="0" smtClean="0"/>
              <a:t>				</a:t>
            </a:r>
            <a:endParaRPr lang="en-GB" sz="4800"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lvl="1" indent="-256032">
              <a:lnSpc>
                <a:spcPct val="150000"/>
              </a:lnSpc>
              <a:spcBef>
                <a:spcPts val="400"/>
              </a:spcBef>
              <a:buSzPct val="68000"/>
              <a:buFont typeface="Wingdings 3"/>
              <a:buChar char=""/>
            </a:pPr>
            <a:r>
              <a:rPr lang="en-GB" dirty="0" smtClean="0"/>
              <a:t>Potential Roadblocks to effective Shareholders activism.</a:t>
            </a:r>
          </a:p>
          <a:p>
            <a:pPr lvl="1">
              <a:lnSpc>
                <a:spcPct val="150000"/>
              </a:lnSpc>
            </a:pPr>
            <a:r>
              <a:rPr lang="en-GB" dirty="0" smtClean="0"/>
              <a:t>Limited desire to be activists</a:t>
            </a:r>
          </a:p>
          <a:p>
            <a:pPr lvl="1">
              <a:lnSpc>
                <a:spcPct val="150000"/>
              </a:lnSpc>
            </a:pPr>
            <a:r>
              <a:rPr lang="en-GB" dirty="0" smtClean="0"/>
              <a:t>Many other options for investments</a:t>
            </a:r>
          </a:p>
          <a:p>
            <a:pPr lvl="1">
              <a:lnSpc>
                <a:spcPct val="150000"/>
              </a:lnSpc>
            </a:pPr>
            <a:r>
              <a:rPr lang="en-GB" dirty="0" smtClean="0"/>
              <a:t>Mgt don’t hire pension fund advisors who are trouble makers for management</a:t>
            </a:r>
          </a:p>
          <a:p>
            <a:pPr lvl="1">
              <a:lnSpc>
                <a:spcPct val="150000"/>
              </a:lnSpc>
            </a:pPr>
            <a:r>
              <a:rPr lang="en-GB" dirty="0" smtClean="0"/>
              <a:t>Private/public funds normally go with management activities.</a:t>
            </a:r>
          </a:p>
          <a:p>
            <a:pPr lvl="1">
              <a:buNone/>
            </a:pPr>
            <a:r>
              <a:rPr lang="en-GB" dirty="0" smtClean="0"/>
              <a:t> </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1">
              <a:lnSpc>
                <a:spcPct val="150000"/>
              </a:lnSpc>
            </a:pPr>
            <a:r>
              <a:rPr lang="en-GB" dirty="0" smtClean="0"/>
              <a:t>Law restricts them to become </a:t>
            </a:r>
            <a:r>
              <a:rPr lang="en-GB" dirty="0" smtClean="0"/>
              <a:t>major OWNER </a:t>
            </a:r>
            <a:r>
              <a:rPr lang="en-GB" dirty="0" smtClean="0"/>
              <a:t>of the firm.</a:t>
            </a:r>
          </a:p>
          <a:p>
            <a:pPr lvl="1">
              <a:lnSpc>
                <a:spcPct val="150000"/>
              </a:lnSpc>
            </a:pPr>
            <a:r>
              <a:rPr lang="en-GB" dirty="0" smtClean="0"/>
              <a:t>Long paperwork.</a:t>
            </a:r>
          </a:p>
          <a:p>
            <a:pPr lvl="1">
              <a:lnSpc>
                <a:spcPct val="150000"/>
              </a:lnSpc>
              <a:buNone/>
            </a:pPr>
            <a:endParaRPr lang="en-GB" dirty="0" smtClean="0"/>
          </a:p>
          <a:p>
            <a:pPr>
              <a:lnSpc>
                <a:spcPct val="150000"/>
              </a:lnSpc>
            </a:pPr>
            <a:r>
              <a:rPr lang="en-GB" dirty="0" smtClean="0"/>
              <a:t>International Perspective</a:t>
            </a:r>
          </a:p>
          <a:p>
            <a:pPr lvl="1">
              <a:lnSpc>
                <a:spcPct val="150000"/>
              </a:lnSpc>
            </a:pPr>
            <a:r>
              <a:rPr lang="en-GB" dirty="0" smtClean="0"/>
              <a:t>In west, we can see company discourages one investor to become the significant owner</a:t>
            </a:r>
          </a:p>
          <a:p>
            <a:pPr lvl="1">
              <a:lnSpc>
                <a:spcPct val="150000"/>
              </a:lnSpc>
            </a:pPr>
            <a:r>
              <a:rPr lang="en-GB" dirty="0" smtClean="0"/>
              <a:t>In east, we can see greater owners i.e. family owner as well as state owner. </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Lecture Outlines</a:t>
            </a:r>
          </a:p>
          <a:p>
            <a:pPr lvl="1">
              <a:lnSpc>
                <a:spcPct val="150000"/>
              </a:lnSpc>
            </a:pPr>
            <a:r>
              <a:rPr lang="en-GB" dirty="0" smtClean="0"/>
              <a:t>Introduction</a:t>
            </a:r>
          </a:p>
          <a:p>
            <a:pPr lvl="2">
              <a:lnSpc>
                <a:spcPct val="150000"/>
              </a:lnSpc>
            </a:pPr>
            <a:r>
              <a:rPr lang="en-GB" dirty="0" smtClean="0"/>
              <a:t>Who care about the firm 1. stock holders 2. Creditors</a:t>
            </a:r>
          </a:p>
          <a:p>
            <a:pPr lvl="1">
              <a:lnSpc>
                <a:spcPct val="150000"/>
              </a:lnSpc>
            </a:pPr>
            <a:r>
              <a:rPr lang="en-GB" dirty="0" smtClean="0"/>
              <a:t>Two types of lenders</a:t>
            </a:r>
          </a:p>
          <a:p>
            <a:pPr lvl="2">
              <a:lnSpc>
                <a:spcPct val="150000"/>
              </a:lnSpc>
            </a:pPr>
            <a:r>
              <a:rPr lang="en-GB" dirty="0" smtClean="0"/>
              <a:t>Commercial Banks</a:t>
            </a:r>
          </a:p>
          <a:p>
            <a:pPr lvl="2">
              <a:lnSpc>
                <a:spcPct val="150000"/>
              </a:lnSpc>
            </a:pPr>
            <a:r>
              <a:rPr lang="en-GB" dirty="0" smtClean="0"/>
              <a:t>Individual (bondholders)</a:t>
            </a:r>
          </a:p>
          <a:p>
            <a:pPr lvl="1">
              <a:lnSpc>
                <a:spcPct val="150000"/>
              </a:lnSpc>
            </a:pPr>
            <a:r>
              <a:rPr lang="en-GB" dirty="0" smtClean="0"/>
              <a:t>Credit Rating Agencies (CRAs)</a:t>
            </a:r>
          </a:p>
          <a:p>
            <a:pPr lvl="1">
              <a:lnSpc>
                <a:spcPct val="150000"/>
              </a:lnSpc>
            </a:pPr>
            <a:r>
              <a:rPr lang="en-GB" dirty="0" smtClean="0"/>
              <a:t>Analysis of the situation having different credit ratings by different CRAs</a:t>
            </a:r>
            <a:endParaRPr lang="en-GB" dirty="0"/>
          </a:p>
        </p:txBody>
      </p:sp>
      <p:sp>
        <p:nvSpPr>
          <p:cNvPr id="3" name="Title 2"/>
          <p:cNvSpPr>
            <a:spLocks noGrp="1"/>
          </p:cNvSpPr>
          <p:nvPr>
            <p:ph type="title"/>
          </p:nvPr>
        </p:nvSpPr>
        <p:spPr/>
        <p:txBody>
          <a:bodyPr>
            <a:normAutofit/>
          </a:bodyPr>
          <a:lstStyle/>
          <a:p>
            <a:r>
              <a:rPr lang="en-GB" sz="3500" dirty="0" smtClean="0"/>
              <a:t>Creditors and Credit Rating Agencies</a:t>
            </a:r>
            <a:endParaRPr lang="en-GB" sz="35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a:bodyPr>
          <a:lstStyle/>
          <a:p>
            <a:r>
              <a:rPr lang="en-GB" dirty="0" smtClean="0"/>
              <a:t>Introduction</a:t>
            </a:r>
          </a:p>
          <a:p>
            <a:pPr lvl="1">
              <a:lnSpc>
                <a:spcPct val="150000"/>
              </a:lnSpc>
            </a:pPr>
            <a:r>
              <a:rPr lang="en-GB" dirty="0" smtClean="0"/>
              <a:t>Who really cares about the firm? </a:t>
            </a:r>
          </a:p>
          <a:p>
            <a:pPr lvl="2">
              <a:lnSpc>
                <a:spcPct val="150000"/>
              </a:lnSpc>
            </a:pPr>
            <a:r>
              <a:rPr lang="en-GB" dirty="0" smtClean="0"/>
              <a:t>Stock holders</a:t>
            </a:r>
          </a:p>
          <a:p>
            <a:pPr lvl="2">
              <a:lnSpc>
                <a:spcPct val="150000"/>
              </a:lnSpc>
            </a:pPr>
            <a:r>
              <a:rPr lang="en-GB" dirty="0" smtClean="0"/>
              <a:t>Lenders (Creditors)</a:t>
            </a:r>
          </a:p>
          <a:p>
            <a:pPr lvl="1">
              <a:lnSpc>
                <a:spcPct val="150000"/>
              </a:lnSpc>
            </a:pPr>
            <a:r>
              <a:rPr lang="en-GB" dirty="0" smtClean="0"/>
              <a:t>We will discuss about the lenders attitude toward corporate governance.</a:t>
            </a:r>
          </a:p>
          <a:p>
            <a:pPr lvl="1">
              <a:lnSpc>
                <a:spcPct val="150000"/>
              </a:lnSpc>
            </a:pPr>
            <a:r>
              <a:rPr lang="en-GB" dirty="0" smtClean="0"/>
              <a:t>There are basically two types of lenders </a:t>
            </a:r>
          </a:p>
          <a:p>
            <a:pPr lvl="2">
              <a:lnSpc>
                <a:spcPct val="150000"/>
              </a:lnSpc>
            </a:pPr>
            <a:r>
              <a:rPr lang="en-GB" dirty="0" smtClean="0"/>
              <a:t>Commercial banks</a:t>
            </a:r>
          </a:p>
          <a:p>
            <a:pPr lvl="2">
              <a:lnSpc>
                <a:spcPct val="150000"/>
              </a:lnSpc>
            </a:pPr>
            <a:r>
              <a:rPr lang="en-GB" dirty="0" smtClean="0"/>
              <a:t>Individual investors (bondholders)</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Creditors and Credit Rating Agencies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TotalTime>
  <Words>923</Words>
  <Application>Microsoft Office PowerPoint</Application>
  <PresentationFormat>On-screen Show (4:3)</PresentationFormat>
  <Paragraphs>123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Corporate Governance</vt:lpstr>
      <vt:lpstr>Creditors and Credit Rating Agencies</vt:lpstr>
      <vt:lpstr>Shareholders &amp; Shareholder Activism</vt:lpstr>
      <vt:lpstr>Shareholders &amp; Shareholder Activism</vt:lpstr>
      <vt:lpstr>Shareholders &amp; Shareholder Activism</vt:lpstr>
      <vt:lpstr>Shareholders &amp; Shareholder Activism</vt:lpstr>
      <vt:lpstr>Shareholders &amp; Shareholder Activism</vt:lpstr>
      <vt:lpstr>Creditors and Credit Rating Agencies</vt:lpstr>
      <vt:lpstr>Creditors and Credit Rating Agencies</vt:lpstr>
      <vt:lpstr>Creditors and Credit Rating Agencies</vt:lpstr>
      <vt:lpstr>Creditors and Credit Rating Agencies</vt:lpstr>
      <vt:lpstr>Creditors and Credit Rating Agencies</vt:lpstr>
      <vt:lpstr>Creditors and Credit Rating Agencies</vt:lpstr>
      <vt:lpstr>Creditors and Credit Rating Agencies</vt:lpstr>
      <vt:lpstr>Creditors and Credit Rating Agencies</vt:lpstr>
      <vt:lpstr>Creditors and Credit Rating Agencies</vt:lpstr>
      <vt:lpstr>Creditors and Credit Rating Agencies</vt:lpstr>
      <vt:lpstr>Creditors and Credit Rating Agencies</vt:lpstr>
      <vt:lpstr>Creditors and Credit Rating Agencies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dc:title>
  <dc:creator>Irfan</dc:creator>
  <cp:lastModifiedBy>Administrator</cp:lastModifiedBy>
  <cp:revision>445</cp:revision>
  <dcterms:created xsi:type="dcterms:W3CDTF">2006-08-16T00:00:00Z</dcterms:created>
  <dcterms:modified xsi:type="dcterms:W3CDTF">2013-04-27T12:11:31Z</dcterms:modified>
</cp:coreProperties>
</file>