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Similarly, one </a:t>
            </a:r>
            <a:r>
              <a:rPr lang="en-GB" dirty="0" err="1" smtClean="0"/>
              <a:t>lac</a:t>
            </a:r>
            <a:r>
              <a:rPr lang="en-GB" dirty="0" smtClean="0"/>
              <a:t> (100000) worth of bond having 5% interest rate will give the lender 5000 rupees i.e. 100000 x 5/100= 5000</a:t>
            </a:r>
          </a:p>
          <a:p>
            <a:endParaRPr lang="en-GB" dirty="0" smtClean="0"/>
          </a:p>
          <a:p>
            <a:r>
              <a:rPr lang="en-GB" dirty="0" smtClean="0"/>
              <a:t>So, from the above examples we can conclude that there is a high risk involved in the first example having 10 interest rate with the bond and will get low credit rating from the CRAs and vice versa.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19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/>
              <a:t>Another view of Credit Rating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New company= low interest on bonds= High credit rate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New company= high interest on bonds=Low  credit rate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Mature company=high interest = High credit rate </a:t>
            </a:r>
          </a:p>
          <a:p>
            <a:pPr lvl="1">
              <a:lnSpc>
                <a:spcPct val="150000"/>
              </a:lnSpc>
              <a:buNone/>
            </a:pPr>
            <a:endParaRPr lang="en-GB" dirty="0" smtClean="0"/>
          </a:p>
          <a:p>
            <a:pPr lvl="1">
              <a:lnSpc>
                <a:spcPct val="150000"/>
              </a:lnSpc>
              <a:buNone/>
            </a:pPr>
            <a:r>
              <a:rPr lang="en-GB" dirty="0" smtClean="0"/>
              <a:t>Mature company= Low interest = Best Credit rate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r>
              <a:rPr lang="en-GB" sz="3500" dirty="0" smtClean="0">
                <a:solidFill>
                  <a:srgbClr val="464646"/>
                </a:solidFill>
              </a:rPr>
              <a:t>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The Big 3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Big Three credit rating agencies are Standard and Poor’s, Moody’s Investors Service, and Fitch Rating. Moody's and Standard &amp; Poor's each control about 40 percent of the market. Third-ranked Fitch Ratings, which has about a 14 percent market share, sometimes is used as an alternative to one of the other majors.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Creditors and Credit Rating Agencies</a:t>
            </a:r>
            <a:endParaRPr lang="en-GB" sz="3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GB" dirty="0" smtClean="0"/>
              <a:t>In Pakistan, we have PACRA (Pakistan Credit rating Agency) and many other private credit rating agencies.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/>
              <a:t>The </a:t>
            </a:r>
            <a:r>
              <a:rPr lang="en-GB" b="1" dirty="0" smtClean="0"/>
              <a:t>Ratings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To assess the credit worthiness of companies, the credit agencies employ financial analysts who examine the firm’s financial positions, business plan, and strategies.</a:t>
            </a:r>
          </a:p>
          <a:p>
            <a:pPr lvl="1">
              <a:lnSpc>
                <a:spcPct val="150000"/>
              </a:lnSpc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T</a:t>
            </a:r>
            <a:r>
              <a:rPr lang="en-GB" dirty="0" smtClean="0"/>
              <a:t>his means that the analysts carefully review public financial statements by the companies.    </a:t>
            </a:r>
            <a:endParaRPr lang="en-GB" dirty="0" smtClean="0"/>
          </a:p>
          <a:p>
            <a:pPr lvl="1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r>
              <a:rPr lang="en-GB" sz="3500" dirty="0" smtClean="0">
                <a:solidFill>
                  <a:srgbClr val="464646"/>
                </a:solidFill>
              </a:rPr>
              <a:t>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>
              <a:lnSpc>
                <a:spcPct val="150000"/>
              </a:lnSpc>
            </a:pPr>
            <a:r>
              <a:rPr lang="en-GB" dirty="0" smtClean="0"/>
              <a:t>To assist in their investigations, the SEC has granted the agencies an exemption from disclosure rules so that companies can reveal non-public or sensitive information to the agencies in confidence.</a:t>
            </a:r>
          </a:p>
          <a:p>
            <a:pPr lvl="1" algn="just">
              <a:lnSpc>
                <a:spcPct val="150000"/>
              </a:lnSpc>
            </a:pPr>
            <a:endParaRPr lang="en-GB" dirty="0" smtClean="0"/>
          </a:p>
          <a:p>
            <a:pPr lvl="1" algn="just">
              <a:lnSpc>
                <a:spcPct val="150000"/>
              </a:lnSpc>
            </a:pPr>
            <a:r>
              <a:rPr lang="en-GB" dirty="0" smtClean="0"/>
              <a:t>Companies have no </a:t>
            </a:r>
            <a:r>
              <a:rPr lang="en-GB" b="1" dirty="0" smtClean="0"/>
              <a:t>obligation</a:t>
            </a:r>
            <a:r>
              <a:rPr lang="en-GB" dirty="0" smtClean="0"/>
              <a:t> to reveal special information but they often do so to convince the agencies that their debt issues (bonds) should be rated highly.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Creditors and Credit Rating Agencies</a:t>
            </a:r>
            <a:endParaRPr lang="en-GB" sz="35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300000"/>
              </a:lnSpc>
            </a:pPr>
            <a:r>
              <a:rPr lang="en-GB" dirty="0" smtClean="0"/>
              <a:t>Credit analysts can often question </a:t>
            </a:r>
            <a:r>
              <a:rPr lang="en-GB" b="1" dirty="0" smtClean="0"/>
              <a:t>CEOs</a:t>
            </a:r>
            <a:r>
              <a:rPr lang="en-GB" dirty="0" smtClean="0"/>
              <a:t> and other </a:t>
            </a:r>
            <a:r>
              <a:rPr lang="en-GB" b="1" dirty="0" smtClean="0"/>
              <a:t>top executives </a:t>
            </a:r>
            <a:r>
              <a:rPr lang="en-GB" dirty="0" smtClean="0"/>
              <a:t>directly when conducting reviews because of the importanc</a:t>
            </a:r>
            <a:r>
              <a:rPr lang="en-GB" dirty="0" smtClean="0"/>
              <a:t>e of credit ratings.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/>
          <a:lstStyle/>
          <a:p>
            <a:r>
              <a:rPr lang="en-GB" dirty="0" smtClean="0"/>
              <a:t>Rating of Bond Safety and Example Bond Yields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848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936"/>
                <a:gridCol w="1143461"/>
                <a:gridCol w="1790199"/>
                <a:gridCol w="24780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Ratings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Moody’s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Standard &amp; </a:t>
                      </a:r>
                      <a:r>
                        <a:rPr lang="en-GB" dirty="0" err="1" smtClean="0"/>
                        <a:t>Poors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700" dirty="0" smtClean="0"/>
                        <a:t>Example bond Yield,%</a:t>
                      </a:r>
                      <a:endParaRPr lang="en-GB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Best Qty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6.4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 Qty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Upper Medium Grade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Medium Grade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BBB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Non-Investment Grade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Ba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Highly Speculative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Defaulted or close to 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Caa</a:t>
                      </a:r>
                      <a:r>
                        <a:rPr lang="en-GB" dirty="0" smtClean="0"/>
                        <a:t> to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CCC to</a:t>
                      </a:r>
                      <a:r>
                        <a:rPr lang="en-GB" baseline="0" dirty="0" smtClean="0"/>
                        <a:t>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 to 90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Explanation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Consider two companies that want to borrow $1 billion by issuing bonds. The rating company rates the first company in the “high quality” category. This firm will have to pay 6.9% (or 69 million) in interest every year.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second firm is rated “non-investment grade” and would have to pay $99 million annually. </a:t>
            </a:r>
          </a:p>
          <a:p>
            <a:pPr lvl="1">
              <a:lnSpc>
                <a:spcPct val="150000"/>
              </a:lnSpc>
            </a:pPr>
            <a:r>
              <a:rPr lang="en-GB" i="1" dirty="0" smtClean="0"/>
              <a:t>These amount differ substantially </a:t>
            </a:r>
            <a:r>
              <a:rPr lang="en-GB" b="1" i="1" dirty="0" smtClean="0"/>
              <a:t>riskier </a:t>
            </a:r>
            <a:r>
              <a:rPr lang="en-GB" i="1" dirty="0" smtClean="0"/>
              <a:t>companies pay higher interest</a:t>
            </a:r>
            <a:r>
              <a:rPr lang="en-GB" dirty="0" smtClean="0"/>
              <a:t>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r>
              <a:rPr lang="en-GB" sz="3500" dirty="0" smtClean="0">
                <a:solidFill>
                  <a:srgbClr val="464646"/>
                </a:solidFill>
              </a:rPr>
              <a:t>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If a company becomes stronger financially stronger over time, then the bond rating will also improve .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When a firm begins to struggle financially, credit agencies downgrade the ratings on its securities i.e. from AAA to AA or even A.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Creditors and Credit Rating Agencies</a:t>
            </a:r>
            <a:endParaRPr lang="en-GB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Creditors and Credit Rating Agencies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399"/>
            <a:ext cx="7772400" cy="1371601"/>
          </a:xfrm>
        </p:spPr>
        <p:txBody>
          <a:bodyPr>
            <a:normAutofit/>
          </a:bodyPr>
          <a:lstStyle/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Lesson </a:t>
            </a:r>
            <a:r>
              <a:rPr lang="en-GB" dirty="0" smtClean="0">
                <a:solidFill>
                  <a:srgbClr val="FF0000"/>
                </a:solidFill>
              </a:rPr>
              <a:t>16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Criticisms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1. consulting businesses (Conflict of interest)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being both consultants and credit </a:t>
            </a:r>
            <a:r>
              <a:rPr lang="en-GB" dirty="0" err="1" smtClean="0"/>
              <a:t>raters</a:t>
            </a:r>
            <a:r>
              <a:rPr lang="en-GB" dirty="0" smtClean="0"/>
              <a:t> creates a conflicts of interests similar to the one that occurred when auditing firms were also consultants for a company.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2. First Amendment Right to CRA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According to this right, companies can’t sui any CRA and makes credit agencies nearly invincible. </a:t>
            </a:r>
          </a:p>
          <a:p>
            <a:pPr lvl="2">
              <a:lnSpc>
                <a:spcPct val="150000"/>
              </a:lnSpc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3. </a:t>
            </a:r>
            <a:r>
              <a:rPr lang="en-GB" dirty="0" smtClean="0"/>
              <a:t>M</a:t>
            </a:r>
            <a:r>
              <a:rPr lang="en-GB" dirty="0" smtClean="0"/>
              <a:t>istakes while “Rating”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CRA play vital role while rating different firms. Giving wrong credit rate (high as well as low) can put the </a:t>
            </a:r>
            <a:r>
              <a:rPr lang="en-GB" b="1" dirty="0" smtClean="0"/>
              <a:t>company</a:t>
            </a:r>
            <a:r>
              <a:rPr lang="en-GB" dirty="0" smtClean="0"/>
              <a:t> as well as </a:t>
            </a:r>
            <a:r>
              <a:rPr lang="en-GB" b="1" dirty="0" smtClean="0"/>
              <a:t>investors</a:t>
            </a:r>
            <a:r>
              <a:rPr lang="en-GB" dirty="0" smtClean="0"/>
              <a:t> in chaos.</a:t>
            </a:r>
          </a:p>
          <a:p>
            <a:pPr lvl="2">
              <a:lnSpc>
                <a:spcPct val="150000"/>
              </a:lnSpc>
              <a:buNone/>
            </a:pP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4. CRA as Watchman (independent monitor)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CRA are not blameless in the corporate scandals. Indeed, their special relationship with companies allow them to obtain private information and can detect fraud and warn investors.  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5. Relationship with management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One of the biggest criticisms on CRA i.e. having relationship with the management. So how the investors would rely on credit ratings.</a:t>
            </a:r>
          </a:p>
          <a:p>
            <a:pPr lvl="2">
              <a:lnSpc>
                <a:spcPct val="150000"/>
              </a:lnSpc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en-GB" dirty="0" smtClean="0"/>
              <a:t>6. Blackmailing for new businesses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New businesses normally required moral as well as financial support to sustain. So CRA can blackmail them to get good credit ratings for their businesses to sustain. 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r>
              <a:rPr lang="en-GB" sz="3500" dirty="0" smtClean="0">
                <a:solidFill>
                  <a:srgbClr val="464646"/>
                </a:solidFill>
              </a:rPr>
              <a:t>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International Perspective (Japan Main Bank System during 1980s)</a:t>
            </a:r>
          </a:p>
          <a:p>
            <a:pPr lvl="1"/>
            <a:r>
              <a:rPr lang="en-GB" dirty="0" smtClean="0"/>
              <a:t>In most countries, bank debt is the primary form of corporate borrowing and even the primary source of new financing due to lack of a sophisticated public debt market.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Although Japan is a developed market but still rely heavily on bank debt, having long-term relationships with banks, usually with each firm having a “main bank”.  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Creditors and Credit Rating Agencies</a:t>
            </a:r>
            <a:endParaRPr lang="en-GB" sz="35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These main banks usually own equity and place its own personnel into important management positions (including directorships) of the borrowing firms. </a:t>
            </a:r>
            <a:endParaRPr lang="en-GB" dirty="0" smtClean="0"/>
          </a:p>
          <a:p>
            <a:pPr lvl="1"/>
            <a:r>
              <a:rPr lang="en-GB" dirty="0" smtClean="0"/>
              <a:t>Positive aspects of “main bank”</a:t>
            </a:r>
          </a:p>
          <a:p>
            <a:pPr lvl="2"/>
            <a:r>
              <a:rPr lang="en-GB" dirty="0" smtClean="0"/>
              <a:t>Active monitor of the Japanese firms.</a:t>
            </a:r>
          </a:p>
          <a:p>
            <a:pPr lvl="2"/>
            <a:r>
              <a:rPr lang="en-GB" dirty="0" smtClean="0"/>
              <a:t>Firms don’t care about the cash reserves as they have “main banks”.</a:t>
            </a:r>
          </a:p>
          <a:p>
            <a:pPr lvl="2"/>
            <a:r>
              <a:rPr lang="en-GB" dirty="0" smtClean="0"/>
              <a:t>“man bank” was always there to help in any financial crisis.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Negative aspect of “main bank” (Japanese market crash in 1990)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Too much influence on management.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Pressurising firm for profit stabilization rather than profit maximization in order to protect their claims as the firm’s largest creditors.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But if the banks faced financial difficulties, might led their client firms in financial troubles</a:t>
            </a:r>
          </a:p>
          <a:p>
            <a:pPr lvl="2">
              <a:lnSpc>
                <a:spcPct val="150000"/>
              </a:lnSpc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Creditors and Credit Rating Agencies</a:t>
            </a:r>
            <a:endParaRPr lang="en-GB" sz="35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Summary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Introduction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Who care about the firm 1. stock holders 2. Creditors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types of lenders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Commercial Banks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Individual (bondholders)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Credit Rating Agencies (CRAs)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Analysis of the situation having different credit ratings by different CRAs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 smtClean="0"/>
              <a:t>How did CRAs start?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High credit rating vs. Low credit rating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Another view of credit rating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New company vs. Mature company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BIG 3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PACRA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Ratings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Criticisms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Consulting firms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First Amendment Right to CRAs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Mistakes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CRAs as watchman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Relationship with management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blackmailing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International Perspective</a:t>
            </a:r>
          </a:p>
          <a:p>
            <a:pPr lvl="1">
              <a:lnSpc>
                <a:spcPct val="160000"/>
              </a:lnSpc>
            </a:pPr>
            <a:r>
              <a:rPr lang="en-GB" dirty="0" smtClean="0"/>
              <a:t>Japan (main bank)</a:t>
            </a:r>
          </a:p>
          <a:p>
            <a:pPr lvl="1"/>
            <a:endParaRPr lang="en-GB" dirty="0" smtClean="0"/>
          </a:p>
          <a:p>
            <a:pPr lvl="3">
              <a:buNone/>
            </a:pPr>
            <a:r>
              <a:rPr lang="en-GB" dirty="0" smtClean="0"/>
              <a:t>			   </a:t>
            </a:r>
            <a:r>
              <a:rPr lang="en-GB" sz="4000" dirty="0" smtClean="0"/>
              <a:t>The End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Last Lecture Review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Introduction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Who care about the firm 1. stock holders 2. Creditors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Two types of lenders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Commercial Banks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Individual (bondholders)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Credit Rating Agencies (CRAs)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Analysis of the situation having different credit ratings by different CRAs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Lecture Outlines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How did CRAs start?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High credit rating vs. Low credit rating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Another view of credit rating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New company vs. Mature company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BIG 3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PACRA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The Ratings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Criticisms</a:t>
            </a:r>
          </a:p>
          <a:p>
            <a:pPr lvl="1"/>
            <a:r>
              <a:rPr lang="en-GB" dirty="0" smtClean="0"/>
              <a:t>Consulting firms</a:t>
            </a:r>
          </a:p>
          <a:p>
            <a:pPr lvl="1"/>
            <a:r>
              <a:rPr lang="en-GB" dirty="0" smtClean="0"/>
              <a:t>First Amendment Right to CRAs</a:t>
            </a:r>
          </a:p>
          <a:p>
            <a:pPr lvl="1"/>
            <a:r>
              <a:rPr lang="en-GB" dirty="0" smtClean="0"/>
              <a:t>Mistakes</a:t>
            </a:r>
          </a:p>
          <a:p>
            <a:pPr lvl="1"/>
            <a:r>
              <a:rPr lang="en-GB" dirty="0" smtClean="0"/>
              <a:t>CRAs as watchman</a:t>
            </a:r>
          </a:p>
          <a:p>
            <a:pPr lvl="1"/>
            <a:r>
              <a:rPr lang="en-GB" dirty="0" smtClean="0"/>
              <a:t>Relationship with management</a:t>
            </a:r>
          </a:p>
          <a:p>
            <a:pPr lvl="1"/>
            <a:r>
              <a:rPr lang="en-GB" dirty="0" smtClean="0"/>
              <a:t>blackmailing</a:t>
            </a:r>
          </a:p>
          <a:p>
            <a:r>
              <a:rPr lang="en-GB" dirty="0" smtClean="0"/>
              <a:t>International Perspective</a:t>
            </a:r>
          </a:p>
          <a:p>
            <a:pPr lvl="1"/>
            <a:r>
              <a:rPr lang="en-GB" dirty="0" smtClean="0"/>
              <a:t>Japan (main bank)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0" dirty="0" smtClean="0">
                <a:solidFill>
                  <a:srgbClr val="464646"/>
                </a:solidFill>
                <a:effectLst/>
                <a:latin typeface="Calibri"/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/>
          </a:bodyPr>
          <a:lstStyle/>
          <a:p>
            <a:pPr>
              <a:tabLst>
                <a:tab pos="3846513" algn="l"/>
              </a:tabLst>
            </a:pPr>
            <a:r>
              <a:rPr lang="en-GB" b="1" dirty="0" smtClean="0"/>
              <a:t>How did Rating Agencies Start?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Times New Roman"/>
              </a:rPr>
              <a:t>Moody, John. </a:t>
            </a:r>
            <a:r>
              <a:rPr lang="en-US" sz="3200" i="1" kern="0" dirty="0" smtClean="0">
                <a:solidFill>
                  <a:srgbClr val="000000"/>
                </a:solidFill>
                <a:latin typeface="Times New Roman"/>
              </a:rPr>
              <a:t>Manual of Railroad        Securities, </a:t>
            </a:r>
            <a:r>
              <a:rPr lang="en-US" sz="3200" kern="0" dirty="0" smtClean="0">
                <a:solidFill>
                  <a:srgbClr val="000000"/>
                </a:solidFill>
                <a:latin typeface="Times New Roman"/>
              </a:rPr>
              <a:t>1909.  Provided operating      statistics for 200 railroads and their       securities.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Times New Roman"/>
              </a:rPr>
              <a:t>1916—Standard Co. began grading bonds.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Times New Roman"/>
              </a:rPr>
              <a:t>1920s—Poor and Fitch began bond rating.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Times New Roman"/>
              </a:rPr>
              <a:t>1941—Poor’s and Standard merged.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3200" kern="0" dirty="0" smtClean="0">
                <a:solidFill>
                  <a:srgbClr val="000000"/>
                </a:solidFill>
                <a:latin typeface="Times New Roman"/>
              </a:rPr>
              <a:t>Customers were investors who wanted  unbiased, arms-length financial analysis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CRA help investors understand the riskiness of a bond issued by issuing some grades. </a:t>
            </a:r>
          </a:p>
          <a:p>
            <a:endParaRPr lang="en-GB" dirty="0" smtClean="0"/>
          </a:p>
          <a:p>
            <a:r>
              <a:rPr lang="en-GB" dirty="0" smtClean="0"/>
              <a:t>A high quality rating for a company means that they can offer a bond at a low interest rate, having low risk and still easily sell them.</a:t>
            </a:r>
          </a:p>
          <a:p>
            <a:endParaRPr lang="en-GB" dirty="0" smtClean="0"/>
          </a:p>
          <a:p>
            <a:r>
              <a:rPr lang="en-GB" dirty="0" smtClean="0"/>
              <a:t>A lower quality rating would require offering the bonds at a high interest rate, having high risk and cost firms millions in interest payment. 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Creditors</a:t>
            </a:r>
            <a:r>
              <a:rPr lang="en-GB" sz="3500" dirty="0" smtClean="0">
                <a:solidFill>
                  <a:srgbClr val="464646"/>
                </a:solidFill>
              </a:rPr>
              <a:t> and Credit Rating Agencies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So, we can conclude it in this way;</a:t>
            </a:r>
          </a:p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		Credit rating = Risk related to credit</a:t>
            </a:r>
          </a:p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High Credit rate= low interest rate i.e. low risk</a:t>
            </a:r>
          </a:p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>
              <a:lnSpc>
                <a:spcPct val="150000"/>
              </a:lnSpc>
              <a:buNone/>
            </a:pPr>
            <a:r>
              <a:rPr lang="en-GB" dirty="0" smtClean="0"/>
              <a:t>Low Credit rate= High interest rate i.e. high risk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Creditors and Credit Rating Agencies</a:t>
            </a:r>
            <a:endParaRPr lang="en-GB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So, the bond having high interest rate may be awarded as low credit rate by the CRA.</a:t>
            </a:r>
          </a:p>
          <a:p>
            <a:endParaRPr lang="en-GB" dirty="0" smtClean="0"/>
          </a:p>
          <a:p>
            <a:r>
              <a:rPr lang="en-GB" dirty="0" smtClean="0"/>
              <a:t>And, the bond having low interest rate may be awarded high credit rate by the CRA.</a:t>
            </a:r>
          </a:p>
          <a:p>
            <a:endParaRPr lang="en-GB" dirty="0" smtClean="0"/>
          </a:p>
          <a:p>
            <a:r>
              <a:rPr lang="en-GB" dirty="0" smtClean="0"/>
              <a:t>E.g. one </a:t>
            </a:r>
            <a:r>
              <a:rPr lang="en-GB" dirty="0" err="1" smtClean="0"/>
              <a:t>lac</a:t>
            </a:r>
            <a:r>
              <a:rPr lang="en-GB" dirty="0" smtClean="0"/>
              <a:t> (100000) worth of bond having 10% interest rate will give the lender 10000 rupees i.e. 100000 x 10/100= 10000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>
                <a:solidFill>
                  <a:srgbClr val="464646"/>
                </a:solidFill>
              </a:rPr>
              <a:t>Creditors and Credit Rating Agencies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1400</Words>
  <Application>Microsoft Office PowerPoint</Application>
  <PresentationFormat>On-screen Show (4:3)</PresentationFormat>
  <Paragraphs>198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Corporate Governance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  <vt:lpstr>Creditors and Credit Rating Agencies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Irfan</dc:creator>
  <cp:lastModifiedBy>rashid</cp:lastModifiedBy>
  <cp:revision>15</cp:revision>
  <dcterms:created xsi:type="dcterms:W3CDTF">2006-08-16T00:00:00Z</dcterms:created>
  <dcterms:modified xsi:type="dcterms:W3CDTF">2013-04-27T09:59:43Z</dcterms:modified>
</cp:coreProperties>
</file>