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1" r:id="rId2"/>
    <p:sldId id="302" r:id="rId3"/>
    <p:sldId id="303" r:id="rId4"/>
    <p:sldId id="304" r:id="rId5"/>
    <p:sldId id="305" r:id="rId6"/>
    <p:sldId id="259" r:id="rId7"/>
    <p:sldId id="260" r:id="rId8"/>
    <p:sldId id="261" r:id="rId9"/>
    <p:sldId id="262" r:id="rId10"/>
    <p:sldId id="263" r:id="rId11"/>
    <p:sldId id="264" r:id="rId12"/>
    <p:sldId id="265" r:id="rId13"/>
    <p:sldId id="266" r:id="rId14"/>
    <p:sldId id="268" r:id="rId15"/>
    <p:sldId id="269" r:id="rId16"/>
    <p:sldId id="271" r:id="rId17"/>
    <p:sldId id="272" r:id="rId18"/>
    <p:sldId id="273" r:id="rId19"/>
    <p:sldId id="274" r:id="rId20"/>
    <p:sldId id="275" r:id="rId21"/>
    <p:sldId id="276" r:id="rId22"/>
    <p:sldId id="278" r:id="rId23"/>
    <p:sldId id="283" r:id="rId24"/>
    <p:sldId id="284" r:id="rId25"/>
    <p:sldId id="286" r:id="rId26"/>
    <p:sldId id="287" r:id="rId27"/>
    <p:sldId id="289" r:id="rId28"/>
    <p:sldId id="290" r:id="rId29"/>
    <p:sldId id="292" r:id="rId30"/>
    <p:sldId id="293" r:id="rId31"/>
    <p:sldId id="295" r:id="rId32"/>
    <p:sldId id="296" r:id="rId33"/>
    <p:sldId id="297" r:id="rId34"/>
    <p:sldId id="298" r:id="rId35"/>
    <p:sldId id="300" r:id="rId36"/>
    <p:sldId id="30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53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4/29/2013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4/29/2013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4/29/2013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4/29/2013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4/29/2013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pPr algn="ct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 Governance</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normAutofit fontScale="70000" lnSpcReduction="20000"/>
          </a:bodyPr>
          <a:lstStyle/>
          <a:p>
            <a:pPr algn="ctr"/>
            <a:r>
              <a:rPr lang="en-GB" dirty="0" smtClean="0">
                <a:solidFill>
                  <a:srgbClr val="FF0000"/>
                </a:solidFill>
              </a:rPr>
              <a:t>By: 1. Kenneth A. Kim</a:t>
            </a:r>
          </a:p>
          <a:p>
            <a:pPr algn="ctr"/>
            <a:r>
              <a:rPr lang="en-GB" dirty="0" smtClean="0">
                <a:solidFill>
                  <a:srgbClr val="FF0000"/>
                </a:solidFill>
              </a:rPr>
              <a:t>                John R. Nofsinger</a:t>
            </a:r>
          </a:p>
          <a:p>
            <a:pPr algn="ctr"/>
            <a:r>
              <a:rPr lang="en-GB" dirty="0" smtClean="0">
                <a:solidFill>
                  <a:srgbClr val="FF0000"/>
                </a:solidFill>
              </a:rPr>
              <a:t>And </a:t>
            </a:r>
          </a:p>
          <a:p>
            <a:pPr algn="ctr"/>
            <a:r>
              <a:rPr lang="en-GB" dirty="0" smtClean="0">
                <a:solidFill>
                  <a:srgbClr val="FF0000"/>
                </a:solidFill>
              </a:rPr>
              <a:t>      2. A. C. Fernando</a:t>
            </a:r>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81000" y="1981200"/>
            <a:ext cx="8534400" cy="3733800"/>
          </a:xfrm>
        </p:spPr>
        <p:txBody>
          <a:bodyPr/>
          <a:lstStyle/>
          <a:p>
            <a:r>
              <a:rPr lang="en-US">
                <a:latin typeface="Tahoma" pitchFamily="34" charset="0"/>
              </a:rPr>
              <a:t>Trade Unions</a:t>
            </a:r>
          </a:p>
          <a:p>
            <a:r>
              <a:rPr lang="en-US">
                <a:latin typeface="Tahoma" pitchFamily="34" charset="0"/>
              </a:rPr>
              <a:t>Co-determination: employee representation on boards of directors</a:t>
            </a:r>
          </a:p>
          <a:p>
            <a:r>
              <a:rPr lang="en-US">
                <a:latin typeface="Tahoma" pitchFamily="34" charset="0"/>
              </a:rPr>
              <a:t>Profit-sharing</a:t>
            </a:r>
          </a:p>
          <a:p>
            <a:r>
              <a:rPr lang="en-US">
                <a:latin typeface="Tahoma" pitchFamily="34" charset="0"/>
              </a:rPr>
              <a:t>Equity-sharing</a:t>
            </a:r>
          </a:p>
          <a:p>
            <a:r>
              <a:rPr lang="en-US">
                <a:latin typeface="Tahoma" pitchFamily="34" charset="0"/>
              </a:rPr>
              <a:t>"Team production" solution </a:t>
            </a:r>
          </a:p>
        </p:txBody>
      </p:sp>
      <p:sp>
        <p:nvSpPr>
          <p:cNvPr id="10242" name="Rectangle 2"/>
          <p:cNvSpPr>
            <a:spLocks noGrp="1" noChangeArrowheads="1"/>
          </p:cNvSpPr>
          <p:nvPr>
            <p:ph type="title"/>
          </p:nvPr>
        </p:nvSpPr>
        <p:spPr/>
        <p:txBody>
          <a:bodyPr>
            <a:normAutofit fontScale="90000"/>
          </a:bodyPr>
          <a:lstStyle/>
          <a:p>
            <a:r>
              <a:rPr lang="en-US" sz="4000"/>
              <a:t>The </a:t>
            </a:r>
            <a:r>
              <a:rPr lang="en-US" sz="3600" b="1">
                <a:latin typeface="Tahoma" pitchFamily="34" charset="0"/>
              </a:rPr>
              <a:t>interests</a:t>
            </a:r>
            <a:r>
              <a:rPr lang="en-US" sz="4000"/>
              <a:t> of employees can be protected through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57200" y="2098675"/>
            <a:ext cx="8229600" cy="4530725"/>
          </a:xfrm>
        </p:spPr>
        <p:txBody>
          <a:bodyPr/>
          <a:lstStyle/>
          <a:p>
            <a:r>
              <a:rPr lang="en-US">
                <a:latin typeface="Tahoma" pitchFamily="34" charset="0"/>
              </a:rPr>
              <a:t>Trade Unions could represent the collective interests of the employees and fight for what is rightly due to them from the organization. </a:t>
            </a:r>
          </a:p>
        </p:txBody>
      </p:sp>
      <p:sp>
        <p:nvSpPr>
          <p:cNvPr id="11266" name="Rectangle 2"/>
          <p:cNvSpPr>
            <a:spLocks noGrp="1" noChangeArrowheads="1"/>
          </p:cNvSpPr>
          <p:nvPr>
            <p:ph type="title"/>
          </p:nvPr>
        </p:nvSpPr>
        <p:spPr>
          <a:xfrm>
            <a:off x="457200" y="384175"/>
            <a:ext cx="8229600" cy="1139825"/>
          </a:xfrm>
        </p:spPr>
        <p:txBody>
          <a:bodyPr/>
          <a:lstStyle/>
          <a:p>
            <a:r>
              <a:rPr lang="en-US" sz="3600" b="1">
                <a:latin typeface="Tahoma" pitchFamily="34" charset="0"/>
              </a:rPr>
              <a:t>Trade Unions</a:t>
            </a:r>
            <a:r>
              <a:rPr lang="en-US" sz="3600">
                <a:latin typeface="Tahoma"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981200"/>
            <a:ext cx="8686800" cy="3352800"/>
          </a:xfrm>
        </p:spPr>
        <p:txBody>
          <a:bodyPr/>
          <a:lstStyle/>
          <a:p>
            <a:r>
              <a:rPr lang="en-US">
                <a:latin typeface="Tahoma" pitchFamily="34" charset="0"/>
              </a:rPr>
              <a:t>It is a situation where there is employee representation on the board of directors of the organization. </a:t>
            </a:r>
          </a:p>
        </p:txBody>
      </p:sp>
      <p:sp>
        <p:nvSpPr>
          <p:cNvPr id="12290" name="Rectangle 2"/>
          <p:cNvSpPr>
            <a:spLocks noGrp="1" noChangeArrowheads="1"/>
          </p:cNvSpPr>
          <p:nvPr>
            <p:ph type="title"/>
          </p:nvPr>
        </p:nvSpPr>
        <p:spPr>
          <a:xfrm>
            <a:off x="457200" y="612775"/>
            <a:ext cx="8229600" cy="1139825"/>
          </a:xfrm>
        </p:spPr>
        <p:txBody>
          <a:bodyPr/>
          <a:lstStyle/>
          <a:p>
            <a:r>
              <a:rPr lang="en-US" sz="3600" b="1">
                <a:latin typeface="Tahoma" pitchFamily="34" charset="0"/>
              </a:rPr>
              <a:t>Co-determination</a:t>
            </a:r>
            <a:r>
              <a:rPr lang="en-US" sz="3600">
                <a:latin typeface="Tahoma"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1946275"/>
            <a:ext cx="8229600" cy="4530725"/>
          </a:xfrm>
        </p:spPr>
        <p:txBody>
          <a:bodyPr/>
          <a:lstStyle/>
          <a:p>
            <a:r>
              <a:rPr lang="en-US" sz="2800" b="1">
                <a:latin typeface="Tahoma" pitchFamily="34" charset="0"/>
              </a:rPr>
              <a:t>Most profit-sharing plans are broad-based i.e. all or most employees were included in the scheme of profit sharing rather than just executives only. </a:t>
            </a:r>
          </a:p>
        </p:txBody>
      </p:sp>
      <p:sp>
        <p:nvSpPr>
          <p:cNvPr id="13314" name="Rectangle 2"/>
          <p:cNvSpPr>
            <a:spLocks noGrp="1" noChangeArrowheads="1"/>
          </p:cNvSpPr>
          <p:nvPr>
            <p:ph type="title"/>
          </p:nvPr>
        </p:nvSpPr>
        <p:spPr>
          <a:xfrm>
            <a:off x="457200" y="460375"/>
            <a:ext cx="8229600" cy="1139825"/>
          </a:xfrm>
        </p:spPr>
        <p:txBody>
          <a:bodyPr/>
          <a:lstStyle/>
          <a:p>
            <a:r>
              <a:rPr lang="en-US" sz="3600" b="1">
                <a:latin typeface="Tahoma" pitchFamily="34" charset="0"/>
              </a:rPr>
              <a:t>Profit-sharing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US">
                <a:latin typeface="Tahoma" pitchFamily="34" charset="0"/>
              </a:rPr>
              <a:t>The objective of such profit sharing is to encourage employee involvement in the organization and improve their motivation and distribution of wealth among all the factors of production.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r>
              <a:rPr lang="en-US"/>
              <a:t>Under equity-sharing, the employee is given an option to buy the shares, identify themselves with, and thus become the </a:t>
            </a:r>
            <a:r>
              <a:rPr lang="en-US">
                <a:latin typeface="Tahoma" pitchFamily="34" charset="0"/>
              </a:rPr>
              <a:t>owners</a:t>
            </a:r>
            <a:r>
              <a:rPr lang="en-US"/>
              <a:t> of the organization. </a:t>
            </a:r>
          </a:p>
        </p:txBody>
      </p:sp>
      <p:sp>
        <p:nvSpPr>
          <p:cNvPr id="16386" name="Rectangle 2"/>
          <p:cNvSpPr>
            <a:spLocks noGrp="1" noChangeArrowheads="1"/>
          </p:cNvSpPr>
          <p:nvPr>
            <p:ph type="title"/>
          </p:nvPr>
        </p:nvSpPr>
        <p:spPr/>
        <p:txBody>
          <a:bodyPr/>
          <a:lstStyle/>
          <a:p>
            <a:r>
              <a:rPr lang="en-US">
                <a:latin typeface="Tahoma" pitchFamily="34" charset="0"/>
              </a:rPr>
              <a:t>Equity-sharing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228600" y="1600200"/>
            <a:ext cx="8915400" cy="5257800"/>
          </a:xfrm>
        </p:spPr>
        <p:txBody>
          <a:bodyPr/>
          <a:lstStyle/>
          <a:p>
            <a:r>
              <a:rPr lang="en-US">
                <a:latin typeface="Tahoma" pitchFamily="34" charset="0"/>
              </a:rPr>
              <a:t>Team production solution is a situation where the boards of directors must balance competing interests of the various stakeholders and then arrive at decisions that are in the best interest of the organization. </a:t>
            </a:r>
          </a:p>
          <a:p>
            <a:pPr>
              <a:buFont typeface="Wingdings" pitchFamily="2" charset="2"/>
              <a:buNone/>
            </a:pPr>
            <a:endParaRPr lang="en-US">
              <a:latin typeface="Tahoma" pitchFamily="34" charset="0"/>
            </a:endParaRPr>
          </a:p>
          <a:p>
            <a:r>
              <a:rPr lang="en-US">
                <a:latin typeface="Tahoma" pitchFamily="34" charset="0"/>
              </a:rPr>
              <a:t>There are some guidelines that could be used here while deciding on employee representation in the organization.</a:t>
            </a:r>
          </a:p>
        </p:txBody>
      </p:sp>
      <p:sp>
        <p:nvSpPr>
          <p:cNvPr id="18434" name="Rectangle 2"/>
          <p:cNvSpPr>
            <a:spLocks noGrp="1" noChangeArrowheads="1"/>
          </p:cNvSpPr>
          <p:nvPr>
            <p:ph type="title"/>
          </p:nvPr>
        </p:nvSpPr>
        <p:spPr>
          <a:xfrm>
            <a:off x="457200" y="0"/>
            <a:ext cx="8686800" cy="1417638"/>
          </a:xfrm>
        </p:spPr>
        <p:txBody>
          <a:bodyPr/>
          <a:lstStyle/>
          <a:p>
            <a:r>
              <a:rPr lang="en-US" sz="3600" b="1">
                <a:latin typeface="Tahoma" pitchFamily="34" charset="0"/>
              </a:rPr>
              <a:t>Team Production Solution</a:t>
            </a:r>
            <a:endParaRPr lang="en-US" sz="3600">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228600"/>
            <a:ext cx="8686800" cy="6629400"/>
          </a:xfrm>
        </p:spPr>
        <p:txBody>
          <a:bodyPr/>
          <a:lstStyle/>
          <a:p>
            <a:pPr>
              <a:buFont typeface="Wingdings" pitchFamily="2" charset="2"/>
              <a:buNone/>
            </a:pPr>
            <a:r>
              <a:rPr lang="en-US" b="1">
                <a:latin typeface="Tahoma" pitchFamily="34" charset="0"/>
              </a:rPr>
              <a:t>1. Voluntary Participation :</a:t>
            </a:r>
            <a:endParaRPr lang="en-US">
              <a:latin typeface="Tahoma" pitchFamily="34" charset="0"/>
            </a:endParaRPr>
          </a:p>
          <a:p>
            <a:pPr>
              <a:buFont typeface="Wingdings" pitchFamily="2" charset="2"/>
              <a:buNone/>
            </a:pPr>
            <a:r>
              <a:rPr lang="en-US">
                <a:latin typeface="Tahoma" pitchFamily="34" charset="0"/>
              </a:rPr>
              <a:t>	There should be voluntary participation on the part of the employees and they should not be forced to do anything out of compulsion.</a:t>
            </a:r>
          </a:p>
          <a:p>
            <a:pPr>
              <a:buFont typeface="Wingdings" pitchFamily="2" charset="2"/>
              <a:buNone/>
            </a:pPr>
            <a:endParaRPr lang="en-US" b="1">
              <a:latin typeface="Tahoma" pitchFamily="34" charset="0"/>
            </a:endParaRPr>
          </a:p>
          <a:p>
            <a:pPr>
              <a:buFont typeface="Wingdings" pitchFamily="2" charset="2"/>
              <a:buNone/>
            </a:pPr>
            <a:r>
              <a:rPr lang="en-US" b="1">
                <a:latin typeface="Tahoma" pitchFamily="34" charset="0"/>
              </a:rPr>
              <a:t>2. Extend Benefits to all Employees :</a:t>
            </a:r>
            <a:endParaRPr lang="en-US">
              <a:latin typeface="Tahoma" pitchFamily="34" charset="0"/>
            </a:endParaRPr>
          </a:p>
          <a:p>
            <a:pPr>
              <a:buFont typeface="Wingdings" pitchFamily="2" charset="2"/>
              <a:buNone/>
            </a:pPr>
            <a:r>
              <a:rPr lang="en-US">
                <a:latin typeface="Tahoma" pitchFamily="34" charset="0"/>
              </a:rPr>
              <a:t>	The benefits should be extended to all employees, factory workers, clerical staff and the executives of the organization indiscriminately.</a:t>
            </a:r>
            <a:endParaRPr lang="en-US" b="1">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304800" y="228600"/>
            <a:ext cx="8534400" cy="6629400"/>
          </a:xfrm>
        </p:spPr>
        <p:txBody>
          <a:bodyPr/>
          <a:lstStyle/>
          <a:p>
            <a:pPr>
              <a:buFont typeface="Wingdings" pitchFamily="2" charset="2"/>
              <a:buNone/>
            </a:pPr>
            <a:r>
              <a:rPr lang="en-US" b="1">
                <a:latin typeface="Tahoma" pitchFamily="34" charset="0"/>
              </a:rPr>
              <a:t>3. Clarity and Transparency :</a:t>
            </a:r>
            <a:endParaRPr lang="en-US">
              <a:latin typeface="Tahoma" pitchFamily="34" charset="0"/>
            </a:endParaRPr>
          </a:p>
          <a:p>
            <a:pPr>
              <a:buFont typeface="Wingdings" pitchFamily="2" charset="2"/>
              <a:buNone/>
            </a:pPr>
            <a:r>
              <a:rPr lang="en-US">
                <a:latin typeface="Tahoma" pitchFamily="34" charset="0"/>
              </a:rPr>
              <a:t>	The process by which the allocation of shares is done should be clear and transparent, and not too complicated.</a:t>
            </a:r>
            <a:endParaRPr lang="en-US" b="1">
              <a:latin typeface="Tahoma" pitchFamily="34" charset="0"/>
            </a:endParaRPr>
          </a:p>
          <a:p>
            <a:pPr>
              <a:buFont typeface="Wingdings" pitchFamily="2" charset="2"/>
              <a:buNone/>
            </a:pPr>
            <a:endParaRPr lang="en-US" b="1">
              <a:latin typeface="Tahoma" pitchFamily="34" charset="0"/>
            </a:endParaRPr>
          </a:p>
          <a:p>
            <a:pPr>
              <a:buFont typeface="Wingdings" pitchFamily="2" charset="2"/>
              <a:buNone/>
            </a:pPr>
            <a:r>
              <a:rPr lang="en-US" b="1">
                <a:latin typeface="Tahoma" pitchFamily="34" charset="0"/>
              </a:rPr>
              <a:t>4. Predefined Formula :</a:t>
            </a:r>
            <a:endParaRPr lang="en-US">
              <a:latin typeface="Tahoma" pitchFamily="34" charset="0"/>
            </a:endParaRPr>
          </a:p>
          <a:p>
            <a:pPr>
              <a:buFont typeface="Wingdings" pitchFamily="2" charset="2"/>
              <a:buNone/>
            </a:pPr>
            <a:r>
              <a:rPr lang="en-US">
                <a:latin typeface="Tahoma" pitchFamily="34" charset="0"/>
              </a:rPr>
              <a:t>	There should be a predetermined formula to work out the number of shares that could be offered, and it should not be left to the discretion of any party.</a:t>
            </a:r>
            <a:endParaRPr lang="en-US" b="1">
              <a:latin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381000" y="228600"/>
            <a:ext cx="8763000" cy="6629400"/>
          </a:xfrm>
        </p:spPr>
        <p:txBody>
          <a:bodyPr/>
          <a:lstStyle/>
          <a:p>
            <a:pPr>
              <a:lnSpc>
                <a:spcPct val="90000"/>
              </a:lnSpc>
              <a:buFont typeface="Wingdings" pitchFamily="2" charset="2"/>
              <a:buNone/>
            </a:pPr>
            <a:r>
              <a:rPr lang="en-US" b="1">
                <a:latin typeface="Tahoma" pitchFamily="34" charset="0"/>
              </a:rPr>
              <a:t>5. Regularity :</a:t>
            </a:r>
            <a:endParaRPr lang="en-US">
              <a:latin typeface="Tahoma" pitchFamily="34" charset="0"/>
            </a:endParaRPr>
          </a:p>
          <a:p>
            <a:pPr>
              <a:lnSpc>
                <a:spcPct val="90000"/>
              </a:lnSpc>
              <a:buFont typeface="Wingdings" pitchFamily="2" charset="2"/>
              <a:buNone/>
            </a:pPr>
            <a:r>
              <a:rPr lang="en-US">
                <a:latin typeface="Tahoma" pitchFamily="34" charset="0"/>
              </a:rPr>
              <a:t>	There should be some regularity when such offers are made, they cannot be made as and when the organisation feels like making such offers.</a:t>
            </a:r>
            <a:endParaRPr lang="en-US" b="1">
              <a:latin typeface="Tahoma" pitchFamily="34" charset="0"/>
            </a:endParaRPr>
          </a:p>
          <a:p>
            <a:pPr>
              <a:lnSpc>
                <a:spcPct val="90000"/>
              </a:lnSpc>
              <a:buFont typeface="Wingdings" pitchFamily="2" charset="2"/>
              <a:buNone/>
            </a:pPr>
            <a:endParaRPr lang="en-US" b="1">
              <a:latin typeface="Tahoma" pitchFamily="34" charset="0"/>
            </a:endParaRPr>
          </a:p>
          <a:p>
            <a:pPr>
              <a:lnSpc>
                <a:spcPct val="90000"/>
              </a:lnSpc>
              <a:buFont typeface="Wingdings" pitchFamily="2" charset="2"/>
              <a:buNone/>
            </a:pPr>
            <a:r>
              <a:rPr lang="en-US" b="1">
                <a:latin typeface="Tahoma" pitchFamily="34" charset="0"/>
              </a:rPr>
              <a:t>6. Avoiding Unreasonable Risk for Employees :</a:t>
            </a:r>
            <a:endParaRPr lang="en-US">
              <a:latin typeface="Tahoma" pitchFamily="34" charset="0"/>
            </a:endParaRPr>
          </a:p>
          <a:p>
            <a:pPr>
              <a:lnSpc>
                <a:spcPct val="90000"/>
              </a:lnSpc>
              <a:buFont typeface="Wingdings" pitchFamily="2" charset="2"/>
              <a:buNone/>
            </a:pPr>
            <a:r>
              <a:rPr lang="en-US">
                <a:latin typeface="Tahoma" pitchFamily="34" charset="0"/>
              </a:rPr>
              <a:t>	The organisation should take into consideration the interests of the employees when they make any decisions, and they should see to it that there is no undue risk taken.</a:t>
            </a:r>
            <a:endParaRPr lang="en-US" b="1">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pPr algn="ct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 Governance and Other </a:t>
            </a:r>
            <a:r>
              <a:rPr lang="en-GB"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Stakeholdrs</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a:xfrm>
            <a:off x="685800" y="3962399"/>
            <a:ext cx="7772400" cy="1371601"/>
          </a:xfrm>
        </p:spPr>
        <p:txBody>
          <a:bodyPr>
            <a:normAutofit/>
          </a:bodyPr>
          <a:lstStyle/>
          <a:p>
            <a:pPr algn="ctr"/>
            <a:endParaRPr lang="en-GB" dirty="0" smtClean="0">
              <a:solidFill>
                <a:srgbClr val="FF0000"/>
              </a:solidFill>
            </a:endParaRPr>
          </a:p>
          <a:p>
            <a:pPr algn="ctr"/>
            <a:r>
              <a:rPr lang="en-GB" dirty="0" smtClean="0">
                <a:solidFill>
                  <a:srgbClr val="FF0000"/>
                </a:solidFill>
              </a:rPr>
              <a:t>Lesson 17</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0" y="228600"/>
            <a:ext cx="9144000" cy="6629400"/>
          </a:xfrm>
        </p:spPr>
        <p:txBody>
          <a:bodyPr/>
          <a:lstStyle/>
          <a:p>
            <a:pPr>
              <a:buFont typeface="Wingdings" pitchFamily="2" charset="2"/>
              <a:buNone/>
            </a:pPr>
            <a:r>
              <a:rPr lang="en-US" b="1">
                <a:latin typeface="Tahoma" pitchFamily="34" charset="0"/>
              </a:rPr>
              <a:t>7. Clear Distinction :</a:t>
            </a:r>
            <a:endParaRPr lang="en-US">
              <a:latin typeface="Tahoma" pitchFamily="34" charset="0"/>
            </a:endParaRPr>
          </a:p>
          <a:p>
            <a:pPr>
              <a:buFont typeface="Wingdings" pitchFamily="2" charset="2"/>
              <a:buNone/>
            </a:pPr>
            <a:r>
              <a:rPr lang="en-US">
                <a:latin typeface="Tahoma" pitchFamily="34" charset="0"/>
              </a:rPr>
              <a:t>	There should be a clear distinction between the participation schemes that are offered to the employees and the regular wages and the benefits that are offered by the organisation.</a:t>
            </a:r>
            <a:endParaRPr lang="en-US" b="1">
              <a:latin typeface="Tahoma" pitchFamily="34" charset="0"/>
            </a:endParaRPr>
          </a:p>
          <a:p>
            <a:pPr>
              <a:buFont typeface="Wingdings" pitchFamily="2" charset="2"/>
              <a:buNone/>
            </a:pPr>
            <a:endParaRPr lang="en-US" b="1">
              <a:latin typeface="Tahoma" pitchFamily="34" charset="0"/>
            </a:endParaRPr>
          </a:p>
          <a:p>
            <a:pPr>
              <a:buFont typeface="Wingdings" pitchFamily="2" charset="2"/>
              <a:buNone/>
            </a:pPr>
            <a:r>
              <a:rPr lang="en-US" b="1">
                <a:latin typeface="Tahoma" pitchFamily="34" charset="0"/>
              </a:rPr>
              <a:t>8. Compatibility with Worker Mobility :</a:t>
            </a:r>
            <a:endParaRPr lang="en-US">
              <a:latin typeface="Tahoma" pitchFamily="34" charset="0"/>
            </a:endParaRPr>
          </a:p>
          <a:p>
            <a:pPr>
              <a:buFont typeface="Wingdings" pitchFamily="2" charset="2"/>
              <a:buNone/>
            </a:pPr>
            <a:r>
              <a:rPr lang="en-US">
                <a:latin typeface="Tahoma" pitchFamily="34" charset="0"/>
              </a:rPr>
              <a:t>	The participation schemes offered should be compatible with the worker mobility. The worker should not be penalised by accepting the schemes offered to him.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0" y="1981200"/>
            <a:ext cx="8991600" cy="4876800"/>
          </a:xfrm>
        </p:spPr>
        <p:txBody>
          <a:bodyPr/>
          <a:lstStyle/>
          <a:p>
            <a:pPr algn="just">
              <a:lnSpc>
                <a:spcPct val="150000"/>
              </a:lnSpc>
            </a:pPr>
            <a:r>
              <a:rPr lang="en-US" dirty="0" smtClean="0">
                <a:latin typeface="Tahoma" pitchFamily="34" charset="0"/>
              </a:rPr>
              <a:t>Dow Chemicals vision statement says: "To </a:t>
            </a:r>
            <a:r>
              <a:rPr lang="en-US" dirty="0">
                <a:latin typeface="Tahoma" pitchFamily="34" charset="0"/>
              </a:rPr>
              <a:t>be successful, we have to provide a balance to the needs of all four of these groups (customers, employees, shareholders and society). If we </a:t>
            </a:r>
            <a:r>
              <a:rPr lang="en-US" dirty="0" err="1">
                <a:latin typeface="Tahoma" pitchFamily="34" charset="0"/>
              </a:rPr>
              <a:t>maximise</a:t>
            </a:r>
            <a:r>
              <a:rPr lang="en-US" dirty="0">
                <a:latin typeface="Tahoma" pitchFamily="34" charset="0"/>
              </a:rPr>
              <a:t> the return to any one or two of these stakeholder groups at the expense of the others, we won't survive very long</a:t>
            </a:r>
            <a:r>
              <a:rPr lang="en-US" dirty="0" smtClean="0">
                <a:latin typeface="Tahoma" pitchFamily="34" charset="0"/>
              </a:rPr>
              <a:t>."</a:t>
            </a:r>
            <a:endParaRPr lang="en-US" dirty="0">
              <a:latin typeface="Tahoma" pitchFamily="34" charset="0"/>
            </a:endParaRPr>
          </a:p>
        </p:txBody>
      </p:sp>
      <p:sp>
        <p:nvSpPr>
          <p:cNvPr id="23554" name="Rectangle 2"/>
          <p:cNvSpPr>
            <a:spLocks noGrp="1" noChangeArrowheads="1"/>
          </p:cNvSpPr>
          <p:nvPr>
            <p:ph type="title"/>
          </p:nvPr>
        </p:nvSpPr>
        <p:spPr/>
        <p:txBody>
          <a:bodyPr>
            <a:normAutofit fontScale="90000"/>
          </a:bodyPr>
          <a:lstStyle/>
          <a:p>
            <a:r>
              <a:rPr lang="en-US" sz="3600" b="1" dirty="0">
                <a:latin typeface="Tahoma" pitchFamily="34" charset="0"/>
              </a:rPr>
              <a:t>(2)	CUSTOMERS AND CORPORATE GOVERNANCE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normAutofit lnSpcReduction="10000"/>
          </a:bodyPr>
          <a:lstStyle/>
          <a:p>
            <a:pPr algn="just">
              <a:lnSpc>
                <a:spcPct val="150000"/>
              </a:lnSpc>
            </a:pPr>
            <a:r>
              <a:rPr lang="en-US" sz="2200" dirty="0">
                <a:latin typeface="+mj-lt"/>
              </a:rPr>
              <a:t>The </a:t>
            </a:r>
            <a:r>
              <a:rPr lang="en-US" sz="2400" dirty="0" smtClean="0"/>
              <a:t>North American </a:t>
            </a:r>
            <a:r>
              <a:rPr lang="en-US" sz="2200" dirty="0" smtClean="0">
                <a:latin typeface="+mj-lt"/>
              </a:rPr>
              <a:t>Advocacy </a:t>
            </a:r>
            <a:r>
              <a:rPr lang="en-US" sz="2200" dirty="0">
                <a:latin typeface="+mj-lt"/>
              </a:rPr>
              <a:t>Group, dealing with customer information needs, stresses the need for </a:t>
            </a:r>
            <a:r>
              <a:rPr lang="en-US" sz="2200" dirty="0" smtClean="0">
                <a:latin typeface="+mj-lt"/>
              </a:rPr>
              <a:t>corporate </a:t>
            </a:r>
            <a:r>
              <a:rPr lang="en-US" sz="2200" dirty="0">
                <a:latin typeface="+mj-lt"/>
              </a:rPr>
              <a:t>to disclose actions brought by customers and regulatory authorities regarding products, services and market practices</a:t>
            </a:r>
            <a:r>
              <a:rPr lang="en-US" sz="2200" dirty="0" smtClean="0">
                <a:latin typeface="+mj-lt"/>
              </a:rPr>
              <a:t>.</a:t>
            </a:r>
          </a:p>
          <a:p>
            <a:pPr algn="just">
              <a:lnSpc>
                <a:spcPct val="150000"/>
              </a:lnSpc>
            </a:pPr>
            <a:endParaRPr lang="en-US" sz="2200" dirty="0" smtClean="0">
              <a:latin typeface="+mj-lt"/>
            </a:endParaRPr>
          </a:p>
          <a:p>
            <a:pPr algn="just">
              <a:lnSpc>
                <a:spcPct val="150000"/>
              </a:lnSpc>
            </a:pPr>
            <a:r>
              <a:rPr lang="en-US" sz="2200" dirty="0" smtClean="0">
                <a:latin typeface="+mj-lt"/>
              </a:rPr>
              <a:t>A customer who is also a stakeholder of a company contributes towards the success of the enterprise as much as he is affected by the actions of the company. </a:t>
            </a:r>
            <a:endParaRPr lang="en-US" sz="2200" dirty="0">
              <a:latin typeface="+mj-lt"/>
            </a:endParaRPr>
          </a:p>
        </p:txBody>
      </p:sp>
      <p:sp>
        <p:nvSpPr>
          <p:cNvPr id="25602" name="Rectangle 2"/>
          <p:cNvSpPr>
            <a:spLocks noGrp="1" noChangeArrowheads="1"/>
          </p:cNvSpPr>
          <p:nvPr>
            <p:ph type="title"/>
          </p:nvPr>
        </p:nvSpPr>
        <p:spPr/>
        <p:txBody>
          <a:bodyPr/>
          <a:lstStyle/>
          <a:p>
            <a:r>
              <a:rPr lang="en-US" sz="3600" b="1"/>
              <a:t>Customer’s  Information Needs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0" y="1828800"/>
            <a:ext cx="9144000" cy="5486400"/>
          </a:xfrm>
        </p:spPr>
        <p:txBody>
          <a:bodyPr/>
          <a:lstStyle/>
          <a:p>
            <a:pPr algn="just">
              <a:lnSpc>
                <a:spcPct val="80000"/>
              </a:lnSpc>
              <a:buFont typeface="Wingdings" pitchFamily="2" charset="2"/>
              <a:buNone/>
            </a:pPr>
            <a:r>
              <a:rPr lang="en-US" sz="2400" b="1" dirty="0">
                <a:latin typeface="Tahoma" pitchFamily="34" charset="0"/>
              </a:rPr>
              <a:t>	Types of Institutional </a:t>
            </a:r>
            <a:r>
              <a:rPr lang="en-US" sz="2400" b="1" dirty="0" smtClean="0">
                <a:latin typeface="Tahoma" pitchFamily="34" charset="0"/>
              </a:rPr>
              <a:t>Investors</a:t>
            </a:r>
            <a:endParaRPr lang="en-US" sz="2400" b="1" dirty="0">
              <a:latin typeface="Tahoma" pitchFamily="34" charset="0"/>
            </a:endParaRPr>
          </a:p>
          <a:p>
            <a:pPr algn="just">
              <a:lnSpc>
                <a:spcPct val="150000"/>
              </a:lnSpc>
              <a:buFont typeface="Wingdings" pitchFamily="2" charset="2"/>
              <a:buNone/>
            </a:pPr>
            <a:endParaRPr lang="en-US" sz="1800" dirty="0">
              <a:latin typeface="Tahoma" pitchFamily="34" charset="0"/>
            </a:endParaRPr>
          </a:p>
          <a:p>
            <a:pPr>
              <a:lnSpc>
                <a:spcPct val="150000"/>
              </a:lnSpc>
            </a:pPr>
            <a:r>
              <a:rPr lang="en-US" sz="2400" dirty="0">
                <a:latin typeface="Tahoma" pitchFamily="34" charset="0"/>
              </a:rPr>
              <a:t>The development oriented financial </a:t>
            </a:r>
            <a:r>
              <a:rPr lang="en-US" sz="2400" dirty="0" smtClean="0">
                <a:latin typeface="Tahoma" pitchFamily="34" charset="0"/>
              </a:rPr>
              <a:t>institutions</a:t>
            </a:r>
            <a:endParaRPr lang="en-US" sz="2400" dirty="0">
              <a:latin typeface="Tahoma" pitchFamily="34" charset="0"/>
            </a:endParaRPr>
          </a:p>
          <a:p>
            <a:pPr>
              <a:lnSpc>
                <a:spcPct val="150000"/>
              </a:lnSpc>
            </a:pPr>
            <a:r>
              <a:rPr lang="en-US" sz="2400" dirty="0">
                <a:latin typeface="Tahoma" pitchFamily="34" charset="0"/>
              </a:rPr>
              <a:t>The second category covers all the insurance companies such as the Life Insurance </a:t>
            </a:r>
            <a:r>
              <a:rPr lang="en-US" sz="2400" dirty="0" smtClean="0">
                <a:latin typeface="Tahoma" pitchFamily="34" charset="0"/>
              </a:rPr>
              <a:t>Corporation </a:t>
            </a:r>
            <a:r>
              <a:rPr lang="en-US" sz="2400" dirty="0">
                <a:latin typeface="Tahoma" pitchFamily="34" charset="0"/>
              </a:rPr>
              <a:t>and their subsidiaries.</a:t>
            </a:r>
          </a:p>
          <a:p>
            <a:pPr>
              <a:lnSpc>
                <a:spcPct val="150000"/>
              </a:lnSpc>
            </a:pPr>
            <a:r>
              <a:rPr lang="en-US" sz="2400" dirty="0">
                <a:latin typeface="Tahoma" pitchFamily="34" charset="0"/>
              </a:rPr>
              <a:t>The third category includes all the banks.</a:t>
            </a:r>
          </a:p>
          <a:p>
            <a:pPr>
              <a:lnSpc>
                <a:spcPct val="150000"/>
              </a:lnSpc>
            </a:pPr>
            <a:r>
              <a:rPr lang="en-US" sz="2400" dirty="0">
                <a:latin typeface="Tahoma" pitchFamily="34" charset="0"/>
              </a:rPr>
              <a:t>Finally, in the last category, all mutual funds (MFs</a:t>
            </a:r>
            <a:r>
              <a:rPr lang="en-US" sz="2400" dirty="0" smtClean="0">
                <a:latin typeface="Tahoma" pitchFamily="34" charset="0"/>
              </a:rPr>
              <a:t>), </a:t>
            </a:r>
            <a:r>
              <a:rPr lang="en-US" sz="2400" dirty="0">
                <a:latin typeface="Tahoma" pitchFamily="34" charset="0"/>
              </a:rPr>
              <a:t>are included.</a:t>
            </a:r>
          </a:p>
          <a:p>
            <a:pPr>
              <a:lnSpc>
                <a:spcPct val="80000"/>
              </a:lnSpc>
            </a:pPr>
            <a:endParaRPr lang="en-US" sz="2400" dirty="0">
              <a:latin typeface="Tahoma" pitchFamily="34" charset="0"/>
            </a:endParaRPr>
          </a:p>
        </p:txBody>
      </p:sp>
      <p:sp>
        <p:nvSpPr>
          <p:cNvPr id="30722" name="Rectangle 2"/>
          <p:cNvSpPr>
            <a:spLocks noGrp="1" noChangeArrowheads="1"/>
          </p:cNvSpPr>
          <p:nvPr>
            <p:ph type="title"/>
          </p:nvPr>
        </p:nvSpPr>
        <p:spPr>
          <a:xfrm>
            <a:off x="0" y="381000"/>
            <a:ext cx="9144000" cy="914400"/>
          </a:xfrm>
        </p:spPr>
        <p:txBody>
          <a:bodyPr>
            <a:normAutofit fontScale="90000"/>
          </a:bodyPr>
          <a:lstStyle/>
          <a:p>
            <a:r>
              <a:rPr lang="en-US" sz="3200" b="1">
                <a:latin typeface="Tahoma" pitchFamily="34" charset="0"/>
              </a:rPr>
              <a:t>(3)	CORPORATE GOVERNANCE AND INSTITUTIONAL INVESTORS</a:t>
            </a:r>
            <a:r>
              <a:rPr lang="en-US" sz="3200">
                <a:latin typeface="Tahoma" pitchFamily="34" charset="0"/>
              </a:rPr>
              <a:t/>
            </a:r>
            <a:br>
              <a:rPr lang="en-US" sz="3200">
                <a:latin typeface="Tahoma" pitchFamily="34" charset="0"/>
              </a:rPr>
            </a:br>
            <a:endParaRPr lang="en-US" sz="3200">
              <a:latin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0" y="1600200"/>
            <a:ext cx="9144000" cy="5257800"/>
          </a:xfrm>
        </p:spPr>
        <p:txBody>
          <a:bodyPr/>
          <a:lstStyle/>
          <a:p>
            <a:endParaRPr lang="en-US">
              <a:latin typeface="Tahoma" pitchFamily="34" charset="0"/>
            </a:endParaRPr>
          </a:p>
          <a:p>
            <a:r>
              <a:rPr lang="en-US">
                <a:latin typeface="Tahoma" pitchFamily="34" charset="0"/>
              </a:rPr>
              <a:t>Financial results and solvency</a:t>
            </a:r>
          </a:p>
          <a:p>
            <a:r>
              <a:rPr lang="en-US">
                <a:latin typeface="Tahoma" pitchFamily="34" charset="0"/>
              </a:rPr>
              <a:t>Financial statements and annual reports</a:t>
            </a:r>
          </a:p>
          <a:p>
            <a:r>
              <a:rPr lang="en-US">
                <a:latin typeface="Tahoma" pitchFamily="34" charset="0"/>
              </a:rPr>
              <a:t>Investor communications</a:t>
            </a:r>
          </a:p>
          <a:p>
            <a:r>
              <a:rPr lang="en-US">
                <a:latin typeface="Tahoma" pitchFamily="34" charset="0"/>
              </a:rPr>
              <a:t>Composition and quality of the Board</a:t>
            </a:r>
          </a:p>
          <a:p>
            <a:r>
              <a:rPr lang="en-US">
                <a:latin typeface="Tahoma" pitchFamily="34" charset="0"/>
              </a:rPr>
              <a:t>Corporate governance practices</a:t>
            </a:r>
          </a:p>
          <a:p>
            <a:r>
              <a:rPr lang="en-US">
                <a:latin typeface="Tahoma" pitchFamily="34" charset="0"/>
              </a:rPr>
              <a:t>Corporate image</a:t>
            </a:r>
          </a:p>
          <a:p>
            <a:r>
              <a:rPr lang="en-US">
                <a:latin typeface="Tahoma" pitchFamily="34" charset="0"/>
              </a:rPr>
              <a:t>Share price </a:t>
            </a:r>
          </a:p>
        </p:txBody>
      </p:sp>
      <p:sp>
        <p:nvSpPr>
          <p:cNvPr id="32770" name="Rectangle 2"/>
          <p:cNvSpPr>
            <a:spLocks noGrp="1" noChangeArrowheads="1"/>
          </p:cNvSpPr>
          <p:nvPr>
            <p:ph type="title"/>
          </p:nvPr>
        </p:nvSpPr>
        <p:spPr/>
        <p:txBody>
          <a:bodyPr>
            <a:normAutofit fontScale="90000"/>
          </a:bodyPr>
          <a:lstStyle/>
          <a:p>
            <a:r>
              <a:rPr lang="en-US" sz="3200" b="1">
                <a:latin typeface="Tahoma" pitchFamily="34" charset="0"/>
              </a:rPr>
              <a:t>Factors Influencing Investment Decisions</a:t>
            </a:r>
            <a:r>
              <a:rPr lang="en-US" sz="400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r>
              <a:rPr lang="en-US" sz="2800" b="1">
                <a:latin typeface="Tahoma" pitchFamily="34" charset="0"/>
              </a:rPr>
              <a:t>McKinsey conducted this survey in Malaysia, Mexico, South Korea,  India, Taiwan and Turkey, to determine the correlation between good corporate governance and the market valuation of the company. </a:t>
            </a:r>
          </a:p>
        </p:txBody>
      </p:sp>
      <p:sp>
        <p:nvSpPr>
          <p:cNvPr id="34818" name="Rectangle 2"/>
          <p:cNvSpPr>
            <a:spLocks noGrp="1" noChangeArrowheads="1"/>
          </p:cNvSpPr>
          <p:nvPr>
            <p:ph type="title"/>
          </p:nvPr>
        </p:nvSpPr>
        <p:spPr/>
        <p:txBody>
          <a:bodyPr>
            <a:normAutofit fontScale="90000"/>
          </a:bodyPr>
          <a:lstStyle/>
          <a:p>
            <a:r>
              <a:rPr lang="en-US" sz="3600" b="1">
                <a:latin typeface="Tahoma" pitchFamily="34" charset="0"/>
              </a:rPr>
              <a:t>The McKinsey Survey on Corporate Governance</a:t>
            </a:r>
            <a:r>
              <a:rPr lang="en-US" sz="400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0" y="0"/>
            <a:ext cx="9144000" cy="6858000"/>
          </a:xfrm>
        </p:spPr>
        <p:txBody>
          <a:bodyPr/>
          <a:lstStyle/>
          <a:p>
            <a:pPr>
              <a:buFont typeface="Wingdings" pitchFamily="2" charset="2"/>
              <a:buNone/>
            </a:pPr>
            <a:r>
              <a:rPr lang="en-US" dirty="0"/>
              <a:t>	</a:t>
            </a:r>
          </a:p>
          <a:p>
            <a:pPr>
              <a:buFont typeface="Wingdings" pitchFamily="2" charset="2"/>
              <a:buNone/>
            </a:pPr>
            <a:r>
              <a:rPr lang="en-US" dirty="0"/>
              <a:t>	</a:t>
            </a:r>
            <a:r>
              <a:rPr lang="en-US" sz="2800" b="1" dirty="0">
                <a:latin typeface="Tahoma" pitchFamily="34" charset="0"/>
              </a:rPr>
              <a:t>The Survey found </a:t>
            </a:r>
            <a:r>
              <a:rPr lang="en-US" sz="2800" b="1" dirty="0" smtClean="0">
                <a:latin typeface="Tahoma" pitchFamily="34" charset="0"/>
              </a:rPr>
              <a:t>that </a:t>
            </a:r>
            <a:r>
              <a:rPr lang="en-US" sz="2800" b="1" dirty="0">
                <a:latin typeface="Tahoma" pitchFamily="34" charset="0"/>
              </a:rPr>
              <a:t>good corporate governance increases market valuation by:</a:t>
            </a:r>
          </a:p>
          <a:p>
            <a:pPr>
              <a:buFont typeface="Wingdings" pitchFamily="2" charset="2"/>
              <a:buNone/>
            </a:pPr>
            <a:endParaRPr lang="en-US" sz="2800" b="1" dirty="0">
              <a:latin typeface="Tahoma" pitchFamily="34" charset="0"/>
            </a:endParaRPr>
          </a:p>
          <a:p>
            <a:r>
              <a:rPr lang="en-US" sz="2800" b="1" dirty="0">
                <a:latin typeface="Tahoma" pitchFamily="34" charset="0"/>
              </a:rPr>
              <a:t>Increasing financial performance</a:t>
            </a:r>
          </a:p>
          <a:p>
            <a:r>
              <a:rPr lang="en-US" sz="2800" b="1" dirty="0">
                <a:latin typeface="Tahoma" pitchFamily="34" charset="0"/>
              </a:rPr>
              <a:t>Transparency of dealings, thereby reducing the risk that boards will serve their own self-interests.</a:t>
            </a:r>
          </a:p>
          <a:p>
            <a:r>
              <a:rPr lang="en-US" sz="2800" b="1" dirty="0">
                <a:latin typeface="Tahoma" pitchFamily="34" charset="0"/>
              </a:rPr>
              <a:t>Increasing investor confidence </a:t>
            </a:r>
          </a:p>
          <a:p>
            <a:pPr>
              <a:buFont typeface="Wingdings" pitchFamily="2" charset="2"/>
              <a:buNone/>
            </a:pPr>
            <a:endParaRPr lang="en-US" sz="2800" b="1" dirty="0">
              <a:latin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0" y="1752600"/>
            <a:ext cx="9144000" cy="5029200"/>
          </a:xfrm>
        </p:spPr>
        <p:txBody>
          <a:bodyPr/>
          <a:lstStyle/>
          <a:p>
            <a:r>
              <a:rPr lang="en-US" sz="2800" dirty="0">
                <a:latin typeface="Tahoma" pitchFamily="34" charset="0"/>
              </a:rPr>
              <a:t>Without dependable debt collection, no amount of supervision or competition can make banks run efficiently. </a:t>
            </a:r>
          </a:p>
          <a:p>
            <a:pPr>
              <a:buFont typeface="Wingdings" pitchFamily="2" charset="2"/>
              <a:buNone/>
            </a:pPr>
            <a:endParaRPr lang="en-US" sz="2800" dirty="0">
              <a:latin typeface="Tahoma" pitchFamily="34" charset="0"/>
            </a:endParaRPr>
          </a:p>
          <a:p>
            <a:r>
              <a:rPr lang="en-US" sz="2800" dirty="0">
                <a:latin typeface="Tahoma" pitchFamily="34" charset="0"/>
              </a:rPr>
              <a:t>External financing for private firms comes essentially from two sources: debt and equity</a:t>
            </a:r>
            <a:r>
              <a:rPr lang="en-US" sz="2800" dirty="0" smtClean="0">
                <a:latin typeface="Tahoma" pitchFamily="34" charset="0"/>
              </a:rPr>
              <a:t>. </a:t>
            </a:r>
            <a:endParaRPr lang="en-US" sz="2800" dirty="0">
              <a:latin typeface="Tahoma" pitchFamily="34" charset="0"/>
            </a:endParaRPr>
          </a:p>
        </p:txBody>
      </p:sp>
      <p:sp>
        <p:nvSpPr>
          <p:cNvPr id="37890" name="Rectangle 2"/>
          <p:cNvSpPr>
            <a:spLocks noGrp="1" noChangeArrowheads="1"/>
          </p:cNvSpPr>
          <p:nvPr>
            <p:ph type="title"/>
          </p:nvPr>
        </p:nvSpPr>
        <p:spPr/>
        <p:txBody>
          <a:bodyPr>
            <a:normAutofit fontScale="90000"/>
          </a:bodyPr>
          <a:lstStyle/>
          <a:p>
            <a:r>
              <a:rPr lang="en-US" sz="3600" b="1">
                <a:latin typeface="Tahoma" pitchFamily="34" charset="0"/>
              </a:rPr>
              <a:t>(4)	CORPORATE GOVERNANCE AND CREDITORS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normAutofit lnSpcReduction="10000"/>
          </a:bodyPr>
          <a:lstStyle/>
          <a:p>
            <a:pPr>
              <a:buFont typeface="Wingdings" pitchFamily="2" charset="2"/>
              <a:buNone/>
            </a:pPr>
            <a:r>
              <a:rPr lang="en-US" b="1" dirty="0"/>
              <a:t>	Adequate Information</a:t>
            </a:r>
            <a:endParaRPr lang="en-US" dirty="0"/>
          </a:p>
          <a:p>
            <a:pPr>
              <a:lnSpc>
                <a:spcPct val="160000"/>
              </a:lnSpc>
            </a:pPr>
            <a:r>
              <a:rPr lang="en-US" sz="2000" dirty="0">
                <a:latin typeface="+mj-lt"/>
              </a:rPr>
              <a:t>The first requirement is information. Lenders need information on the creditworthiness of potential borrowers, and depositors and bank supervisors need information on bank portfolios. </a:t>
            </a:r>
            <a:endParaRPr lang="en-US" sz="2000" dirty="0" smtClean="0">
              <a:latin typeface="+mj-lt"/>
            </a:endParaRPr>
          </a:p>
          <a:p>
            <a:pPr>
              <a:lnSpc>
                <a:spcPct val="160000"/>
              </a:lnSpc>
              <a:buNone/>
            </a:pPr>
            <a:endParaRPr lang="en-US" sz="2000" dirty="0" smtClean="0">
              <a:latin typeface="+mj-lt"/>
            </a:endParaRPr>
          </a:p>
          <a:p>
            <a:pPr>
              <a:lnSpc>
                <a:spcPct val="160000"/>
              </a:lnSpc>
            </a:pPr>
            <a:r>
              <a:rPr lang="en-US" sz="2000" dirty="0" smtClean="0">
                <a:latin typeface="+mj-lt"/>
              </a:rPr>
              <a:t>The existence of appropriate market-based incentives for creditors, in the form of higher margin of profit, high interest charges</a:t>
            </a:r>
            <a:endParaRPr lang="en-US" sz="2000" dirty="0">
              <a:latin typeface="+mj-lt"/>
            </a:endParaRPr>
          </a:p>
        </p:txBody>
      </p:sp>
      <p:sp>
        <p:nvSpPr>
          <p:cNvPr id="38914" name="Rectangle 2"/>
          <p:cNvSpPr>
            <a:spLocks noGrp="1" noChangeArrowheads="1"/>
          </p:cNvSpPr>
          <p:nvPr>
            <p:ph type="title"/>
          </p:nvPr>
        </p:nvSpPr>
        <p:spPr/>
        <p:txBody>
          <a:bodyPr/>
          <a:lstStyle/>
          <a:p>
            <a:r>
              <a:rPr lang="en-US" sz="4000" b="1"/>
              <a:t>Creditor Monitoring and Control</a:t>
            </a:r>
            <a:r>
              <a:rPr lang="en-US" sz="400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0" y="1371600"/>
            <a:ext cx="9144000" cy="5486400"/>
          </a:xfrm>
        </p:spPr>
        <p:txBody>
          <a:bodyPr/>
          <a:lstStyle/>
          <a:p>
            <a:r>
              <a:rPr lang="en-US">
                <a:latin typeface="Tahoma" pitchFamily="34" charset="0"/>
              </a:rPr>
              <a:t>The third requirement for creditor monitoring and control in a market economy is an appropriate legal framework and effective procedures for debt collection. </a:t>
            </a:r>
          </a:p>
          <a:p>
            <a:pPr>
              <a:buFont typeface="Wingdings" pitchFamily="2" charset="2"/>
              <a:buNone/>
            </a:pPr>
            <a:endParaRPr lang="en-US">
              <a:latin typeface="Tahoma" pitchFamily="34" charset="0"/>
            </a:endParaRPr>
          </a:p>
          <a:p>
            <a:r>
              <a:rPr lang="en-US">
                <a:latin typeface="Tahoma" pitchFamily="34" charset="0"/>
              </a:rPr>
              <a:t>Around the world, legal protection of diffuse debt holders seems insufficient to protect the rights of investors and limit managerial discretion.</a:t>
            </a:r>
          </a:p>
        </p:txBody>
      </p:sp>
      <p:sp>
        <p:nvSpPr>
          <p:cNvPr id="40962" name="Rectangle 2"/>
          <p:cNvSpPr>
            <a:spLocks noGrp="1" noChangeArrowheads="1"/>
          </p:cNvSpPr>
          <p:nvPr>
            <p:ph type="title"/>
          </p:nvPr>
        </p:nvSpPr>
        <p:spPr>
          <a:xfrm>
            <a:off x="457200" y="506413"/>
            <a:ext cx="8229600" cy="788987"/>
          </a:xfrm>
        </p:spPr>
        <p:txBody>
          <a:bodyPr>
            <a:normAutofit fontScale="90000"/>
          </a:bodyPr>
          <a:lstStyle/>
          <a:p>
            <a:r>
              <a:rPr lang="en-US" sz="3600" b="1">
                <a:latin typeface="Tahoma" pitchFamily="34" charset="0"/>
              </a:rPr>
              <a:t>Debt Collection</a:t>
            </a:r>
            <a:r>
              <a:rPr lang="en-US" sz="4000" b="1"/>
              <a:t> </a:t>
            </a:r>
            <a:r>
              <a:rPr lang="en-US" sz="4000"/>
              <a:t/>
            </a:r>
            <a:br>
              <a:rPr lang="en-US" sz="4000"/>
            </a:br>
            <a:endParaRPr lang="en-US" sz="4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Last Lecture Review</a:t>
            </a:r>
          </a:p>
          <a:p>
            <a:pPr lvl="1">
              <a:lnSpc>
                <a:spcPct val="150000"/>
              </a:lnSpc>
            </a:pPr>
            <a:r>
              <a:rPr lang="en-GB" dirty="0" smtClean="0"/>
              <a:t>Introduction</a:t>
            </a:r>
          </a:p>
          <a:p>
            <a:pPr lvl="2">
              <a:lnSpc>
                <a:spcPct val="150000"/>
              </a:lnSpc>
            </a:pPr>
            <a:r>
              <a:rPr lang="en-GB" dirty="0" smtClean="0"/>
              <a:t>Who care about the firm 1. stock holders 2. Creditors</a:t>
            </a:r>
          </a:p>
          <a:p>
            <a:pPr lvl="1">
              <a:lnSpc>
                <a:spcPct val="150000"/>
              </a:lnSpc>
            </a:pPr>
            <a:r>
              <a:rPr lang="en-GB" dirty="0" smtClean="0"/>
              <a:t>Two types of lenders</a:t>
            </a:r>
          </a:p>
          <a:p>
            <a:pPr lvl="2">
              <a:lnSpc>
                <a:spcPct val="150000"/>
              </a:lnSpc>
            </a:pPr>
            <a:r>
              <a:rPr lang="en-GB" dirty="0" smtClean="0"/>
              <a:t>Commercial Banks</a:t>
            </a:r>
          </a:p>
          <a:p>
            <a:pPr lvl="2">
              <a:lnSpc>
                <a:spcPct val="150000"/>
              </a:lnSpc>
            </a:pPr>
            <a:r>
              <a:rPr lang="en-GB" dirty="0" smtClean="0"/>
              <a:t>Individual (bondholders)</a:t>
            </a:r>
          </a:p>
          <a:p>
            <a:pPr lvl="1">
              <a:lnSpc>
                <a:spcPct val="150000"/>
              </a:lnSpc>
            </a:pPr>
            <a:r>
              <a:rPr lang="en-GB" dirty="0" smtClean="0"/>
              <a:t>Credit Rating Agencies (CRAs)</a:t>
            </a:r>
          </a:p>
          <a:p>
            <a:pPr lvl="1">
              <a:lnSpc>
                <a:spcPct val="150000"/>
              </a:lnSpc>
            </a:pPr>
            <a:r>
              <a:rPr lang="en-GB" dirty="0" smtClean="0"/>
              <a:t>Analysis of the situation having different credit ratings by different CRAs</a:t>
            </a:r>
          </a:p>
          <a:p>
            <a:pPr lvl="1"/>
            <a:endParaRPr lang="en-GB" dirty="0"/>
          </a:p>
        </p:txBody>
      </p:sp>
      <p:sp>
        <p:nvSpPr>
          <p:cNvPr id="3" name="Title 2"/>
          <p:cNvSpPr>
            <a:spLocks noGrp="1"/>
          </p:cNvSpPr>
          <p:nvPr>
            <p:ph type="title"/>
          </p:nvPr>
        </p:nvSpPr>
        <p:spPr/>
        <p:txBody>
          <a:bodyPr>
            <a:normAutofit/>
          </a:bodyPr>
          <a:lstStyle/>
          <a:p>
            <a:r>
              <a:rPr lang="en-GB" sz="3500" b="0" dirty="0" smtClean="0">
                <a:solidFill>
                  <a:srgbClr val="464646"/>
                </a:solidFill>
                <a:effectLst/>
                <a:latin typeface="Calibri"/>
              </a:rPr>
              <a:t>Creditors and Credit Rating Agencies</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0" y="1600200"/>
            <a:ext cx="9144000" cy="5257800"/>
          </a:xfrm>
        </p:spPr>
        <p:txBody>
          <a:bodyPr/>
          <a:lstStyle/>
          <a:p>
            <a:r>
              <a:rPr lang="en-US">
                <a:latin typeface="Tahoma" pitchFamily="34" charset="0"/>
              </a:rPr>
              <a:t>That is the role of governance. Corporate governance is the mechanism by which the values, principles, management policies and procedures of a corporation are made manifest in the real world. </a:t>
            </a:r>
          </a:p>
          <a:p>
            <a:pPr>
              <a:buFont typeface="Wingdings" pitchFamily="2" charset="2"/>
              <a:buNone/>
            </a:pPr>
            <a:endParaRPr lang="en-US">
              <a:latin typeface="Tahoma" pitchFamily="34" charset="0"/>
            </a:endParaRPr>
          </a:p>
          <a:p>
            <a:r>
              <a:rPr lang="en-US">
                <a:latin typeface="Tahoma" pitchFamily="34" charset="0"/>
              </a:rPr>
              <a:t>The fundamental basis of corporate governance and responsibility is the value system of the corporation:</a:t>
            </a:r>
          </a:p>
        </p:txBody>
      </p:sp>
      <p:sp>
        <p:nvSpPr>
          <p:cNvPr id="43010" name="Rectangle 2"/>
          <p:cNvSpPr>
            <a:spLocks noGrp="1" noChangeArrowheads="1"/>
          </p:cNvSpPr>
          <p:nvPr>
            <p:ph type="title"/>
          </p:nvPr>
        </p:nvSpPr>
        <p:spPr/>
        <p:txBody>
          <a:bodyPr/>
          <a:lstStyle/>
          <a:p>
            <a:r>
              <a:rPr lang="en-US" sz="3200" b="1">
                <a:latin typeface="Tahoma" pitchFamily="34" charset="0"/>
              </a:rPr>
              <a:t>(5)	CORPORATE GOVERNANCE AND THE COMMUNITY</a:t>
            </a:r>
            <a:r>
              <a:rPr lang="en-US" sz="3200">
                <a:latin typeface="Tahoma" pitchFamily="34"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1600200"/>
            <a:ext cx="8305800" cy="5257800"/>
          </a:xfrm>
        </p:spPr>
        <p:txBody>
          <a:bodyPr/>
          <a:lstStyle/>
          <a:p>
            <a:pPr>
              <a:lnSpc>
                <a:spcPct val="90000"/>
              </a:lnSpc>
              <a:buFont typeface="Wingdings" pitchFamily="2" charset="2"/>
              <a:buNone/>
            </a:pPr>
            <a:r>
              <a:rPr lang="en-US" sz="2800" b="1">
                <a:latin typeface="Tahoma" pitchFamily="34" charset="0"/>
              </a:rPr>
              <a:t>	The International Chamber of Commerce recommends these nine steps to attain Corporate Social Responsibility: </a:t>
            </a:r>
          </a:p>
          <a:p>
            <a:pPr>
              <a:lnSpc>
                <a:spcPct val="90000"/>
              </a:lnSpc>
              <a:buFont typeface="Wingdings" pitchFamily="2" charset="2"/>
              <a:buNone/>
            </a:pPr>
            <a:r>
              <a:rPr lang="en-US" sz="2800" b="1">
                <a:latin typeface="Tahoma" pitchFamily="34" charset="0"/>
              </a:rPr>
              <a:t>1.   	Confirm CEO/Board commitment that 	priority to responsible business 	conduct 	comes first </a:t>
            </a:r>
          </a:p>
          <a:p>
            <a:pPr>
              <a:lnSpc>
                <a:spcPct val="90000"/>
              </a:lnSpc>
              <a:buFont typeface="Wingdings" pitchFamily="2" charset="2"/>
              <a:buNone/>
            </a:pPr>
            <a:r>
              <a:rPr lang="en-US" sz="2800" b="1">
                <a:latin typeface="Tahoma" pitchFamily="34" charset="0"/>
              </a:rPr>
              <a:t>2.   	State company purpose and agree on 	company values </a:t>
            </a:r>
          </a:p>
          <a:p>
            <a:pPr>
              <a:lnSpc>
                <a:spcPct val="90000"/>
              </a:lnSpc>
              <a:buFont typeface="Wingdings" pitchFamily="2" charset="2"/>
              <a:buNone/>
            </a:pPr>
            <a:r>
              <a:rPr lang="en-US" sz="2800" b="1">
                <a:latin typeface="Tahoma" pitchFamily="34" charset="0"/>
              </a:rPr>
              <a:t>3.   	Identify key stakeholders</a:t>
            </a:r>
          </a:p>
          <a:p>
            <a:pPr>
              <a:lnSpc>
                <a:spcPct val="90000"/>
              </a:lnSpc>
              <a:buFont typeface="Wingdings" pitchFamily="2" charset="2"/>
              <a:buNone/>
            </a:pPr>
            <a:r>
              <a:rPr lang="en-US" sz="2800" b="1">
                <a:latin typeface="Tahoma" pitchFamily="34" charset="0"/>
              </a:rPr>
              <a:t>4.   	Define business principles and policies</a:t>
            </a:r>
          </a:p>
        </p:txBody>
      </p:sp>
      <p:sp>
        <p:nvSpPr>
          <p:cNvPr id="45058" name="Rectangle 2"/>
          <p:cNvSpPr>
            <a:spLocks noGrp="1" noChangeArrowheads="1"/>
          </p:cNvSpPr>
          <p:nvPr>
            <p:ph type="title"/>
          </p:nvPr>
        </p:nvSpPr>
        <p:spPr>
          <a:xfrm>
            <a:off x="457200" y="76200"/>
            <a:ext cx="8229600" cy="1139825"/>
          </a:xfrm>
        </p:spPr>
        <p:txBody>
          <a:bodyPr>
            <a:normAutofit fontScale="90000"/>
          </a:bodyPr>
          <a:lstStyle/>
          <a:p>
            <a:r>
              <a:rPr lang="en-US" sz="4000" b="1"/>
              <a:t>Practical Steps to Corporate Social Responsibility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lstStyle/>
          <a:p>
            <a:pPr>
              <a:buFont typeface="Wingdings" pitchFamily="2" charset="2"/>
              <a:buNone/>
            </a:pPr>
            <a:r>
              <a:rPr lang="en-US" sz="2800"/>
              <a:t>	</a:t>
            </a:r>
          </a:p>
          <a:p>
            <a:pPr>
              <a:buFont typeface="Wingdings" pitchFamily="2" charset="2"/>
              <a:buNone/>
            </a:pPr>
            <a:r>
              <a:rPr lang="en-US" sz="2800"/>
              <a:t>5.   	Establish implementation procedures 	and management systems</a:t>
            </a:r>
          </a:p>
          <a:p>
            <a:pPr>
              <a:buFont typeface="Wingdings" pitchFamily="2" charset="2"/>
              <a:buNone/>
            </a:pPr>
            <a:r>
              <a:rPr lang="en-US" sz="2800"/>
              <a:t>6.   	Benchmark against selected external 	codes and standards</a:t>
            </a:r>
          </a:p>
          <a:p>
            <a:pPr>
              <a:buFont typeface="Wingdings" pitchFamily="2" charset="2"/>
              <a:buNone/>
            </a:pPr>
            <a:r>
              <a:rPr lang="en-US" sz="2800"/>
              <a:t>7.   	Set up internal monitoring</a:t>
            </a:r>
          </a:p>
          <a:p>
            <a:pPr>
              <a:buFont typeface="Wingdings" pitchFamily="2" charset="2"/>
              <a:buNone/>
            </a:pPr>
            <a:r>
              <a:rPr lang="en-US" sz="2800"/>
              <a:t>8.   	Use language that everyone can 	understand</a:t>
            </a:r>
          </a:p>
          <a:p>
            <a:pPr>
              <a:buFont typeface="Wingdings" pitchFamily="2" charset="2"/>
              <a:buNone/>
            </a:pPr>
            <a:r>
              <a:rPr lang="en-US" sz="2800"/>
              <a:t>9.   	Set pragmatic and realistic objectives. </a:t>
            </a:r>
          </a:p>
        </p:txBody>
      </p:sp>
      <p:sp>
        <p:nvSpPr>
          <p:cNvPr id="47106" name="Rectangle 2"/>
          <p:cNvSpPr>
            <a:spLocks noGrp="1" noChangeArrowheads="1"/>
          </p:cNvSpPr>
          <p:nvPr>
            <p:ph type="title"/>
          </p:nvPr>
        </p:nvSpPr>
        <p:spPr>
          <a:xfrm>
            <a:off x="457200" y="536575"/>
            <a:ext cx="8229600" cy="1139825"/>
          </a:xfrm>
        </p:spPr>
        <p:txBody>
          <a:bodyPr>
            <a:normAutofit fontScale="90000"/>
          </a:bodyPr>
          <a:lstStyle/>
          <a:p>
            <a:r>
              <a:rPr lang="en-US" sz="3600" b="1">
                <a:latin typeface="Tahoma" pitchFamily="34" charset="0"/>
              </a:rPr>
              <a:t>Practical Steps to Corporate Social Responsibility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0" y="0"/>
            <a:ext cx="8686800" cy="6858000"/>
          </a:xfrm>
        </p:spPr>
        <p:txBody>
          <a:bodyPr/>
          <a:lstStyle/>
          <a:p>
            <a:pPr>
              <a:buFont typeface="Wingdings" pitchFamily="2" charset="2"/>
              <a:buNone/>
            </a:pPr>
            <a:r>
              <a:rPr lang="en-US" dirty="0">
                <a:latin typeface="Tahoma" pitchFamily="34" charset="0"/>
              </a:rPr>
              <a:t>	</a:t>
            </a:r>
          </a:p>
          <a:p>
            <a:pPr>
              <a:buFont typeface="Wingdings" pitchFamily="2" charset="2"/>
              <a:buNone/>
            </a:pPr>
            <a:endParaRPr lang="en-US" dirty="0">
              <a:latin typeface="Tahoma" pitchFamily="34" charset="0"/>
            </a:endParaRPr>
          </a:p>
          <a:p>
            <a:pPr>
              <a:buFont typeface="Wingdings" pitchFamily="2" charset="2"/>
              <a:buNone/>
            </a:pPr>
            <a:r>
              <a:rPr lang="en-US" dirty="0">
                <a:latin typeface="Tahoma" pitchFamily="34" charset="0"/>
              </a:rPr>
              <a:t>	Corporations exist because they, in a sustainable fashion, enable people to constructively practice their craft and create jobs, economic value, and wealth for the society and the enterprise especially free societies.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57200" y="2174875"/>
            <a:ext cx="8229600" cy="4149725"/>
          </a:xfrm>
        </p:spPr>
        <p:txBody>
          <a:bodyPr>
            <a:normAutofit lnSpcReduction="10000"/>
          </a:bodyPr>
          <a:lstStyle/>
          <a:p>
            <a:r>
              <a:rPr lang="en-US" sz="2400" dirty="0">
                <a:latin typeface="+mj-lt"/>
              </a:rPr>
              <a:t>Political economy forces that produce the laws, enforcement mechanisms, bankruptcy processes, and the ability of powerful managers to influence legislation will profoundly shape corporate governance</a:t>
            </a:r>
            <a:r>
              <a:rPr lang="en-US" sz="2400" dirty="0" smtClean="0">
                <a:latin typeface="+mj-lt"/>
              </a:rPr>
              <a:t>.</a:t>
            </a:r>
          </a:p>
          <a:p>
            <a:endParaRPr lang="en-US" sz="2400" dirty="0" smtClean="0">
              <a:latin typeface="+mj-lt"/>
            </a:endParaRPr>
          </a:p>
          <a:p>
            <a:r>
              <a:rPr lang="en-US" sz="2400" dirty="0" smtClean="0">
                <a:latin typeface="+mj-lt"/>
              </a:rPr>
              <a:t> Some argue that governments will tend to use regulations instead of the threat of legal sanctions when the legal system does not effectively discourage managers from taking socially costly actions. </a:t>
            </a:r>
          </a:p>
          <a:p>
            <a:endParaRPr lang="en-US" dirty="0">
              <a:latin typeface="Tahoma" pitchFamily="34" charset="0"/>
            </a:endParaRPr>
          </a:p>
        </p:txBody>
      </p:sp>
      <p:sp>
        <p:nvSpPr>
          <p:cNvPr id="49154" name="Rectangle 2"/>
          <p:cNvSpPr>
            <a:spLocks noGrp="1" noChangeArrowheads="1"/>
          </p:cNvSpPr>
          <p:nvPr>
            <p:ph type="title"/>
          </p:nvPr>
        </p:nvSpPr>
        <p:spPr>
          <a:xfrm>
            <a:off x="457200" y="460375"/>
            <a:ext cx="8229600" cy="1139825"/>
          </a:xfrm>
        </p:spPr>
        <p:txBody>
          <a:bodyPr/>
          <a:lstStyle/>
          <a:p>
            <a:r>
              <a:rPr lang="en-US" sz="3200" b="1">
                <a:latin typeface="Tahoma" pitchFamily="34" charset="0"/>
              </a:rPr>
              <a:t>(6)	CORPORATE GOVERNANCE AND THE GOVERNMENT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457200" y="1447800"/>
            <a:ext cx="8382000" cy="4495800"/>
          </a:xfrm>
        </p:spPr>
        <p:txBody>
          <a:bodyPr>
            <a:normAutofit/>
          </a:bodyPr>
          <a:lstStyle/>
          <a:p>
            <a:pPr algn="just">
              <a:lnSpc>
                <a:spcPct val="200000"/>
              </a:lnSpc>
            </a:pPr>
            <a:r>
              <a:rPr lang="en-US" sz="2400" dirty="0"/>
              <a:t>Thus the government in every country exercises a certain amount of control over operations of the </a:t>
            </a:r>
            <a:r>
              <a:rPr lang="en-US" sz="2400" dirty="0" smtClean="0"/>
              <a:t>organization </a:t>
            </a:r>
            <a:r>
              <a:rPr lang="en-US" sz="2400" dirty="0"/>
              <a:t>and the government could use this to </a:t>
            </a:r>
            <a:r>
              <a:rPr lang="en-US" sz="2400" dirty="0" smtClean="0"/>
              <a:t>push </a:t>
            </a:r>
            <a:r>
              <a:rPr lang="en-US" sz="2400" dirty="0"/>
              <a:t>the </a:t>
            </a:r>
            <a:r>
              <a:rPr lang="en-US" sz="2400" dirty="0" smtClean="0"/>
              <a:t>organization </a:t>
            </a:r>
            <a:r>
              <a:rPr lang="en-US" sz="2400" dirty="0"/>
              <a:t>towards the path of good corporate governance.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92500" lnSpcReduction="20000"/>
          </a:bodyPr>
          <a:lstStyle/>
          <a:p>
            <a:r>
              <a:rPr lang="en-GB" dirty="0" smtClean="0"/>
              <a:t>Summary</a:t>
            </a:r>
          </a:p>
          <a:p>
            <a:pPr lvl="1">
              <a:lnSpc>
                <a:spcPct val="150000"/>
              </a:lnSpc>
            </a:pPr>
            <a:r>
              <a:rPr lang="en-US" sz="2400" b="1" dirty="0" smtClean="0">
                <a:latin typeface="Tahoma" pitchFamily="34" charset="0"/>
              </a:rPr>
              <a:t>Corporate Governance and Employees</a:t>
            </a:r>
          </a:p>
          <a:p>
            <a:pPr lvl="2">
              <a:lnSpc>
                <a:spcPct val="150000"/>
              </a:lnSpc>
            </a:pPr>
            <a:r>
              <a:rPr lang="en-US" sz="2200" b="1" dirty="0" smtClean="0">
                <a:latin typeface="Tahoma" pitchFamily="34" charset="0"/>
              </a:rPr>
              <a:t>Trade unions, Co-Determination (Employee representation, Profit sharing, Earning sharing, and Team production solution.</a:t>
            </a:r>
          </a:p>
          <a:p>
            <a:pPr lvl="1">
              <a:lnSpc>
                <a:spcPct val="150000"/>
              </a:lnSpc>
            </a:pPr>
            <a:r>
              <a:rPr lang="en-US" sz="2400" b="1" dirty="0" smtClean="0">
                <a:latin typeface="Tahoma" pitchFamily="34" charset="0"/>
              </a:rPr>
              <a:t>Corporate Governance and Customers</a:t>
            </a:r>
          </a:p>
          <a:p>
            <a:pPr lvl="1">
              <a:lnSpc>
                <a:spcPct val="150000"/>
              </a:lnSpc>
            </a:pPr>
            <a:r>
              <a:rPr lang="en-US" sz="2400" b="1" dirty="0" smtClean="0">
                <a:latin typeface="Tahoma" pitchFamily="34" charset="0"/>
              </a:rPr>
              <a:t>Corporate Governance and Institutional Investors</a:t>
            </a:r>
          </a:p>
          <a:p>
            <a:pPr lvl="1">
              <a:lnSpc>
                <a:spcPct val="150000"/>
              </a:lnSpc>
            </a:pPr>
            <a:r>
              <a:rPr lang="en-US" sz="2400" b="1" dirty="0" smtClean="0">
                <a:latin typeface="Tahoma" pitchFamily="34" charset="0"/>
              </a:rPr>
              <a:t>Corporate Governance and Creditors</a:t>
            </a:r>
          </a:p>
          <a:p>
            <a:pPr lvl="1">
              <a:lnSpc>
                <a:spcPct val="150000"/>
              </a:lnSpc>
            </a:pPr>
            <a:r>
              <a:rPr lang="en-US" sz="2400" b="1" dirty="0" smtClean="0">
                <a:latin typeface="Tahoma" pitchFamily="34" charset="0"/>
              </a:rPr>
              <a:t>Corporate Governance and the Community</a:t>
            </a:r>
          </a:p>
          <a:p>
            <a:pPr lvl="1">
              <a:lnSpc>
                <a:spcPct val="150000"/>
              </a:lnSpc>
            </a:pPr>
            <a:r>
              <a:rPr lang="en-US" sz="2400" b="1" dirty="0" smtClean="0">
                <a:latin typeface="Tahoma" pitchFamily="34" charset="0"/>
              </a:rPr>
              <a:t>Corporate Governance and the Government</a:t>
            </a:r>
          </a:p>
          <a:p>
            <a:pPr lvl="1">
              <a:lnSpc>
                <a:spcPct val="150000"/>
              </a:lnSpc>
              <a:buNone/>
            </a:pPr>
            <a:r>
              <a:rPr lang="en-US" sz="2400" b="1" dirty="0" smtClean="0">
                <a:latin typeface="Tahoma" pitchFamily="34" charset="0"/>
              </a:rPr>
              <a:t>				      </a:t>
            </a:r>
            <a:r>
              <a:rPr lang="en-US" sz="3300" b="1" dirty="0" smtClean="0">
                <a:latin typeface="Tahoma" pitchFamily="34" charset="0"/>
              </a:rPr>
              <a:t>The End</a:t>
            </a:r>
          </a:p>
          <a:p>
            <a:pPr lvl="1">
              <a:lnSpc>
                <a:spcPct val="150000"/>
              </a:lnSpc>
            </a:pPr>
            <a:endParaRPr lang="en-US" sz="2400" b="1" dirty="0" smtClean="0">
              <a:latin typeface="Tahoma" pitchFamily="34" charset="0"/>
            </a:endParaRPr>
          </a:p>
          <a:p>
            <a:pPr lvl="1">
              <a:lnSpc>
                <a:spcPct val="150000"/>
              </a:lnSpc>
            </a:pPr>
            <a:endParaRPr lang="en-US" sz="2400" b="1" dirty="0" smtClean="0">
              <a:latin typeface="Tahoma" pitchFamily="34" charset="0"/>
            </a:endParaRPr>
          </a:p>
          <a:p>
            <a:pPr lvl="1"/>
            <a:endParaRPr lang="en-GB" dirty="0" smtClean="0"/>
          </a:p>
          <a:p>
            <a:pPr lvl="1"/>
            <a:endParaRPr lang="en-GB" dirty="0"/>
          </a:p>
        </p:txBody>
      </p:sp>
      <p:sp>
        <p:nvSpPr>
          <p:cNvPr id="3" name="Title 2"/>
          <p:cNvSpPr>
            <a:spLocks noGrp="1"/>
          </p:cNvSpPr>
          <p:nvPr>
            <p:ph type="title"/>
          </p:nvPr>
        </p:nvSpPr>
        <p:spPr/>
        <p:txBody>
          <a:bodyPr/>
          <a:lstStyle/>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nSpc>
                <a:spcPct val="150000"/>
              </a:lnSpc>
            </a:pPr>
            <a:r>
              <a:rPr lang="en-GB" dirty="0" smtClean="0"/>
              <a:t>How did CRAs start?</a:t>
            </a:r>
          </a:p>
          <a:p>
            <a:pPr lvl="1">
              <a:lnSpc>
                <a:spcPct val="150000"/>
              </a:lnSpc>
            </a:pPr>
            <a:r>
              <a:rPr lang="en-GB" dirty="0" smtClean="0"/>
              <a:t>High credit rating vs. Low credit rating</a:t>
            </a:r>
          </a:p>
          <a:p>
            <a:pPr lvl="1">
              <a:lnSpc>
                <a:spcPct val="150000"/>
              </a:lnSpc>
            </a:pPr>
            <a:r>
              <a:rPr lang="en-GB" dirty="0" smtClean="0"/>
              <a:t>Another view of credit rating</a:t>
            </a:r>
          </a:p>
          <a:p>
            <a:pPr lvl="2">
              <a:lnSpc>
                <a:spcPct val="150000"/>
              </a:lnSpc>
            </a:pPr>
            <a:r>
              <a:rPr lang="en-GB" dirty="0" smtClean="0"/>
              <a:t>New company vs. Mature company</a:t>
            </a:r>
          </a:p>
          <a:p>
            <a:pPr lvl="1">
              <a:lnSpc>
                <a:spcPct val="150000"/>
              </a:lnSpc>
            </a:pPr>
            <a:r>
              <a:rPr lang="en-GB" dirty="0" smtClean="0"/>
              <a:t>The BIG 3</a:t>
            </a:r>
          </a:p>
          <a:p>
            <a:pPr lvl="1">
              <a:lnSpc>
                <a:spcPct val="150000"/>
              </a:lnSpc>
            </a:pPr>
            <a:r>
              <a:rPr lang="en-GB" dirty="0" smtClean="0"/>
              <a:t>PACRA</a:t>
            </a:r>
          </a:p>
          <a:p>
            <a:pPr lvl="1">
              <a:lnSpc>
                <a:spcPct val="150000"/>
              </a:lnSpc>
            </a:pPr>
            <a:r>
              <a:rPr lang="en-GB" dirty="0" smtClean="0"/>
              <a:t>The Ratings</a:t>
            </a:r>
          </a:p>
        </p:txBody>
      </p:sp>
      <p:sp>
        <p:nvSpPr>
          <p:cNvPr id="3" name="Title 2"/>
          <p:cNvSpPr>
            <a:spLocks noGrp="1"/>
          </p:cNvSpPr>
          <p:nvPr>
            <p:ph type="title"/>
          </p:nvPr>
        </p:nvSpPr>
        <p:spPr/>
        <p:txBody>
          <a:bodyPr>
            <a:normAutofit fontScale="90000"/>
          </a:bodyPr>
          <a:lstStyle/>
          <a:p>
            <a:r>
              <a:rPr lang="en-GB" sz="4400" b="0" dirty="0" smtClean="0">
                <a:solidFill>
                  <a:srgbClr val="464646"/>
                </a:solidFill>
                <a:effectLst/>
                <a:latin typeface="Calibri"/>
              </a:rPr>
              <a:t>Creditors and Credit Rating Agencies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Criticisms</a:t>
            </a:r>
          </a:p>
          <a:p>
            <a:pPr lvl="1">
              <a:lnSpc>
                <a:spcPct val="160000"/>
              </a:lnSpc>
            </a:pPr>
            <a:r>
              <a:rPr lang="en-GB" dirty="0" smtClean="0"/>
              <a:t>Consulting firms</a:t>
            </a:r>
          </a:p>
          <a:p>
            <a:pPr lvl="1">
              <a:lnSpc>
                <a:spcPct val="160000"/>
              </a:lnSpc>
            </a:pPr>
            <a:r>
              <a:rPr lang="en-GB" dirty="0" smtClean="0"/>
              <a:t>First Amendment Right to CRAs</a:t>
            </a:r>
          </a:p>
          <a:p>
            <a:pPr lvl="1">
              <a:lnSpc>
                <a:spcPct val="160000"/>
              </a:lnSpc>
            </a:pPr>
            <a:r>
              <a:rPr lang="en-GB" dirty="0" smtClean="0"/>
              <a:t>Mistakes</a:t>
            </a:r>
          </a:p>
          <a:p>
            <a:pPr lvl="1">
              <a:lnSpc>
                <a:spcPct val="160000"/>
              </a:lnSpc>
            </a:pPr>
            <a:r>
              <a:rPr lang="en-GB" dirty="0" smtClean="0"/>
              <a:t>CRAs as watchman</a:t>
            </a:r>
          </a:p>
          <a:p>
            <a:pPr lvl="1">
              <a:lnSpc>
                <a:spcPct val="160000"/>
              </a:lnSpc>
            </a:pPr>
            <a:r>
              <a:rPr lang="en-GB" dirty="0" smtClean="0"/>
              <a:t>Relationship with management</a:t>
            </a:r>
          </a:p>
          <a:p>
            <a:pPr lvl="1">
              <a:lnSpc>
                <a:spcPct val="160000"/>
              </a:lnSpc>
            </a:pPr>
            <a:r>
              <a:rPr lang="en-GB" dirty="0" smtClean="0"/>
              <a:t>blackmailing</a:t>
            </a:r>
          </a:p>
          <a:p>
            <a:pPr>
              <a:lnSpc>
                <a:spcPct val="160000"/>
              </a:lnSpc>
            </a:pPr>
            <a:r>
              <a:rPr lang="en-GB" dirty="0" smtClean="0"/>
              <a:t>International Perspective</a:t>
            </a:r>
          </a:p>
          <a:p>
            <a:pPr lvl="1">
              <a:lnSpc>
                <a:spcPct val="160000"/>
              </a:lnSpc>
            </a:pPr>
            <a:r>
              <a:rPr lang="en-GB" dirty="0" smtClean="0"/>
              <a:t>Japan (main bank)</a:t>
            </a:r>
          </a:p>
          <a:p>
            <a:pPr lvl="1"/>
            <a:endParaRPr lang="en-GB" dirty="0" smtClean="0"/>
          </a:p>
          <a:p>
            <a:pPr lvl="3">
              <a:buNone/>
            </a:pPr>
            <a:r>
              <a:rPr lang="en-GB" dirty="0" smtClean="0"/>
              <a:t>			   </a:t>
            </a:r>
            <a:endParaRPr lang="en-GB" sz="4000" dirty="0"/>
          </a:p>
        </p:txBody>
      </p:sp>
      <p:sp>
        <p:nvSpPr>
          <p:cNvPr id="3" name="Title 2"/>
          <p:cNvSpPr>
            <a:spLocks noGrp="1"/>
          </p:cNvSpPr>
          <p:nvPr>
            <p:ph type="title"/>
          </p:nvPr>
        </p:nvSpPr>
        <p:spPr/>
        <p:txBody>
          <a:bodyPr/>
          <a:lstStyle/>
          <a:p>
            <a:r>
              <a:rPr lang="en-GB" sz="4000" b="0" dirty="0" smtClean="0">
                <a:solidFill>
                  <a:srgbClr val="464646"/>
                </a:solidFill>
                <a:effectLst/>
                <a:latin typeface="Calibri"/>
              </a:rPr>
              <a:t>Creditors and Credit Rating Agencies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57200" y="1828800"/>
            <a:ext cx="8229600" cy="4648200"/>
          </a:xfrm>
        </p:spPr>
        <p:txBody>
          <a:bodyPr>
            <a:normAutofit/>
          </a:bodyPr>
          <a:lstStyle/>
          <a:p>
            <a:r>
              <a:rPr lang="en-US" sz="2400" b="1" dirty="0" smtClean="0">
                <a:latin typeface="Tahoma" pitchFamily="34" charset="0"/>
              </a:rPr>
              <a:t>Lecture Outlines </a:t>
            </a:r>
          </a:p>
          <a:p>
            <a:endParaRPr lang="en-US" sz="2400" b="1" dirty="0" smtClean="0">
              <a:latin typeface="Tahoma" pitchFamily="34" charset="0"/>
            </a:endParaRPr>
          </a:p>
          <a:p>
            <a:pPr lvl="1">
              <a:lnSpc>
                <a:spcPct val="150000"/>
              </a:lnSpc>
            </a:pPr>
            <a:r>
              <a:rPr lang="en-US" sz="2000" b="1" dirty="0" smtClean="0">
                <a:latin typeface="Tahoma" pitchFamily="34" charset="0"/>
              </a:rPr>
              <a:t>Introduction</a:t>
            </a:r>
            <a:endParaRPr lang="en-US" sz="2000" b="1" dirty="0">
              <a:latin typeface="Tahoma" pitchFamily="34" charset="0"/>
            </a:endParaRPr>
          </a:p>
          <a:p>
            <a:pPr lvl="1">
              <a:lnSpc>
                <a:spcPct val="150000"/>
              </a:lnSpc>
            </a:pPr>
            <a:r>
              <a:rPr lang="en-US" sz="2000" b="1" dirty="0">
                <a:latin typeface="Tahoma" pitchFamily="34" charset="0"/>
              </a:rPr>
              <a:t>Corporate Governance and Employees</a:t>
            </a:r>
          </a:p>
          <a:p>
            <a:pPr lvl="1">
              <a:lnSpc>
                <a:spcPct val="150000"/>
              </a:lnSpc>
            </a:pPr>
            <a:r>
              <a:rPr lang="en-US" sz="2000" b="1" dirty="0">
                <a:latin typeface="Tahoma" pitchFamily="34" charset="0"/>
              </a:rPr>
              <a:t>Corporate Governance and Customers</a:t>
            </a:r>
          </a:p>
          <a:p>
            <a:pPr lvl="1">
              <a:lnSpc>
                <a:spcPct val="150000"/>
              </a:lnSpc>
            </a:pPr>
            <a:r>
              <a:rPr lang="en-US" sz="2000" b="1" dirty="0">
                <a:latin typeface="Tahoma" pitchFamily="34" charset="0"/>
              </a:rPr>
              <a:t>Corporate Governance and Institutional Investors</a:t>
            </a:r>
          </a:p>
          <a:p>
            <a:pPr lvl="1">
              <a:lnSpc>
                <a:spcPct val="150000"/>
              </a:lnSpc>
            </a:pPr>
            <a:r>
              <a:rPr lang="en-US" sz="2000" b="1" dirty="0">
                <a:latin typeface="Tahoma" pitchFamily="34" charset="0"/>
              </a:rPr>
              <a:t>Corporate Governance and Creditors</a:t>
            </a:r>
          </a:p>
          <a:p>
            <a:pPr lvl="1">
              <a:lnSpc>
                <a:spcPct val="150000"/>
              </a:lnSpc>
            </a:pPr>
            <a:r>
              <a:rPr lang="en-US" sz="2000" b="1" dirty="0">
                <a:latin typeface="Tahoma" pitchFamily="34" charset="0"/>
              </a:rPr>
              <a:t>Corporate Governance and the Community</a:t>
            </a:r>
          </a:p>
          <a:p>
            <a:pPr lvl="1">
              <a:lnSpc>
                <a:spcPct val="150000"/>
              </a:lnSpc>
            </a:pPr>
            <a:r>
              <a:rPr lang="en-US" sz="2000" b="1" dirty="0">
                <a:latin typeface="Tahoma" pitchFamily="34" charset="0"/>
              </a:rPr>
              <a:t>Corporate Governance and the Government</a:t>
            </a:r>
          </a:p>
        </p:txBody>
      </p:sp>
      <p:sp>
        <p:nvSpPr>
          <p:cNvPr id="53250" name="Rectangle 2"/>
          <p:cNvSpPr>
            <a:spLocks noGrp="1" noChangeArrowheads="1"/>
          </p:cNvSpPr>
          <p:nvPr>
            <p:ph type="title"/>
          </p:nvPr>
        </p:nvSpPr>
        <p:spPr>
          <a:xfrm>
            <a:off x="457200" y="460375"/>
            <a:ext cx="8229600" cy="1139825"/>
          </a:xfrm>
        </p:spPr>
        <p:txBody>
          <a:bodyPr>
            <a:normAutofit/>
          </a:bodyPr>
          <a:lstStyle/>
          <a:p>
            <a:r>
              <a:rPr lang="en-US" sz="2800" b="1" dirty="0" smtClean="0">
                <a:latin typeface="Tahoma" pitchFamily="34" charset="0"/>
              </a:rPr>
              <a:t>Corporate Governance &amp; Other Stakeholders</a:t>
            </a:r>
            <a:endParaRPr lang="en-US" sz="2800" b="1" dirty="0">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793875"/>
            <a:ext cx="8229600" cy="3387725"/>
          </a:xfrm>
        </p:spPr>
        <p:txBody>
          <a:bodyPr/>
          <a:lstStyle/>
          <a:p>
            <a:pPr algn="just">
              <a:lnSpc>
                <a:spcPct val="150000"/>
              </a:lnSpc>
              <a:spcAft>
                <a:spcPct val="10000"/>
              </a:spcAft>
            </a:pPr>
            <a:r>
              <a:rPr lang="en-US" dirty="0">
                <a:latin typeface="Tahoma" pitchFamily="34" charset="0"/>
              </a:rPr>
              <a:t>It is fallacious to argue anymore that the immediate concern of a Company is to be exclusively directed towards the shareholders, while other stakeholders are only of a </a:t>
            </a:r>
            <a:r>
              <a:rPr lang="en-US" dirty="0" smtClean="0">
                <a:latin typeface="Tahoma" pitchFamily="34" charset="0"/>
              </a:rPr>
              <a:t>nonessential </a:t>
            </a:r>
            <a:r>
              <a:rPr lang="en-US" dirty="0">
                <a:latin typeface="Tahoma" pitchFamily="34" charset="0"/>
              </a:rPr>
              <a:t>importance to it. </a:t>
            </a:r>
          </a:p>
        </p:txBody>
      </p:sp>
      <p:sp>
        <p:nvSpPr>
          <p:cNvPr id="7170" name="Rectangle 2"/>
          <p:cNvSpPr>
            <a:spLocks noGrp="1" noChangeArrowheads="1"/>
          </p:cNvSpPr>
          <p:nvPr>
            <p:ph type="title"/>
          </p:nvPr>
        </p:nvSpPr>
        <p:spPr>
          <a:xfrm>
            <a:off x="457200" y="384175"/>
            <a:ext cx="8229600" cy="1139825"/>
          </a:xfrm>
        </p:spPr>
        <p:txBody>
          <a:bodyPr/>
          <a:lstStyle/>
          <a:p>
            <a:r>
              <a:rPr lang="en-US" b="1">
                <a:latin typeface="Tahoma" pitchFamily="34" charset="0"/>
              </a:rPr>
              <a:t>Introduction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2590800"/>
            <a:ext cx="8153400" cy="3540125"/>
          </a:xfrm>
        </p:spPr>
        <p:txBody>
          <a:bodyPr/>
          <a:lstStyle/>
          <a:p>
            <a:r>
              <a:rPr lang="en-US" dirty="0">
                <a:latin typeface="Tahoma" pitchFamily="34" charset="0"/>
              </a:rPr>
              <a:t>Employees are also one of the stakeholders of the </a:t>
            </a:r>
            <a:r>
              <a:rPr lang="en-US" dirty="0" err="1">
                <a:latin typeface="Tahoma" pitchFamily="34" charset="0"/>
              </a:rPr>
              <a:t>organisation</a:t>
            </a:r>
            <a:r>
              <a:rPr lang="en-US" dirty="0">
                <a:latin typeface="Tahoma" pitchFamily="34" charset="0"/>
              </a:rPr>
              <a:t>; by increasing their participation in the </a:t>
            </a:r>
            <a:r>
              <a:rPr lang="en-US" dirty="0" err="1">
                <a:latin typeface="Tahoma" pitchFamily="34" charset="0"/>
              </a:rPr>
              <a:t>organisation</a:t>
            </a:r>
            <a:r>
              <a:rPr lang="en-US" dirty="0">
                <a:latin typeface="Tahoma" pitchFamily="34" charset="0"/>
              </a:rPr>
              <a:t>, one could ensure corporate governance. </a:t>
            </a:r>
          </a:p>
        </p:txBody>
      </p:sp>
      <p:sp>
        <p:nvSpPr>
          <p:cNvPr id="8194" name="Rectangle 2"/>
          <p:cNvSpPr>
            <a:spLocks noGrp="1" noChangeArrowheads="1"/>
          </p:cNvSpPr>
          <p:nvPr>
            <p:ph type="title"/>
          </p:nvPr>
        </p:nvSpPr>
        <p:spPr>
          <a:xfrm>
            <a:off x="381000" y="685800"/>
            <a:ext cx="8229600" cy="1139825"/>
          </a:xfrm>
        </p:spPr>
        <p:txBody>
          <a:bodyPr>
            <a:normAutofit fontScale="90000"/>
          </a:bodyPr>
          <a:lstStyle/>
          <a:p>
            <a:r>
              <a:rPr lang="en-US" sz="3600" b="1" dirty="0"/>
              <a:t>(1) </a:t>
            </a:r>
            <a:r>
              <a:rPr lang="en-US" sz="3600" b="1" dirty="0" smtClean="0"/>
              <a:t>CORPORATE GOVERNANCE and  EMLPOYEES</a:t>
            </a:r>
            <a:r>
              <a:rPr lang="en-US" sz="4000" dirty="0" smtClean="0"/>
              <a:t> </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0" y="1905000"/>
            <a:ext cx="9144000" cy="5257800"/>
          </a:xfrm>
        </p:spPr>
        <p:txBody>
          <a:bodyPr/>
          <a:lstStyle/>
          <a:p>
            <a:r>
              <a:rPr lang="en-US">
                <a:latin typeface="Tahoma" pitchFamily="34" charset="0"/>
              </a:rPr>
              <a:t>Today, the growing recognition that human capital is a source of competitive advantage has led to the understanding that labour is more important than capital, if not, is at least as important as capital. Corporate leaders in developed countries increasingly understand that people and the knowledge they create are often the most valuable assets in a corporation. </a:t>
            </a:r>
          </a:p>
        </p:txBody>
      </p:sp>
      <p:sp>
        <p:nvSpPr>
          <p:cNvPr id="9218" name="Rectangle 2"/>
          <p:cNvSpPr>
            <a:spLocks noGrp="1" noChangeArrowheads="1"/>
          </p:cNvSpPr>
          <p:nvPr>
            <p:ph type="title"/>
          </p:nvPr>
        </p:nvSpPr>
        <p:spPr/>
        <p:txBody>
          <a:bodyPr>
            <a:normAutofit fontScale="90000"/>
          </a:bodyPr>
          <a:lstStyle/>
          <a:p>
            <a:r>
              <a:rPr lang="en-US" sz="3600" b="1">
                <a:latin typeface="Tahoma" pitchFamily="34" charset="0"/>
              </a:rPr>
              <a:t>Wealth Creation Requires Capital and Labour</a:t>
            </a:r>
            <a:r>
              <a:rPr lang="en-US" sz="3600">
                <a:latin typeface="Tahoma" pitchFamily="34"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TotalTime>
  <Words>1041</Words>
  <Application>Microsoft Office PowerPoint</Application>
  <PresentationFormat>On-screen Show (4:3)</PresentationFormat>
  <Paragraphs>171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Corporate Governance</vt:lpstr>
      <vt:lpstr>Corporate Governance and Other Stakeholdrs</vt:lpstr>
      <vt:lpstr>Creditors and Credit Rating Agencies</vt:lpstr>
      <vt:lpstr>Creditors and Credit Rating Agencies</vt:lpstr>
      <vt:lpstr>Creditors and Credit Rating Agencies</vt:lpstr>
      <vt:lpstr>Corporate Governance &amp; Other Stakeholders</vt:lpstr>
      <vt:lpstr>Introduction</vt:lpstr>
      <vt:lpstr>(1) CORPORATE GOVERNANCE and  EMLPOYEES </vt:lpstr>
      <vt:lpstr>Wealth Creation Requires Capital and Labour </vt:lpstr>
      <vt:lpstr>The interests of employees can be protected through</vt:lpstr>
      <vt:lpstr>Trade Unions </vt:lpstr>
      <vt:lpstr>Co-determination </vt:lpstr>
      <vt:lpstr>Profit-sharing</vt:lpstr>
      <vt:lpstr>Slide 14</vt:lpstr>
      <vt:lpstr>Equity-sharing </vt:lpstr>
      <vt:lpstr>Team Production Solution</vt:lpstr>
      <vt:lpstr>Slide 17</vt:lpstr>
      <vt:lpstr>Slide 18</vt:lpstr>
      <vt:lpstr>Slide 19</vt:lpstr>
      <vt:lpstr>Slide 20</vt:lpstr>
      <vt:lpstr>(2) CUSTOMERS AND CORPORATE GOVERNANCE</vt:lpstr>
      <vt:lpstr>Customer’s  Information Needs</vt:lpstr>
      <vt:lpstr>(3) CORPORATE GOVERNANCE AND INSTITUTIONAL INVESTORS </vt:lpstr>
      <vt:lpstr>Factors Influencing Investment Decisions </vt:lpstr>
      <vt:lpstr>The McKinsey Survey on Corporate Governance </vt:lpstr>
      <vt:lpstr>Slide 26</vt:lpstr>
      <vt:lpstr>(4) CORPORATE GOVERNANCE AND CREDITORS</vt:lpstr>
      <vt:lpstr>Creditor Monitoring and Control </vt:lpstr>
      <vt:lpstr>Debt Collection  </vt:lpstr>
      <vt:lpstr>(5) CORPORATE GOVERNANCE AND THE COMMUNITY </vt:lpstr>
      <vt:lpstr>Practical Steps to Corporate Social Responsibility</vt:lpstr>
      <vt:lpstr>Practical Steps to Corporate Social Responsibility</vt:lpstr>
      <vt:lpstr>Slide 33</vt:lpstr>
      <vt:lpstr>(6) CORPORATE GOVERNANCE AND THE GOVERNMENT</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Irfan</dc:creator>
  <cp:lastModifiedBy>NTS</cp:lastModifiedBy>
  <cp:revision>94</cp:revision>
  <dcterms:created xsi:type="dcterms:W3CDTF">2006-08-16T00:00:00Z</dcterms:created>
  <dcterms:modified xsi:type="dcterms:W3CDTF">2013-04-29T11:58:20Z</dcterms:modified>
</cp:coreProperties>
</file>