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504A87-66F1-489C-8BC5-2FF15BAD6774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720D88-86D2-47F2-A12B-2AA8EEC31A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Governance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. Similarly market force is helpful in monitoring.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. Stakeholders can also monitor by participating.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. Creditors can also check by ensuring that the firm is properly handling its debt processing.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. Employees, such as, internal auditors can play a vital role in monitoring.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. Society can inject a sense of responsibility at the executive level by acting as a noble corporate citizenship.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3100" b="1" dirty="0" smtClean="0">
                <a:solidFill>
                  <a:prstClr val="black"/>
                </a:solidFill>
                <a:latin typeface="Book Antiqua"/>
              </a:rPr>
              <a:t>. Unfortunately, all of these mechanism can fail at one time or another. </a:t>
            </a: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u="sng" dirty="0" smtClean="0"/>
              <a:t>An Integrated System of Governance</a:t>
            </a:r>
          </a:p>
          <a:p>
            <a:pPr>
              <a:buNone/>
            </a:pPr>
            <a:endParaRPr lang="en-GB" sz="3600" b="1" u="sng" dirty="0" smtClean="0"/>
          </a:p>
          <a:p>
            <a:pPr lvl="1"/>
            <a:r>
              <a:rPr lang="en-GB" b="1" dirty="0" smtClean="0"/>
              <a:t>The corporate governance system is integrated and complicated.</a:t>
            </a:r>
          </a:p>
          <a:p>
            <a:pPr lvl="1"/>
            <a:endParaRPr lang="en-GB" b="1" dirty="0" smtClean="0"/>
          </a:p>
          <a:p>
            <a:pPr lvl="1"/>
            <a:r>
              <a:rPr lang="en-GB" b="1" dirty="0" smtClean="0"/>
              <a:t>Every concern stakeholder is keen to get the perks i.e. executives, auditors, boards, banks, analysts and so on.</a:t>
            </a:r>
          </a:p>
          <a:p>
            <a:pPr lvl="1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0" y="1600200"/>
            <a:ext cx="25146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MGT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04800" y="1676400"/>
            <a:ext cx="1676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Board</a:t>
            </a:r>
            <a:endParaRPr lang="en-GB" sz="2000" b="1" dirty="0"/>
          </a:p>
        </p:txBody>
      </p:sp>
      <p:sp>
        <p:nvSpPr>
          <p:cNvPr id="6" name="Oval 5"/>
          <p:cNvSpPr/>
          <p:nvPr/>
        </p:nvSpPr>
        <p:spPr>
          <a:xfrm>
            <a:off x="0" y="2971800"/>
            <a:ext cx="1981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Regulators</a:t>
            </a:r>
            <a:endParaRPr lang="en-GB" sz="2000" b="1" dirty="0"/>
          </a:p>
        </p:txBody>
      </p:sp>
      <p:sp>
        <p:nvSpPr>
          <p:cNvPr id="7" name="Oval 6"/>
          <p:cNvSpPr/>
          <p:nvPr/>
        </p:nvSpPr>
        <p:spPr>
          <a:xfrm>
            <a:off x="228600" y="4267200"/>
            <a:ext cx="1676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Analysts</a:t>
            </a:r>
            <a:endParaRPr lang="en-GB" sz="2000" b="1" dirty="0"/>
          </a:p>
        </p:txBody>
      </p:sp>
      <p:sp>
        <p:nvSpPr>
          <p:cNvPr id="8" name="Oval 7"/>
          <p:cNvSpPr/>
          <p:nvPr/>
        </p:nvSpPr>
        <p:spPr>
          <a:xfrm>
            <a:off x="1752600" y="5334000"/>
            <a:ext cx="1676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Creditors</a:t>
            </a:r>
            <a:endParaRPr lang="en-GB" sz="2000" b="1" dirty="0"/>
          </a:p>
        </p:txBody>
      </p:sp>
      <p:sp>
        <p:nvSpPr>
          <p:cNvPr id="9" name="Oval 8"/>
          <p:cNvSpPr/>
          <p:nvPr/>
        </p:nvSpPr>
        <p:spPr>
          <a:xfrm>
            <a:off x="3810000" y="5334000"/>
            <a:ext cx="2057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Accountant</a:t>
            </a:r>
            <a:endParaRPr lang="en-GB" sz="2000" b="1" dirty="0"/>
          </a:p>
        </p:txBody>
      </p:sp>
      <p:sp>
        <p:nvSpPr>
          <p:cNvPr id="10" name="Oval 9"/>
          <p:cNvSpPr/>
          <p:nvPr/>
        </p:nvSpPr>
        <p:spPr>
          <a:xfrm>
            <a:off x="6172200" y="5257800"/>
            <a:ext cx="236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Auditor</a:t>
            </a:r>
            <a:endParaRPr lang="en-GB" sz="2000" b="1" dirty="0"/>
          </a:p>
        </p:txBody>
      </p:sp>
      <p:sp>
        <p:nvSpPr>
          <p:cNvPr id="11" name="Oval 10"/>
          <p:cNvSpPr/>
          <p:nvPr/>
        </p:nvSpPr>
        <p:spPr>
          <a:xfrm>
            <a:off x="6324600" y="3810000"/>
            <a:ext cx="2514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Consultants</a:t>
            </a:r>
            <a:endParaRPr lang="en-GB" sz="2000" b="1" dirty="0"/>
          </a:p>
        </p:txBody>
      </p:sp>
      <p:sp>
        <p:nvSpPr>
          <p:cNvPr id="12" name="Oval 11"/>
          <p:cNvSpPr/>
          <p:nvPr/>
        </p:nvSpPr>
        <p:spPr>
          <a:xfrm>
            <a:off x="5791200" y="2209800"/>
            <a:ext cx="33528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/>
              <a:t>Investment</a:t>
            </a:r>
            <a:r>
              <a:rPr lang="en-GB" dirty="0" smtClean="0"/>
              <a:t> Banks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2324100" y="3771900"/>
            <a:ext cx="198120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2133600" y="2209800"/>
            <a:ext cx="838200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2057400" y="2743200"/>
            <a:ext cx="9144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905000" y="3124200"/>
            <a:ext cx="12954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3619500" y="4152900"/>
            <a:ext cx="18288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610100" y="3695700"/>
            <a:ext cx="2133600" cy="1295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5181600" y="3124200"/>
            <a:ext cx="12192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562600" y="2133600"/>
            <a:ext cx="457200" cy="304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2209800" y="3200400"/>
            <a:ext cx="3657600" cy="38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3352800" y="3429000"/>
            <a:ext cx="25908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1981200" y="3352800"/>
            <a:ext cx="39624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>
            <a:off x="5791200" y="56388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1905000" y="5181600"/>
            <a:ext cx="228600" cy="228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6705600" y="5105400"/>
            <a:ext cx="304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4000" b="1" dirty="0" smtClean="0"/>
              <a:t>Summary</a:t>
            </a:r>
          </a:p>
          <a:p>
            <a:pPr lvl="1"/>
            <a:r>
              <a:rPr lang="en-GB" sz="3600" dirty="0" smtClean="0"/>
              <a:t> corporate form of business allows firm to have excessive capital</a:t>
            </a:r>
          </a:p>
          <a:p>
            <a:pPr lvl="1"/>
            <a:r>
              <a:rPr lang="en-GB" sz="3600" dirty="0" smtClean="0"/>
              <a:t> it contributes a lot toward country’s economy</a:t>
            </a:r>
          </a:p>
          <a:p>
            <a:pPr lvl="1"/>
            <a:r>
              <a:rPr lang="en-GB" sz="3600" dirty="0" smtClean="0"/>
              <a:t> main disadvantage lies in the relationship between the owner and controller</a:t>
            </a:r>
            <a:endParaRPr lang="en-GB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Cont:-</a:t>
            </a:r>
          </a:p>
          <a:p>
            <a:endParaRPr lang="en-GB" b="1" dirty="0" smtClean="0"/>
          </a:p>
          <a:p>
            <a:pPr lvl="1"/>
            <a:r>
              <a:rPr lang="en-GB" b="1" dirty="0" smtClean="0"/>
              <a:t>The shareholders and executives interest can be aligned through incentives involving stock options.</a:t>
            </a:r>
          </a:p>
          <a:p>
            <a:pPr lvl="1">
              <a:buNone/>
            </a:pPr>
            <a:endParaRPr lang="en-GB" b="1" dirty="0" smtClean="0"/>
          </a:p>
          <a:p>
            <a:pPr lvl="1"/>
            <a:r>
              <a:rPr lang="en-GB" b="1" dirty="0" smtClean="0"/>
              <a:t> these incentives can’t guarantee to reduce the level of RISK.</a:t>
            </a:r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en-GB" sz="2800" b="1" i="1" u="sng" dirty="0" smtClean="0">
                <a:solidFill>
                  <a:prstClr val="black"/>
                </a:solidFill>
                <a:latin typeface="Book Antiqua"/>
              </a:rPr>
              <a:t>Can Investors Influence Managers?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i="1" u="sng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Theoretically, managers work for owners but in reality, firms actually seems to belong to management.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There is a race of win-lose between shareholders and management but most of the time, management has always having the upper hand.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Different proposals are made by the shareholders but are defeated when it comes in the annual shareholders meeting.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There are normally two types of proposals;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. Those relate to governance (e.g. suggesting changes in board structure)</a:t>
            </a:r>
          </a:p>
          <a:p>
            <a:pPr marL="868680" lvl="1" indent="-283464">
              <a:buClr>
                <a:prstClr val="white"/>
              </a:buClr>
              <a:buSzPct val="80000"/>
              <a:buFont typeface="Wingdings 2"/>
              <a:buChar char=""/>
            </a:pPr>
            <a:r>
              <a:rPr lang="en-GB" sz="2400" b="1" dirty="0" smtClean="0">
                <a:solidFill>
                  <a:prstClr val="black"/>
                </a:solidFill>
                <a:latin typeface="Book Antiqua"/>
              </a:rPr>
              <a:t>. Those relate to social reform (e.g. proposing to stop selling chemicals to rogue countries) etc; etc.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Without management approval, proposals have little chance of succeeding.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Shareholders have to trust management and must go with their wants which leads to chaos in the firms.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u="sng" dirty="0" smtClean="0"/>
              <a:t>Example</a:t>
            </a:r>
          </a:p>
          <a:p>
            <a:r>
              <a:rPr lang="en-GB" sz="3600" b="1" dirty="0" smtClean="0"/>
              <a:t>Carly </a:t>
            </a:r>
            <a:r>
              <a:rPr lang="en-GB" sz="3600" b="1" dirty="0" err="1" smtClean="0"/>
              <a:t>Fiorina’s</a:t>
            </a:r>
            <a:r>
              <a:rPr lang="en-GB" sz="3600" b="1" dirty="0" smtClean="0"/>
              <a:t> Takeover of COMPAQ (2002)</a:t>
            </a:r>
          </a:p>
          <a:p>
            <a:pPr lvl="1"/>
            <a:r>
              <a:rPr lang="en-GB" b="1" dirty="0" smtClean="0"/>
              <a:t>Carly Fiorina (CEO Hewlett-Packard) announce acquisition of Compaq on Sept 4, 2001 for $25.5Billion.</a:t>
            </a:r>
          </a:p>
          <a:p>
            <a:pPr lvl="1"/>
            <a:r>
              <a:rPr lang="en-GB" b="1" dirty="0" smtClean="0"/>
              <a:t>Faced negative reaction by stock market, industry experts and the business media.</a:t>
            </a:r>
          </a:p>
          <a:p>
            <a:pPr lvl="1"/>
            <a:endParaRPr lang="en-GB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Cont:</a:t>
            </a:r>
          </a:p>
          <a:p>
            <a:pPr lvl="1"/>
            <a:r>
              <a:rPr lang="en-GB" b="1" dirty="0" smtClean="0"/>
              <a:t>Hewlett-Packard stock was down by 18% and Compaq’s stocks by 10% following the announcement.</a:t>
            </a:r>
          </a:p>
          <a:p>
            <a:pPr lvl="1"/>
            <a:r>
              <a:rPr lang="en-GB" b="1" dirty="0" smtClean="0"/>
              <a:t>Two major shareholders </a:t>
            </a:r>
            <a:r>
              <a:rPr lang="en-GB" b="1" dirty="0" err="1" smtClean="0"/>
              <a:t>i.e</a:t>
            </a:r>
            <a:r>
              <a:rPr lang="en-GB" b="1" dirty="0" smtClean="0"/>
              <a:t> David W. Packard and Walter Hewlett were against this decision. </a:t>
            </a:r>
          </a:p>
          <a:p>
            <a:pPr lvl="1"/>
            <a:r>
              <a:rPr lang="en-GB" b="1" dirty="0" smtClean="0"/>
              <a:t>They placed their pressure on other shareholders but all in vain.  </a:t>
            </a:r>
          </a:p>
          <a:p>
            <a:pPr lvl="1"/>
            <a:r>
              <a:rPr lang="en-GB" b="1" dirty="0" smtClean="0"/>
              <a:t>Fiorina went ahead with her plan.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 	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en-GB" sz="4000" b="1" i="1" u="sng" dirty="0" smtClean="0">
                <a:solidFill>
                  <a:prstClr val="black"/>
                </a:solidFill>
                <a:latin typeface="Book Antiqua"/>
              </a:rPr>
              <a:t>Monitoring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Investing public doesn’t know about the firm’s operational level.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Only managers know.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Consequently managers may not act in the shareholder’s best interest which demonstrates the need for MONITOR.</a:t>
            </a: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en-GB" sz="3600" b="1" i="1" dirty="0" smtClean="0">
                <a:solidFill>
                  <a:prstClr val="black"/>
                </a:solidFill>
                <a:latin typeface="Book Antiqua"/>
              </a:rPr>
              <a:t>Monitoring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Investing public doesn’t know about the firm’s operational level.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Only managers know. 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endParaRPr lang="en-GB" sz="2800" b="1" dirty="0" smtClean="0">
              <a:solidFill>
                <a:prstClr val="black"/>
              </a:solidFill>
              <a:latin typeface="Book Antiqua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Font typeface="Wingdings 2"/>
              <a:buChar char=""/>
            </a:pPr>
            <a:r>
              <a:rPr lang="en-GB" sz="2800" b="1" dirty="0" smtClean="0">
                <a:solidFill>
                  <a:prstClr val="black"/>
                </a:solidFill>
                <a:latin typeface="Book Antiqua"/>
              </a:rPr>
              <a:t>. Consequently managers may not act in the shareholder’s best interest which demonstrates the need for MONITOR.</a:t>
            </a:r>
          </a:p>
          <a:p>
            <a:endParaRPr lang="en-GB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371600"/>
            <a:ext cx="2438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>
              <a:buNone/>
            </a:pPr>
            <a:r>
              <a:rPr lang="en-GB" dirty="0" smtClean="0">
                <a:solidFill>
                  <a:schemeClr val="bg1"/>
                </a:solidFill>
              </a:rPr>
              <a:t>Stakeholders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 smtClean="0"/>
              <a:t>Corporate governance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3505200" y="1295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Monitors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38862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Creditors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" y="2819400"/>
            <a:ext cx="1676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Stockholders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24200" y="5257800"/>
            <a:ext cx="2971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Government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SEC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IRS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048000" y="3505200"/>
            <a:ext cx="28956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Outside Company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Auditors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Analysts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Investment Banks</a:t>
            </a:r>
          </a:p>
          <a:p>
            <a:pPr algn="ctr"/>
            <a:r>
              <a:rPr lang="en-GB" dirty="0" smtClean="0">
                <a:solidFill>
                  <a:schemeClr val="bg1"/>
                </a:solidFill>
              </a:rPr>
              <a:t>Credit Agencies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24200" y="2209800"/>
            <a:ext cx="2514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Within Company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</a:rPr>
              <a:t>BoDs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629400" y="41910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Managers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400800" y="1295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Controllers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62000" y="58674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Society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85800" y="4876800"/>
            <a:ext cx="16002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Employees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/>
          <p:cNvCxnSpPr>
            <a:stCxn id="4" idx="2"/>
          </p:cNvCxnSpPr>
          <p:nvPr/>
        </p:nvCxnSpPr>
        <p:spPr>
          <a:xfrm rot="5400000">
            <a:off x="1333500" y="24765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</p:cNvCxnSpPr>
          <p:nvPr/>
        </p:nvCxnSpPr>
        <p:spPr>
          <a:xfrm rot="5400000">
            <a:off x="4171950" y="2000250"/>
            <a:ext cx="2286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6286500" y="3009900"/>
            <a:ext cx="1905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Left-Right Arrow 24"/>
          <p:cNvSpPr/>
          <p:nvPr/>
        </p:nvSpPr>
        <p:spPr>
          <a:xfrm>
            <a:off x="2438400" y="4267200"/>
            <a:ext cx="5334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Left-Right Arrow 25"/>
          <p:cNvSpPr/>
          <p:nvPr/>
        </p:nvSpPr>
        <p:spPr>
          <a:xfrm>
            <a:off x="6019800" y="4495800"/>
            <a:ext cx="53340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554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Corporate Governance</vt:lpstr>
      <vt:lpstr>Corporate Governance</vt:lpstr>
      <vt:lpstr>Corporate Governance</vt:lpstr>
      <vt:lpstr>Corporate Governance</vt:lpstr>
      <vt:lpstr>Corporate Governance</vt:lpstr>
      <vt:lpstr>Corporate Governance  </vt:lpstr>
      <vt:lpstr>Corporate Governance</vt:lpstr>
      <vt:lpstr>Corporate Governance</vt:lpstr>
      <vt:lpstr>Corporate governance</vt:lpstr>
      <vt:lpstr>Corporate Governance</vt:lpstr>
      <vt:lpstr>Corporate Governance </vt:lpstr>
      <vt:lpstr>Corporate Governance</vt:lpstr>
      <vt:lpstr>Corporate Governance</vt:lpstr>
      <vt:lpstr>Corporate Governance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Governance</dc:title>
  <dc:creator>vcomsats</dc:creator>
  <cp:lastModifiedBy>vcomsats</cp:lastModifiedBy>
  <cp:revision>1</cp:revision>
  <dcterms:created xsi:type="dcterms:W3CDTF">2013-03-14T10:04:01Z</dcterms:created>
  <dcterms:modified xsi:type="dcterms:W3CDTF">2013-03-14T11:18:08Z</dcterms:modified>
</cp:coreProperties>
</file>