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57" r:id="rId4"/>
    <p:sldId id="258" r:id="rId5"/>
    <p:sldId id="259" r:id="rId6"/>
    <p:sldId id="260" r:id="rId7"/>
    <p:sldId id="261" r:id="rId8"/>
    <p:sldId id="302" r:id="rId9"/>
    <p:sldId id="303" r:id="rId10"/>
    <p:sldId id="304" r:id="rId11"/>
    <p:sldId id="305" r:id="rId12"/>
    <p:sldId id="306" r:id="rId13"/>
    <p:sldId id="307" r:id="rId14"/>
    <p:sldId id="264" r:id="rId15"/>
    <p:sldId id="267" r:id="rId16"/>
    <p:sldId id="268" r:id="rId17"/>
    <p:sldId id="269" r:id="rId18"/>
    <p:sldId id="270" r:id="rId19"/>
    <p:sldId id="271"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1" r:id="rId37"/>
    <p:sldId id="294" r:id="rId38"/>
    <p:sldId id="295" r:id="rId39"/>
    <p:sldId id="296" r:id="rId40"/>
    <p:sldId id="299" r:id="rId41"/>
    <p:sldId id="301" r:id="rId42"/>
    <p:sldId id="308" r:id="rId43"/>
    <p:sldId id="309" r:id="rId44"/>
    <p:sldId id="310" r:id="rId45"/>
    <p:sldId id="311" r:id="rId46"/>
    <p:sldId id="312" r:id="rId47"/>
    <p:sldId id="313" r:id="rId48"/>
    <p:sldId id="314" r:id="rId49"/>
    <p:sldId id="315" r:id="rId50"/>
    <p:sldId id="316" r:id="rId51"/>
    <p:sldId id="317" r:id="rId52"/>
    <p:sldId id="318"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555"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p:txBody>
          <a:bodyPr>
            <a:normAutofit fontScale="70000" lnSpcReduction="20000"/>
          </a:bodyPr>
          <a:lstStyle/>
          <a:p>
            <a:pPr algn="ctr"/>
            <a:r>
              <a:rPr lang="en-GB" dirty="0" smtClean="0">
                <a:solidFill>
                  <a:srgbClr val="FF0000"/>
                </a:solidFill>
              </a:rPr>
              <a:t>By: 1. Kenneth A. Kim</a:t>
            </a:r>
          </a:p>
          <a:p>
            <a:pPr algn="ctr"/>
            <a:r>
              <a:rPr lang="en-GB" dirty="0" smtClean="0">
                <a:solidFill>
                  <a:srgbClr val="FF0000"/>
                </a:solidFill>
              </a:rPr>
              <a:t>                John R. Nofsinger</a:t>
            </a:r>
          </a:p>
          <a:p>
            <a:pPr algn="ctr"/>
            <a:r>
              <a:rPr lang="en-GB" dirty="0" smtClean="0">
                <a:solidFill>
                  <a:srgbClr val="FF0000"/>
                </a:solidFill>
              </a:rPr>
              <a:t>And </a:t>
            </a:r>
          </a:p>
          <a:p>
            <a:pPr algn="ctr"/>
            <a:r>
              <a:rPr lang="en-GB" dirty="0" smtClean="0">
                <a:solidFill>
                  <a:srgbClr val="FF0000"/>
                </a:solidFill>
              </a:rPr>
              <a:t>      2. A. C. Fernando</a:t>
            </a: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876630"/>
          </a:xfrm>
        </p:spPr>
        <p:txBody>
          <a:bodyPr>
            <a:normAutofit fontScale="92500" lnSpcReduction="10000"/>
          </a:bodyPr>
          <a:lstStyle/>
          <a:p>
            <a:pPr lvl="2"/>
            <a:r>
              <a:rPr lang="en-GB" dirty="0" smtClean="0"/>
              <a:t>Transparent and fair privatization procedures</a:t>
            </a:r>
          </a:p>
          <a:p>
            <a:pPr lvl="2"/>
            <a:r>
              <a:rPr lang="en-GB" dirty="0" smtClean="0"/>
              <a:t>Transparent and fair taxation regimes</a:t>
            </a:r>
          </a:p>
          <a:p>
            <a:pPr lvl="2"/>
            <a:r>
              <a:rPr lang="en-GB" dirty="0" smtClean="0"/>
              <a:t>An independent, well-functioning judicial system.</a:t>
            </a:r>
          </a:p>
          <a:p>
            <a:pPr lvl="2"/>
            <a:r>
              <a:rPr lang="en-GB" dirty="0" smtClean="0"/>
              <a:t>Anti-corruption strategies </a:t>
            </a:r>
          </a:p>
          <a:p>
            <a:pPr lvl="2"/>
            <a:r>
              <a:rPr lang="en-GB" dirty="0" smtClean="0"/>
              <a:t>Reform government agencies</a:t>
            </a:r>
          </a:p>
          <a:p>
            <a:pPr lvl="2"/>
            <a:r>
              <a:rPr lang="en-GB" dirty="0" smtClean="0"/>
              <a:t>Strengthen administrative and enforcement capacity of government agencies</a:t>
            </a:r>
          </a:p>
          <a:p>
            <a:pPr lvl="2"/>
            <a:r>
              <a:rPr lang="en-GB" dirty="0" smtClean="0"/>
              <a:t>Establish routine mechanisms of participation (i.e. citizens)</a:t>
            </a:r>
          </a:p>
          <a:p>
            <a:pPr lvl="2"/>
            <a:r>
              <a:rPr lang="en-GB" dirty="0" smtClean="0"/>
              <a:t>An investigate and well informed media</a:t>
            </a:r>
          </a:p>
          <a:p>
            <a:pPr lvl="3"/>
            <a:r>
              <a:rPr lang="en-GB" dirty="0" smtClean="0"/>
              <a:t> a societal or political force or institution whose influence is not consistently or officially recognized.</a:t>
            </a:r>
          </a:p>
          <a:p>
            <a:pPr lvl="2"/>
            <a:r>
              <a:rPr lang="en-GB" dirty="0" smtClean="0"/>
              <a:t> strengthening reputed agents</a:t>
            </a:r>
          </a:p>
          <a:p>
            <a:pPr lvl="3"/>
            <a:r>
              <a:rPr lang="en-GB" dirty="0" smtClean="0"/>
              <a:t>Accountants, auditing professionals, media, investment bankers (analysts), academicians, economists, credit rating agencies, activists shareholders (institutional investors), &amp; NGOs etc.</a:t>
            </a:r>
            <a:endParaRPr lang="en-GB" dirty="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19506"/>
          </a:xfrm>
        </p:spPr>
        <p:txBody>
          <a:bodyPr>
            <a:normAutofit lnSpcReduction="10000"/>
          </a:bodyPr>
          <a:lstStyle/>
          <a:p>
            <a:pPr lvl="1"/>
            <a:r>
              <a:rPr lang="en-GB" dirty="0" smtClean="0"/>
              <a:t>Sound stakeholders relationships are good for business</a:t>
            </a:r>
          </a:p>
          <a:p>
            <a:pPr lvl="2"/>
            <a:r>
              <a:rPr lang="en-GB" dirty="0" smtClean="0"/>
              <a:t>A misconception between profit and stakeholders</a:t>
            </a:r>
          </a:p>
          <a:p>
            <a:pPr lvl="2"/>
            <a:r>
              <a:rPr lang="en-GB" dirty="0" smtClean="0"/>
              <a:t>E.g. breaking contract with suppliers can damage firm’s reputation as honest business partner.</a:t>
            </a:r>
          </a:p>
          <a:p>
            <a:pPr lvl="1"/>
            <a:r>
              <a:rPr lang="en-GB" dirty="0" smtClean="0"/>
              <a:t>Corporate governance challenges in developing, emerging and transition economies</a:t>
            </a:r>
          </a:p>
          <a:p>
            <a:pPr lvl="2"/>
            <a:r>
              <a:rPr lang="en-GB" dirty="0" smtClean="0"/>
              <a:t>Establishing any one of the institutions listed above.</a:t>
            </a:r>
          </a:p>
          <a:p>
            <a:pPr lvl="2"/>
            <a:r>
              <a:rPr lang="en-GB" dirty="0" smtClean="0"/>
              <a:t>Establishing rule-based (not relationship-based) system of governance.</a:t>
            </a:r>
          </a:p>
          <a:p>
            <a:pPr lvl="2"/>
            <a:r>
              <a:rPr lang="en-GB" dirty="0" smtClean="0"/>
              <a:t>Combating vested interests</a:t>
            </a:r>
          </a:p>
          <a:p>
            <a:pPr lvl="2"/>
            <a:r>
              <a:rPr lang="en-GB" dirty="0" smtClean="0"/>
              <a:t>Establishing property rights system that clearly and easily identify true owners even if the state is the owner</a:t>
            </a:r>
            <a:endParaRPr lang="en-GB" dirty="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2">
              <a:lnSpc>
                <a:spcPct val="150000"/>
              </a:lnSpc>
            </a:pPr>
            <a:r>
              <a:rPr lang="en-GB" dirty="0" smtClean="0"/>
              <a:t>Relationship between government and corporations</a:t>
            </a:r>
          </a:p>
          <a:p>
            <a:pPr lvl="2">
              <a:lnSpc>
                <a:spcPct val="150000"/>
              </a:lnSpc>
            </a:pPr>
            <a:r>
              <a:rPr lang="en-GB" dirty="0" smtClean="0"/>
              <a:t>Protecting and enforcing minority </a:t>
            </a:r>
            <a:r>
              <a:rPr lang="en-GB" dirty="0" err="1" smtClean="0"/>
              <a:t>shareholders’rights</a:t>
            </a:r>
            <a:endParaRPr lang="en-GB" dirty="0" smtClean="0"/>
          </a:p>
          <a:p>
            <a:pPr lvl="2">
              <a:lnSpc>
                <a:spcPct val="150000"/>
              </a:lnSpc>
            </a:pPr>
            <a:r>
              <a:rPr lang="en-GB" dirty="0" smtClean="0"/>
              <a:t>Educating investors of their rights and duties</a:t>
            </a:r>
          </a:p>
          <a:p>
            <a:pPr lvl="2">
              <a:lnSpc>
                <a:spcPct val="150000"/>
              </a:lnSpc>
            </a:pPr>
            <a:r>
              <a:rPr lang="en-GB" dirty="0" smtClean="0"/>
              <a:t>Encouraging good corporate governance through co-operation with trade associations.</a:t>
            </a:r>
          </a:p>
          <a:p>
            <a:pPr lvl="2">
              <a:lnSpc>
                <a:spcPct val="150000"/>
              </a:lnSpc>
            </a:pPr>
            <a:r>
              <a:rPr lang="en-GB" dirty="0" smtClean="0"/>
              <a:t>Cultivating technical and professional know-how. </a:t>
            </a:r>
          </a:p>
          <a:p>
            <a:pPr lvl="1">
              <a:lnSpc>
                <a:spcPct val="150000"/>
              </a:lnSpc>
            </a:pPr>
            <a:r>
              <a:rPr lang="en-GB" dirty="0" smtClean="0"/>
              <a:t>Successful strategies-one size does not fit all</a:t>
            </a:r>
          </a:p>
          <a:p>
            <a:pPr lvl="2">
              <a:lnSpc>
                <a:spcPct val="150000"/>
              </a:lnSpc>
            </a:pPr>
            <a:r>
              <a:rPr lang="en-GB" dirty="0" smtClean="0"/>
              <a:t>Corporate governance procedures in developed economies may not be applicable in developing economies.</a:t>
            </a:r>
          </a:p>
          <a:p>
            <a:pPr lvl="2">
              <a:lnSpc>
                <a:spcPct val="150000"/>
              </a:lnSpc>
            </a:pPr>
            <a:endParaRPr lang="en-GB" dirty="0" smtClean="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GB" dirty="0" smtClean="0"/>
              <a:t>Current corporate governance settings in transition economies</a:t>
            </a:r>
          </a:p>
          <a:p>
            <a:pPr lvl="2"/>
            <a:r>
              <a:rPr lang="en-GB" dirty="0" smtClean="0"/>
              <a:t>In unstable macroeconomic conditions, managers go for their own profit.</a:t>
            </a:r>
          </a:p>
          <a:p>
            <a:pPr lvl="2"/>
            <a:r>
              <a:rPr lang="en-GB" dirty="0" smtClean="0"/>
              <a:t>Most firms are controlled by state.</a:t>
            </a:r>
          </a:p>
          <a:p>
            <a:pPr lvl="2"/>
            <a:r>
              <a:rPr lang="en-GB" dirty="0" smtClean="0"/>
              <a:t>Lack of institutions associated with successful market economies.</a:t>
            </a:r>
          </a:p>
          <a:p>
            <a:pPr lvl="2"/>
            <a:r>
              <a:rPr lang="en-GB" dirty="0" smtClean="0"/>
              <a:t>Transition economies have to find a way toward a good corporate governance system.</a:t>
            </a:r>
            <a:endParaRPr lang="en-GB" dirty="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533400"/>
            <a:ext cx="9144000" cy="1143000"/>
          </a:xfrm>
        </p:spPr>
        <p:txBody>
          <a:bodyPr>
            <a:normAutofit/>
          </a:bodyPr>
          <a:lstStyle/>
          <a:p>
            <a:r>
              <a:rPr lang="en-GB" sz="2250" dirty="0" smtClean="0">
                <a:solidFill>
                  <a:srgbClr val="464646"/>
                </a:solidFill>
              </a:rPr>
              <a:t>Corporate Governance in Developing and Transition Economies</a:t>
            </a:r>
            <a:endParaRPr lang="en-US" sz="2250" b="1" dirty="0">
              <a:solidFill>
                <a:schemeClr val="tx1"/>
              </a:solidFill>
              <a:latin typeface="Tahoma" pitchFamily="34" charset="0"/>
            </a:endParaRPr>
          </a:p>
        </p:txBody>
      </p:sp>
      <p:sp>
        <p:nvSpPr>
          <p:cNvPr id="29699" name="Rectangle 3"/>
          <p:cNvSpPr>
            <a:spLocks noGrp="1" noChangeArrowheads="1"/>
          </p:cNvSpPr>
          <p:nvPr>
            <p:ph type="body" idx="1"/>
          </p:nvPr>
        </p:nvSpPr>
        <p:spPr>
          <a:xfrm>
            <a:off x="0" y="1600200"/>
            <a:ext cx="9144000" cy="4648200"/>
          </a:xfrm>
        </p:spPr>
        <p:txBody>
          <a:bodyPr>
            <a:normAutofit fontScale="92500"/>
          </a:bodyPr>
          <a:lstStyle/>
          <a:p>
            <a:pPr>
              <a:buFont typeface="Wingdings" pitchFamily="2" charset="2"/>
              <a:buNone/>
            </a:pPr>
            <a:r>
              <a:rPr lang="en-US" sz="2800" b="1" dirty="0" smtClean="0">
                <a:latin typeface="Tahoma" pitchFamily="34" charset="0"/>
              </a:rPr>
              <a:t>Developing a Corporate Governance Framework </a:t>
            </a:r>
            <a:br>
              <a:rPr lang="en-US" sz="2800" b="1" dirty="0" smtClean="0">
                <a:latin typeface="Tahoma" pitchFamily="34" charset="0"/>
              </a:rPr>
            </a:br>
            <a:r>
              <a:rPr lang="en-US" dirty="0"/>
              <a:t>	</a:t>
            </a:r>
            <a:endParaRPr lang="en-US" dirty="0" smtClean="0"/>
          </a:p>
          <a:p>
            <a:pPr>
              <a:buFont typeface="Wingdings" pitchFamily="2" charset="2"/>
              <a:buNone/>
            </a:pPr>
            <a:r>
              <a:rPr lang="en-US" sz="2400" dirty="0" smtClean="0">
                <a:latin typeface="Tahoma" pitchFamily="34" charset="0"/>
              </a:rPr>
              <a:t>There </a:t>
            </a:r>
            <a:r>
              <a:rPr lang="en-US" sz="2400" dirty="0">
                <a:latin typeface="Tahoma" pitchFamily="34" charset="0"/>
              </a:rPr>
              <a:t>are three different ways that owners maintain control over the work of management: </a:t>
            </a:r>
          </a:p>
          <a:p>
            <a:pPr>
              <a:buFont typeface="Wingdings" pitchFamily="2" charset="2"/>
              <a:buNone/>
            </a:pPr>
            <a:r>
              <a:rPr lang="en-US" sz="2400" dirty="0">
                <a:latin typeface="Tahoma" pitchFamily="34" charset="0"/>
              </a:rPr>
              <a:t>	1) 	the owners directly influence the corporate strategy and selection of the top management team;</a:t>
            </a:r>
          </a:p>
          <a:p>
            <a:pPr>
              <a:buFont typeface="Wingdings" pitchFamily="2" charset="2"/>
              <a:buNone/>
            </a:pPr>
            <a:r>
              <a:rPr lang="en-US" sz="2400" dirty="0">
                <a:latin typeface="Tahoma" pitchFamily="34" charset="0"/>
              </a:rPr>
              <a:t>	2) 	the owners delegate their rights to the board, but ensure 	that compensation and other incentives are aligned with share price maximization; and </a:t>
            </a:r>
          </a:p>
          <a:p>
            <a:pPr>
              <a:buFont typeface="Wingdings" pitchFamily="2" charset="2"/>
              <a:buNone/>
            </a:pPr>
            <a:r>
              <a:rPr lang="en-US" sz="2400" dirty="0">
                <a:latin typeface="Tahoma" pitchFamily="34" charset="0"/>
              </a:rPr>
              <a:t>	3) 	the owners rely on the market mechanisms of corporate control..</a:t>
            </a:r>
          </a:p>
          <a:p>
            <a:pPr>
              <a:buFont typeface="Wingdings" pitchFamily="2" charset="2"/>
              <a:buNone/>
            </a:pPr>
            <a:r>
              <a:rPr lang="en-US" sz="2400" dirty="0">
                <a:latin typeface="Tahoma" pitchFamily="34" charset="0"/>
              </a:rPr>
              <a:t>	In other words, the corporate governance mechanisms can be both internal and external.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457200" y="228600"/>
            <a:ext cx="8229600" cy="5905500"/>
          </a:xfrm>
        </p:spPr>
        <p:txBody>
          <a:bodyPr>
            <a:normAutofit lnSpcReduction="10000"/>
          </a:bodyPr>
          <a:lstStyle/>
          <a:p>
            <a:pPr algn="ctr">
              <a:lnSpc>
                <a:spcPct val="80000"/>
              </a:lnSpc>
              <a:buFont typeface="Wingdings" pitchFamily="2" charset="2"/>
              <a:buNone/>
            </a:pPr>
            <a:r>
              <a:rPr lang="en-US" sz="1400" b="1" dirty="0">
                <a:latin typeface="Tahoma" pitchFamily="34" charset="0"/>
              </a:rPr>
              <a:t>MODERN CORPORATIONS ARE DISCIPLINED BY INTERNAL AND EXTERNAL FACTORS</a:t>
            </a:r>
            <a:endParaRPr lang="en-US" sz="1400" dirty="0">
              <a:latin typeface="Tahoma" pitchFamily="34" charset="0"/>
            </a:endParaRPr>
          </a:p>
          <a:p>
            <a:pPr>
              <a:lnSpc>
                <a:spcPct val="80000"/>
              </a:lnSpc>
              <a:buFont typeface="Wingdings" pitchFamily="2" charset="2"/>
              <a:buNone/>
            </a:pPr>
            <a:r>
              <a:rPr lang="en-US" sz="1000" dirty="0">
                <a:latin typeface="Tahoma" pitchFamily="34" charset="0"/>
              </a:rPr>
              <a:t/>
            </a:r>
            <a:br>
              <a:rPr lang="en-US" sz="1000" dirty="0">
                <a:latin typeface="Tahoma" pitchFamily="34" charset="0"/>
              </a:rPr>
            </a:br>
            <a:r>
              <a:rPr lang="en-US" sz="800" b="1" dirty="0">
                <a:latin typeface="Tahoma" pitchFamily="34" charset="0"/>
              </a:rPr>
              <a:t>	</a:t>
            </a:r>
            <a:r>
              <a:rPr lang="en-US" sz="1400" b="1" dirty="0">
                <a:latin typeface="Tahoma" pitchFamily="34" charset="0"/>
              </a:rPr>
              <a:t>INTERNAL				EXTERNAL</a:t>
            </a:r>
            <a:endParaRPr lang="en-US" sz="1400" dirty="0">
              <a:latin typeface="Tahoma" pitchFamily="34" charset="0"/>
            </a:endParaRPr>
          </a:p>
          <a:p>
            <a:pPr>
              <a:lnSpc>
                <a:spcPct val="80000"/>
              </a:lnSpc>
              <a:buFont typeface="Wingdings" pitchFamily="2" charset="2"/>
              <a:buNone/>
            </a:pPr>
            <a:r>
              <a:rPr lang="en-US" sz="1400" dirty="0">
                <a:latin typeface="Tahoma" pitchFamily="34" charset="0"/>
              </a:rPr>
              <a:t/>
            </a:r>
            <a:br>
              <a:rPr lang="en-US" sz="1400" dirty="0">
                <a:latin typeface="Tahoma" pitchFamily="34" charset="0"/>
              </a:rPr>
            </a:br>
            <a:r>
              <a:rPr lang="en-US" sz="1400" dirty="0">
                <a:latin typeface="Tahoma" pitchFamily="34" charset="0"/>
              </a:rPr>
              <a:t>				</a:t>
            </a:r>
            <a:r>
              <a:rPr lang="en-US" sz="1400" b="1" dirty="0">
                <a:latin typeface="Tahoma" pitchFamily="34" charset="0"/>
              </a:rPr>
              <a:t>Private		Regulatory			</a:t>
            </a:r>
            <a:endParaRPr lang="en-US" sz="1400" dirty="0">
              <a:latin typeface="Tahoma" pitchFamily="34" charset="0"/>
            </a:endParaRPr>
          </a:p>
          <a:p>
            <a:pPr>
              <a:lnSpc>
                <a:spcPct val="80000"/>
              </a:lnSpc>
              <a:buFont typeface="Wingdings" pitchFamily="2" charset="2"/>
              <a:buNone/>
            </a:pPr>
            <a:r>
              <a:rPr lang="en-US" sz="1400" dirty="0">
                <a:latin typeface="Tahoma" pitchFamily="34" charset="0"/>
              </a:rPr>
              <a:t/>
            </a:r>
            <a:br>
              <a:rPr lang="en-US" sz="1400" dirty="0">
                <a:latin typeface="Tahoma" pitchFamily="34" charset="0"/>
              </a:rPr>
            </a:br>
            <a:r>
              <a:rPr lang="en-US" sz="1400" b="1" dirty="0">
                <a:latin typeface="Tahoma" pitchFamily="34" charset="0"/>
              </a:rPr>
              <a:t>Shareholders</a:t>
            </a:r>
            <a:r>
              <a:rPr lang="en-US" sz="1400" dirty="0">
                <a:latin typeface="Tahoma" pitchFamily="34" charset="0"/>
              </a:rPr>
              <a:t>	   	Stakeholders		</a:t>
            </a:r>
            <a:r>
              <a:rPr lang="en-US" sz="1400" b="1" dirty="0">
                <a:latin typeface="Tahoma" pitchFamily="34" charset="0"/>
              </a:rPr>
              <a:t>Standards</a:t>
            </a:r>
            <a:endParaRPr lang="en-US" sz="1400" dirty="0">
              <a:latin typeface="Tahoma" pitchFamily="34" charset="0"/>
            </a:endParaRPr>
          </a:p>
          <a:p>
            <a:pPr>
              <a:lnSpc>
                <a:spcPct val="80000"/>
              </a:lnSpc>
              <a:buFont typeface="Wingdings" pitchFamily="2" charset="2"/>
              <a:buNone/>
            </a:pPr>
            <a:r>
              <a:rPr lang="en-US" sz="1400" dirty="0">
                <a:latin typeface="Tahoma" pitchFamily="34" charset="0"/>
              </a:rPr>
              <a:t>													   	   	(for example, </a:t>
            </a:r>
          </a:p>
          <a:p>
            <a:pPr>
              <a:lnSpc>
                <a:spcPct val="80000"/>
              </a:lnSpc>
              <a:buFont typeface="Wingdings" pitchFamily="2" charset="2"/>
              <a:buNone/>
            </a:pPr>
            <a:r>
              <a:rPr lang="en-US" sz="1400" dirty="0">
                <a:latin typeface="Tahoma" pitchFamily="34" charset="0"/>
              </a:rPr>
              <a:t>														   	accounting and </a:t>
            </a:r>
          </a:p>
          <a:p>
            <a:pPr>
              <a:lnSpc>
                <a:spcPct val="80000"/>
              </a:lnSpc>
              <a:buFont typeface="Wingdings" pitchFamily="2" charset="2"/>
              <a:buNone/>
            </a:pPr>
            <a:r>
              <a:rPr lang="en-US" sz="1400" dirty="0">
                <a:latin typeface="Tahoma" pitchFamily="34" charset="0"/>
              </a:rPr>
              <a:t>															auditing)</a:t>
            </a:r>
          </a:p>
          <a:p>
            <a:pPr>
              <a:lnSpc>
                <a:spcPct val="80000"/>
              </a:lnSpc>
              <a:buFont typeface="Wingdings" pitchFamily="2" charset="2"/>
              <a:buNone/>
            </a:pPr>
            <a:r>
              <a:rPr lang="en-US" sz="1400" dirty="0">
                <a:latin typeface="Tahoma" pitchFamily="34" charset="0"/>
              </a:rPr>
              <a:t>	</a:t>
            </a:r>
          </a:p>
          <a:p>
            <a:pPr>
              <a:lnSpc>
                <a:spcPct val="80000"/>
              </a:lnSpc>
              <a:buFont typeface="Wingdings" pitchFamily="2" charset="2"/>
              <a:buNone/>
            </a:pPr>
            <a:r>
              <a:rPr lang="en-US" sz="1400" dirty="0">
                <a:latin typeface="Tahoma" pitchFamily="34" charset="0"/>
              </a:rPr>
              <a:t>    	</a:t>
            </a:r>
            <a:r>
              <a:rPr lang="en-US" sz="1400" b="1" dirty="0">
                <a:latin typeface="Tahoma" pitchFamily="34" charset="0"/>
              </a:rPr>
              <a:t>Board of Directors	Reputed agents		Laws and regulations</a:t>
            </a:r>
            <a:endParaRPr lang="en-US" sz="1400" dirty="0">
              <a:latin typeface="Tahoma" pitchFamily="34" charset="0"/>
            </a:endParaRPr>
          </a:p>
          <a:p>
            <a:pPr>
              <a:lnSpc>
                <a:spcPct val="80000"/>
              </a:lnSpc>
              <a:buFont typeface="Wingdings" pitchFamily="2" charset="2"/>
              <a:buNone/>
            </a:pPr>
            <a:r>
              <a:rPr lang="en-US" sz="1400" dirty="0">
                <a:latin typeface="Tahoma" pitchFamily="34" charset="0"/>
              </a:rPr>
              <a:t>				 * Accountants		</a:t>
            </a:r>
            <a:r>
              <a:rPr lang="en-US" sz="1400" b="1" dirty="0">
                <a:latin typeface="Tahoma" pitchFamily="34" charset="0"/>
              </a:rPr>
              <a:t>Financial sector</a:t>
            </a:r>
            <a:endParaRPr lang="en-US" sz="1400" dirty="0">
              <a:latin typeface="Tahoma" pitchFamily="34" charset="0"/>
            </a:endParaRPr>
          </a:p>
          <a:p>
            <a:pPr>
              <a:lnSpc>
                <a:spcPct val="80000"/>
              </a:lnSpc>
              <a:buFont typeface="Wingdings" pitchFamily="2" charset="2"/>
              <a:buNone/>
            </a:pPr>
            <a:r>
              <a:rPr lang="en-US" sz="1400" dirty="0">
                <a:latin typeface="Tahoma" pitchFamily="34" charset="0"/>
              </a:rPr>
              <a:t>    	Reports  Appoints		 * Lawyers					</a:t>
            </a:r>
          </a:p>
          <a:p>
            <a:pPr>
              <a:lnSpc>
                <a:spcPct val="80000"/>
              </a:lnSpc>
              <a:buFont typeface="Wingdings" pitchFamily="2" charset="2"/>
              <a:buNone/>
            </a:pPr>
            <a:r>
              <a:rPr lang="en-US" sz="1400" dirty="0">
                <a:latin typeface="Tahoma" pitchFamily="34" charset="0"/>
              </a:rPr>
              <a:t>	    to 		 	 * Credit rating 		* Debt			      and		 * Investment bankers 							 * Financial media 		* Equity</a:t>
            </a:r>
          </a:p>
          <a:p>
            <a:pPr>
              <a:lnSpc>
                <a:spcPct val="80000"/>
              </a:lnSpc>
              <a:buFont typeface="Wingdings" pitchFamily="2" charset="2"/>
              <a:buNone/>
            </a:pPr>
            <a:r>
              <a:rPr lang="en-US" sz="1400" dirty="0">
                <a:latin typeface="Tahoma" pitchFamily="34" charset="0"/>
              </a:rPr>
              <a:t>		   monitors	 	* Investment advisors 	</a:t>
            </a:r>
          </a:p>
          <a:p>
            <a:pPr>
              <a:lnSpc>
                <a:spcPct val="80000"/>
              </a:lnSpc>
              <a:buFont typeface="Wingdings" pitchFamily="2" charset="2"/>
              <a:buNone/>
            </a:pPr>
            <a:r>
              <a:rPr lang="en-US" sz="1400" dirty="0">
                <a:latin typeface="Tahoma" pitchFamily="34" charset="0"/>
              </a:rPr>
              <a:t>				 * Research 			</a:t>
            </a:r>
          </a:p>
          <a:p>
            <a:pPr>
              <a:lnSpc>
                <a:spcPct val="80000"/>
              </a:lnSpc>
              <a:buFont typeface="Wingdings" pitchFamily="2" charset="2"/>
              <a:buNone/>
            </a:pPr>
            <a:r>
              <a:rPr lang="en-US" sz="1400" dirty="0">
                <a:latin typeface="Tahoma" pitchFamily="34" charset="0"/>
              </a:rPr>
              <a:t>				 * Corporate governance	</a:t>
            </a:r>
            <a:r>
              <a:rPr lang="en-US" sz="1400" b="1" dirty="0">
                <a:latin typeface="Tahoma" pitchFamily="34" charset="0"/>
              </a:rPr>
              <a:t>Financial sector</a:t>
            </a:r>
          </a:p>
          <a:p>
            <a:pPr>
              <a:lnSpc>
                <a:spcPct val="80000"/>
              </a:lnSpc>
              <a:buFont typeface="Wingdings" pitchFamily="2" charset="2"/>
              <a:buNone/>
            </a:pPr>
            <a:r>
              <a:rPr lang="en-US" sz="1400" b="1" dirty="0">
                <a:latin typeface="Tahoma" pitchFamily="34" charset="0"/>
              </a:rPr>
              <a:t>	Management</a:t>
            </a:r>
            <a:r>
              <a:rPr lang="en-US" sz="1400" dirty="0">
                <a:latin typeface="Tahoma" pitchFamily="34" charset="0"/>
              </a:rPr>
              <a:t>	  	    analysts 											* Competitive factor </a:t>
            </a:r>
          </a:p>
          <a:p>
            <a:pPr>
              <a:lnSpc>
                <a:spcPct val="80000"/>
              </a:lnSpc>
              <a:buFont typeface="Wingdings" pitchFamily="2" charset="2"/>
              <a:buNone/>
            </a:pPr>
            <a:r>
              <a:rPr lang="en-US" sz="1400" dirty="0">
                <a:latin typeface="Tahoma" pitchFamily="34" charset="0"/>
              </a:rPr>
              <a:t>						  	  and product markets </a:t>
            </a:r>
          </a:p>
          <a:p>
            <a:pPr>
              <a:lnSpc>
                <a:spcPct val="80000"/>
              </a:lnSpc>
              <a:buFont typeface="Wingdings" pitchFamily="2" charset="2"/>
              <a:buNone/>
            </a:pPr>
            <a:r>
              <a:rPr lang="en-US" sz="1400" dirty="0">
                <a:latin typeface="Tahoma" pitchFamily="34" charset="0"/>
              </a:rPr>
              <a:t>	   Operates				     	* Corporate control</a:t>
            </a:r>
          </a:p>
          <a:p>
            <a:pPr>
              <a:lnSpc>
                <a:spcPct val="80000"/>
              </a:lnSpc>
              <a:buFont typeface="Wingdings" pitchFamily="2" charset="2"/>
              <a:buNone/>
            </a:pPr>
            <a:r>
              <a:rPr lang="en-US" sz="1400" dirty="0">
                <a:latin typeface="Tahoma" pitchFamily="34" charset="0"/>
              </a:rPr>
              <a:t/>
            </a:r>
            <a:br>
              <a:rPr lang="en-US" sz="1400" dirty="0">
                <a:latin typeface="Tahoma" pitchFamily="34" charset="0"/>
              </a:rPr>
            </a:br>
            <a:r>
              <a:rPr lang="en-US" sz="1400" dirty="0">
                <a:latin typeface="Tahoma" pitchFamily="34" charset="0"/>
              </a:rPr>
              <a:t>      </a:t>
            </a:r>
          </a:p>
          <a:p>
            <a:pPr>
              <a:lnSpc>
                <a:spcPct val="80000"/>
              </a:lnSpc>
              <a:buFont typeface="Wingdings" pitchFamily="2" charset="2"/>
              <a:buNone/>
            </a:pPr>
            <a:r>
              <a:rPr lang="en-US" sz="1400" b="1" dirty="0">
                <a:latin typeface="Tahoma" pitchFamily="34" charset="0"/>
              </a:rPr>
              <a:t>	Core functions</a:t>
            </a:r>
          </a:p>
        </p:txBody>
      </p:sp>
      <p:sp>
        <p:nvSpPr>
          <p:cNvPr id="32798" name="Rectangle 30"/>
          <p:cNvSpPr>
            <a:spLocks noChangeArrowheads="1"/>
          </p:cNvSpPr>
          <p:nvPr/>
        </p:nvSpPr>
        <p:spPr bwMode="auto">
          <a:xfrm>
            <a:off x="457200" y="457200"/>
            <a:ext cx="8305800" cy="6172200"/>
          </a:xfrm>
          <a:prstGeom prst="rect">
            <a:avLst/>
          </a:prstGeom>
          <a:noFill/>
          <a:ln w="57150">
            <a:solidFill>
              <a:srgbClr val="FF0066"/>
            </a:solidFill>
            <a:miter lim="800000"/>
            <a:headEnd/>
            <a:tailEnd/>
          </a:ln>
          <a:effectLst/>
        </p:spPr>
        <p:txBody>
          <a:bodyPr wrap="none" anchor="ctr"/>
          <a:lstStyle/>
          <a:p>
            <a:endParaRPr lang="en-GB"/>
          </a:p>
        </p:txBody>
      </p:sp>
      <p:sp>
        <p:nvSpPr>
          <p:cNvPr id="32799" name="Line 31"/>
          <p:cNvSpPr>
            <a:spLocks noChangeShapeType="1"/>
          </p:cNvSpPr>
          <p:nvPr/>
        </p:nvSpPr>
        <p:spPr bwMode="auto">
          <a:xfrm>
            <a:off x="838200" y="838200"/>
            <a:ext cx="2286000" cy="0"/>
          </a:xfrm>
          <a:prstGeom prst="line">
            <a:avLst/>
          </a:prstGeom>
          <a:noFill/>
          <a:ln w="28575">
            <a:solidFill>
              <a:srgbClr val="FF0066"/>
            </a:solidFill>
            <a:round/>
            <a:headEnd/>
            <a:tailEnd/>
          </a:ln>
          <a:effectLst/>
        </p:spPr>
        <p:txBody>
          <a:bodyPr/>
          <a:lstStyle/>
          <a:p>
            <a:endParaRPr lang="en-GB"/>
          </a:p>
        </p:txBody>
      </p:sp>
      <p:sp>
        <p:nvSpPr>
          <p:cNvPr id="32800" name="Line 32"/>
          <p:cNvSpPr>
            <a:spLocks noChangeShapeType="1"/>
          </p:cNvSpPr>
          <p:nvPr/>
        </p:nvSpPr>
        <p:spPr bwMode="auto">
          <a:xfrm>
            <a:off x="3581400" y="838200"/>
            <a:ext cx="4800600" cy="0"/>
          </a:xfrm>
          <a:prstGeom prst="line">
            <a:avLst/>
          </a:prstGeom>
          <a:noFill/>
          <a:ln w="28575">
            <a:solidFill>
              <a:srgbClr val="FF0066"/>
            </a:solidFill>
            <a:round/>
            <a:headEnd/>
            <a:tailEnd/>
          </a:ln>
          <a:effectLst/>
        </p:spPr>
        <p:txBody>
          <a:bodyPr/>
          <a:lstStyle/>
          <a:p>
            <a:endParaRPr lang="en-GB"/>
          </a:p>
        </p:txBody>
      </p:sp>
      <p:sp>
        <p:nvSpPr>
          <p:cNvPr id="32802" name="Rectangle 34"/>
          <p:cNvSpPr>
            <a:spLocks noChangeArrowheads="1"/>
          </p:cNvSpPr>
          <p:nvPr/>
        </p:nvSpPr>
        <p:spPr bwMode="auto">
          <a:xfrm>
            <a:off x="609600" y="1143000"/>
            <a:ext cx="1981200" cy="5334000"/>
          </a:xfrm>
          <a:prstGeom prst="rect">
            <a:avLst/>
          </a:prstGeom>
          <a:noFill/>
          <a:ln w="9525">
            <a:solidFill>
              <a:schemeClr val="tx1"/>
            </a:solidFill>
            <a:miter lim="800000"/>
            <a:headEnd/>
            <a:tailEnd/>
          </a:ln>
          <a:effectLst/>
        </p:spPr>
        <p:txBody>
          <a:bodyPr wrap="none" anchor="ctr"/>
          <a:lstStyle/>
          <a:p>
            <a:endParaRPr lang="en-GB"/>
          </a:p>
        </p:txBody>
      </p:sp>
      <p:sp>
        <p:nvSpPr>
          <p:cNvPr id="32803" name="Rectangle 35"/>
          <p:cNvSpPr>
            <a:spLocks noChangeArrowheads="1"/>
          </p:cNvSpPr>
          <p:nvPr/>
        </p:nvSpPr>
        <p:spPr bwMode="auto">
          <a:xfrm>
            <a:off x="838200" y="1295400"/>
            <a:ext cx="1371600" cy="304800"/>
          </a:xfrm>
          <a:prstGeom prst="rect">
            <a:avLst/>
          </a:prstGeom>
          <a:noFill/>
          <a:ln w="9525">
            <a:solidFill>
              <a:schemeClr val="tx1"/>
            </a:solidFill>
            <a:miter lim="800000"/>
            <a:headEnd/>
            <a:tailEnd/>
          </a:ln>
          <a:effectLst/>
        </p:spPr>
        <p:txBody>
          <a:bodyPr wrap="none" anchor="ctr"/>
          <a:lstStyle/>
          <a:p>
            <a:endParaRPr lang="en-GB"/>
          </a:p>
        </p:txBody>
      </p:sp>
      <p:sp>
        <p:nvSpPr>
          <p:cNvPr id="32804" name="Rectangle 36"/>
          <p:cNvSpPr>
            <a:spLocks noChangeArrowheads="1"/>
          </p:cNvSpPr>
          <p:nvPr/>
        </p:nvSpPr>
        <p:spPr bwMode="auto">
          <a:xfrm>
            <a:off x="838200" y="2743200"/>
            <a:ext cx="1752600" cy="304800"/>
          </a:xfrm>
          <a:prstGeom prst="rect">
            <a:avLst/>
          </a:prstGeom>
          <a:noFill/>
          <a:ln w="9525">
            <a:solidFill>
              <a:schemeClr val="tx1"/>
            </a:solidFill>
            <a:miter lim="800000"/>
            <a:headEnd/>
            <a:tailEnd/>
          </a:ln>
          <a:effectLst/>
        </p:spPr>
        <p:txBody>
          <a:bodyPr wrap="none" anchor="ctr"/>
          <a:lstStyle/>
          <a:p>
            <a:endParaRPr lang="en-GB"/>
          </a:p>
        </p:txBody>
      </p:sp>
      <p:sp>
        <p:nvSpPr>
          <p:cNvPr id="32805" name="Rectangle 37"/>
          <p:cNvSpPr>
            <a:spLocks noChangeArrowheads="1"/>
          </p:cNvSpPr>
          <p:nvPr/>
        </p:nvSpPr>
        <p:spPr bwMode="auto">
          <a:xfrm>
            <a:off x="838200" y="4419600"/>
            <a:ext cx="1295400" cy="381000"/>
          </a:xfrm>
          <a:prstGeom prst="rect">
            <a:avLst/>
          </a:prstGeom>
          <a:noFill/>
          <a:ln w="9525">
            <a:solidFill>
              <a:schemeClr val="tx1"/>
            </a:solidFill>
            <a:miter lim="800000"/>
            <a:headEnd/>
            <a:tailEnd/>
          </a:ln>
          <a:effectLst/>
        </p:spPr>
        <p:txBody>
          <a:bodyPr wrap="none" anchor="ctr"/>
          <a:lstStyle/>
          <a:p>
            <a:endParaRPr lang="en-GB"/>
          </a:p>
        </p:txBody>
      </p:sp>
      <p:sp>
        <p:nvSpPr>
          <p:cNvPr id="32806" name="Oval 38"/>
          <p:cNvSpPr>
            <a:spLocks noChangeArrowheads="1"/>
          </p:cNvSpPr>
          <p:nvPr/>
        </p:nvSpPr>
        <p:spPr bwMode="auto">
          <a:xfrm>
            <a:off x="762000" y="5486400"/>
            <a:ext cx="1524000" cy="457200"/>
          </a:xfrm>
          <a:prstGeom prst="ellipse">
            <a:avLst/>
          </a:prstGeom>
          <a:noFill/>
          <a:ln w="9525">
            <a:solidFill>
              <a:schemeClr val="tx1"/>
            </a:solidFill>
            <a:round/>
            <a:headEnd/>
            <a:tailEnd/>
          </a:ln>
          <a:effectLst/>
        </p:spPr>
        <p:txBody>
          <a:bodyPr wrap="none" anchor="ctr"/>
          <a:lstStyle/>
          <a:p>
            <a:endParaRPr lang="en-GB"/>
          </a:p>
        </p:txBody>
      </p:sp>
      <p:sp>
        <p:nvSpPr>
          <p:cNvPr id="32807" name="Line 39"/>
          <p:cNvSpPr>
            <a:spLocks noChangeShapeType="1"/>
          </p:cNvSpPr>
          <p:nvPr/>
        </p:nvSpPr>
        <p:spPr bwMode="auto">
          <a:xfrm>
            <a:off x="1447800" y="1752600"/>
            <a:ext cx="0" cy="1066800"/>
          </a:xfrm>
          <a:prstGeom prst="line">
            <a:avLst/>
          </a:prstGeom>
          <a:noFill/>
          <a:ln w="9525">
            <a:solidFill>
              <a:schemeClr val="tx1"/>
            </a:solidFill>
            <a:round/>
            <a:headEnd/>
            <a:tailEnd type="triangle" w="med" len="med"/>
          </a:ln>
          <a:effectLst/>
        </p:spPr>
        <p:txBody>
          <a:bodyPr/>
          <a:lstStyle/>
          <a:p>
            <a:endParaRPr lang="en-GB"/>
          </a:p>
        </p:txBody>
      </p:sp>
      <p:sp>
        <p:nvSpPr>
          <p:cNvPr id="32811" name="Line 43"/>
          <p:cNvSpPr>
            <a:spLocks noChangeShapeType="1"/>
          </p:cNvSpPr>
          <p:nvPr/>
        </p:nvSpPr>
        <p:spPr bwMode="auto">
          <a:xfrm flipV="1">
            <a:off x="1066800" y="3886200"/>
            <a:ext cx="0" cy="457200"/>
          </a:xfrm>
          <a:prstGeom prst="line">
            <a:avLst/>
          </a:prstGeom>
          <a:noFill/>
          <a:ln w="9525">
            <a:solidFill>
              <a:schemeClr val="tx1"/>
            </a:solidFill>
            <a:round/>
            <a:headEnd/>
            <a:tailEnd/>
          </a:ln>
          <a:effectLst/>
        </p:spPr>
        <p:txBody>
          <a:bodyPr/>
          <a:lstStyle/>
          <a:p>
            <a:endParaRPr lang="en-GB"/>
          </a:p>
        </p:txBody>
      </p:sp>
      <p:sp>
        <p:nvSpPr>
          <p:cNvPr id="32812" name="Line 44"/>
          <p:cNvSpPr>
            <a:spLocks noChangeShapeType="1"/>
          </p:cNvSpPr>
          <p:nvPr/>
        </p:nvSpPr>
        <p:spPr bwMode="auto">
          <a:xfrm flipV="1">
            <a:off x="1066800" y="3352800"/>
            <a:ext cx="0" cy="152400"/>
          </a:xfrm>
          <a:prstGeom prst="line">
            <a:avLst/>
          </a:prstGeom>
          <a:noFill/>
          <a:ln w="9525">
            <a:solidFill>
              <a:schemeClr val="tx1"/>
            </a:solidFill>
            <a:round/>
            <a:headEnd/>
            <a:tailEnd type="triangle" w="med" len="med"/>
          </a:ln>
          <a:effectLst/>
        </p:spPr>
        <p:txBody>
          <a:bodyPr/>
          <a:lstStyle/>
          <a:p>
            <a:endParaRPr lang="en-GB"/>
          </a:p>
        </p:txBody>
      </p:sp>
      <p:sp>
        <p:nvSpPr>
          <p:cNvPr id="32813" name="Line 45"/>
          <p:cNvSpPr>
            <a:spLocks noChangeShapeType="1"/>
          </p:cNvSpPr>
          <p:nvPr/>
        </p:nvSpPr>
        <p:spPr bwMode="auto">
          <a:xfrm>
            <a:off x="1905000" y="3352800"/>
            <a:ext cx="0" cy="152400"/>
          </a:xfrm>
          <a:prstGeom prst="line">
            <a:avLst/>
          </a:prstGeom>
          <a:noFill/>
          <a:ln w="9525">
            <a:solidFill>
              <a:schemeClr val="tx1"/>
            </a:solidFill>
            <a:round/>
            <a:headEnd/>
            <a:tailEnd/>
          </a:ln>
          <a:effectLst/>
        </p:spPr>
        <p:txBody>
          <a:bodyPr/>
          <a:lstStyle/>
          <a:p>
            <a:endParaRPr lang="en-GB"/>
          </a:p>
        </p:txBody>
      </p:sp>
      <p:sp>
        <p:nvSpPr>
          <p:cNvPr id="32814" name="Line 46"/>
          <p:cNvSpPr>
            <a:spLocks noChangeShapeType="1"/>
          </p:cNvSpPr>
          <p:nvPr/>
        </p:nvSpPr>
        <p:spPr bwMode="auto">
          <a:xfrm>
            <a:off x="1905000" y="3657600"/>
            <a:ext cx="0" cy="152400"/>
          </a:xfrm>
          <a:prstGeom prst="line">
            <a:avLst/>
          </a:prstGeom>
          <a:noFill/>
          <a:ln w="9525">
            <a:solidFill>
              <a:schemeClr val="tx1"/>
            </a:solidFill>
            <a:round/>
            <a:headEnd/>
            <a:tailEnd/>
          </a:ln>
          <a:effectLst/>
        </p:spPr>
        <p:txBody>
          <a:bodyPr/>
          <a:lstStyle/>
          <a:p>
            <a:endParaRPr lang="en-GB"/>
          </a:p>
        </p:txBody>
      </p:sp>
      <p:sp>
        <p:nvSpPr>
          <p:cNvPr id="32815" name="Line 47"/>
          <p:cNvSpPr>
            <a:spLocks noChangeShapeType="1"/>
          </p:cNvSpPr>
          <p:nvPr/>
        </p:nvSpPr>
        <p:spPr bwMode="auto">
          <a:xfrm>
            <a:off x="1905000" y="4038600"/>
            <a:ext cx="0" cy="152400"/>
          </a:xfrm>
          <a:prstGeom prst="line">
            <a:avLst/>
          </a:prstGeom>
          <a:noFill/>
          <a:ln w="9525">
            <a:solidFill>
              <a:schemeClr val="tx1"/>
            </a:solidFill>
            <a:round/>
            <a:headEnd/>
            <a:tailEnd type="triangle" w="med" len="med"/>
          </a:ln>
          <a:effectLst/>
        </p:spPr>
        <p:txBody>
          <a:bodyPr/>
          <a:lstStyle/>
          <a:p>
            <a:endParaRPr lang="en-GB"/>
          </a:p>
        </p:txBody>
      </p:sp>
      <p:sp>
        <p:nvSpPr>
          <p:cNvPr id="32816" name="Line 48"/>
          <p:cNvSpPr>
            <a:spLocks noChangeShapeType="1"/>
          </p:cNvSpPr>
          <p:nvPr/>
        </p:nvSpPr>
        <p:spPr bwMode="auto">
          <a:xfrm>
            <a:off x="1371600" y="5181600"/>
            <a:ext cx="0" cy="304800"/>
          </a:xfrm>
          <a:prstGeom prst="line">
            <a:avLst/>
          </a:prstGeom>
          <a:noFill/>
          <a:ln w="9525">
            <a:solidFill>
              <a:schemeClr val="tx1"/>
            </a:solidFill>
            <a:round/>
            <a:headEnd/>
            <a:tailEnd/>
          </a:ln>
          <a:effectLst/>
        </p:spPr>
        <p:txBody>
          <a:bodyPr/>
          <a:lstStyle/>
          <a:p>
            <a:endParaRPr lang="en-GB"/>
          </a:p>
        </p:txBody>
      </p:sp>
      <p:sp>
        <p:nvSpPr>
          <p:cNvPr id="32817" name="Line 49"/>
          <p:cNvSpPr>
            <a:spLocks noChangeShapeType="1"/>
          </p:cNvSpPr>
          <p:nvPr/>
        </p:nvSpPr>
        <p:spPr bwMode="auto">
          <a:xfrm>
            <a:off x="1371600" y="5638800"/>
            <a:ext cx="0" cy="228600"/>
          </a:xfrm>
          <a:prstGeom prst="line">
            <a:avLst/>
          </a:prstGeom>
          <a:noFill/>
          <a:ln w="9525">
            <a:solidFill>
              <a:schemeClr val="tx1"/>
            </a:solidFill>
            <a:round/>
            <a:headEnd/>
            <a:tailEnd type="triangle" w="med" len="med"/>
          </a:ln>
          <a:effectLst/>
        </p:spPr>
        <p:txBody>
          <a:bodyPr/>
          <a:lstStyle/>
          <a:p>
            <a:endParaRPr lang="en-GB"/>
          </a:p>
        </p:txBody>
      </p:sp>
      <p:sp>
        <p:nvSpPr>
          <p:cNvPr id="32818" name="Rectangle 50"/>
          <p:cNvSpPr>
            <a:spLocks noChangeArrowheads="1"/>
          </p:cNvSpPr>
          <p:nvPr/>
        </p:nvSpPr>
        <p:spPr bwMode="auto">
          <a:xfrm>
            <a:off x="3048000" y="1371600"/>
            <a:ext cx="1524000" cy="381000"/>
          </a:xfrm>
          <a:prstGeom prst="rect">
            <a:avLst/>
          </a:prstGeom>
          <a:noFill/>
          <a:ln w="9525">
            <a:solidFill>
              <a:schemeClr val="tx1"/>
            </a:solidFill>
            <a:miter lim="800000"/>
            <a:headEnd/>
            <a:tailEnd/>
          </a:ln>
          <a:effectLst/>
        </p:spPr>
        <p:txBody>
          <a:bodyPr wrap="none" anchor="ctr"/>
          <a:lstStyle/>
          <a:p>
            <a:endParaRPr lang="en-GB"/>
          </a:p>
        </p:txBody>
      </p:sp>
      <p:sp>
        <p:nvSpPr>
          <p:cNvPr id="32819" name="AutoShape 51"/>
          <p:cNvSpPr>
            <a:spLocks noChangeArrowheads="1"/>
          </p:cNvSpPr>
          <p:nvPr/>
        </p:nvSpPr>
        <p:spPr bwMode="auto">
          <a:xfrm>
            <a:off x="2667000" y="3886200"/>
            <a:ext cx="304800" cy="381000"/>
          </a:xfrm>
          <a:prstGeom prst="leftArrow">
            <a:avLst>
              <a:gd name="adj1" fmla="val 50000"/>
              <a:gd name="adj2" fmla="val 25000"/>
            </a:avLst>
          </a:prstGeom>
          <a:noFill/>
          <a:ln w="9525">
            <a:solidFill>
              <a:schemeClr val="tx1"/>
            </a:solidFill>
            <a:miter lim="800000"/>
            <a:headEnd/>
            <a:tailEnd/>
          </a:ln>
          <a:effectLst/>
        </p:spPr>
        <p:txBody>
          <a:bodyPr wrap="none" anchor="ctr"/>
          <a:lstStyle/>
          <a:p>
            <a:endParaRPr lang="en-GB"/>
          </a:p>
        </p:txBody>
      </p:sp>
      <p:sp>
        <p:nvSpPr>
          <p:cNvPr id="32820" name="AutoShape 52"/>
          <p:cNvSpPr>
            <a:spLocks noChangeArrowheads="1"/>
          </p:cNvSpPr>
          <p:nvPr/>
        </p:nvSpPr>
        <p:spPr bwMode="auto">
          <a:xfrm>
            <a:off x="5486400" y="3886200"/>
            <a:ext cx="381000" cy="381000"/>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en-GB"/>
          </a:p>
        </p:txBody>
      </p:sp>
      <p:sp>
        <p:nvSpPr>
          <p:cNvPr id="32821" name="AutoShape 53"/>
          <p:cNvSpPr>
            <a:spLocks noChangeArrowheads="1"/>
          </p:cNvSpPr>
          <p:nvPr/>
        </p:nvSpPr>
        <p:spPr bwMode="auto">
          <a:xfrm>
            <a:off x="2743200" y="1981200"/>
            <a:ext cx="2209800" cy="457200"/>
          </a:xfrm>
          <a:prstGeom prst="leftArrow">
            <a:avLst>
              <a:gd name="adj1" fmla="val 50000"/>
              <a:gd name="adj2" fmla="val 120833"/>
            </a:avLst>
          </a:prstGeom>
          <a:noFill/>
          <a:ln w="9525">
            <a:solidFill>
              <a:schemeClr val="tx1"/>
            </a:solidFill>
            <a:miter lim="800000"/>
            <a:headEnd/>
            <a:tailEnd/>
          </a:ln>
          <a:effectLst/>
        </p:spPr>
        <p:txBody>
          <a:bodyPr wrap="none" anchor="ctr"/>
          <a:lstStyle/>
          <a:p>
            <a:endParaRPr lang="en-GB"/>
          </a:p>
        </p:txBody>
      </p:sp>
      <p:sp>
        <p:nvSpPr>
          <p:cNvPr id="32822" name="Rectangle 54"/>
          <p:cNvSpPr>
            <a:spLocks noChangeArrowheads="1"/>
          </p:cNvSpPr>
          <p:nvPr/>
        </p:nvSpPr>
        <p:spPr bwMode="auto">
          <a:xfrm>
            <a:off x="3048000" y="2819400"/>
            <a:ext cx="2362200" cy="2514600"/>
          </a:xfrm>
          <a:prstGeom prst="rect">
            <a:avLst/>
          </a:prstGeom>
          <a:noFill/>
          <a:ln w="9525">
            <a:solidFill>
              <a:schemeClr val="tx1"/>
            </a:solidFill>
            <a:miter lim="800000"/>
            <a:headEnd/>
            <a:tailEnd/>
          </a:ln>
          <a:effectLst/>
        </p:spPr>
        <p:txBody>
          <a:bodyPr wrap="none" anchor="ctr"/>
          <a:lstStyle/>
          <a:p>
            <a:endParaRPr lang="en-GB"/>
          </a:p>
        </p:txBody>
      </p:sp>
      <p:sp>
        <p:nvSpPr>
          <p:cNvPr id="32823" name="AutoShape 55"/>
          <p:cNvSpPr>
            <a:spLocks noChangeArrowheads="1"/>
          </p:cNvSpPr>
          <p:nvPr/>
        </p:nvSpPr>
        <p:spPr bwMode="auto">
          <a:xfrm>
            <a:off x="2667000" y="1371600"/>
            <a:ext cx="304800" cy="381000"/>
          </a:xfrm>
          <a:prstGeom prst="leftArrow">
            <a:avLst>
              <a:gd name="adj1" fmla="val 50000"/>
              <a:gd name="adj2" fmla="val 25000"/>
            </a:avLst>
          </a:prstGeom>
          <a:noFill/>
          <a:ln w="9525">
            <a:solidFill>
              <a:schemeClr val="tx1"/>
            </a:solidFill>
            <a:miter lim="800000"/>
            <a:headEnd/>
            <a:tailEnd/>
          </a:ln>
          <a:effectLst/>
        </p:spPr>
        <p:txBody>
          <a:bodyPr wrap="none" anchor="ctr"/>
          <a:lstStyle/>
          <a:p>
            <a:endParaRPr lang="en-GB"/>
          </a:p>
        </p:txBody>
      </p:sp>
      <p:sp>
        <p:nvSpPr>
          <p:cNvPr id="32824" name="AutoShape 56"/>
          <p:cNvSpPr>
            <a:spLocks noChangeArrowheads="1"/>
          </p:cNvSpPr>
          <p:nvPr/>
        </p:nvSpPr>
        <p:spPr bwMode="auto">
          <a:xfrm>
            <a:off x="4648200" y="1371600"/>
            <a:ext cx="381000" cy="381000"/>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en-GB"/>
          </a:p>
        </p:txBody>
      </p:sp>
      <p:sp>
        <p:nvSpPr>
          <p:cNvPr id="32825" name="Rectangle 57"/>
          <p:cNvSpPr>
            <a:spLocks noChangeArrowheads="1"/>
          </p:cNvSpPr>
          <p:nvPr/>
        </p:nvSpPr>
        <p:spPr bwMode="auto">
          <a:xfrm>
            <a:off x="5943600" y="1371600"/>
            <a:ext cx="2590800" cy="1524000"/>
          </a:xfrm>
          <a:prstGeom prst="rect">
            <a:avLst/>
          </a:prstGeom>
          <a:noFill/>
          <a:ln w="9525">
            <a:solidFill>
              <a:schemeClr val="tx1"/>
            </a:solidFill>
            <a:miter lim="800000"/>
            <a:headEnd/>
            <a:tailEnd/>
          </a:ln>
          <a:effectLst/>
        </p:spPr>
        <p:txBody>
          <a:bodyPr wrap="none" anchor="ctr"/>
          <a:lstStyle/>
          <a:p>
            <a:endParaRPr lang="en-GB"/>
          </a:p>
        </p:txBody>
      </p:sp>
      <p:sp>
        <p:nvSpPr>
          <p:cNvPr id="32826" name="Rectangle 58"/>
          <p:cNvSpPr>
            <a:spLocks noChangeArrowheads="1"/>
          </p:cNvSpPr>
          <p:nvPr/>
        </p:nvSpPr>
        <p:spPr bwMode="auto">
          <a:xfrm>
            <a:off x="5943600" y="3276600"/>
            <a:ext cx="2514600" cy="1066800"/>
          </a:xfrm>
          <a:prstGeom prst="rect">
            <a:avLst/>
          </a:prstGeom>
          <a:noFill/>
          <a:ln w="9525">
            <a:solidFill>
              <a:schemeClr val="tx1"/>
            </a:solidFill>
            <a:miter lim="800000"/>
            <a:headEnd/>
            <a:tailEnd/>
          </a:ln>
          <a:effectLst/>
        </p:spPr>
        <p:txBody>
          <a:bodyPr wrap="none" anchor="ctr"/>
          <a:lstStyle/>
          <a:p>
            <a:endParaRPr lang="en-GB"/>
          </a:p>
        </p:txBody>
      </p:sp>
      <p:sp>
        <p:nvSpPr>
          <p:cNvPr id="32827" name="Rectangle 59"/>
          <p:cNvSpPr>
            <a:spLocks noChangeArrowheads="1"/>
          </p:cNvSpPr>
          <p:nvPr/>
        </p:nvSpPr>
        <p:spPr bwMode="auto">
          <a:xfrm>
            <a:off x="5943600" y="4648200"/>
            <a:ext cx="2514600" cy="1143000"/>
          </a:xfrm>
          <a:prstGeom prst="rect">
            <a:avLst/>
          </a:prstGeom>
          <a:noFill/>
          <a:ln w="9525">
            <a:solidFill>
              <a:schemeClr val="tx1"/>
            </a:solidFill>
            <a:miter lim="800000"/>
            <a:headEnd/>
            <a:tailEn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sz="3200" b="1">
                <a:solidFill>
                  <a:schemeClr val="tx1"/>
                </a:solidFill>
                <a:latin typeface="Tahoma" pitchFamily="34" charset="0"/>
              </a:rPr>
              <a:t>MODERN CORPORATIONS ARE DISCIPLINED BY INTERNAL AND EXTERNAL FACTORS</a:t>
            </a:r>
            <a:r>
              <a:rPr lang="en-US" sz="3200">
                <a:solidFill>
                  <a:schemeClr val="tx1"/>
                </a:solidFill>
                <a:latin typeface="Tahoma" pitchFamily="34" charset="0"/>
              </a:rPr>
              <a:t> (contd.)</a:t>
            </a:r>
          </a:p>
        </p:txBody>
      </p:sp>
      <p:sp>
        <p:nvSpPr>
          <p:cNvPr id="34819" name="Rectangle 3"/>
          <p:cNvSpPr>
            <a:spLocks noGrp="1" noChangeArrowheads="1"/>
          </p:cNvSpPr>
          <p:nvPr>
            <p:ph type="body" idx="1"/>
          </p:nvPr>
        </p:nvSpPr>
        <p:spPr/>
        <p:txBody>
          <a:bodyPr/>
          <a:lstStyle/>
          <a:p>
            <a:endParaRPr lang="en-US" sz="2400">
              <a:latin typeface="Tahoma" pitchFamily="34" charset="0"/>
            </a:endParaRPr>
          </a:p>
          <a:p>
            <a:r>
              <a:rPr lang="en-US" sz="2400" b="1">
                <a:latin typeface="Tahoma" pitchFamily="34" charset="0"/>
              </a:rPr>
              <a:t>It can be observed from the illustration of the framework that there are internal and external forces that interface and interact with each other and have an impact on the behaviour and activities of corporations.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457200"/>
            <a:ext cx="9144000" cy="1143000"/>
          </a:xfrm>
        </p:spPr>
        <p:txBody>
          <a:bodyPr>
            <a:normAutofit fontScale="90000"/>
          </a:bodyPr>
          <a:lstStyle/>
          <a:p>
            <a:r>
              <a:rPr lang="en-US" sz="3200" b="1">
                <a:solidFill>
                  <a:schemeClr val="tx1"/>
                </a:solidFill>
                <a:latin typeface="Tahoma" pitchFamily="34" charset="0"/>
              </a:rPr>
              <a:t>The Institutional Framework for Effective Corporate Governance</a:t>
            </a:r>
            <a:r>
              <a:rPr lang="en-US" sz="3200" b="1">
                <a:solidFill>
                  <a:schemeClr val="tx1"/>
                </a:solidFill>
              </a:rPr>
              <a:t> </a:t>
            </a:r>
            <a:br>
              <a:rPr lang="en-US" sz="3200" b="1">
                <a:solidFill>
                  <a:schemeClr val="tx1"/>
                </a:solidFill>
              </a:rPr>
            </a:br>
            <a:endParaRPr lang="en-US" sz="3200" b="1">
              <a:solidFill>
                <a:schemeClr val="tx1"/>
              </a:solidFill>
            </a:endParaRPr>
          </a:p>
        </p:txBody>
      </p:sp>
      <p:sp>
        <p:nvSpPr>
          <p:cNvPr id="35843" name="Rectangle 3"/>
          <p:cNvSpPr>
            <a:spLocks noGrp="1" noChangeArrowheads="1"/>
          </p:cNvSpPr>
          <p:nvPr>
            <p:ph type="body" idx="1"/>
          </p:nvPr>
        </p:nvSpPr>
        <p:spPr/>
        <p:txBody>
          <a:bodyPr/>
          <a:lstStyle/>
          <a:p>
            <a:pPr marL="533400" indent="-533400" algn="just">
              <a:buFont typeface="Wingdings" pitchFamily="2" charset="2"/>
              <a:buNone/>
            </a:pPr>
            <a:r>
              <a:rPr lang="en-US" sz="2400" b="1">
                <a:latin typeface="Tahoma" pitchFamily="34" charset="0"/>
              </a:rPr>
              <a:t>	(1) Property Rights</a:t>
            </a:r>
          </a:p>
          <a:p>
            <a:pPr marL="533400" indent="-533400" algn="just">
              <a:buFont typeface="Wingdings" pitchFamily="2" charset="2"/>
              <a:buNone/>
            </a:pPr>
            <a:endParaRPr lang="en-US" sz="2400" b="1">
              <a:latin typeface="Tahoma" pitchFamily="34" charset="0"/>
            </a:endParaRPr>
          </a:p>
          <a:p>
            <a:pPr marL="533400" indent="-533400" algn="just">
              <a:buFont typeface="Wingdings" pitchFamily="2" charset="2"/>
              <a:buNone/>
            </a:pPr>
            <a:r>
              <a:rPr lang="en-US" sz="2400" b="1">
                <a:latin typeface="Tahoma" pitchFamily="34" charset="0"/>
              </a:rPr>
              <a:t>	It is essential that property rights, laws and regulations establish simple and straightforward standards to specify clearly who owns what and how these rights can be combined or exchanged for recording required information in a timely and cost-efficient manner into an integrated, publicly accessible data base. </a:t>
            </a:r>
          </a:p>
          <a:p>
            <a:pPr marL="533400" indent="-533400"/>
            <a:endParaRPr lang="en-US" sz="2400" b="1">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p:txBody>
          <a:bodyPr/>
          <a:lstStyle/>
          <a:p>
            <a:pPr marL="533400" indent="-533400" algn="just">
              <a:buFont typeface="Wingdings" pitchFamily="2" charset="2"/>
              <a:buNone/>
            </a:pPr>
            <a:r>
              <a:rPr lang="en-US" sz="2400" b="1">
                <a:latin typeface="Tahoma" pitchFamily="34" charset="0"/>
              </a:rPr>
              <a:t>	(2) Contract Law </a:t>
            </a:r>
          </a:p>
          <a:p>
            <a:pPr marL="533400" indent="-533400">
              <a:buFont typeface="Wingdings" pitchFamily="2" charset="2"/>
              <a:buNone/>
            </a:pPr>
            <a:endParaRPr lang="en-US" sz="2400">
              <a:latin typeface="Tahoma" pitchFamily="34" charset="0"/>
            </a:endParaRPr>
          </a:p>
          <a:p>
            <a:pPr marL="533400" indent="-533400">
              <a:buFont typeface="Wingdings" pitchFamily="2" charset="2"/>
              <a:buNone/>
            </a:pPr>
            <a:r>
              <a:rPr lang="en-US" sz="2400">
                <a:latin typeface="Tahoma" pitchFamily="34" charset="0"/>
              </a:rPr>
              <a:t>	</a:t>
            </a:r>
            <a:r>
              <a:rPr lang="en-US" sz="2400" b="1">
                <a:latin typeface="Tahoma" pitchFamily="34" charset="0"/>
              </a:rPr>
              <a:t>Very few business transactions will occur without legislation and regulations that legally guarantee and enforce the sanctity of contracts.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p:txBody>
          <a:bodyPr/>
          <a:lstStyle/>
          <a:p>
            <a:pPr marL="533400" indent="-533400" algn="just">
              <a:lnSpc>
                <a:spcPct val="90000"/>
              </a:lnSpc>
              <a:buFont typeface="Wingdings" pitchFamily="2" charset="2"/>
              <a:buNone/>
            </a:pPr>
            <a:r>
              <a:rPr lang="en-US" sz="2400" b="1">
                <a:latin typeface="Tahoma" pitchFamily="34" charset="0"/>
              </a:rPr>
              <a:t>	(3) A Well-regulated Banking Sector </a:t>
            </a:r>
          </a:p>
          <a:p>
            <a:pPr marL="533400" indent="-533400" algn="just">
              <a:lnSpc>
                <a:spcPct val="90000"/>
              </a:lnSpc>
              <a:buFont typeface="Wingdings" pitchFamily="2" charset="2"/>
              <a:buNone/>
            </a:pPr>
            <a:endParaRPr lang="en-US" sz="2400" b="1">
              <a:latin typeface="Tahoma" pitchFamily="34" charset="0"/>
            </a:endParaRPr>
          </a:p>
          <a:p>
            <a:pPr marL="533400" indent="-533400" algn="just">
              <a:lnSpc>
                <a:spcPct val="90000"/>
              </a:lnSpc>
              <a:buFont typeface="Wingdings" pitchFamily="2" charset="2"/>
              <a:buNone/>
            </a:pPr>
            <a:r>
              <a:rPr lang="en-US" sz="2400" b="1">
                <a:latin typeface="Tahoma" pitchFamily="34" charset="0"/>
              </a:rPr>
              <a:t>	The banking sector provides the necessary capital and liquidity for corporate transactions and growth. Good governance within the banking system is especially important in developing countries where banks provide most of the finance.</a:t>
            </a:r>
            <a:r>
              <a:rPr lang="en-US" sz="2400">
                <a:latin typeface="Tahoma"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Stop">
              <a:avLst/>
            </a:prstTxWarp>
            <a:normAutofit fontScale="90000"/>
          </a:bodyPr>
          <a:lstStyle/>
          <a:p>
            <a:pPr algn="ctr"/>
            <a:r>
              <a:rPr lang="en-GB"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Corporate Governance in Developing and Transition Economies </a:t>
            </a:r>
            <a:endParaRPr lang="en-GB"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Subtitle 2"/>
          <p:cNvSpPr>
            <a:spLocks noGrp="1"/>
          </p:cNvSpPr>
          <p:nvPr>
            <p:ph type="subTitle" idx="1"/>
          </p:nvPr>
        </p:nvSpPr>
        <p:spPr>
          <a:xfrm>
            <a:off x="685800" y="3962399"/>
            <a:ext cx="7772400" cy="1371601"/>
          </a:xfrm>
        </p:spPr>
        <p:txBody>
          <a:bodyPr>
            <a:normAutofit/>
          </a:bodyPr>
          <a:lstStyle/>
          <a:p>
            <a:pPr algn="ctr"/>
            <a:endParaRPr lang="en-GB" dirty="0" smtClean="0">
              <a:solidFill>
                <a:srgbClr val="FF0000"/>
              </a:solidFill>
            </a:endParaRPr>
          </a:p>
          <a:p>
            <a:pPr algn="ctr"/>
            <a:r>
              <a:rPr lang="en-GB" smtClean="0">
                <a:solidFill>
                  <a:srgbClr val="FF0000"/>
                </a:solidFill>
              </a:rPr>
              <a:t>Lesson 27</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381000"/>
            <a:ext cx="9144000" cy="1143000"/>
          </a:xfrm>
        </p:spPr>
        <p:txBody>
          <a:bodyPr>
            <a:normAutofit fontScale="90000"/>
          </a:bodyPr>
          <a:lstStyle/>
          <a:p>
            <a:r>
              <a:rPr lang="en-US" sz="3200" b="1">
                <a:solidFill>
                  <a:schemeClr val="tx1"/>
                </a:solidFill>
                <a:latin typeface="Tahoma" pitchFamily="34" charset="0"/>
              </a:rPr>
              <a:t>(4)	Exit Mechanisms: Bankruptcy and Foreclosure</a:t>
            </a:r>
            <a:r>
              <a:rPr lang="en-US" sz="3200" b="1">
                <a:latin typeface="Tahoma" pitchFamily="34" charset="0"/>
              </a:rPr>
              <a:t> </a:t>
            </a:r>
            <a:br>
              <a:rPr lang="en-US" sz="3200" b="1">
                <a:latin typeface="Tahoma" pitchFamily="34" charset="0"/>
              </a:rPr>
            </a:br>
            <a:endParaRPr lang="en-US" sz="3200" b="1">
              <a:latin typeface="Tahoma" pitchFamily="34" charset="0"/>
            </a:endParaRPr>
          </a:p>
        </p:txBody>
      </p:sp>
      <p:sp>
        <p:nvSpPr>
          <p:cNvPr id="41987" name="Rectangle 3"/>
          <p:cNvSpPr>
            <a:spLocks noGrp="1" noChangeArrowheads="1"/>
          </p:cNvSpPr>
          <p:nvPr>
            <p:ph type="body" idx="1"/>
          </p:nvPr>
        </p:nvSpPr>
        <p:spPr/>
        <p:txBody>
          <a:bodyPr/>
          <a:lstStyle/>
          <a:p>
            <a:r>
              <a:rPr lang="en-IN" sz="2400" b="1">
                <a:latin typeface="Tahoma" pitchFamily="34" charset="0"/>
              </a:rPr>
              <a:t>Not all corporate endeavours succeed, legislation that establishes orderly and equitable clearing and exit mechanisms is essential so that investments can be liquidated and reallocated into productive undertakings before they are squandered completely</a:t>
            </a:r>
            <a:r>
              <a:rPr lang="en-US" sz="2400" b="1">
                <a:latin typeface="Tahoma"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sz="4000" b="1"/>
              <a:t/>
            </a:r>
            <a:br>
              <a:rPr lang="en-US" sz="4000" b="1"/>
            </a:br>
            <a:endParaRPr lang="en-US" sz="4000" b="1"/>
          </a:p>
        </p:txBody>
      </p:sp>
      <p:sp>
        <p:nvSpPr>
          <p:cNvPr id="43011" name="Rectangle 3"/>
          <p:cNvSpPr>
            <a:spLocks noGrp="1" noChangeArrowheads="1"/>
          </p:cNvSpPr>
          <p:nvPr>
            <p:ph type="body" idx="1"/>
          </p:nvPr>
        </p:nvSpPr>
        <p:spPr>
          <a:xfrm>
            <a:off x="457200" y="381000"/>
            <a:ext cx="8305800" cy="6477000"/>
          </a:xfrm>
        </p:spPr>
        <p:txBody>
          <a:bodyPr/>
          <a:lstStyle/>
          <a:p>
            <a:pPr marL="609600" indent="-609600" algn="ctr">
              <a:lnSpc>
                <a:spcPct val="90000"/>
              </a:lnSpc>
              <a:buFont typeface="Wingdings" pitchFamily="2" charset="2"/>
              <a:buNone/>
            </a:pPr>
            <a:endParaRPr lang="en-US" sz="2400" b="1" dirty="0">
              <a:latin typeface="Tahoma" pitchFamily="34" charset="0"/>
            </a:endParaRPr>
          </a:p>
          <a:p>
            <a:pPr marL="609600" indent="-609600" algn="ctr">
              <a:lnSpc>
                <a:spcPct val="90000"/>
              </a:lnSpc>
              <a:buFont typeface="Wingdings" pitchFamily="2" charset="2"/>
              <a:buNone/>
            </a:pPr>
            <a:r>
              <a:rPr lang="en-US" sz="2400" b="1" dirty="0">
                <a:latin typeface="Tahoma" pitchFamily="34" charset="0"/>
              </a:rPr>
              <a:t>(5)Sound Securities Markets</a:t>
            </a:r>
            <a:endParaRPr lang="en-US" sz="2400" dirty="0">
              <a:latin typeface="Tahoma" pitchFamily="34" charset="0"/>
            </a:endParaRPr>
          </a:p>
          <a:p>
            <a:pPr marL="609600" indent="-609600">
              <a:lnSpc>
                <a:spcPct val="90000"/>
              </a:lnSpc>
              <a:buFont typeface="Wingdings" pitchFamily="2" charset="2"/>
              <a:buNone/>
            </a:pPr>
            <a:endParaRPr lang="en-US" sz="2400" dirty="0">
              <a:latin typeface="Tahoma" pitchFamily="34" charset="0"/>
            </a:endParaRPr>
          </a:p>
          <a:p>
            <a:pPr marL="609600" indent="-609600">
              <a:lnSpc>
                <a:spcPct val="90000"/>
              </a:lnSpc>
            </a:pPr>
            <a:r>
              <a:rPr lang="en-US" sz="2400" b="1" dirty="0">
                <a:latin typeface="Tahoma" pitchFamily="34" charset="0"/>
              </a:rPr>
              <a:t>Efficient securities markets discipline insiders by sending price signals rapidly and allowing investors to liquidate their investment quickly and inexpensively.</a:t>
            </a:r>
          </a:p>
          <a:p>
            <a:pPr marL="609600" indent="-609600">
              <a:lnSpc>
                <a:spcPct val="90000"/>
              </a:lnSpc>
              <a:buFont typeface="Wingdings" pitchFamily="2" charset="2"/>
              <a:buNone/>
            </a:pPr>
            <a:r>
              <a:rPr lang="en-US" sz="2400" b="1" dirty="0">
                <a:latin typeface="Tahoma" pitchFamily="34" charset="0"/>
              </a:rPr>
              <a:t>			</a:t>
            </a:r>
          </a:p>
          <a:p>
            <a:pPr marL="609600" indent="-609600">
              <a:lnSpc>
                <a:spcPct val="90000"/>
              </a:lnSpc>
              <a:buFont typeface="Wingdings" pitchFamily="2" charset="2"/>
              <a:buNone/>
            </a:pPr>
            <a:r>
              <a:rPr lang="en-US" sz="2400" b="1" dirty="0">
                <a:latin typeface="Tahoma" pitchFamily="34" charset="0"/>
              </a:rPr>
              <a:t>			(6)Competitive Markets</a:t>
            </a:r>
          </a:p>
          <a:p>
            <a:pPr marL="609600" indent="-609600" algn="ctr">
              <a:lnSpc>
                <a:spcPct val="90000"/>
              </a:lnSpc>
              <a:buFont typeface="Wingdings" pitchFamily="2" charset="2"/>
              <a:buNone/>
            </a:pPr>
            <a:endParaRPr lang="en-US" sz="2400" b="1" dirty="0">
              <a:latin typeface="Tahoma" pitchFamily="34" charset="0"/>
            </a:endParaRPr>
          </a:p>
          <a:p>
            <a:pPr marL="609600" indent="-609600">
              <a:lnSpc>
                <a:spcPct val="90000"/>
              </a:lnSpc>
            </a:pPr>
            <a:r>
              <a:rPr lang="en-US" sz="2400" b="1" dirty="0">
                <a:latin typeface="Tahoma" pitchFamily="34" charset="0"/>
              </a:rPr>
              <a:t>The existence of competitive markets is an important external control on companies forcing them to be efficient and productive lest they lose market share or go under. </a:t>
            </a:r>
          </a:p>
          <a:p>
            <a:pPr marL="609600" indent="-609600" algn="ctr">
              <a:lnSpc>
                <a:spcPct val="90000"/>
              </a:lnSpc>
              <a:buFont typeface="Wingdings" pitchFamily="2" charset="2"/>
              <a:buNone/>
            </a:pPr>
            <a:r>
              <a:rPr lang="en-US" sz="2800" b="1" dirty="0">
                <a:latin typeface="Tahoma" pitchFamily="34" charset="0"/>
              </a:rPr>
              <a:t> </a:t>
            </a:r>
            <a:br>
              <a:rPr lang="en-US" sz="2800" b="1" dirty="0">
                <a:latin typeface="Tahoma" pitchFamily="34" charset="0"/>
              </a:rPr>
            </a:br>
            <a:r>
              <a:rPr lang="en-US" dirty="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2400" b="1">
                <a:solidFill>
                  <a:schemeClr val="tx1"/>
                </a:solidFill>
                <a:latin typeface="Tahoma" pitchFamily="34" charset="0"/>
              </a:rPr>
              <a:t>(6)	Competitive Markets (contd.)</a:t>
            </a:r>
            <a:br>
              <a:rPr lang="en-US" sz="2400" b="1">
                <a:solidFill>
                  <a:schemeClr val="tx1"/>
                </a:solidFill>
                <a:latin typeface="Tahoma" pitchFamily="34" charset="0"/>
              </a:rPr>
            </a:br>
            <a:endParaRPr lang="en-US" sz="2400" b="1">
              <a:solidFill>
                <a:schemeClr val="tx1"/>
              </a:solidFill>
              <a:latin typeface="Tahoma" pitchFamily="34" charset="0"/>
            </a:endParaRPr>
          </a:p>
        </p:txBody>
      </p:sp>
      <p:sp>
        <p:nvSpPr>
          <p:cNvPr id="45059" name="Rectangle 3"/>
          <p:cNvSpPr>
            <a:spLocks noGrp="1" noChangeArrowheads="1"/>
          </p:cNvSpPr>
          <p:nvPr>
            <p:ph type="body" idx="1"/>
          </p:nvPr>
        </p:nvSpPr>
        <p:spPr>
          <a:xfrm>
            <a:off x="0" y="838200"/>
            <a:ext cx="9144000" cy="6019800"/>
          </a:xfrm>
        </p:spPr>
        <p:txBody>
          <a:bodyPr/>
          <a:lstStyle/>
          <a:p>
            <a:pPr>
              <a:lnSpc>
                <a:spcPct val="90000"/>
              </a:lnSpc>
              <a:buFont typeface="Wingdings" pitchFamily="2" charset="2"/>
              <a:buNone/>
            </a:pPr>
            <a:r>
              <a:rPr lang="en-US" sz="2400" b="1">
                <a:latin typeface="Tahoma" pitchFamily="34" charset="0"/>
              </a:rPr>
              <a:t>To this end, governments can:</a:t>
            </a:r>
          </a:p>
          <a:p>
            <a:pPr>
              <a:lnSpc>
                <a:spcPct val="90000"/>
              </a:lnSpc>
              <a:buFont typeface="Wingdings" pitchFamily="2" charset="2"/>
              <a:buNone/>
            </a:pPr>
            <a:endParaRPr lang="en-US" sz="2400" b="1">
              <a:latin typeface="Tahoma" pitchFamily="34" charset="0"/>
            </a:endParaRPr>
          </a:p>
          <a:p>
            <a:pPr>
              <a:lnSpc>
                <a:spcPct val="90000"/>
              </a:lnSpc>
            </a:pPr>
            <a:r>
              <a:rPr lang="en-US" sz="2400" b="1">
                <a:latin typeface="Tahoma" pitchFamily="34" charset="0"/>
              </a:rPr>
              <a:t>Remove barriers to entry</a:t>
            </a:r>
          </a:p>
          <a:p>
            <a:pPr>
              <a:lnSpc>
                <a:spcPct val="90000"/>
              </a:lnSpc>
            </a:pPr>
            <a:r>
              <a:rPr lang="en-US" sz="2400" b="1">
                <a:latin typeface="Tahoma" pitchFamily="34" charset="0"/>
              </a:rPr>
              <a:t>Enact competition and anti-trust laws</a:t>
            </a:r>
          </a:p>
          <a:p>
            <a:pPr>
              <a:lnSpc>
                <a:spcPct val="90000"/>
              </a:lnSpc>
            </a:pPr>
            <a:r>
              <a:rPr lang="en-US" sz="2400" b="1">
                <a:latin typeface="Tahoma" pitchFamily="34" charset="0"/>
              </a:rPr>
              <a:t>Eliminate protectionist barriers including the protection of monopolies</a:t>
            </a:r>
          </a:p>
          <a:p>
            <a:pPr>
              <a:lnSpc>
                <a:spcPct val="90000"/>
              </a:lnSpc>
            </a:pPr>
            <a:r>
              <a:rPr lang="en-US" sz="2400" b="1">
                <a:latin typeface="Tahoma" pitchFamily="34" charset="0"/>
              </a:rPr>
              <a:t>Eliminate preferential treatment schemes such as subsidies, quotas, tax exemptions etc.</a:t>
            </a:r>
          </a:p>
          <a:p>
            <a:pPr>
              <a:lnSpc>
                <a:spcPct val="90000"/>
              </a:lnSpc>
            </a:pPr>
            <a:r>
              <a:rPr lang="en-US" sz="2400" b="1">
                <a:latin typeface="Tahoma" pitchFamily="34" charset="0"/>
              </a:rPr>
              <a:t>Establish fair trade priorities</a:t>
            </a:r>
          </a:p>
          <a:p>
            <a:pPr>
              <a:lnSpc>
                <a:spcPct val="90000"/>
              </a:lnSpc>
            </a:pPr>
            <a:r>
              <a:rPr lang="en-US" sz="2400" b="1">
                <a:latin typeface="Tahoma" pitchFamily="34" charset="0"/>
              </a:rPr>
              <a:t>Remove restrictions on foreign direct investment and foreign exchange</a:t>
            </a:r>
          </a:p>
          <a:p>
            <a:pPr>
              <a:lnSpc>
                <a:spcPct val="90000"/>
              </a:lnSpc>
            </a:pPr>
            <a:r>
              <a:rPr lang="en-US" sz="2400" b="1">
                <a:latin typeface="Tahoma" pitchFamily="34" charset="0"/>
              </a:rPr>
              <a:t>Reduce the cost of setting-up and running a formal business. </a:t>
            </a:r>
          </a:p>
          <a:p>
            <a:pPr>
              <a:lnSpc>
                <a:spcPct val="90000"/>
              </a:lnSpc>
              <a:buFont typeface="Wingdings" pitchFamily="2" charset="2"/>
              <a:buNone/>
            </a:pPr>
            <a:endParaRPr lang="en-US" sz="2400" b="1">
              <a:latin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274638"/>
            <a:ext cx="9144000" cy="1249362"/>
          </a:xfrm>
        </p:spPr>
        <p:txBody>
          <a:bodyPr/>
          <a:lstStyle/>
          <a:p>
            <a:r>
              <a:rPr lang="en-US" sz="2400" b="1">
                <a:solidFill>
                  <a:schemeClr val="tx1"/>
                </a:solidFill>
                <a:latin typeface="Tahoma" pitchFamily="34" charset="0"/>
              </a:rPr>
              <a:t>(7)	Transparent and Fair Privatisation Procedures</a:t>
            </a:r>
            <a:r>
              <a:rPr lang="en-US" sz="2400" b="1">
                <a:latin typeface="Tahoma" pitchFamily="34" charset="0"/>
              </a:rPr>
              <a:t> </a:t>
            </a:r>
            <a:br>
              <a:rPr lang="en-US" sz="2400" b="1">
                <a:latin typeface="Tahoma" pitchFamily="34" charset="0"/>
              </a:rPr>
            </a:br>
            <a:endParaRPr lang="en-US" sz="2400" b="1">
              <a:latin typeface="Tahoma" pitchFamily="34" charset="0"/>
            </a:endParaRPr>
          </a:p>
        </p:txBody>
      </p:sp>
      <p:sp>
        <p:nvSpPr>
          <p:cNvPr id="46083" name="Rectangle 3"/>
          <p:cNvSpPr>
            <a:spLocks noGrp="1" noChangeArrowheads="1"/>
          </p:cNvSpPr>
          <p:nvPr>
            <p:ph type="body" idx="1"/>
          </p:nvPr>
        </p:nvSpPr>
        <p:spPr/>
        <p:txBody>
          <a:bodyPr/>
          <a:lstStyle/>
          <a:p>
            <a:r>
              <a:rPr lang="en-US" sz="2400" b="1">
                <a:latin typeface="Tahoma" pitchFamily="34" charset="0"/>
              </a:rPr>
              <a:t>Having transparent, straightforward and fair rules and procedures stipulating how and when enterprises can be privatised is, therefore, essential.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274638"/>
            <a:ext cx="9144000" cy="1325562"/>
          </a:xfrm>
        </p:spPr>
        <p:txBody>
          <a:bodyPr/>
          <a:lstStyle/>
          <a:p>
            <a:r>
              <a:rPr lang="en-US" sz="2400" b="1">
                <a:solidFill>
                  <a:schemeClr val="tx1"/>
                </a:solidFill>
                <a:latin typeface="Tahoma" pitchFamily="34" charset="0"/>
              </a:rPr>
              <a:t>(8)	Transparent and Fair Taxation Regimes </a:t>
            </a:r>
            <a:br>
              <a:rPr lang="en-US" sz="2400" b="1">
                <a:solidFill>
                  <a:schemeClr val="tx1"/>
                </a:solidFill>
                <a:latin typeface="Tahoma" pitchFamily="34" charset="0"/>
              </a:rPr>
            </a:br>
            <a:endParaRPr lang="en-US" sz="2400" b="1">
              <a:solidFill>
                <a:schemeClr val="tx1"/>
              </a:solidFill>
              <a:latin typeface="Tahoma" pitchFamily="34" charset="0"/>
            </a:endParaRPr>
          </a:p>
        </p:txBody>
      </p:sp>
      <p:sp>
        <p:nvSpPr>
          <p:cNvPr id="47107" name="Rectangle 3"/>
          <p:cNvSpPr>
            <a:spLocks noGrp="1" noChangeArrowheads="1"/>
          </p:cNvSpPr>
          <p:nvPr>
            <p:ph type="body" idx="1"/>
          </p:nvPr>
        </p:nvSpPr>
        <p:spPr/>
        <p:txBody>
          <a:bodyPr/>
          <a:lstStyle/>
          <a:p>
            <a:r>
              <a:rPr lang="en-US" sz="2400" b="1">
                <a:latin typeface="Tahoma" pitchFamily="34" charset="0"/>
              </a:rPr>
              <a:t>Taxation systems should be reformed so that they are fair, simple and straightforward. In this regard, multi-step, complex procedures on fiscal reporting, that allow officials to exercise considerable discretion and therefore engage in corruption, should be eliminated.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381000"/>
            <a:ext cx="9144000" cy="1143000"/>
          </a:xfrm>
        </p:spPr>
        <p:txBody>
          <a:bodyPr>
            <a:normAutofit fontScale="90000"/>
          </a:bodyPr>
          <a:lstStyle/>
          <a:p>
            <a:r>
              <a:rPr lang="en-US" sz="2400" b="1">
                <a:solidFill>
                  <a:schemeClr val="tx1"/>
                </a:solidFill>
                <a:latin typeface="Tahoma" pitchFamily="34" charset="0"/>
              </a:rPr>
              <a:t>(9)	An Independent, Well-functioning Judicial System</a:t>
            </a:r>
            <a:r>
              <a:rPr lang="en-US" sz="4000" b="1"/>
              <a:t> </a:t>
            </a:r>
            <a:br>
              <a:rPr lang="en-US" sz="4000" b="1"/>
            </a:br>
            <a:endParaRPr lang="en-US" sz="4000" b="1"/>
          </a:p>
        </p:txBody>
      </p:sp>
      <p:sp>
        <p:nvSpPr>
          <p:cNvPr id="48131" name="Rectangle 3"/>
          <p:cNvSpPr>
            <a:spLocks noGrp="1" noChangeArrowheads="1"/>
          </p:cNvSpPr>
          <p:nvPr>
            <p:ph type="body" idx="1"/>
          </p:nvPr>
        </p:nvSpPr>
        <p:spPr/>
        <p:txBody>
          <a:bodyPr/>
          <a:lstStyle/>
          <a:p>
            <a:r>
              <a:rPr lang="en-US" sz="2400" b="1">
                <a:latin typeface="Tahoma" pitchFamily="34" charset="0"/>
              </a:rPr>
              <a:t>One of the most important institutions of a democratic, market-based economy is an independent, well-functioning judicial system that enforces laws consistently, efficiently and fairly, thereby maintaining the rule of law.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sz="4000" b="1"/>
              <a:t/>
            </a:r>
            <a:br>
              <a:rPr lang="en-US" sz="4000" b="1"/>
            </a:br>
            <a:endParaRPr lang="en-US" sz="4000" b="1"/>
          </a:p>
        </p:txBody>
      </p:sp>
      <p:sp>
        <p:nvSpPr>
          <p:cNvPr id="49155" name="Rectangle 3"/>
          <p:cNvSpPr>
            <a:spLocks noGrp="1" noChangeArrowheads="1"/>
          </p:cNvSpPr>
          <p:nvPr>
            <p:ph type="body" idx="1"/>
          </p:nvPr>
        </p:nvSpPr>
        <p:spPr>
          <a:xfrm>
            <a:off x="0" y="0"/>
            <a:ext cx="9144000" cy="6858000"/>
          </a:xfrm>
        </p:spPr>
        <p:txBody>
          <a:bodyPr/>
          <a:lstStyle/>
          <a:p>
            <a:pPr>
              <a:buFont typeface="Wingdings" pitchFamily="2" charset="2"/>
              <a:buNone/>
            </a:pPr>
            <a:endParaRPr lang="en-US" sz="2400" b="1">
              <a:latin typeface="Tahoma" pitchFamily="34" charset="0"/>
            </a:endParaRPr>
          </a:p>
          <a:p>
            <a:pPr>
              <a:buFont typeface="Wingdings" pitchFamily="2" charset="2"/>
              <a:buNone/>
            </a:pPr>
            <a:endParaRPr lang="en-US" sz="2400" b="1">
              <a:latin typeface="Tahoma" pitchFamily="34" charset="0"/>
            </a:endParaRPr>
          </a:p>
          <a:p>
            <a:pPr>
              <a:buFont typeface="Wingdings" pitchFamily="2" charset="2"/>
              <a:buNone/>
            </a:pPr>
            <a:r>
              <a:rPr lang="en-US" sz="2400" b="1">
                <a:latin typeface="Tahoma" pitchFamily="34" charset="0"/>
              </a:rPr>
              <a:t>(10)	 Anti-Corruption Strategies</a:t>
            </a:r>
          </a:p>
          <a:p>
            <a:pPr>
              <a:buFont typeface="Wingdings" pitchFamily="2" charset="2"/>
              <a:buNone/>
            </a:pPr>
            <a:endParaRPr lang="en-US" sz="2400">
              <a:latin typeface="Tahoma" pitchFamily="34" charset="0"/>
            </a:endParaRPr>
          </a:p>
          <a:p>
            <a:r>
              <a:rPr lang="en-US" sz="2400" b="1">
                <a:latin typeface="Tahoma" pitchFamily="34" charset="0"/>
              </a:rPr>
              <a:t>The State should implement effective anti-corruption measures by specifying and streamlining legal and regulatory codes and  clarifying laws on conflict of interest. </a:t>
            </a:r>
          </a:p>
          <a:p>
            <a:endParaRPr lang="en-US" sz="2400" b="1">
              <a:latin typeface="Tahoma" pitchFamily="34" charset="0"/>
            </a:endParaRPr>
          </a:p>
          <a:p>
            <a:pPr>
              <a:buFont typeface="Wingdings" pitchFamily="2" charset="2"/>
              <a:buNone/>
            </a:pPr>
            <a:r>
              <a:rPr lang="en-US" sz="2400" b="1">
                <a:latin typeface="Tahoma" pitchFamily="34" charset="0"/>
              </a:rPr>
              <a:t>(11)	Reform Government Agencies</a:t>
            </a:r>
          </a:p>
          <a:p>
            <a:pPr>
              <a:buFont typeface="Wingdings" pitchFamily="2" charset="2"/>
              <a:buNone/>
            </a:pPr>
            <a:endParaRPr lang="en-US" sz="2400" b="1">
              <a:latin typeface="Tahoma" pitchFamily="34" charset="0"/>
            </a:endParaRPr>
          </a:p>
          <a:p>
            <a:r>
              <a:rPr lang="en-US" sz="2400" b="1">
                <a:latin typeface="Tahoma" pitchFamily="34" charset="0"/>
              </a:rPr>
              <a:t>Government agencies that are excessively bureaucratic and inefficient need to be reformed. </a:t>
            </a:r>
          </a:p>
          <a:p>
            <a:pPr>
              <a:buFont typeface="Wingdings" pitchFamily="2" charset="2"/>
              <a:buNone/>
            </a:pPr>
            <a:endParaRPr lang="en-US" sz="2400" b="1">
              <a:latin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838200"/>
            <a:ext cx="9144000" cy="1143000"/>
          </a:xfrm>
        </p:spPr>
        <p:txBody>
          <a:bodyPr>
            <a:normAutofit fontScale="90000"/>
          </a:bodyPr>
          <a:lstStyle/>
          <a:p>
            <a:r>
              <a:rPr lang="en-US" sz="2400" b="1">
                <a:solidFill>
                  <a:schemeClr val="tx1"/>
                </a:solidFill>
                <a:latin typeface="Tahoma" pitchFamily="34" charset="0"/>
              </a:rPr>
              <a:t>(12)	Strengthen Administrative and Enforcement Capacity of Government Agencies </a:t>
            </a:r>
            <a:br>
              <a:rPr lang="en-US" sz="2400" b="1">
                <a:solidFill>
                  <a:schemeClr val="tx1"/>
                </a:solidFill>
                <a:latin typeface="Tahoma" pitchFamily="34" charset="0"/>
              </a:rPr>
            </a:br>
            <a:endParaRPr lang="en-US" sz="2400" b="1">
              <a:solidFill>
                <a:schemeClr val="tx1"/>
              </a:solidFill>
              <a:latin typeface="Tahoma" pitchFamily="34" charset="0"/>
            </a:endParaRPr>
          </a:p>
        </p:txBody>
      </p:sp>
      <p:sp>
        <p:nvSpPr>
          <p:cNvPr id="51203" name="Rectangle 3"/>
          <p:cNvSpPr>
            <a:spLocks noGrp="1" noChangeArrowheads="1"/>
          </p:cNvSpPr>
          <p:nvPr>
            <p:ph type="body" idx="1"/>
          </p:nvPr>
        </p:nvSpPr>
        <p:spPr>
          <a:xfrm>
            <a:off x="0" y="2514600"/>
            <a:ext cx="9144000" cy="4343400"/>
          </a:xfrm>
        </p:spPr>
        <p:txBody>
          <a:bodyPr/>
          <a:lstStyle/>
          <a:p>
            <a:r>
              <a:rPr lang="en-US" sz="2400" b="1">
                <a:latin typeface="Tahoma" pitchFamily="34" charset="0"/>
              </a:rPr>
              <a:t>Governments  should strengthen and maintain their agencies' administrative and enforcement capacity by cultivating a staff of well-qualified civil servants, hiring and promoting staff based on verifiable professional standards, offering civil servants vocational training based on the latest technology, paying adequate salaries to attract well-qualified professionals and to deter bribe-taking, and offering tenure based on performance</a:t>
            </a:r>
            <a:r>
              <a:rPr lang="en-US" sz="2400">
                <a:latin typeface="Tahoma" pitchFamily="34" charset="0"/>
              </a:rPr>
              <a:t>.</a:t>
            </a:r>
            <a:r>
              <a:rPr lang="en-US" sz="240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274638"/>
            <a:ext cx="9144000" cy="1401762"/>
          </a:xfrm>
        </p:spPr>
        <p:txBody>
          <a:bodyPr/>
          <a:lstStyle/>
          <a:p>
            <a:r>
              <a:rPr lang="en-US" sz="2400" b="1">
                <a:solidFill>
                  <a:schemeClr val="tx1"/>
                </a:solidFill>
                <a:latin typeface="Tahoma" pitchFamily="34" charset="0"/>
              </a:rPr>
              <a:t>(13)	Establish Routine Mechanisms of Participation</a:t>
            </a:r>
            <a:r>
              <a:rPr lang="en-US" sz="4000" b="1"/>
              <a:t> </a:t>
            </a:r>
            <a:br>
              <a:rPr lang="en-US" sz="4000" b="1"/>
            </a:br>
            <a:endParaRPr lang="en-US" sz="4000" b="1"/>
          </a:p>
        </p:txBody>
      </p:sp>
      <p:sp>
        <p:nvSpPr>
          <p:cNvPr id="52227" name="Rectangle 3"/>
          <p:cNvSpPr>
            <a:spLocks noGrp="1" noChangeArrowheads="1"/>
          </p:cNvSpPr>
          <p:nvPr>
            <p:ph type="body" idx="1"/>
          </p:nvPr>
        </p:nvSpPr>
        <p:spPr/>
        <p:txBody>
          <a:bodyPr/>
          <a:lstStyle/>
          <a:p>
            <a:r>
              <a:rPr lang="en-US" sz="2400" b="1">
                <a:latin typeface="Tahoma" pitchFamily="34" charset="0"/>
              </a:rPr>
              <a:t>To ensure that the new framework creates a level playing field, citizens need to have ample opportunity to participate in grafting it.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144000" cy="1325562"/>
          </a:xfrm>
        </p:spPr>
        <p:txBody>
          <a:bodyPr/>
          <a:lstStyle/>
          <a:p>
            <a:r>
              <a:rPr lang="en-US" sz="2400" b="1">
                <a:solidFill>
                  <a:schemeClr val="tx1"/>
                </a:solidFill>
                <a:latin typeface="Tahoma" pitchFamily="34" charset="0"/>
              </a:rPr>
              <a:t>(14)	 An Investigative and Well Informed Media</a:t>
            </a:r>
            <a:br>
              <a:rPr lang="en-US" sz="2400" b="1">
                <a:solidFill>
                  <a:schemeClr val="tx1"/>
                </a:solidFill>
                <a:latin typeface="Tahoma" pitchFamily="34" charset="0"/>
              </a:rPr>
            </a:br>
            <a:endParaRPr lang="en-US" sz="2400" b="1">
              <a:solidFill>
                <a:schemeClr val="tx1"/>
              </a:solidFill>
              <a:latin typeface="Tahoma" pitchFamily="34" charset="0"/>
            </a:endParaRPr>
          </a:p>
        </p:txBody>
      </p:sp>
      <p:sp>
        <p:nvSpPr>
          <p:cNvPr id="53251" name="Rectangle 3"/>
          <p:cNvSpPr>
            <a:spLocks noGrp="1" noChangeArrowheads="1"/>
          </p:cNvSpPr>
          <p:nvPr>
            <p:ph type="body" idx="1"/>
          </p:nvPr>
        </p:nvSpPr>
        <p:spPr/>
        <p:txBody>
          <a:bodyPr/>
          <a:lstStyle/>
          <a:p>
            <a:endParaRPr lang="en-US" sz="2000">
              <a:latin typeface="Tahoma" pitchFamily="34" charset="0"/>
            </a:endParaRPr>
          </a:p>
          <a:p>
            <a:r>
              <a:rPr lang="en-US" sz="2400" b="1">
                <a:latin typeface="Tahoma" pitchFamily="34" charset="0"/>
              </a:rPr>
              <a:t>The role of the Fourth Estate (Press) in ensuring corporate democracy cannot be overstressed, and can be considered as important as its role in ensuring that political democracy functions as well as it is intended to be.  Many a scam in the corporate world would not have come to limelight but for the bold and upright investigation of journalists.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rmAutofit fontScale="92500"/>
          </a:bodyPr>
          <a:lstStyle/>
          <a:p>
            <a:r>
              <a:rPr lang="en-GB" dirty="0" smtClean="0"/>
              <a:t>Last Lecture Review</a:t>
            </a:r>
          </a:p>
          <a:p>
            <a:pPr lvl="1"/>
            <a:r>
              <a:rPr lang="en-GB" dirty="0" smtClean="0"/>
              <a:t>Introduction</a:t>
            </a:r>
          </a:p>
          <a:p>
            <a:pPr lvl="2"/>
            <a:r>
              <a:rPr lang="en-GB" dirty="0" smtClean="0"/>
              <a:t>Corporate governance: advanced vs. developing nations</a:t>
            </a:r>
          </a:p>
          <a:p>
            <a:pPr lvl="2"/>
            <a:r>
              <a:rPr lang="en-GB" dirty="0" smtClean="0"/>
              <a:t>Globalization tends the standards of corporate governance from local to global perspective</a:t>
            </a:r>
          </a:p>
          <a:p>
            <a:pPr lvl="2"/>
            <a:r>
              <a:rPr lang="en-GB" dirty="0" smtClean="0"/>
              <a:t>So developing nation should have to work hard.</a:t>
            </a:r>
          </a:p>
          <a:p>
            <a:pPr lvl="2">
              <a:buNone/>
            </a:pPr>
            <a:endParaRPr lang="en-GB" dirty="0" smtClean="0"/>
          </a:p>
          <a:p>
            <a:pPr lvl="1"/>
            <a:r>
              <a:rPr lang="en-GB" dirty="0" smtClean="0"/>
              <a:t>Problems faced by developing and transition economies</a:t>
            </a:r>
          </a:p>
          <a:p>
            <a:pPr lvl="2"/>
            <a:r>
              <a:rPr lang="en-GB" dirty="0" smtClean="0"/>
              <a:t>Still in process of basic market institutions to regulate</a:t>
            </a:r>
          </a:p>
          <a:p>
            <a:pPr lvl="2"/>
            <a:r>
              <a:rPr lang="en-GB" dirty="0" smtClean="0"/>
              <a:t>Internal owner vs. external owner</a:t>
            </a:r>
          </a:p>
          <a:p>
            <a:pPr lvl="2"/>
            <a:r>
              <a:rPr lang="en-GB" dirty="0" smtClean="0"/>
              <a:t>Inflow of new capital is not facilitated</a:t>
            </a:r>
          </a:p>
          <a:p>
            <a:pPr lvl="2"/>
            <a:r>
              <a:rPr lang="en-GB" dirty="0" smtClean="0"/>
              <a:t>Lack of property rights, contract violations and self-dealing are the core issues, not just the owners and controllers relationship</a:t>
            </a:r>
            <a:endParaRPr lang="en-GB" dirty="0"/>
          </a:p>
        </p:txBody>
      </p:sp>
      <p:sp>
        <p:nvSpPr>
          <p:cNvPr id="2" name="Title 1"/>
          <p:cNvSpPr>
            <a:spLocks noGrp="1"/>
          </p:cNvSpPr>
          <p:nvPr>
            <p:ph type="title"/>
          </p:nvPr>
        </p:nvSpPr>
        <p:spPr/>
        <p:txBody>
          <a:bodyPr>
            <a:normAutofit/>
          </a:bodyPr>
          <a:lstStyle/>
          <a:p>
            <a:r>
              <a:rPr lang="en-GB" sz="2050" dirty="0" smtClean="0"/>
              <a:t>Corporate Governance in Developing and Transition Economies</a:t>
            </a:r>
            <a:endParaRPr lang="en-GB" sz="205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274638"/>
            <a:ext cx="9144000" cy="1249362"/>
          </a:xfrm>
        </p:spPr>
        <p:txBody>
          <a:bodyPr/>
          <a:lstStyle/>
          <a:p>
            <a:r>
              <a:rPr lang="en-US" sz="2400" b="1">
                <a:solidFill>
                  <a:schemeClr val="tx1"/>
                </a:solidFill>
                <a:latin typeface="Tahoma" pitchFamily="34" charset="0"/>
              </a:rPr>
              <a:t>(15)	 Strengthening Reputed Agents</a:t>
            </a:r>
            <a:r>
              <a:rPr lang="en-US"/>
              <a:t> </a:t>
            </a:r>
          </a:p>
        </p:txBody>
      </p:sp>
      <p:sp>
        <p:nvSpPr>
          <p:cNvPr id="54275" name="Rectangle 3"/>
          <p:cNvSpPr>
            <a:spLocks noGrp="1" noChangeArrowheads="1"/>
          </p:cNvSpPr>
          <p:nvPr>
            <p:ph type="body" idx="1"/>
          </p:nvPr>
        </p:nvSpPr>
        <p:spPr>
          <a:xfrm>
            <a:off x="0" y="1828800"/>
            <a:ext cx="9144000" cy="5029200"/>
          </a:xfrm>
        </p:spPr>
        <p:txBody>
          <a:bodyPr/>
          <a:lstStyle/>
          <a:p>
            <a:r>
              <a:rPr lang="en-US" sz="2400" b="1">
                <a:latin typeface="Tahoma" pitchFamily="34" charset="0"/>
              </a:rPr>
              <a:t>Reputed agents are individuals and/or groups that reduce the information gap between insiders and outsiders by seeking and providing information to outsiders about the performance of insiders and enterprises and by setting high professional standards and then applying peer pressure and, at times, sanctions to uphold them. Reputed Agents can also “refer to private sector agents, self-regulating bodies, the media and civic society that reduce information asymmetry, improve the monitoring of firms, and shed light on opportunistic behaviour”.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274638"/>
            <a:ext cx="9144000" cy="1249362"/>
          </a:xfrm>
        </p:spPr>
        <p:txBody>
          <a:bodyPr/>
          <a:lstStyle/>
          <a:p>
            <a:r>
              <a:rPr lang="en-US" sz="2400" b="1">
                <a:solidFill>
                  <a:schemeClr val="tx1"/>
                </a:solidFill>
                <a:latin typeface="Tahoma" pitchFamily="34" charset="0"/>
              </a:rPr>
              <a:t>(15)Strengthening Reputed Agents</a:t>
            </a:r>
            <a:r>
              <a:rPr lang="en-US"/>
              <a:t> </a:t>
            </a:r>
            <a:r>
              <a:rPr lang="en-US" sz="2400" b="1">
                <a:solidFill>
                  <a:schemeClr val="tx1"/>
                </a:solidFill>
                <a:latin typeface="Tahoma" pitchFamily="34" charset="0"/>
              </a:rPr>
              <a:t>(contd.)</a:t>
            </a:r>
          </a:p>
        </p:txBody>
      </p:sp>
      <p:sp>
        <p:nvSpPr>
          <p:cNvPr id="55299" name="Rectangle 3"/>
          <p:cNvSpPr>
            <a:spLocks noGrp="1" noChangeArrowheads="1"/>
          </p:cNvSpPr>
          <p:nvPr>
            <p:ph type="body" idx="1"/>
          </p:nvPr>
        </p:nvSpPr>
        <p:spPr>
          <a:xfrm>
            <a:off x="0" y="1828800"/>
            <a:ext cx="9144000" cy="5029200"/>
          </a:xfrm>
        </p:spPr>
        <p:txBody>
          <a:bodyPr/>
          <a:lstStyle/>
          <a:p>
            <a:pPr>
              <a:lnSpc>
                <a:spcPct val="80000"/>
              </a:lnSpc>
              <a:buFont typeface="Wingdings" pitchFamily="2" charset="2"/>
              <a:buNone/>
            </a:pPr>
            <a:r>
              <a:rPr lang="en-US" sz="2000" b="1">
                <a:latin typeface="Tahoma" pitchFamily="34" charset="0"/>
              </a:rPr>
              <a:t>Examples include:</a:t>
            </a:r>
          </a:p>
          <a:p>
            <a:pPr>
              <a:lnSpc>
                <a:spcPct val="80000"/>
              </a:lnSpc>
            </a:pPr>
            <a:endParaRPr lang="en-US" sz="2000" b="1">
              <a:latin typeface="Tahoma" pitchFamily="34" charset="0"/>
            </a:endParaRPr>
          </a:p>
          <a:p>
            <a:pPr>
              <a:lnSpc>
                <a:spcPct val="80000"/>
              </a:lnSpc>
            </a:pPr>
            <a:r>
              <a:rPr lang="en-US" sz="2000" b="1">
                <a:latin typeface="Tahoma" pitchFamily="34" charset="0"/>
              </a:rPr>
              <a:t>Self-regulation bodies such as accounting and auditing professionals</a:t>
            </a:r>
          </a:p>
          <a:p>
            <a:pPr>
              <a:lnSpc>
                <a:spcPct val="80000"/>
              </a:lnSpc>
            </a:pPr>
            <a:r>
              <a:rPr lang="en-US" sz="2000" b="1">
                <a:latin typeface="Tahoma" pitchFamily="34" charset="0"/>
              </a:rPr>
              <a:t>Media </a:t>
            </a:r>
          </a:p>
          <a:p>
            <a:pPr>
              <a:lnSpc>
                <a:spcPct val="80000"/>
              </a:lnSpc>
            </a:pPr>
            <a:r>
              <a:rPr lang="en-US" sz="2000" b="1">
                <a:latin typeface="Tahoma" pitchFamily="34" charset="0"/>
              </a:rPr>
              <a:t>Investment bankers and corporate governance analysts,</a:t>
            </a:r>
          </a:p>
          <a:p>
            <a:pPr>
              <a:lnSpc>
                <a:spcPct val="80000"/>
              </a:lnSpc>
            </a:pPr>
            <a:r>
              <a:rPr lang="en-US" sz="2000" b="1">
                <a:latin typeface="Tahoma" pitchFamily="34" charset="0"/>
              </a:rPr>
              <a:t>Lawyers</a:t>
            </a:r>
          </a:p>
          <a:p>
            <a:pPr>
              <a:lnSpc>
                <a:spcPct val="80000"/>
              </a:lnSpc>
            </a:pPr>
            <a:r>
              <a:rPr lang="en-US" sz="2000" b="1">
                <a:latin typeface="Tahoma" pitchFamily="34" charset="0"/>
              </a:rPr>
              <a:t>Academicians, economists and corporate analysts</a:t>
            </a:r>
          </a:p>
          <a:p>
            <a:pPr>
              <a:lnSpc>
                <a:spcPct val="80000"/>
              </a:lnSpc>
            </a:pPr>
            <a:r>
              <a:rPr lang="en-US" sz="2000" b="1">
                <a:latin typeface="Tahoma" pitchFamily="34" charset="0"/>
              </a:rPr>
              <a:t>Credit rating agencies</a:t>
            </a:r>
          </a:p>
          <a:p>
            <a:pPr>
              <a:lnSpc>
                <a:spcPct val="80000"/>
              </a:lnSpc>
            </a:pPr>
            <a:r>
              <a:rPr lang="en-US" sz="2000" b="1">
                <a:latin typeface="Tahoma" pitchFamily="34" charset="0"/>
              </a:rPr>
              <a:t>Consumer activists</a:t>
            </a:r>
          </a:p>
          <a:p>
            <a:pPr>
              <a:lnSpc>
                <a:spcPct val="80000"/>
              </a:lnSpc>
            </a:pPr>
            <a:r>
              <a:rPr lang="en-US" sz="2000" b="1">
                <a:latin typeface="Tahoma" pitchFamily="34" charset="0"/>
              </a:rPr>
              <a:t>Environmentalists</a:t>
            </a:r>
          </a:p>
          <a:p>
            <a:pPr>
              <a:lnSpc>
                <a:spcPct val="80000"/>
              </a:lnSpc>
            </a:pPr>
            <a:r>
              <a:rPr lang="en-US" sz="2000" b="1">
                <a:latin typeface="Tahoma" pitchFamily="34" charset="0"/>
              </a:rPr>
              <a:t>Activist investors and shareholders such as institutional investors and venture capitalists</a:t>
            </a:r>
          </a:p>
          <a:p>
            <a:pPr>
              <a:lnSpc>
                <a:spcPct val="80000"/>
              </a:lnSpc>
            </a:pPr>
            <a:r>
              <a:rPr lang="en-US" sz="2000" b="1">
                <a:latin typeface="Tahoma" pitchFamily="34" charset="0"/>
              </a:rPr>
              <a:t>Non-Government Organisations (NGOs)</a:t>
            </a:r>
          </a:p>
          <a:p>
            <a:pPr>
              <a:lnSpc>
                <a:spcPct val="80000"/>
              </a:lnSpc>
            </a:pPr>
            <a:endParaRPr lang="en-US" sz="2000" b="1">
              <a:latin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685800"/>
            <a:ext cx="9144000" cy="838200"/>
          </a:xfrm>
        </p:spPr>
        <p:txBody>
          <a:bodyPr>
            <a:normAutofit fontScale="90000"/>
          </a:bodyPr>
          <a:lstStyle/>
          <a:p>
            <a:r>
              <a:rPr lang="en-US" sz="3200" b="1">
                <a:solidFill>
                  <a:schemeClr val="tx1"/>
                </a:solidFill>
                <a:latin typeface="Tahoma" pitchFamily="34" charset="0"/>
              </a:rPr>
              <a:t>Sound Stakeholder Relationships are Good for Business</a:t>
            </a:r>
            <a:r>
              <a:rPr lang="en-US" sz="4000" b="1"/>
              <a:t> </a:t>
            </a:r>
            <a:br>
              <a:rPr lang="en-US" sz="4000" b="1"/>
            </a:br>
            <a:endParaRPr lang="en-US" sz="4000" b="1"/>
          </a:p>
        </p:txBody>
      </p:sp>
      <p:sp>
        <p:nvSpPr>
          <p:cNvPr id="56323" name="Rectangle 3"/>
          <p:cNvSpPr>
            <a:spLocks noGrp="1" noChangeArrowheads="1"/>
          </p:cNvSpPr>
          <p:nvPr>
            <p:ph type="body" idx="1"/>
          </p:nvPr>
        </p:nvSpPr>
        <p:spPr>
          <a:xfrm>
            <a:off x="0" y="1600200"/>
            <a:ext cx="9144000" cy="5257800"/>
          </a:xfrm>
        </p:spPr>
        <p:txBody>
          <a:bodyPr/>
          <a:lstStyle/>
          <a:p>
            <a:r>
              <a:rPr lang="en-US" sz="2400" b="1" dirty="0">
                <a:latin typeface="Tahoma" pitchFamily="34" charset="0"/>
              </a:rPr>
              <a:t>A common misconception is that achieving profits and looking after stakeholders' interests are diametrically opposite goals.   Operating fairly, responsibly, transparently and accountably towards both shareholders and other stakeholders does more than improve a company's reputation and attract investment; it gives the corporation a competitive advantage. </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685800"/>
            <a:ext cx="9144000" cy="838200"/>
          </a:xfrm>
        </p:spPr>
        <p:txBody>
          <a:bodyPr>
            <a:normAutofit fontScale="90000"/>
          </a:bodyPr>
          <a:lstStyle/>
          <a:p>
            <a:r>
              <a:rPr lang="en-US" sz="4000" b="1">
                <a:solidFill>
                  <a:schemeClr val="tx1"/>
                </a:solidFill>
              </a:rPr>
              <a:t>Sound Stakeholder Relationships are Good for Business </a:t>
            </a:r>
            <a:br>
              <a:rPr lang="en-US" sz="4000" b="1">
                <a:solidFill>
                  <a:schemeClr val="tx1"/>
                </a:solidFill>
              </a:rPr>
            </a:br>
            <a:r>
              <a:rPr lang="en-US" sz="4000" b="1">
                <a:solidFill>
                  <a:schemeClr val="tx1"/>
                </a:solidFill>
              </a:rPr>
              <a:t>(contd.)</a:t>
            </a:r>
          </a:p>
        </p:txBody>
      </p:sp>
      <p:sp>
        <p:nvSpPr>
          <p:cNvPr id="57347" name="Rectangle 3"/>
          <p:cNvSpPr>
            <a:spLocks noGrp="1" noChangeArrowheads="1"/>
          </p:cNvSpPr>
          <p:nvPr>
            <p:ph type="body" idx="1"/>
          </p:nvPr>
        </p:nvSpPr>
        <p:spPr>
          <a:xfrm>
            <a:off x="0" y="2438400"/>
            <a:ext cx="9144000" cy="4419600"/>
          </a:xfrm>
        </p:spPr>
        <p:txBody>
          <a:bodyPr/>
          <a:lstStyle/>
          <a:p>
            <a:r>
              <a:rPr lang="en-US" b="1"/>
              <a:t>A company's treatment of other stakeholders such as suppliers is just as important to the company's long-term performance. A firm that breaks a contract with a supplier or pays unfair prices not only hurts the supplier, but damages its own reputation as a reliable and honest business partner.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686800" cy="1782762"/>
          </a:xfrm>
        </p:spPr>
        <p:txBody>
          <a:bodyPr>
            <a:normAutofit fontScale="90000"/>
          </a:bodyPr>
          <a:lstStyle/>
          <a:p>
            <a:r>
              <a:rPr lang="en-US" sz="4000" b="1">
                <a:solidFill>
                  <a:schemeClr val="tx1"/>
                </a:solidFill>
              </a:rPr>
              <a:t>Corporate Governance Challenges in Developing, Emerging and Transition Economies</a:t>
            </a:r>
            <a:r>
              <a:rPr lang="en-US" sz="4000" b="1"/>
              <a:t> </a:t>
            </a:r>
            <a:br>
              <a:rPr lang="en-US" sz="4000" b="1"/>
            </a:br>
            <a:endParaRPr lang="en-US" sz="4000" b="1"/>
          </a:p>
        </p:txBody>
      </p:sp>
      <p:sp>
        <p:nvSpPr>
          <p:cNvPr id="58371" name="Rectangle 3"/>
          <p:cNvSpPr>
            <a:spLocks noGrp="1" noChangeArrowheads="1"/>
          </p:cNvSpPr>
          <p:nvPr>
            <p:ph type="body" idx="1"/>
          </p:nvPr>
        </p:nvSpPr>
        <p:spPr>
          <a:xfrm>
            <a:off x="457200" y="2362200"/>
            <a:ext cx="8229600" cy="3771900"/>
          </a:xfrm>
        </p:spPr>
        <p:txBody>
          <a:bodyPr/>
          <a:lstStyle/>
          <a:p>
            <a:pPr>
              <a:lnSpc>
                <a:spcPct val="90000"/>
              </a:lnSpc>
            </a:pPr>
            <a:r>
              <a:rPr lang="en-US" sz="2800" b="1" dirty="0"/>
              <a:t>Establishing any one of institutions </a:t>
            </a:r>
            <a:r>
              <a:rPr lang="en-US" sz="2800" b="1" dirty="0" smtClean="0"/>
              <a:t>enumerated </a:t>
            </a:r>
            <a:r>
              <a:rPr lang="en-US" sz="2800" b="1" dirty="0"/>
              <a:t>above is a necessary and challenging undertaking without which democratic markets and corporate governance can not take root. </a:t>
            </a:r>
          </a:p>
          <a:p>
            <a:pPr>
              <a:lnSpc>
                <a:spcPct val="90000"/>
              </a:lnSpc>
              <a:buFont typeface="Wingdings" pitchFamily="2" charset="2"/>
              <a:buNone/>
            </a:pPr>
            <a:endParaRPr lang="en-US" sz="2800" b="1" dirty="0"/>
          </a:p>
          <a:p>
            <a:pPr>
              <a:lnSpc>
                <a:spcPct val="90000"/>
              </a:lnSpc>
            </a:pPr>
            <a:r>
              <a:rPr lang="en-US" sz="2800" b="1" dirty="0"/>
              <a:t>Some of the general challenges confronting developing, emerging and transition economies include:</a:t>
            </a:r>
          </a:p>
          <a:p>
            <a:pPr>
              <a:lnSpc>
                <a:spcPct val="90000"/>
              </a:lnSpc>
            </a:pPr>
            <a:endParaRPr lang="en-US" sz="28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0" y="0"/>
            <a:ext cx="9144000" cy="6858000"/>
          </a:xfrm>
        </p:spPr>
        <p:txBody>
          <a:bodyPr/>
          <a:lstStyle/>
          <a:p>
            <a:r>
              <a:rPr lang="en-US" b="1" dirty="0"/>
              <a:t>Establishing a rule-based (as opposed to a relationship-based) system of governance;</a:t>
            </a:r>
          </a:p>
          <a:p>
            <a:r>
              <a:rPr lang="en-US" b="1" dirty="0"/>
              <a:t>Combating vested interests;</a:t>
            </a:r>
          </a:p>
          <a:p>
            <a:r>
              <a:rPr lang="en-US" b="1" dirty="0" smtClean="0"/>
              <a:t>Establishing </a:t>
            </a:r>
            <a:r>
              <a:rPr lang="en-US" b="1" dirty="0"/>
              <a:t>property rights systems that clearly and easily identify true owners even if the state is the owner; </a:t>
            </a:r>
            <a:endParaRPr lang="en-US" b="1" dirty="0" smtClean="0"/>
          </a:p>
          <a:p>
            <a:r>
              <a:rPr lang="en-US" b="1" dirty="0" smtClean="0"/>
              <a:t>De-</a:t>
            </a:r>
            <a:r>
              <a:rPr lang="en-US" b="1" dirty="0" err="1" smtClean="0"/>
              <a:t>politicising</a:t>
            </a:r>
            <a:r>
              <a:rPr lang="en-US" b="1" dirty="0" smtClean="0"/>
              <a:t> decision-making and establishing firewalls between the government and management in </a:t>
            </a:r>
            <a:r>
              <a:rPr lang="en-US" b="1" dirty="0" err="1" smtClean="0"/>
              <a:t>corporatised</a:t>
            </a:r>
            <a:r>
              <a:rPr lang="en-US" b="1" dirty="0" smtClean="0"/>
              <a:t> companies where the state is a dominant or majority shareholder;</a:t>
            </a:r>
          </a:p>
          <a:p>
            <a:r>
              <a:rPr lang="en-US" b="1" dirty="0" smtClean="0"/>
              <a:t>Protecting and enforcing minority shareholders' rights;</a:t>
            </a:r>
          </a:p>
          <a:p>
            <a:pPr>
              <a:buNone/>
            </a:pPr>
            <a:endParaRPr lang="en-US"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0"/>
            <a:ext cx="9144000" cy="6858000"/>
          </a:xfrm>
        </p:spPr>
        <p:txBody>
          <a:bodyPr/>
          <a:lstStyle/>
          <a:p>
            <a:pPr>
              <a:lnSpc>
                <a:spcPct val="150000"/>
              </a:lnSpc>
            </a:pPr>
            <a:r>
              <a:rPr lang="en-US" b="1" dirty="0"/>
              <a:t>Educating and enlightening investors of their rights and duties</a:t>
            </a:r>
          </a:p>
          <a:p>
            <a:pPr>
              <a:lnSpc>
                <a:spcPct val="150000"/>
              </a:lnSpc>
            </a:pPr>
            <a:r>
              <a:rPr lang="en-US" b="1" dirty="0"/>
              <a:t>Encouraging good corporate governance practices and creating benchmarks through co-operation with trade associations.</a:t>
            </a:r>
          </a:p>
          <a:p>
            <a:pPr>
              <a:lnSpc>
                <a:spcPct val="150000"/>
              </a:lnSpc>
            </a:pPr>
            <a:r>
              <a:rPr lang="en-US" b="1" dirty="0" smtClean="0"/>
              <a:t>Promoting </a:t>
            </a:r>
            <a:r>
              <a:rPr lang="en-US" b="1" dirty="0"/>
              <a:t>good governance within family-owned and concentrated ownership structures; and</a:t>
            </a:r>
          </a:p>
          <a:p>
            <a:pPr>
              <a:lnSpc>
                <a:spcPct val="150000"/>
              </a:lnSpc>
            </a:pPr>
            <a:r>
              <a:rPr lang="en-US" b="1" dirty="0"/>
              <a:t>Cultivating technical and professional know-how. </a:t>
            </a:r>
          </a:p>
          <a:p>
            <a:pPr>
              <a:lnSpc>
                <a:spcPct val="150000"/>
              </a:lnSpc>
              <a:buFont typeface="Wingdings" pitchFamily="2" charset="2"/>
              <a:buNone/>
            </a:pPr>
            <a:endParaRPr lang="en-US"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r>
              <a:rPr lang="en-US" sz="3200" b="1">
                <a:solidFill>
                  <a:schemeClr val="tx1"/>
                </a:solidFill>
                <a:latin typeface="Tahoma" pitchFamily="34" charset="0"/>
              </a:rPr>
              <a:t>Successful Strategies - one size does not fit all</a:t>
            </a:r>
            <a:r>
              <a:rPr lang="en-US" sz="4000"/>
              <a:t> </a:t>
            </a:r>
          </a:p>
        </p:txBody>
      </p:sp>
      <p:sp>
        <p:nvSpPr>
          <p:cNvPr id="65539" name="Rectangle 3"/>
          <p:cNvSpPr>
            <a:spLocks noGrp="1" noChangeArrowheads="1"/>
          </p:cNvSpPr>
          <p:nvPr>
            <p:ph type="body" idx="1"/>
          </p:nvPr>
        </p:nvSpPr>
        <p:spPr/>
        <p:txBody>
          <a:bodyPr/>
          <a:lstStyle/>
          <a:p>
            <a:pPr>
              <a:lnSpc>
                <a:spcPct val="200000"/>
              </a:lnSpc>
            </a:pPr>
            <a:r>
              <a:rPr lang="en-US" sz="2400" b="1" dirty="0">
                <a:latin typeface="Tahoma" pitchFamily="34" charset="0"/>
              </a:rPr>
              <a:t>Many international organizations are funding corporate governance initiatives that aim to put in place developed country models of corporate governance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3200" b="1">
                <a:solidFill>
                  <a:schemeClr val="tx1"/>
                </a:solidFill>
                <a:latin typeface="Tahoma" pitchFamily="34" charset="0"/>
              </a:rPr>
              <a:t>Successful Strategies - one size does not fit all</a:t>
            </a:r>
            <a:r>
              <a:rPr lang="en-US" sz="3200">
                <a:solidFill>
                  <a:schemeClr val="tx1"/>
                </a:solidFill>
                <a:latin typeface="Tahoma" pitchFamily="34" charset="0"/>
              </a:rPr>
              <a:t>  (contd.)</a:t>
            </a:r>
          </a:p>
        </p:txBody>
      </p:sp>
      <p:sp>
        <p:nvSpPr>
          <p:cNvPr id="66563" name="Rectangle 3"/>
          <p:cNvSpPr>
            <a:spLocks noGrp="1" noChangeArrowheads="1"/>
          </p:cNvSpPr>
          <p:nvPr>
            <p:ph type="body" idx="1"/>
          </p:nvPr>
        </p:nvSpPr>
        <p:spPr>
          <a:xfrm>
            <a:off x="457200" y="1981200"/>
            <a:ext cx="8229600" cy="4152900"/>
          </a:xfrm>
        </p:spPr>
        <p:txBody>
          <a:bodyPr/>
          <a:lstStyle/>
          <a:p>
            <a:pPr>
              <a:lnSpc>
                <a:spcPct val="150000"/>
              </a:lnSpc>
            </a:pPr>
            <a:r>
              <a:rPr lang="en-US" sz="2400" b="1" dirty="0">
                <a:latin typeface="Tahoma" pitchFamily="34" charset="0"/>
              </a:rPr>
              <a:t>Critics complain that these Western-based organizations try to transplant systems and procedures that are workable in the West, but are unsuitable in the developing economies that have different cultures, work ethics, employer-employee relations and so 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457200"/>
            <a:ext cx="9144000" cy="1143000"/>
          </a:xfrm>
        </p:spPr>
        <p:txBody>
          <a:bodyPr>
            <a:normAutofit fontScale="90000"/>
          </a:bodyPr>
          <a:lstStyle/>
          <a:p>
            <a:r>
              <a:rPr lang="en-US" sz="3200" b="1">
                <a:solidFill>
                  <a:schemeClr val="tx1"/>
                </a:solidFill>
                <a:latin typeface="Tahoma" pitchFamily="34" charset="0"/>
              </a:rPr>
              <a:t>Current Corporate Governance Settings in Transition Economies </a:t>
            </a:r>
            <a:br>
              <a:rPr lang="en-US" sz="3200" b="1">
                <a:solidFill>
                  <a:schemeClr val="tx1"/>
                </a:solidFill>
                <a:latin typeface="Tahoma" pitchFamily="34" charset="0"/>
              </a:rPr>
            </a:br>
            <a:endParaRPr lang="en-US" sz="3200" b="1">
              <a:solidFill>
                <a:schemeClr val="tx1"/>
              </a:solidFill>
              <a:latin typeface="Tahoma" pitchFamily="34" charset="0"/>
            </a:endParaRPr>
          </a:p>
        </p:txBody>
      </p:sp>
      <p:sp>
        <p:nvSpPr>
          <p:cNvPr id="67587" name="Rectangle 3"/>
          <p:cNvSpPr>
            <a:spLocks noGrp="1" noChangeArrowheads="1"/>
          </p:cNvSpPr>
          <p:nvPr>
            <p:ph type="body" idx="1"/>
          </p:nvPr>
        </p:nvSpPr>
        <p:spPr>
          <a:xfrm>
            <a:off x="0" y="2057400"/>
            <a:ext cx="9144000" cy="4800600"/>
          </a:xfrm>
        </p:spPr>
        <p:txBody>
          <a:bodyPr/>
          <a:lstStyle/>
          <a:p>
            <a:pPr>
              <a:lnSpc>
                <a:spcPct val="150000"/>
              </a:lnSpc>
            </a:pPr>
            <a:r>
              <a:rPr lang="en-US" sz="2400" b="1" dirty="0" smtClean="0">
                <a:latin typeface="Tahoma" pitchFamily="34" charset="0"/>
              </a:rPr>
              <a:t>Unstable macroeconomic conditions create a situation of great uncertainty and shorten the time horizon in business. Under unpredictable economic circumstances, managers see their positions as temporary and uncertain which leads to maximizing their own profit instead of maximizing the company profit. </a:t>
            </a:r>
          </a:p>
          <a:p>
            <a:pPr>
              <a:lnSpc>
                <a:spcPct val="150000"/>
              </a:lnSpc>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376672"/>
          </a:xfrm>
        </p:spPr>
        <p:txBody>
          <a:bodyPr>
            <a:normAutofit/>
          </a:bodyPr>
          <a:lstStyle/>
          <a:p>
            <a:pPr lvl="2"/>
            <a:r>
              <a:rPr lang="en-GB" dirty="0" smtClean="0"/>
              <a:t>Act are there but it is hard to implement.</a:t>
            </a:r>
          </a:p>
          <a:p>
            <a:pPr lvl="2"/>
            <a:r>
              <a:rPr lang="en-GB" dirty="0" smtClean="0"/>
              <a:t>Judiciary, bureaucracy and regulatory bodies are not alert to stop corporate misgovernance.</a:t>
            </a:r>
          </a:p>
          <a:p>
            <a:pPr lvl="2">
              <a:buNone/>
            </a:pPr>
            <a:r>
              <a:rPr lang="en-GB" dirty="0" smtClean="0"/>
              <a:t> </a:t>
            </a:r>
          </a:p>
          <a:p>
            <a:pPr lvl="1"/>
            <a:r>
              <a:rPr lang="en-GB" dirty="0" smtClean="0"/>
              <a:t>Summary of problems facing these economies</a:t>
            </a:r>
          </a:p>
          <a:p>
            <a:pPr lvl="2"/>
            <a:r>
              <a:rPr lang="en-GB" dirty="0" smtClean="0"/>
              <a:t>Low economic growth</a:t>
            </a:r>
          </a:p>
          <a:p>
            <a:pPr lvl="2"/>
            <a:r>
              <a:rPr lang="en-GB" dirty="0" smtClean="0"/>
              <a:t>Public sectors dominance i.e. CG is for private sectors</a:t>
            </a:r>
          </a:p>
          <a:p>
            <a:pPr lvl="2"/>
            <a:r>
              <a:rPr lang="en-GB" dirty="0" smtClean="0"/>
              <a:t>Lack of effectiveness of privatization</a:t>
            </a:r>
          </a:p>
          <a:p>
            <a:pPr lvl="2"/>
            <a:r>
              <a:rPr lang="en-GB" dirty="0" smtClean="0"/>
              <a:t>Lack of awareness among shareholders</a:t>
            </a:r>
          </a:p>
          <a:p>
            <a:pPr lvl="2"/>
            <a:r>
              <a:rPr lang="en-GB" dirty="0" smtClean="0"/>
              <a:t>Govt. influence</a:t>
            </a:r>
          </a:p>
          <a:p>
            <a:pPr lvl="2"/>
            <a:r>
              <a:rPr lang="en-GB" dirty="0" smtClean="0"/>
              <a:t>Internal owners are more influential than external owner (no voting powers) </a:t>
            </a:r>
          </a:p>
          <a:p>
            <a:pPr lvl="2"/>
            <a:r>
              <a:rPr lang="en-GB" dirty="0" smtClean="0"/>
              <a:t>More concentration toward family-owned corporations.</a:t>
            </a:r>
            <a:endParaRPr lang="en-GB" dirty="0"/>
          </a:p>
        </p:txBody>
      </p:sp>
      <p:sp>
        <p:nvSpPr>
          <p:cNvPr id="2" name="Title 1"/>
          <p:cNvSpPr>
            <a:spLocks noGrp="1"/>
          </p:cNvSpPr>
          <p:nvPr>
            <p:ph type="title"/>
          </p:nvPr>
        </p:nvSpPr>
        <p:spPr/>
        <p:txBody>
          <a:bodyPr>
            <a:normAutofit/>
          </a:bodyPr>
          <a:lstStyle/>
          <a:p>
            <a:r>
              <a:rPr lang="en-GB" sz="2050" dirty="0" smtClean="0"/>
              <a:t>Corporate Governance in Developing and Transition Economies</a:t>
            </a:r>
            <a:endParaRPr lang="en-GB" sz="205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0" y="0"/>
            <a:ext cx="9144000" cy="6858000"/>
          </a:xfrm>
        </p:spPr>
        <p:txBody>
          <a:bodyPr/>
          <a:lstStyle/>
          <a:p>
            <a:endParaRPr lang="en-US" sz="2400" b="1" dirty="0">
              <a:latin typeface="Tahoma" pitchFamily="34" charset="0"/>
            </a:endParaRPr>
          </a:p>
          <a:p>
            <a:endParaRPr lang="en-US" sz="2400" b="1" dirty="0">
              <a:latin typeface="Tahoma" pitchFamily="34" charset="0"/>
            </a:endParaRPr>
          </a:p>
          <a:p>
            <a:r>
              <a:rPr lang="en-US" sz="2400" b="1" dirty="0">
                <a:latin typeface="Tahoma" pitchFamily="34" charset="0"/>
              </a:rPr>
              <a:t>In transition economies, the most important firms, such as public sector companies that contribute more to the nation's gross national product, employment, income, and capital use than private sector firms, are controlled by the </a:t>
            </a:r>
            <a:r>
              <a:rPr lang="en-US" sz="2400" b="1" dirty="0" smtClean="0">
                <a:latin typeface="Tahoma" pitchFamily="34" charset="0"/>
              </a:rPr>
              <a:t>state.</a:t>
            </a:r>
            <a:endParaRPr lang="en-US" sz="2400" b="1" dirty="0">
              <a:latin typeface="Tahoma" pitchFamily="34" charset="0"/>
            </a:endParaRPr>
          </a:p>
          <a:p>
            <a:endParaRPr lang="en-US" sz="2400" b="1" dirty="0">
              <a:latin typeface="Tahoma" pitchFamily="34" charset="0"/>
            </a:endParaRPr>
          </a:p>
          <a:p>
            <a:r>
              <a:rPr lang="en-US" sz="2400" b="1" dirty="0">
                <a:latin typeface="Tahoma" pitchFamily="34" charset="0"/>
              </a:rPr>
              <a:t>The missing element in the context of corporate governance development in transition economies is the lack of institutions associated with successful market economies. </a:t>
            </a:r>
          </a:p>
          <a:p>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0" y="0"/>
            <a:ext cx="9144000" cy="6858000"/>
          </a:xfrm>
        </p:spPr>
        <p:txBody>
          <a:bodyPr/>
          <a:lstStyle/>
          <a:p>
            <a:endParaRPr lang="en-US" sz="2400">
              <a:latin typeface="Tahoma" pitchFamily="34" charset="0"/>
            </a:endParaRPr>
          </a:p>
          <a:p>
            <a:endParaRPr lang="en-US" sz="2400">
              <a:latin typeface="Tahoma" pitchFamily="34" charset="0"/>
            </a:endParaRPr>
          </a:p>
          <a:p>
            <a:r>
              <a:rPr lang="en-US" sz="2400" b="1">
                <a:latin typeface="Tahoma" pitchFamily="34" charset="0"/>
              </a:rPr>
              <a:t>The transition economies cannot afford the luxury of searching for new third way between socialism and capitalism. Instead, they have to find a way to accept the existing institutional portfolio and to make it work in the specific cultural, historical and economic environment. Each region is in a different stage of establishing a democratic, market-based economy and a corporate governance system.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rmAutofit fontScale="92500"/>
          </a:bodyPr>
          <a:lstStyle/>
          <a:p>
            <a:r>
              <a:rPr lang="en-GB" dirty="0" smtClean="0"/>
              <a:t>Summary</a:t>
            </a:r>
          </a:p>
          <a:p>
            <a:pPr lvl="1"/>
            <a:r>
              <a:rPr lang="en-GB" dirty="0" smtClean="0"/>
              <a:t>Introduction</a:t>
            </a:r>
          </a:p>
          <a:p>
            <a:pPr lvl="2"/>
            <a:r>
              <a:rPr lang="en-GB" dirty="0" smtClean="0"/>
              <a:t>Corporate governance: advanced vs. developing nations</a:t>
            </a:r>
          </a:p>
          <a:p>
            <a:pPr lvl="2"/>
            <a:r>
              <a:rPr lang="en-GB" dirty="0" smtClean="0"/>
              <a:t>Globalization tends the standards of corporate governance from local to global perspective</a:t>
            </a:r>
          </a:p>
          <a:p>
            <a:pPr lvl="2"/>
            <a:r>
              <a:rPr lang="en-GB" dirty="0" smtClean="0"/>
              <a:t>So developing nation should have to work hard.</a:t>
            </a:r>
          </a:p>
          <a:p>
            <a:pPr lvl="2">
              <a:buNone/>
            </a:pPr>
            <a:endParaRPr lang="en-GB" dirty="0" smtClean="0"/>
          </a:p>
          <a:p>
            <a:pPr lvl="1"/>
            <a:r>
              <a:rPr lang="en-GB" dirty="0" smtClean="0"/>
              <a:t>Problems faced by developing and transition economies</a:t>
            </a:r>
          </a:p>
          <a:p>
            <a:pPr lvl="2"/>
            <a:r>
              <a:rPr lang="en-GB" dirty="0" smtClean="0"/>
              <a:t>Still in process of basic market institutions to regulate</a:t>
            </a:r>
          </a:p>
          <a:p>
            <a:pPr lvl="2"/>
            <a:r>
              <a:rPr lang="en-GB" dirty="0" smtClean="0"/>
              <a:t>Internal owner vs. external owner</a:t>
            </a:r>
          </a:p>
          <a:p>
            <a:pPr lvl="2"/>
            <a:r>
              <a:rPr lang="en-GB" dirty="0" smtClean="0"/>
              <a:t>Inflow of new capital is not facilitated</a:t>
            </a:r>
          </a:p>
          <a:p>
            <a:pPr lvl="2"/>
            <a:r>
              <a:rPr lang="en-GB" dirty="0" smtClean="0"/>
              <a:t>Lack of property rights, contract violations and self-dealing are the core issues, not just the owners and controllers relationship</a:t>
            </a:r>
            <a:endParaRPr lang="en-GB" dirty="0"/>
          </a:p>
        </p:txBody>
      </p:sp>
      <p:sp>
        <p:nvSpPr>
          <p:cNvPr id="2" name="Title 1"/>
          <p:cNvSpPr>
            <a:spLocks noGrp="1"/>
          </p:cNvSpPr>
          <p:nvPr>
            <p:ph type="title"/>
          </p:nvPr>
        </p:nvSpPr>
        <p:spPr/>
        <p:txBody>
          <a:bodyPr>
            <a:normAutofit/>
          </a:bodyPr>
          <a:lstStyle/>
          <a:p>
            <a:r>
              <a:rPr lang="en-GB" sz="2050" dirty="0" smtClean="0"/>
              <a:t>Corporate Governance in Developing and Transition Economies</a:t>
            </a:r>
            <a:endParaRPr lang="en-GB" sz="205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376672"/>
          </a:xfrm>
        </p:spPr>
        <p:txBody>
          <a:bodyPr>
            <a:normAutofit/>
          </a:bodyPr>
          <a:lstStyle/>
          <a:p>
            <a:pPr lvl="2"/>
            <a:r>
              <a:rPr lang="en-GB" dirty="0" smtClean="0"/>
              <a:t>Act are there but it is hard to implement.</a:t>
            </a:r>
          </a:p>
          <a:p>
            <a:pPr lvl="2"/>
            <a:r>
              <a:rPr lang="en-GB" dirty="0" smtClean="0"/>
              <a:t>Judiciary, bureaucracy and regulatory bodies are not alert to stop corporate misgovernance.</a:t>
            </a:r>
          </a:p>
          <a:p>
            <a:pPr lvl="2">
              <a:buNone/>
            </a:pPr>
            <a:r>
              <a:rPr lang="en-GB" dirty="0" smtClean="0"/>
              <a:t> </a:t>
            </a:r>
          </a:p>
          <a:p>
            <a:pPr lvl="1"/>
            <a:r>
              <a:rPr lang="en-GB" dirty="0" smtClean="0"/>
              <a:t>Summary of problems facing these economies</a:t>
            </a:r>
          </a:p>
          <a:p>
            <a:pPr lvl="2"/>
            <a:r>
              <a:rPr lang="en-GB" dirty="0" smtClean="0"/>
              <a:t>Low economic growth</a:t>
            </a:r>
          </a:p>
          <a:p>
            <a:pPr lvl="2"/>
            <a:r>
              <a:rPr lang="en-GB" dirty="0" smtClean="0"/>
              <a:t>Public sectors dominance i.e. CG is for private sectors</a:t>
            </a:r>
          </a:p>
          <a:p>
            <a:pPr lvl="2"/>
            <a:r>
              <a:rPr lang="en-GB" dirty="0" smtClean="0"/>
              <a:t>Lack of effectiveness of privatization</a:t>
            </a:r>
          </a:p>
          <a:p>
            <a:pPr lvl="2"/>
            <a:r>
              <a:rPr lang="en-GB" dirty="0" smtClean="0"/>
              <a:t>Lack of awareness among shareholders</a:t>
            </a:r>
          </a:p>
          <a:p>
            <a:pPr lvl="2"/>
            <a:r>
              <a:rPr lang="en-GB" dirty="0" smtClean="0"/>
              <a:t>Govt. influence</a:t>
            </a:r>
          </a:p>
          <a:p>
            <a:pPr lvl="2"/>
            <a:r>
              <a:rPr lang="en-GB" dirty="0" smtClean="0"/>
              <a:t>Internal owners are more influential than external owner (no voting powers) </a:t>
            </a:r>
          </a:p>
          <a:p>
            <a:pPr lvl="2"/>
            <a:r>
              <a:rPr lang="en-GB" dirty="0" smtClean="0"/>
              <a:t>More concentration toward family-owned corporations.</a:t>
            </a:r>
            <a:endParaRPr lang="en-GB" dirty="0"/>
          </a:p>
        </p:txBody>
      </p:sp>
      <p:sp>
        <p:nvSpPr>
          <p:cNvPr id="2" name="Title 1"/>
          <p:cNvSpPr>
            <a:spLocks noGrp="1"/>
          </p:cNvSpPr>
          <p:nvPr>
            <p:ph type="title"/>
          </p:nvPr>
        </p:nvSpPr>
        <p:spPr/>
        <p:txBody>
          <a:bodyPr>
            <a:normAutofit/>
          </a:bodyPr>
          <a:lstStyle/>
          <a:p>
            <a:r>
              <a:rPr lang="en-GB" sz="2050" dirty="0" smtClean="0"/>
              <a:t>Corporate Governance in Developing and Transition Economies</a:t>
            </a:r>
            <a:endParaRPr lang="en-GB" sz="205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GB" dirty="0" smtClean="0"/>
              <a:t>Lack of legal protection for investors</a:t>
            </a:r>
          </a:p>
          <a:p>
            <a:pPr lvl="2"/>
            <a:r>
              <a:rPr lang="en-GB" dirty="0" smtClean="0"/>
              <a:t>No inflow of new capital</a:t>
            </a:r>
          </a:p>
          <a:p>
            <a:pPr lvl="2"/>
            <a:r>
              <a:rPr lang="en-GB" dirty="0" smtClean="0"/>
              <a:t>Low property rights and contract laws.</a:t>
            </a:r>
          </a:p>
          <a:p>
            <a:pPr lvl="2"/>
            <a:r>
              <a:rPr lang="en-GB" dirty="0" smtClean="0"/>
              <a:t>Lack of well regulatory banking sector</a:t>
            </a:r>
          </a:p>
          <a:p>
            <a:pPr lvl="2"/>
            <a:r>
              <a:rPr lang="en-GB" dirty="0" smtClean="0"/>
              <a:t>Exit mechanism, bankruptcy and foreclosure (taking possession of mortgage property) norms are absent.</a:t>
            </a:r>
          </a:p>
          <a:p>
            <a:pPr lvl="2"/>
            <a:r>
              <a:rPr lang="en-GB" dirty="0" smtClean="0"/>
              <a:t>No sound securities market</a:t>
            </a:r>
          </a:p>
          <a:p>
            <a:pPr lvl="2"/>
            <a:r>
              <a:rPr lang="en-GB" dirty="0" smtClean="0"/>
              <a:t>Lack of competition</a:t>
            </a:r>
          </a:p>
          <a:p>
            <a:pPr lvl="2"/>
            <a:r>
              <a:rPr lang="en-GB" dirty="0" smtClean="0"/>
              <a:t>Corruption and mismanagement</a:t>
            </a:r>
          </a:p>
          <a:p>
            <a:pPr lvl="2"/>
            <a:r>
              <a:rPr lang="en-GB" dirty="0" smtClean="0"/>
              <a:t>Non-uniform guidelines by the govt. for all companies</a:t>
            </a:r>
            <a:endParaRPr lang="en-GB" dirty="0"/>
          </a:p>
        </p:txBody>
      </p:sp>
      <p:sp>
        <p:nvSpPr>
          <p:cNvPr id="3" name="Title 2"/>
          <p:cNvSpPr>
            <a:spLocks noGrp="1"/>
          </p:cNvSpPr>
          <p:nvPr>
            <p:ph type="title"/>
          </p:nvPr>
        </p:nvSpPr>
        <p:spPr/>
        <p:txBody>
          <a:bodyPr>
            <a:normAutofit/>
          </a:bodyPr>
          <a:lstStyle/>
          <a:p>
            <a:r>
              <a:rPr lang="en-GB" sz="2050" dirty="0" smtClean="0">
                <a:solidFill>
                  <a:srgbClr val="464646"/>
                </a:solidFill>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GB" dirty="0" smtClean="0"/>
              <a:t>Corporate Governance Models</a:t>
            </a:r>
          </a:p>
          <a:p>
            <a:pPr lvl="2"/>
            <a:r>
              <a:rPr lang="en-GB" b="1" dirty="0" smtClean="0"/>
              <a:t>Insider system</a:t>
            </a:r>
          </a:p>
          <a:p>
            <a:pPr lvl="3"/>
            <a:r>
              <a:rPr lang="en-GB" dirty="0" smtClean="0"/>
              <a:t>Insider own majority of the company shares </a:t>
            </a:r>
          </a:p>
          <a:p>
            <a:pPr lvl="3"/>
            <a:r>
              <a:rPr lang="en-GB" dirty="0" smtClean="0"/>
              <a:t>Voting rights</a:t>
            </a:r>
          </a:p>
          <a:p>
            <a:pPr lvl="3"/>
            <a:r>
              <a:rPr lang="en-GB" dirty="0" smtClean="0"/>
              <a:t>Power to monitor management</a:t>
            </a:r>
          </a:p>
          <a:p>
            <a:pPr lvl="3"/>
            <a:r>
              <a:rPr lang="en-GB" dirty="0" smtClean="0"/>
              <a:t>Keep their investment for long period in a firm</a:t>
            </a:r>
          </a:p>
          <a:p>
            <a:pPr lvl="3"/>
            <a:r>
              <a:rPr lang="en-GB" dirty="0" smtClean="0"/>
              <a:t>Support decisions for long period of time</a:t>
            </a:r>
          </a:p>
          <a:p>
            <a:pPr lvl="3"/>
            <a:r>
              <a:rPr lang="en-GB" dirty="0" smtClean="0"/>
              <a:t>Dominant owners can use the firms’ assets by colluding with the management, at the expense of minority shareholders.</a:t>
            </a:r>
          </a:p>
          <a:p>
            <a:pPr lvl="3"/>
            <a:r>
              <a:rPr lang="en-GB" dirty="0" smtClean="0"/>
              <a:t>Irresponsible exercise of power resulting waste resources and drain company productivity levels.</a:t>
            </a:r>
          </a:p>
          <a:p>
            <a:pPr lvl="3">
              <a:buNone/>
            </a:pPr>
            <a:endParaRPr lang="en-GB" dirty="0"/>
          </a:p>
        </p:txBody>
      </p:sp>
      <p:sp>
        <p:nvSpPr>
          <p:cNvPr id="2" name="Title 1"/>
          <p:cNvSpPr>
            <a:spLocks noGrp="1"/>
          </p:cNvSpPr>
          <p:nvPr>
            <p:ph type="title"/>
          </p:nvPr>
        </p:nvSpPr>
        <p:spPr/>
        <p:txBody>
          <a:bodyPr>
            <a:normAutofit/>
          </a:bodyPr>
          <a:lstStyle/>
          <a:p>
            <a:r>
              <a:rPr lang="en-GB" sz="2050" dirty="0" smtClean="0"/>
              <a:t>Corporate Governance in Developing and Transition Economies</a:t>
            </a:r>
            <a:endParaRPr lang="en-GB" sz="205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lnSpcReduction="10000"/>
          </a:bodyPr>
          <a:lstStyle/>
          <a:p>
            <a:pPr lvl="2"/>
            <a:r>
              <a:rPr lang="en-GB" b="1" dirty="0" smtClean="0"/>
              <a:t>Outsider system</a:t>
            </a:r>
          </a:p>
          <a:p>
            <a:pPr lvl="3"/>
            <a:r>
              <a:rPr lang="en-GB" dirty="0" smtClean="0"/>
              <a:t>Large number of owners hold small number of company shares</a:t>
            </a:r>
          </a:p>
          <a:p>
            <a:pPr lvl="3"/>
            <a:r>
              <a:rPr lang="en-GB" dirty="0" smtClean="0"/>
              <a:t>Can’t monitor management</a:t>
            </a:r>
          </a:p>
          <a:p>
            <a:pPr lvl="3"/>
            <a:r>
              <a:rPr lang="en-GB" dirty="0" smtClean="0"/>
              <a:t>Can’t involve in management decisions</a:t>
            </a:r>
          </a:p>
          <a:p>
            <a:pPr lvl="3"/>
            <a:r>
              <a:rPr lang="en-GB" dirty="0" smtClean="0"/>
              <a:t>Common law countries (UK, USA) own this system</a:t>
            </a:r>
          </a:p>
          <a:p>
            <a:pPr lvl="3"/>
            <a:r>
              <a:rPr lang="en-GB" dirty="0" smtClean="0"/>
              <a:t>Independent board members to monitor managerial behaviour</a:t>
            </a:r>
          </a:p>
          <a:p>
            <a:pPr lvl="3"/>
            <a:r>
              <a:rPr lang="en-GB" dirty="0" smtClean="0"/>
              <a:t>More accountable and less corrupt</a:t>
            </a:r>
          </a:p>
          <a:p>
            <a:pPr lvl="3"/>
            <a:r>
              <a:rPr lang="en-GB" dirty="0" smtClean="0"/>
              <a:t>Having dispersed ownership structure with some weaknesses</a:t>
            </a:r>
          </a:p>
          <a:p>
            <a:pPr lvl="4"/>
            <a:r>
              <a:rPr lang="en-GB" dirty="0" smtClean="0"/>
              <a:t>Looking for short term maximization </a:t>
            </a:r>
          </a:p>
          <a:p>
            <a:pPr lvl="4"/>
            <a:endParaRPr lang="en-GB" dirty="0" smtClean="0"/>
          </a:p>
          <a:p>
            <a:pPr lvl="3"/>
            <a:r>
              <a:rPr lang="en-GB" dirty="0" smtClean="0"/>
              <a:t>Conflicts between directors and owners</a:t>
            </a:r>
          </a:p>
          <a:p>
            <a:pPr lvl="3"/>
            <a:endParaRPr lang="en-GB" dirty="0" smtClean="0"/>
          </a:p>
          <a:p>
            <a:pPr lvl="8">
              <a:buNone/>
            </a:pPr>
            <a:r>
              <a:rPr lang="en-GB" sz="2400" b="1" dirty="0" smtClean="0"/>
              <a:t>		      </a:t>
            </a:r>
          </a:p>
        </p:txBody>
      </p:sp>
      <p:sp>
        <p:nvSpPr>
          <p:cNvPr id="3" name="Title 2"/>
          <p:cNvSpPr>
            <a:spLocks noGrp="1"/>
          </p:cNvSpPr>
          <p:nvPr>
            <p:ph type="title"/>
          </p:nvPr>
        </p:nvSpPr>
        <p:spPr/>
        <p:txBody>
          <a:bodyPr>
            <a:normAutofit/>
          </a:bodyPr>
          <a:lstStyle/>
          <a:p>
            <a:r>
              <a:rPr lang="en-GB" sz="2050" dirty="0" smtClean="0">
                <a:solidFill>
                  <a:srgbClr val="464646"/>
                </a:solidFill>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525963"/>
          </a:xfrm>
        </p:spPr>
        <p:txBody>
          <a:bodyPr>
            <a:normAutofit/>
          </a:bodyPr>
          <a:lstStyle/>
          <a:p>
            <a:pPr lvl="1">
              <a:lnSpc>
                <a:spcPct val="150000"/>
              </a:lnSpc>
            </a:pPr>
            <a:r>
              <a:rPr lang="en-GB" dirty="0" smtClean="0"/>
              <a:t>Developing a corporate governance framework</a:t>
            </a:r>
          </a:p>
          <a:p>
            <a:pPr lvl="2">
              <a:lnSpc>
                <a:spcPct val="150000"/>
              </a:lnSpc>
            </a:pPr>
            <a:r>
              <a:rPr lang="en-GB" dirty="0" smtClean="0"/>
              <a:t>Three (3) ways</a:t>
            </a:r>
          </a:p>
          <a:p>
            <a:pPr lvl="3">
              <a:lnSpc>
                <a:spcPct val="150000"/>
              </a:lnSpc>
            </a:pPr>
            <a:r>
              <a:rPr lang="en-GB" dirty="0" smtClean="0"/>
              <a:t>Owners direct influence by selecting top management</a:t>
            </a:r>
          </a:p>
          <a:p>
            <a:pPr lvl="3">
              <a:lnSpc>
                <a:spcPct val="150000"/>
              </a:lnSpc>
            </a:pPr>
            <a:r>
              <a:rPr lang="en-GB" dirty="0" smtClean="0"/>
              <a:t>Owners delegate their rights to the board</a:t>
            </a:r>
          </a:p>
          <a:p>
            <a:pPr lvl="3">
              <a:lnSpc>
                <a:spcPct val="150000"/>
              </a:lnSpc>
            </a:pPr>
            <a:r>
              <a:rPr lang="en-GB" dirty="0" smtClean="0"/>
              <a:t>Owners rely on the market mechanism of corporate control. </a:t>
            </a:r>
          </a:p>
          <a:p>
            <a:pPr lvl="3">
              <a:lnSpc>
                <a:spcPct val="150000"/>
              </a:lnSpc>
              <a:buNone/>
            </a:pPr>
            <a:r>
              <a:rPr lang="en-GB" dirty="0" smtClean="0"/>
              <a:t>Modern corporations are disciplined by internal and external factors</a:t>
            </a:r>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48068"/>
          </a:xfrm>
        </p:spPr>
        <p:txBody>
          <a:bodyPr>
            <a:normAutofit fontScale="92500" lnSpcReduction="10000"/>
          </a:bodyPr>
          <a:lstStyle/>
          <a:p>
            <a:pPr lvl="1"/>
            <a:r>
              <a:rPr lang="en-GB" dirty="0" smtClean="0"/>
              <a:t>The institutional framework for effective corporate governance</a:t>
            </a:r>
          </a:p>
          <a:p>
            <a:pPr lvl="2"/>
            <a:r>
              <a:rPr lang="en-GB" dirty="0" smtClean="0"/>
              <a:t>Property rights</a:t>
            </a:r>
          </a:p>
          <a:p>
            <a:pPr lvl="2"/>
            <a:r>
              <a:rPr lang="en-GB" dirty="0" smtClean="0"/>
              <a:t>Contract laws</a:t>
            </a:r>
          </a:p>
          <a:p>
            <a:pPr lvl="2"/>
            <a:r>
              <a:rPr lang="en-GB" dirty="0" smtClean="0"/>
              <a:t>A well regulated banking sector</a:t>
            </a:r>
          </a:p>
          <a:p>
            <a:pPr lvl="2"/>
            <a:r>
              <a:rPr lang="en-GB" dirty="0" smtClean="0"/>
              <a:t>Exit mechanism: Bankruptcy and Foreclosure</a:t>
            </a:r>
          </a:p>
          <a:p>
            <a:pPr lvl="2"/>
            <a:r>
              <a:rPr lang="en-GB" dirty="0" smtClean="0"/>
              <a:t>Sound securities market</a:t>
            </a:r>
          </a:p>
          <a:p>
            <a:pPr lvl="2"/>
            <a:r>
              <a:rPr lang="en-GB" dirty="0" smtClean="0"/>
              <a:t>Competitive market (external forces for companies efficiency before they lose market share)</a:t>
            </a:r>
          </a:p>
          <a:p>
            <a:pPr lvl="3"/>
            <a:r>
              <a:rPr lang="en-GB" dirty="0" smtClean="0"/>
              <a:t>Government should;</a:t>
            </a:r>
          </a:p>
          <a:p>
            <a:pPr lvl="4"/>
            <a:r>
              <a:rPr lang="en-GB" dirty="0" smtClean="0"/>
              <a:t>Remove barriers to entry</a:t>
            </a:r>
          </a:p>
          <a:p>
            <a:pPr lvl="4"/>
            <a:r>
              <a:rPr lang="en-GB" dirty="0" smtClean="0"/>
              <a:t>Enact competition and anti-trust laws</a:t>
            </a:r>
          </a:p>
          <a:p>
            <a:pPr lvl="4"/>
            <a:r>
              <a:rPr lang="en-GB" dirty="0" smtClean="0"/>
              <a:t>Eliminate protectionists barriers (including monopolies)</a:t>
            </a:r>
          </a:p>
          <a:p>
            <a:pPr lvl="4"/>
            <a:r>
              <a:rPr lang="en-GB" dirty="0" smtClean="0"/>
              <a:t>Establish fair trade priorities</a:t>
            </a:r>
          </a:p>
          <a:p>
            <a:pPr lvl="4"/>
            <a:r>
              <a:rPr lang="en-GB" dirty="0" smtClean="0"/>
              <a:t>Remove restriction on FDI</a:t>
            </a:r>
          </a:p>
          <a:p>
            <a:pPr lvl="4"/>
            <a:r>
              <a:rPr lang="en-GB" dirty="0" smtClean="0"/>
              <a:t>Favourable environment for business (less cost, easy start)</a:t>
            </a:r>
          </a:p>
          <a:p>
            <a:pPr lvl="3"/>
            <a:endParaRPr lang="en-GB" dirty="0" smtClean="0"/>
          </a:p>
          <a:p>
            <a:pPr lvl="2"/>
            <a:endParaRPr lang="en-GB" dirty="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876630"/>
          </a:xfrm>
        </p:spPr>
        <p:txBody>
          <a:bodyPr>
            <a:normAutofit fontScale="92500" lnSpcReduction="10000"/>
          </a:bodyPr>
          <a:lstStyle/>
          <a:p>
            <a:pPr lvl="2"/>
            <a:r>
              <a:rPr lang="en-GB" dirty="0" smtClean="0"/>
              <a:t>Transparent and fair privatization procedures</a:t>
            </a:r>
          </a:p>
          <a:p>
            <a:pPr lvl="2"/>
            <a:r>
              <a:rPr lang="en-GB" dirty="0" smtClean="0"/>
              <a:t>Transparent and fair taxation regimes</a:t>
            </a:r>
          </a:p>
          <a:p>
            <a:pPr lvl="2"/>
            <a:r>
              <a:rPr lang="en-GB" dirty="0" smtClean="0"/>
              <a:t>An independent, well-functioning judicial system.</a:t>
            </a:r>
          </a:p>
          <a:p>
            <a:pPr lvl="2"/>
            <a:r>
              <a:rPr lang="en-GB" dirty="0" smtClean="0"/>
              <a:t>Anti-corruption strategies </a:t>
            </a:r>
          </a:p>
          <a:p>
            <a:pPr lvl="2"/>
            <a:r>
              <a:rPr lang="en-GB" dirty="0" smtClean="0"/>
              <a:t>Reform government agencies</a:t>
            </a:r>
          </a:p>
          <a:p>
            <a:pPr lvl="2"/>
            <a:r>
              <a:rPr lang="en-GB" dirty="0" smtClean="0"/>
              <a:t>Strengthen administrative and enforcement capacity of government agencies</a:t>
            </a:r>
          </a:p>
          <a:p>
            <a:pPr lvl="2"/>
            <a:r>
              <a:rPr lang="en-GB" dirty="0" smtClean="0"/>
              <a:t>Establish routine mechanisms of participation (i.e. citizens)</a:t>
            </a:r>
          </a:p>
          <a:p>
            <a:pPr lvl="2"/>
            <a:r>
              <a:rPr lang="en-GB" dirty="0" smtClean="0"/>
              <a:t>An investigate and well informed media</a:t>
            </a:r>
          </a:p>
          <a:p>
            <a:pPr lvl="3"/>
            <a:r>
              <a:rPr lang="en-GB" dirty="0" smtClean="0"/>
              <a:t> a societal or political force or institution whose influence is not consistently or officially recognized.</a:t>
            </a:r>
          </a:p>
          <a:p>
            <a:pPr lvl="2"/>
            <a:r>
              <a:rPr lang="en-GB" dirty="0" smtClean="0"/>
              <a:t> strengthening reputed agents</a:t>
            </a:r>
          </a:p>
          <a:p>
            <a:pPr lvl="3"/>
            <a:r>
              <a:rPr lang="en-GB" dirty="0" smtClean="0"/>
              <a:t>Accountants, auditing professionals, media, investment bankers (analysts), academicians, economists, credit rating agencies, activists shareholders (institutional investors), &amp; NGOs etc.</a:t>
            </a:r>
            <a:endParaRPr lang="en-GB" dirty="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GB" dirty="0" smtClean="0"/>
              <a:t>Lack of legal protection for investors</a:t>
            </a:r>
          </a:p>
          <a:p>
            <a:pPr lvl="2"/>
            <a:r>
              <a:rPr lang="en-GB" dirty="0" smtClean="0"/>
              <a:t>No inflow of new capital</a:t>
            </a:r>
          </a:p>
          <a:p>
            <a:pPr lvl="2"/>
            <a:r>
              <a:rPr lang="en-GB" dirty="0" smtClean="0"/>
              <a:t>Low property rights and contract laws.</a:t>
            </a:r>
          </a:p>
          <a:p>
            <a:pPr lvl="2"/>
            <a:r>
              <a:rPr lang="en-GB" dirty="0" smtClean="0"/>
              <a:t>Lack of well regulatory banking sector</a:t>
            </a:r>
          </a:p>
          <a:p>
            <a:pPr lvl="2"/>
            <a:r>
              <a:rPr lang="en-GB" dirty="0" smtClean="0"/>
              <a:t>Exit mechanism, bankruptcy and foreclosure (taking possession of mortgage property) norms are absent.</a:t>
            </a:r>
          </a:p>
          <a:p>
            <a:pPr lvl="2"/>
            <a:r>
              <a:rPr lang="en-GB" dirty="0" smtClean="0"/>
              <a:t>No sound securities market</a:t>
            </a:r>
          </a:p>
          <a:p>
            <a:pPr lvl="2"/>
            <a:r>
              <a:rPr lang="en-GB" dirty="0" smtClean="0"/>
              <a:t>Lack of competition</a:t>
            </a:r>
          </a:p>
          <a:p>
            <a:pPr lvl="2"/>
            <a:r>
              <a:rPr lang="en-GB" dirty="0" smtClean="0"/>
              <a:t>Corruption and mismanagement</a:t>
            </a:r>
          </a:p>
          <a:p>
            <a:pPr lvl="2"/>
            <a:r>
              <a:rPr lang="en-GB" dirty="0" smtClean="0"/>
              <a:t>Non-uniform guidelines by the govt. for all companies</a:t>
            </a:r>
            <a:endParaRPr lang="en-GB" dirty="0"/>
          </a:p>
        </p:txBody>
      </p:sp>
      <p:sp>
        <p:nvSpPr>
          <p:cNvPr id="3" name="Title 2"/>
          <p:cNvSpPr>
            <a:spLocks noGrp="1"/>
          </p:cNvSpPr>
          <p:nvPr>
            <p:ph type="title"/>
          </p:nvPr>
        </p:nvSpPr>
        <p:spPr/>
        <p:txBody>
          <a:bodyPr>
            <a:normAutofit/>
          </a:bodyPr>
          <a:lstStyle/>
          <a:p>
            <a:r>
              <a:rPr lang="en-GB" sz="2050" dirty="0" smtClean="0">
                <a:solidFill>
                  <a:srgbClr val="464646"/>
                </a:solidFill>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19506"/>
          </a:xfrm>
        </p:spPr>
        <p:txBody>
          <a:bodyPr>
            <a:normAutofit lnSpcReduction="10000"/>
          </a:bodyPr>
          <a:lstStyle/>
          <a:p>
            <a:pPr lvl="1"/>
            <a:r>
              <a:rPr lang="en-GB" dirty="0" smtClean="0"/>
              <a:t>Sound stakeholders relationships are good for business</a:t>
            </a:r>
          </a:p>
          <a:p>
            <a:pPr lvl="2"/>
            <a:r>
              <a:rPr lang="en-GB" dirty="0" smtClean="0"/>
              <a:t>A misconception between profit and stakeholders</a:t>
            </a:r>
          </a:p>
          <a:p>
            <a:pPr lvl="2"/>
            <a:r>
              <a:rPr lang="en-GB" dirty="0" smtClean="0"/>
              <a:t>E.g. breaking contract with suppliers can damage firm’s reputation as honest business partner.</a:t>
            </a:r>
          </a:p>
          <a:p>
            <a:pPr lvl="1"/>
            <a:r>
              <a:rPr lang="en-GB" dirty="0" smtClean="0"/>
              <a:t>Corporate governance challenges in developing, emerging and transition economies</a:t>
            </a:r>
          </a:p>
          <a:p>
            <a:pPr lvl="2"/>
            <a:r>
              <a:rPr lang="en-GB" dirty="0" smtClean="0"/>
              <a:t>Establishing any one of the institutions listed above.</a:t>
            </a:r>
          </a:p>
          <a:p>
            <a:pPr lvl="2"/>
            <a:r>
              <a:rPr lang="en-GB" dirty="0" smtClean="0"/>
              <a:t>Establishing rule-based (not relationship-based) system of governance.</a:t>
            </a:r>
          </a:p>
          <a:p>
            <a:pPr lvl="2"/>
            <a:r>
              <a:rPr lang="en-GB" dirty="0" smtClean="0"/>
              <a:t>Combating vested interests</a:t>
            </a:r>
          </a:p>
          <a:p>
            <a:pPr lvl="2"/>
            <a:r>
              <a:rPr lang="en-GB" dirty="0" smtClean="0"/>
              <a:t>Establishing property rights system that clearly and easily identify true owners even if the state is the owner</a:t>
            </a:r>
            <a:endParaRPr lang="en-GB" dirty="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2">
              <a:lnSpc>
                <a:spcPct val="150000"/>
              </a:lnSpc>
            </a:pPr>
            <a:r>
              <a:rPr lang="en-GB" dirty="0" smtClean="0"/>
              <a:t>Relationship between government and corporations</a:t>
            </a:r>
          </a:p>
          <a:p>
            <a:pPr lvl="2">
              <a:lnSpc>
                <a:spcPct val="150000"/>
              </a:lnSpc>
            </a:pPr>
            <a:r>
              <a:rPr lang="en-GB" dirty="0" smtClean="0"/>
              <a:t>Protecting and enforcing minority </a:t>
            </a:r>
            <a:r>
              <a:rPr lang="en-GB" dirty="0" err="1" smtClean="0"/>
              <a:t>shareholders’rights</a:t>
            </a:r>
            <a:endParaRPr lang="en-GB" dirty="0" smtClean="0"/>
          </a:p>
          <a:p>
            <a:pPr lvl="2">
              <a:lnSpc>
                <a:spcPct val="150000"/>
              </a:lnSpc>
            </a:pPr>
            <a:r>
              <a:rPr lang="en-GB" dirty="0" smtClean="0"/>
              <a:t>Educating investors of their rights and duties</a:t>
            </a:r>
          </a:p>
          <a:p>
            <a:pPr lvl="2">
              <a:lnSpc>
                <a:spcPct val="150000"/>
              </a:lnSpc>
            </a:pPr>
            <a:r>
              <a:rPr lang="en-GB" dirty="0" smtClean="0"/>
              <a:t>Encouraging good corporate governance through co-operation with trade associations.</a:t>
            </a:r>
          </a:p>
          <a:p>
            <a:pPr lvl="2">
              <a:lnSpc>
                <a:spcPct val="150000"/>
              </a:lnSpc>
            </a:pPr>
            <a:r>
              <a:rPr lang="en-GB" dirty="0" smtClean="0"/>
              <a:t>Cultivating technical and professional know-how. </a:t>
            </a:r>
          </a:p>
          <a:p>
            <a:pPr lvl="1">
              <a:lnSpc>
                <a:spcPct val="150000"/>
              </a:lnSpc>
            </a:pPr>
            <a:r>
              <a:rPr lang="en-GB" dirty="0" smtClean="0"/>
              <a:t>Successful strategies-one size does not fit all</a:t>
            </a:r>
          </a:p>
          <a:p>
            <a:pPr lvl="2">
              <a:lnSpc>
                <a:spcPct val="150000"/>
              </a:lnSpc>
            </a:pPr>
            <a:r>
              <a:rPr lang="en-GB" dirty="0" smtClean="0"/>
              <a:t>Corporate governance procedures in developed economies may not be applicable in developing economies.</a:t>
            </a:r>
          </a:p>
          <a:p>
            <a:pPr lvl="2">
              <a:lnSpc>
                <a:spcPct val="150000"/>
              </a:lnSpc>
            </a:pPr>
            <a:endParaRPr lang="en-GB" dirty="0" smtClean="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GB" dirty="0" smtClean="0"/>
              <a:t>Current corporate governance settings in transition economies</a:t>
            </a:r>
          </a:p>
          <a:p>
            <a:pPr lvl="2"/>
            <a:r>
              <a:rPr lang="en-GB" dirty="0" smtClean="0"/>
              <a:t>In unstable macroeconomic conditions, managers go for their own profit.</a:t>
            </a:r>
          </a:p>
          <a:p>
            <a:pPr lvl="2"/>
            <a:r>
              <a:rPr lang="en-GB" dirty="0" smtClean="0"/>
              <a:t>Most firms are controlled by state.</a:t>
            </a:r>
          </a:p>
          <a:p>
            <a:pPr lvl="2"/>
            <a:r>
              <a:rPr lang="en-GB" dirty="0" smtClean="0"/>
              <a:t>Lack of institutions associated with successful market economies.</a:t>
            </a:r>
          </a:p>
          <a:p>
            <a:pPr lvl="2"/>
            <a:r>
              <a:rPr lang="en-GB" dirty="0" smtClean="0"/>
              <a:t>Transition economies have to find a way toward a good corporate governance system.</a:t>
            </a:r>
          </a:p>
          <a:p>
            <a:pPr lvl="2"/>
            <a:endParaRPr lang="en-GB" dirty="0" smtClean="0"/>
          </a:p>
          <a:p>
            <a:pPr lvl="2">
              <a:buNone/>
            </a:pPr>
            <a:r>
              <a:rPr lang="en-GB" dirty="0" smtClean="0"/>
              <a:t>				</a:t>
            </a:r>
            <a:r>
              <a:rPr lang="en-GB" sz="2800" b="1" dirty="0" smtClean="0"/>
              <a:t>       The End</a:t>
            </a:r>
            <a:endParaRPr lang="en-GB" sz="2800" b="1" dirty="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GB" dirty="0" smtClean="0"/>
              <a:t>Corporate Governance Models</a:t>
            </a:r>
          </a:p>
          <a:p>
            <a:pPr lvl="2"/>
            <a:r>
              <a:rPr lang="en-GB" b="1" dirty="0" smtClean="0"/>
              <a:t>Insider system</a:t>
            </a:r>
          </a:p>
          <a:p>
            <a:pPr lvl="3"/>
            <a:r>
              <a:rPr lang="en-GB" dirty="0" smtClean="0"/>
              <a:t>Insider own majority of the company shares </a:t>
            </a:r>
          </a:p>
          <a:p>
            <a:pPr lvl="3"/>
            <a:r>
              <a:rPr lang="en-GB" dirty="0" smtClean="0"/>
              <a:t>Voting rights</a:t>
            </a:r>
          </a:p>
          <a:p>
            <a:pPr lvl="3"/>
            <a:r>
              <a:rPr lang="en-GB" dirty="0" smtClean="0"/>
              <a:t>Power to monitor management</a:t>
            </a:r>
          </a:p>
          <a:p>
            <a:pPr lvl="3"/>
            <a:r>
              <a:rPr lang="en-GB" dirty="0" smtClean="0"/>
              <a:t>Keep their investment for long period in a firm</a:t>
            </a:r>
          </a:p>
          <a:p>
            <a:pPr lvl="3"/>
            <a:r>
              <a:rPr lang="en-GB" dirty="0" smtClean="0"/>
              <a:t>Support decisions for long period of time</a:t>
            </a:r>
          </a:p>
          <a:p>
            <a:pPr lvl="3"/>
            <a:r>
              <a:rPr lang="en-GB" dirty="0" smtClean="0"/>
              <a:t>Dominant owners can use the firms’ assets by colluding with the management, at the expense of minority shareholders.</a:t>
            </a:r>
          </a:p>
          <a:p>
            <a:pPr lvl="3"/>
            <a:r>
              <a:rPr lang="en-GB" dirty="0" smtClean="0"/>
              <a:t>Irresponsible exercise of power resulting waste resources and drain company productivity levels.</a:t>
            </a:r>
          </a:p>
          <a:p>
            <a:pPr lvl="3">
              <a:buNone/>
            </a:pPr>
            <a:endParaRPr lang="en-GB" dirty="0"/>
          </a:p>
        </p:txBody>
      </p:sp>
      <p:sp>
        <p:nvSpPr>
          <p:cNvPr id="2" name="Title 1"/>
          <p:cNvSpPr>
            <a:spLocks noGrp="1"/>
          </p:cNvSpPr>
          <p:nvPr>
            <p:ph type="title"/>
          </p:nvPr>
        </p:nvSpPr>
        <p:spPr/>
        <p:txBody>
          <a:bodyPr>
            <a:normAutofit/>
          </a:bodyPr>
          <a:lstStyle/>
          <a:p>
            <a:r>
              <a:rPr lang="en-GB" sz="2050" dirty="0" smtClean="0"/>
              <a:t>Corporate Governance in Developing and Transition Economies</a:t>
            </a:r>
            <a:endParaRPr lang="en-GB" sz="20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lnSpcReduction="10000"/>
          </a:bodyPr>
          <a:lstStyle/>
          <a:p>
            <a:pPr lvl="2"/>
            <a:r>
              <a:rPr lang="en-GB" b="1" dirty="0" smtClean="0"/>
              <a:t>Outsider system</a:t>
            </a:r>
          </a:p>
          <a:p>
            <a:pPr lvl="3"/>
            <a:r>
              <a:rPr lang="en-GB" dirty="0" smtClean="0"/>
              <a:t>Large number of owners hold small number of company shares</a:t>
            </a:r>
          </a:p>
          <a:p>
            <a:pPr lvl="3"/>
            <a:r>
              <a:rPr lang="en-GB" dirty="0" smtClean="0"/>
              <a:t>Can’t monitor management</a:t>
            </a:r>
          </a:p>
          <a:p>
            <a:pPr lvl="3"/>
            <a:r>
              <a:rPr lang="en-GB" dirty="0" smtClean="0"/>
              <a:t>Can’t involve in management decisions</a:t>
            </a:r>
          </a:p>
          <a:p>
            <a:pPr lvl="3"/>
            <a:r>
              <a:rPr lang="en-GB" dirty="0" smtClean="0"/>
              <a:t>Common law countries (UK, USA) own this system</a:t>
            </a:r>
          </a:p>
          <a:p>
            <a:pPr lvl="3"/>
            <a:r>
              <a:rPr lang="en-GB" dirty="0" smtClean="0"/>
              <a:t>Independent board members to monitor managerial behaviour</a:t>
            </a:r>
          </a:p>
          <a:p>
            <a:pPr lvl="3"/>
            <a:r>
              <a:rPr lang="en-GB" dirty="0" smtClean="0"/>
              <a:t>More accountable and less corrupt</a:t>
            </a:r>
          </a:p>
          <a:p>
            <a:pPr lvl="3"/>
            <a:r>
              <a:rPr lang="en-GB" dirty="0" smtClean="0"/>
              <a:t>Having dispersed ownership structure with some weaknesses</a:t>
            </a:r>
          </a:p>
          <a:p>
            <a:pPr lvl="4"/>
            <a:r>
              <a:rPr lang="en-GB" dirty="0" smtClean="0"/>
              <a:t>Looking for short term maximization </a:t>
            </a:r>
          </a:p>
          <a:p>
            <a:pPr lvl="4"/>
            <a:endParaRPr lang="en-GB" dirty="0" smtClean="0"/>
          </a:p>
          <a:p>
            <a:pPr lvl="3"/>
            <a:r>
              <a:rPr lang="en-GB" dirty="0" smtClean="0"/>
              <a:t>Conflicts between directors and owners</a:t>
            </a:r>
          </a:p>
          <a:p>
            <a:pPr lvl="3"/>
            <a:endParaRPr lang="en-GB" dirty="0" smtClean="0"/>
          </a:p>
          <a:p>
            <a:pPr lvl="8">
              <a:buNone/>
            </a:pPr>
            <a:r>
              <a:rPr lang="en-GB" sz="2400" b="1" dirty="0" smtClean="0"/>
              <a:t>		      </a:t>
            </a:r>
          </a:p>
        </p:txBody>
      </p:sp>
      <p:sp>
        <p:nvSpPr>
          <p:cNvPr id="3" name="Title 2"/>
          <p:cNvSpPr>
            <a:spLocks noGrp="1"/>
          </p:cNvSpPr>
          <p:nvPr>
            <p:ph type="title"/>
          </p:nvPr>
        </p:nvSpPr>
        <p:spPr/>
        <p:txBody>
          <a:bodyPr>
            <a:normAutofit/>
          </a:bodyPr>
          <a:lstStyle/>
          <a:p>
            <a:r>
              <a:rPr lang="en-GB" sz="2050" dirty="0" smtClean="0">
                <a:solidFill>
                  <a:srgbClr val="464646"/>
                </a:solidFill>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525963"/>
          </a:xfrm>
        </p:spPr>
        <p:txBody>
          <a:bodyPr>
            <a:normAutofit lnSpcReduction="10000"/>
          </a:bodyPr>
          <a:lstStyle/>
          <a:p>
            <a:pPr>
              <a:lnSpc>
                <a:spcPct val="150000"/>
              </a:lnSpc>
            </a:pPr>
            <a:r>
              <a:rPr lang="en-GB" dirty="0" smtClean="0"/>
              <a:t>Lecture Outlines</a:t>
            </a:r>
          </a:p>
          <a:p>
            <a:pPr lvl="1">
              <a:lnSpc>
                <a:spcPct val="150000"/>
              </a:lnSpc>
            </a:pPr>
            <a:r>
              <a:rPr lang="en-GB" dirty="0" smtClean="0"/>
              <a:t>Developing a corporate governance framework</a:t>
            </a:r>
          </a:p>
          <a:p>
            <a:pPr lvl="2">
              <a:lnSpc>
                <a:spcPct val="150000"/>
              </a:lnSpc>
            </a:pPr>
            <a:r>
              <a:rPr lang="en-GB" dirty="0" smtClean="0"/>
              <a:t>Three (3) ways</a:t>
            </a:r>
          </a:p>
          <a:p>
            <a:pPr lvl="3">
              <a:lnSpc>
                <a:spcPct val="150000"/>
              </a:lnSpc>
            </a:pPr>
            <a:r>
              <a:rPr lang="en-GB" dirty="0" smtClean="0"/>
              <a:t>Owners direct influence by selecting top management</a:t>
            </a:r>
          </a:p>
          <a:p>
            <a:pPr lvl="3">
              <a:lnSpc>
                <a:spcPct val="150000"/>
              </a:lnSpc>
            </a:pPr>
            <a:r>
              <a:rPr lang="en-GB" dirty="0" smtClean="0"/>
              <a:t>Owners delegate their rights to the board</a:t>
            </a:r>
          </a:p>
          <a:p>
            <a:pPr lvl="3">
              <a:lnSpc>
                <a:spcPct val="150000"/>
              </a:lnSpc>
            </a:pPr>
            <a:r>
              <a:rPr lang="en-GB" dirty="0" smtClean="0"/>
              <a:t>Owners rely on the market mechanism of corporate control. </a:t>
            </a:r>
          </a:p>
          <a:p>
            <a:pPr lvl="3">
              <a:lnSpc>
                <a:spcPct val="150000"/>
              </a:lnSpc>
              <a:buNone/>
            </a:pPr>
            <a:r>
              <a:rPr lang="en-GB" dirty="0" smtClean="0"/>
              <a:t>Modern corporations are disciplined by internal and external factors</a:t>
            </a:r>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48068"/>
          </a:xfrm>
        </p:spPr>
        <p:txBody>
          <a:bodyPr>
            <a:normAutofit fontScale="92500" lnSpcReduction="10000"/>
          </a:bodyPr>
          <a:lstStyle/>
          <a:p>
            <a:pPr lvl="1"/>
            <a:r>
              <a:rPr lang="en-GB" dirty="0" smtClean="0"/>
              <a:t>The institutional framework for effective corporate governance</a:t>
            </a:r>
          </a:p>
          <a:p>
            <a:pPr lvl="2"/>
            <a:r>
              <a:rPr lang="en-GB" dirty="0" smtClean="0"/>
              <a:t>Property rights</a:t>
            </a:r>
          </a:p>
          <a:p>
            <a:pPr lvl="2"/>
            <a:r>
              <a:rPr lang="en-GB" dirty="0" smtClean="0"/>
              <a:t>Contract laws</a:t>
            </a:r>
          </a:p>
          <a:p>
            <a:pPr lvl="2"/>
            <a:r>
              <a:rPr lang="en-GB" dirty="0" smtClean="0"/>
              <a:t>A well regulated banking sector</a:t>
            </a:r>
          </a:p>
          <a:p>
            <a:pPr lvl="2"/>
            <a:r>
              <a:rPr lang="en-GB" dirty="0" smtClean="0"/>
              <a:t>Exit mechanism: Bankruptcy and Foreclosure</a:t>
            </a:r>
          </a:p>
          <a:p>
            <a:pPr lvl="2"/>
            <a:r>
              <a:rPr lang="en-GB" dirty="0" smtClean="0"/>
              <a:t>Sound securities market</a:t>
            </a:r>
          </a:p>
          <a:p>
            <a:pPr lvl="2"/>
            <a:r>
              <a:rPr lang="en-GB" dirty="0" smtClean="0"/>
              <a:t>Competitive market (external forces for companies efficiency before they lose market share)</a:t>
            </a:r>
          </a:p>
          <a:p>
            <a:pPr lvl="3"/>
            <a:r>
              <a:rPr lang="en-GB" dirty="0" smtClean="0"/>
              <a:t>Government should;</a:t>
            </a:r>
          </a:p>
          <a:p>
            <a:pPr lvl="4"/>
            <a:r>
              <a:rPr lang="en-GB" dirty="0" smtClean="0"/>
              <a:t>Remove barriers to entry</a:t>
            </a:r>
          </a:p>
          <a:p>
            <a:pPr lvl="4"/>
            <a:r>
              <a:rPr lang="en-GB" dirty="0" smtClean="0"/>
              <a:t>Enact competition and anti-trust laws</a:t>
            </a:r>
          </a:p>
          <a:p>
            <a:pPr lvl="4"/>
            <a:r>
              <a:rPr lang="en-GB" dirty="0" smtClean="0"/>
              <a:t>Eliminate protectionists barriers (including monopolies)</a:t>
            </a:r>
          </a:p>
          <a:p>
            <a:pPr lvl="4"/>
            <a:r>
              <a:rPr lang="en-GB" dirty="0" smtClean="0"/>
              <a:t>Establish fair trade priorities</a:t>
            </a:r>
          </a:p>
          <a:p>
            <a:pPr lvl="4"/>
            <a:r>
              <a:rPr lang="en-GB" dirty="0" smtClean="0"/>
              <a:t>Remove restriction on FDI</a:t>
            </a:r>
          </a:p>
          <a:p>
            <a:pPr lvl="4"/>
            <a:r>
              <a:rPr lang="en-GB" dirty="0" smtClean="0"/>
              <a:t>Favourable environment for business (less cost, easy start)</a:t>
            </a:r>
          </a:p>
          <a:p>
            <a:pPr lvl="3"/>
            <a:endParaRPr lang="en-GB" dirty="0" smtClean="0"/>
          </a:p>
          <a:p>
            <a:pPr lvl="2"/>
            <a:endParaRPr lang="en-GB" dirty="0"/>
          </a:p>
        </p:txBody>
      </p:sp>
      <p:sp>
        <p:nvSpPr>
          <p:cNvPr id="2" name="Title 1"/>
          <p:cNvSpPr>
            <a:spLocks noGrp="1"/>
          </p:cNvSpPr>
          <p:nvPr>
            <p:ph type="title"/>
          </p:nvPr>
        </p:nvSpPr>
        <p:spPr/>
        <p:txBody>
          <a:bodyPr>
            <a:normAutofit/>
          </a:bodyPr>
          <a:lstStyle/>
          <a:p>
            <a:r>
              <a:rPr lang="en-GB" sz="2000" b="1" dirty="0">
                <a:solidFill>
                  <a:srgbClr val="464646"/>
                </a:solidFill>
                <a:effectLst>
                  <a:outerShdw blurRad="31750" dist="25400" dir="5400000" algn="tl" rotWithShape="0">
                    <a:srgbClr val="000000">
                      <a:alpha val="25000"/>
                    </a:srgbClr>
                  </a:outerShdw>
                </a:effectLst>
                <a:latin typeface="Lucida Sans Unicode"/>
              </a:rPr>
              <a:t>Corporate Governance in Developing and Transition Economies</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TotalTime>
  <Words>2836</Words>
  <Application>Microsoft Office PowerPoint</Application>
  <PresentationFormat>On-screen Show (4:3)</PresentationFormat>
  <Paragraphs>372</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Concourse</vt:lpstr>
      <vt:lpstr>Corporate Governance</vt:lpstr>
      <vt:lpstr>Corporate Governance in Developing and Transition Economies </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Slide 15</vt:lpstr>
      <vt:lpstr>MODERN CORPORATIONS ARE DISCIPLINED BY INTERNAL AND EXTERNAL FACTORS (contd.)</vt:lpstr>
      <vt:lpstr>The Institutional Framework for Effective Corporate Governance  </vt:lpstr>
      <vt:lpstr>Slide 18</vt:lpstr>
      <vt:lpstr>Slide 19</vt:lpstr>
      <vt:lpstr>(4) Exit Mechanisms: Bankruptcy and Foreclosure  </vt:lpstr>
      <vt:lpstr> </vt:lpstr>
      <vt:lpstr>(6) Competitive Markets (contd.) </vt:lpstr>
      <vt:lpstr>(7) Transparent and Fair Privatisation Procedures  </vt:lpstr>
      <vt:lpstr>(8) Transparent and Fair Taxation Regimes  </vt:lpstr>
      <vt:lpstr>(9) An Independent, Well-functioning Judicial System  </vt:lpstr>
      <vt:lpstr> </vt:lpstr>
      <vt:lpstr>(12) Strengthen Administrative and Enforcement Capacity of Government Agencies  </vt:lpstr>
      <vt:lpstr>(13) Establish Routine Mechanisms of Participation  </vt:lpstr>
      <vt:lpstr>(14)  An Investigative and Well Informed Media </vt:lpstr>
      <vt:lpstr>(15)  Strengthening Reputed Agents </vt:lpstr>
      <vt:lpstr>(15)Strengthening Reputed Agents (contd.)</vt:lpstr>
      <vt:lpstr>Sound Stakeholder Relationships are Good for Business  </vt:lpstr>
      <vt:lpstr>Sound Stakeholder Relationships are Good for Business  (contd.)</vt:lpstr>
      <vt:lpstr>Corporate Governance Challenges in Developing, Emerging and Transition Economies  </vt:lpstr>
      <vt:lpstr>Slide 35</vt:lpstr>
      <vt:lpstr>Slide 36</vt:lpstr>
      <vt:lpstr>Successful Strategies - one size does not fit all </vt:lpstr>
      <vt:lpstr>Successful Strategies - one size does not fit all  (contd.)</vt:lpstr>
      <vt:lpstr>Current Corporate Governance Settings in Transition Economies  </vt:lpstr>
      <vt:lpstr>Slide 40</vt:lpstr>
      <vt:lpstr>Slide 41</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lpstr>Corporate Governance in Developing and Transition Economies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Irfan</dc:creator>
  <cp:lastModifiedBy>NTS</cp:lastModifiedBy>
  <cp:revision>481</cp:revision>
  <dcterms:created xsi:type="dcterms:W3CDTF">2006-08-16T00:00:00Z</dcterms:created>
  <dcterms:modified xsi:type="dcterms:W3CDTF">2013-05-22T09:42:13Z</dcterms:modified>
</cp:coreProperties>
</file>