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69E90-16F1-459F-A235-52B962CCEA2A}" type="datetimeFigureOut">
              <a:rPr lang="en-US" smtClean="0"/>
              <a:t>3/15/2013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B6081-3D5A-4B8E-8B63-1F2E594D08F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1F00F-1162-4E9B-9186-173DCFE8E3CB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Cash bonuses depends upon the firm’s previous year’s performance. </a:t>
            </a:r>
          </a:p>
          <a:p>
            <a:r>
              <a:rPr lang="en-GB" dirty="0" smtClean="0"/>
              <a:t>Based on;</a:t>
            </a:r>
          </a:p>
          <a:p>
            <a:pPr lvl="1"/>
            <a:r>
              <a:rPr lang="en-GB" b="1" i="1" dirty="0" smtClean="0"/>
              <a:t>Earning per share</a:t>
            </a:r>
          </a:p>
          <a:p>
            <a:pPr lvl="2"/>
            <a:r>
              <a:rPr lang="en-GB" u="sng" dirty="0" smtClean="0">
                <a:solidFill>
                  <a:srgbClr val="FF0000"/>
                </a:solidFill>
              </a:rPr>
              <a:t>Net Income-Dividend on Preferred Stock</a:t>
            </a:r>
          </a:p>
          <a:p>
            <a:pPr lvl="2">
              <a:buNone/>
            </a:pPr>
            <a:r>
              <a:rPr lang="en-GB" dirty="0" smtClean="0">
                <a:solidFill>
                  <a:srgbClr val="FF0000"/>
                </a:solidFill>
              </a:rPr>
              <a:t>            Average Outstanding Shares</a:t>
            </a:r>
          </a:p>
          <a:p>
            <a:pPr lvl="1"/>
            <a:r>
              <a:rPr lang="en-GB" b="1" i="1" dirty="0" smtClean="0"/>
              <a:t>Earnings before interest and taxes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Operational Revenue – Operating Expenses + Non   					     Operating Income </a:t>
            </a:r>
          </a:p>
          <a:p>
            <a:pPr lvl="1"/>
            <a:r>
              <a:rPr lang="en-GB" b="1" i="1" dirty="0" smtClean="0"/>
              <a:t>Economic Value Added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Earnings – Cost of Capital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advantage of awarding bonuses, as opposed to giving large raises, is that bonuses are one-time rewards for past realised performances, while raises are permanent additions to salaries for future unrealised performances.</a:t>
            </a:r>
          </a:p>
          <a:p>
            <a:endParaRPr lang="en-GB" dirty="0" smtClean="0"/>
          </a:p>
          <a:p>
            <a:r>
              <a:rPr lang="en-GB" dirty="0" smtClean="0"/>
              <a:t>Average bonus payments for CEOs in large firm was $1.5 million in 2004.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Advantages of Bonus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Appreciation for past performance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Motivation for future goals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Focus on quality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Focus on individual output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Bring innovation and creativity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Disadvantages of Bonus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Costly for company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Taxes from employees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Fairness and Jealousy Issues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Advantages of Permanent Addition to salary</a:t>
            </a:r>
          </a:p>
          <a:p>
            <a:pPr lvl="1"/>
            <a:r>
              <a:rPr lang="en-GB" dirty="0" smtClean="0"/>
              <a:t>Brings loyalty to organization.</a:t>
            </a:r>
          </a:p>
          <a:p>
            <a:pPr lvl="1"/>
            <a:r>
              <a:rPr lang="en-GB" dirty="0" smtClean="0"/>
              <a:t>No fairness and Jealousy issues</a:t>
            </a:r>
          </a:p>
          <a:p>
            <a:pPr lvl="1"/>
            <a:r>
              <a:rPr lang="en-GB" dirty="0" smtClean="0"/>
              <a:t>Increase is not on the basis of past performance- it’s a routine work of organization for employees.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Disadvantages </a:t>
            </a:r>
          </a:p>
          <a:p>
            <a:pPr lvl="1"/>
            <a:r>
              <a:rPr lang="en-GB" dirty="0" smtClean="0"/>
              <a:t>Discourage innovation and creativity </a:t>
            </a:r>
          </a:p>
          <a:p>
            <a:pPr lvl="1"/>
            <a:r>
              <a:rPr lang="en-GB" dirty="0" smtClean="0"/>
              <a:t>No past performance appreciation.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2. Stock Options</a:t>
            </a:r>
          </a:p>
          <a:p>
            <a:r>
              <a:rPr lang="en-GB" dirty="0" smtClean="0"/>
              <a:t>The most common form of market-oriented incentive pay</a:t>
            </a:r>
          </a:p>
          <a:p>
            <a:r>
              <a:rPr lang="en-GB" dirty="0" smtClean="0"/>
              <a:t>It allows the executives to buy shares of stock at a fixed price, called the exercise or the strike price.</a:t>
            </a:r>
          </a:p>
          <a:p>
            <a:r>
              <a:rPr lang="en-GB" dirty="0" smtClean="0"/>
              <a:t>The executives can get benefits from the differences of prices i.e. Market price of the stock minus strike price.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That’s how you can align manager’s goal with shareholder’s goals. </a:t>
            </a:r>
          </a:p>
          <a:p>
            <a:r>
              <a:rPr lang="en-GB" dirty="0" smtClean="0"/>
              <a:t>This alignment will, somehow, overcome the problem with the separation of ownership and control.</a:t>
            </a:r>
          </a:p>
          <a:p>
            <a:r>
              <a:rPr lang="en-GB" dirty="0" smtClean="0"/>
              <a:t>The most common length of the options contract is 10 years.</a:t>
            </a:r>
          </a:p>
          <a:p>
            <a:r>
              <a:rPr lang="en-GB" dirty="0" smtClean="0"/>
              <a:t>The median option-based award realized for CEOs in large firms was $2.7 million in 2004.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2.1. Options and Accounting</a:t>
            </a:r>
          </a:p>
          <a:p>
            <a:pPr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Stock option is a cost for company, if there is a difference between strike price and current stock price.</a:t>
            </a:r>
          </a:p>
          <a:p>
            <a:pPr lvl="1"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This cost was amortized over the life of the options.</a:t>
            </a:r>
          </a:p>
          <a:p>
            <a:pPr lvl="1"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But if there is no difference between the strike price and current stock price, then company need not to report it as a cost in the income statement. 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sz="4000" dirty="0" smtClean="0"/>
              <a:t>“This award is treated as capital gain, not as income, which is an advantage to the CEO because capital gain taxes are lower than regular personal income taxes.”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/>
              <a:t>Main Problem with the Grant Options</a:t>
            </a:r>
          </a:p>
          <a:p>
            <a:pPr lvl="1">
              <a:lnSpc>
                <a:spcPct val="150000"/>
              </a:lnSpc>
            </a:pPr>
            <a:r>
              <a:rPr lang="en-GB" b="1" dirty="0" smtClean="0"/>
              <a:t>Even if the stock options are no appeared on the firm’s income statement, means no cost for company but a real economic lose.</a:t>
            </a:r>
          </a:p>
          <a:p>
            <a:pPr lvl="2">
              <a:lnSpc>
                <a:spcPct val="150000"/>
              </a:lnSpc>
            </a:pPr>
            <a:r>
              <a:rPr lang="en-GB" b="1" dirty="0" smtClean="0"/>
              <a:t>A firm has 100 million outstanding share in the market ($1 per share)</a:t>
            </a:r>
          </a:p>
          <a:p>
            <a:pPr lvl="2">
              <a:lnSpc>
                <a:spcPct val="150000"/>
              </a:lnSpc>
            </a:pPr>
            <a:r>
              <a:rPr lang="en-GB" b="1" dirty="0" smtClean="0"/>
              <a:t>If the executives exercise their options and sell their options (e.g. 10 million) in the stock market. </a:t>
            </a:r>
          </a:p>
          <a:p>
            <a:pPr lvl="2">
              <a:lnSpc>
                <a:spcPct val="150000"/>
              </a:lnSpc>
            </a:pPr>
            <a:r>
              <a:rPr lang="en-GB" b="1" dirty="0" smtClean="0"/>
              <a:t>Now this will increase the numbers of outstanding shares in the market i.e. 100 + 10= 110 million shares.</a:t>
            </a:r>
          </a:p>
          <a:p>
            <a:pPr lvl="2"/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Cont:-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This will directly effect the share price.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Simple rule of demand and supply.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Supply will directly effect the demand of share.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$100 millions are available (by having 100 million shares @ $1 per share)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Now $100 millions are available ( by having 110 million share  @ $0.91 per share)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So it’s a lose for shareholders.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Executive Incentives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3. Stock Grants</a:t>
            </a:r>
          </a:p>
          <a:p>
            <a:r>
              <a:rPr lang="en-GB" dirty="0" smtClean="0"/>
              <a:t>Because of the governance failure in late 1990s and early 2000s, many firms have been looking for alternative forms of long-term incentive compensation.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A) Restricted Stock</a:t>
            </a:r>
          </a:p>
          <a:p>
            <a:pPr lvl="2"/>
            <a:r>
              <a:rPr lang="en-GB" dirty="0" smtClean="0"/>
              <a:t>Includes limitation that requires a certain length of time to pass or a certain goal to be achieved before the stocks can be sold.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2DA2BF"/>
              </a:buClr>
            </a:pPr>
            <a:endParaRPr lang="en-GB" dirty="0" smtClean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r>
              <a:rPr lang="en-GB" dirty="0" smtClean="0">
                <a:solidFill>
                  <a:prstClr val="black"/>
                </a:solidFill>
              </a:rPr>
              <a:t>B) Performance Sharing</a:t>
            </a:r>
          </a:p>
          <a:p>
            <a:pPr lvl="1">
              <a:buClr>
                <a:srgbClr val="2DA2BF"/>
              </a:buClr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lvl="2">
              <a:buClr>
                <a:srgbClr val="2DA2BF"/>
              </a:buClr>
            </a:pPr>
            <a:r>
              <a:rPr lang="en-GB" dirty="0" smtClean="0">
                <a:solidFill>
                  <a:prstClr val="black"/>
                </a:solidFill>
              </a:rPr>
              <a:t>Company’s stock given to executives only if certain performance criteria are met.</a:t>
            </a:r>
          </a:p>
          <a:p>
            <a:pPr lvl="2">
              <a:buClr>
                <a:srgbClr val="2DA2BF"/>
              </a:buClr>
              <a:buNone/>
            </a:pPr>
            <a:r>
              <a:rPr lang="en-GB" dirty="0" smtClean="0">
                <a:solidFill>
                  <a:prstClr val="black"/>
                </a:solidFill>
              </a:rPr>
              <a:t> </a:t>
            </a:r>
          </a:p>
          <a:p>
            <a:pPr lvl="2">
              <a:buClr>
                <a:srgbClr val="2DA2BF"/>
              </a:buClr>
            </a:pPr>
            <a:r>
              <a:rPr lang="en-GB" dirty="0" smtClean="0">
                <a:solidFill>
                  <a:prstClr val="black"/>
                </a:solidFill>
              </a:rPr>
              <a:t>It could be viewed as bonuses for past performances.</a:t>
            </a:r>
          </a:p>
          <a:p>
            <a:pPr lvl="2">
              <a:buClr>
                <a:srgbClr val="2DA2BF"/>
              </a:buClr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lvl="2">
              <a:buClr>
                <a:srgbClr val="2DA2BF"/>
              </a:buClr>
            </a:pPr>
            <a:r>
              <a:rPr lang="en-GB" dirty="0" smtClean="0">
                <a:solidFill>
                  <a:prstClr val="black"/>
                </a:solidFill>
              </a:rPr>
              <a:t>More valuable for the CEOs because the firm stock prises has been increased.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dirty="0" smtClean="0"/>
              <a:t>Does Incentive-Based Compensation Work In</a:t>
            </a:r>
          </a:p>
          <a:p>
            <a:pPr>
              <a:buNone/>
            </a:pPr>
            <a:r>
              <a:rPr lang="en-GB" b="1" i="1" dirty="0" smtClean="0"/>
              <a:t>General</a:t>
            </a:r>
          </a:p>
          <a:p>
            <a:r>
              <a:rPr lang="en-GB" dirty="0" smtClean="0"/>
              <a:t>Two ways to examine</a:t>
            </a:r>
          </a:p>
          <a:p>
            <a:pPr lvl="1"/>
            <a:r>
              <a:rPr lang="en-GB" dirty="0" smtClean="0"/>
              <a:t>1. Positive relation between firm’s performance and management compensation (ex post evidence)</a:t>
            </a:r>
          </a:p>
          <a:p>
            <a:pPr lvl="2"/>
            <a:r>
              <a:rPr lang="en-GB" dirty="0" smtClean="0"/>
              <a:t>The evidence show that the answer is pretty much “no” (study conducted over 2000 CEOs)</a:t>
            </a:r>
          </a:p>
          <a:p>
            <a:pPr lvl="3"/>
            <a:r>
              <a:rPr lang="en-GB" dirty="0" smtClean="0"/>
              <a:t>If the CEO have to increase the firm’s value by over $300 million to increase his/her compensation by a mere $1 million.</a:t>
            </a:r>
          </a:p>
          <a:p>
            <a:pPr lvl="3"/>
            <a:r>
              <a:rPr lang="en-GB" dirty="0" smtClean="0"/>
              <a:t>So the pay for performance sensitivity is very low.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1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2. Positive relationship between management compensation and firm’s performances (ex ante evidence) 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Perhaps CEOs or managers are risk-averse and their salaries are already large so why should they take risk. 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But if CEOs or managers are risk-takers where risk sometimes pays off and sometimes it does not. 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dirty="0" smtClean="0"/>
              <a:t>Finally, its difficult to relate the firm’s performances with the management compensations. 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Summary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We discuss briefly principle-agent or agency problem.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How manager can effect different stakeholders.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Examples of management self-serving activities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Types of executive compensations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There are advantages and disadvantages of bonuses and permanent increases to salary.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But the question is whether these incentives based compensation really work or not.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Lecture </a:t>
            </a:r>
            <a:r>
              <a:rPr lang="en-GB" dirty="0" smtClean="0"/>
              <a:t>Outline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Briefly discussion on  </a:t>
            </a:r>
            <a:r>
              <a:rPr lang="en-GB" dirty="0" smtClean="0"/>
              <a:t>principle-agent or agency problem.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How manager can effect different stakeholders.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Examples of management self-serving activities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Types of executive compensations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There are advantages and disadvantages of bonuses and permanent increases to salary.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But the question is whether these incentives based compensation really work or not. </a:t>
            </a:r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Corporations are separated in between</a:t>
            </a:r>
          </a:p>
          <a:p>
            <a:pPr lvl="1"/>
            <a:r>
              <a:rPr lang="en-GB" dirty="0" smtClean="0"/>
              <a:t>Owners ( Stockholders)</a:t>
            </a:r>
          </a:p>
          <a:p>
            <a:pPr lvl="1"/>
            <a:r>
              <a:rPr lang="en-GB" dirty="0" smtClean="0"/>
              <a:t>Controllers ( Officers and executives) </a:t>
            </a:r>
          </a:p>
          <a:p>
            <a:r>
              <a:rPr lang="en-GB" dirty="0" smtClean="0"/>
              <a:t>This is the main cause of emerging problems.</a:t>
            </a:r>
          </a:p>
          <a:p>
            <a:pPr lvl="1"/>
            <a:r>
              <a:rPr lang="en-GB" dirty="0" smtClean="0"/>
              <a:t>i.e. principal-agent problem or agency problem</a:t>
            </a:r>
          </a:p>
          <a:p>
            <a:r>
              <a:rPr lang="en-GB" dirty="0" smtClean="0"/>
              <a:t>So effective solution is required i.e.</a:t>
            </a:r>
          </a:p>
          <a:p>
            <a:pPr lvl="1"/>
            <a:r>
              <a:rPr lang="en-GB" dirty="0" smtClean="0"/>
              <a:t>Incentives ( in this chapter)</a:t>
            </a:r>
          </a:p>
          <a:p>
            <a:pPr lvl="1"/>
            <a:r>
              <a:rPr lang="en-GB" dirty="0" smtClean="0"/>
              <a:t>Monitoring</a:t>
            </a:r>
          </a:p>
          <a:p>
            <a:r>
              <a:rPr lang="en-GB" dirty="0" smtClean="0"/>
              <a:t>Incentives solution means;</a:t>
            </a:r>
          </a:p>
          <a:p>
            <a:pPr lvl="1"/>
            <a:r>
              <a:rPr lang="en-GB" dirty="0" smtClean="0"/>
              <a:t>Tying executives wealth to the wealth of share holders to share the same goal.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u="sng" dirty="0" smtClean="0"/>
              <a:t>Potential Managerial Temptations</a:t>
            </a:r>
          </a:p>
          <a:p>
            <a:pPr>
              <a:buNone/>
            </a:pPr>
            <a:endParaRPr lang="en-GB" b="1" i="1" u="sng" dirty="0" smtClean="0"/>
          </a:p>
          <a:p>
            <a:r>
              <a:rPr lang="en-GB" dirty="0" smtClean="0"/>
              <a:t>Manager’s action can affect the following;</a:t>
            </a:r>
          </a:p>
          <a:p>
            <a:pPr lvl="1"/>
            <a:r>
              <a:rPr lang="en-GB" dirty="0" smtClean="0"/>
              <a:t>Investors and lenders </a:t>
            </a:r>
          </a:p>
          <a:p>
            <a:pPr lvl="1"/>
            <a:r>
              <a:rPr lang="en-GB" dirty="0" smtClean="0"/>
              <a:t>The firm’s customers and suppliers</a:t>
            </a:r>
          </a:p>
          <a:p>
            <a:pPr lvl="1"/>
            <a:r>
              <a:rPr lang="en-GB" dirty="0" smtClean="0"/>
              <a:t>The firm’s employees </a:t>
            </a:r>
          </a:p>
          <a:p>
            <a:pPr lvl="1"/>
            <a:r>
              <a:rPr lang="en-GB" dirty="0" smtClean="0"/>
              <a:t>And of course himself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Good manager always think for the stakeholders first-not in common practice.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 of self-serving managerial actions include;</a:t>
            </a:r>
          </a:p>
          <a:p>
            <a:pPr lvl="1"/>
            <a:r>
              <a:rPr lang="en-GB" dirty="0" smtClean="0"/>
              <a:t>Shirking ( not working hard)</a:t>
            </a:r>
          </a:p>
          <a:p>
            <a:pPr lvl="1"/>
            <a:r>
              <a:rPr lang="en-GB" dirty="0" smtClean="0"/>
              <a:t>Hiring friends </a:t>
            </a:r>
          </a:p>
          <a:p>
            <a:pPr lvl="1"/>
            <a:r>
              <a:rPr lang="en-GB" dirty="0" smtClean="0"/>
              <a:t>Consuming excessive perks</a:t>
            </a:r>
          </a:p>
          <a:p>
            <a:pPr lvl="1"/>
            <a:r>
              <a:rPr lang="en-GB" dirty="0" smtClean="0"/>
              <a:t>Building empires ( making the firm as much as possible, even though it may hurt the firm’s per share value)</a:t>
            </a:r>
          </a:p>
          <a:p>
            <a:pPr lvl="1"/>
            <a:r>
              <a:rPr lang="en-GB" dirty="0" smtClean="0"/>
              <a:t>Taking no risks or chances to avoid being fired; and</a:t>
            </a:r>
          </a:p>
          <a:p>
            <a:pPr lvl="1"/>
            <a:r>
              <a:rPr lang="en-GB" dirty="0" smtClean="0"/>
              <a:t>Having a short-run horizon if the manager is near retirement-very dangerous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i="1" u="sng" dirty="0" smtClean="0"/>
              <a:t>Types of Executive Compensation</a:t>
            </a:r>
            <a:endParaRPr lang="en-GB" dirty="0" smtClean="0"/>
          </a:p>
          <a:p>
            <a:r>
              <a:rPr lang="en-GB" dirty="0" smtClean="0"/>
              <a:t>Company executives are compensated through different ways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1. Base Salary and Bonus</a:t>
            </a:r>
          </a:p>
          <a:p>
            <a:r>
              <a:rPr lang="en-GB" dirty="0" smtClean="0"/>
              <a:t>The CEO salary is determined through the benchmarking method-surveying the peers CEO salaries for compensation. </a:t>
            </a:r>
          </a:p>
          <a:p>
            <a:r>
              <a:rPr lang="en-GB" dirty="0" smtClean="0"/>
              <a:t>CEO salary has drifted upward, getting nice raises-competitive edge.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New CEOs making more than current CEOs.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Basic pay depends upon the characteristics of the firm, rather than the characteristics of the CEO.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So, large firm CEO will get more than small firm CEO.</a:t>
            </a:r>
          </a:p>
          <a:p>
            <a:endParaRPr lang="en-GB" dirty="0" smtClean="0"/>
          </a:p>
          <a:p>
            <a:r>
              <a:rPr lang="en-GB" dirty="0" smtClean="0"/>
              <a:t>Small firm can’t afford large firm CEO and vice versa.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412163" cy="446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318"/>
                <a:gridCol w="3352482"/>
                <a:gridCol w="1905000"/>
                <a:gridCol w="746443"/>
                <a:gridCol w="1645920"/>
              </a:tblGrid>
              <a:tr h="55780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S.No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Package</a:t>
                      </a:r>
                      <a:endParaRPr lang="en-GB" dirty="0"/>
                    </a:p>
                  </a:txBody>
                  <a:tcPr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CHESAPEAKE ENERGY CORP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Aubrey K. McClendon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100,069,201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NABORS INDUSTRIES LTD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Eugene M. Isenberg 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2008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59,834,630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ORACLE CORP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Lawrence J. Ellison 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56,810,851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MERCK &amp; CO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Fred Hassan 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49,653,063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GAMCO INVESTORS INC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Mario J.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Gabelli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43,576,932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CBS CORP</a:t>
                      </a:r>
                      <a:endParaRPr lang="en-GB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Leslie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Moonves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43,238,875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808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THERMO FISHER SCIENTIFIC INC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Marc N. Casper 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2009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34,283,774</a:t>
                      </a:r>
                      <a:endParaRPr lang="en-GB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Executive Incentives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1285</Words>
  <Application>Microsoft Office PowerPoint</Application>
  <PresentationFormat>On-screen Show (4:3)</PresentationFormat>
  <Paragraphs>211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Corporate Governance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  <vt:lpstr>Executive Incentives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Irfan</dc:creator>
  <cp:lastModifiedBy>rashid</cp:lastModifiedBy>
  <cp:revision>8</cp:revision>
  <dcterms:created xsi:type="dcterms:W3CDTF">2006-08-16T00:00:00Z</dcterms:created>
  <dcterms:modified xsi:type="dcterms:W3CDTF">2013-03-15T09:03:01Z</dcterms:modified>
</cp:coreProperties>
</file>