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81" r:id="rId4"/>
    <p:sldId id="282" r:id="rId5"/>
    <p:sldId id="283" r:id="rId6"/>
    <p:sldId id="284" r:id="rId7"/>
    <p:sldId id="259" r:id="rId8"/>
    <p:sldId id="260" r:id="rId9"/>
    <p:sldId id="261" r:id="rId10"/>
    <p:sldId id="262" r:id="rId11"/>
    <p:sldId id="263" r:id="rId12"/>
    <p:sldId id="264" r:id="rId13"/>
    <p:sldId id="271" r:id="rId14"/>
    <p:sldId id="272" r:id="rId15"/>
    <p:sldId id="273" r:id="rId16"/>
    <p:sldId id="274" r:id="rId17"/>
    <p:sldId id="275" r:id="rId18"/>
    <p:sldId id="276" r:id="rId19"/>
    <p:sldId id="265" r:id="rId20"/>
    <p:sldId id="266" r:id="rId21"/>
    <p:sldId id="267" r:id="rId22"/>
    <p:sldId id="268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pPr algn="ctr"/>
            <a:r>
              <a:rPr lang="en-GB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Corporate Governance</a:t>
            </a:r>
            <a:endParaRPr lang="en-GB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By: 1. Kenneth A. Kim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                John R. Nofsinger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And 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      2. A. C. Fernando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Stakeholders of the firm</a:t>
            </a:r>
          </a:p>
          <a:p>
            <a:pPr lvl="1"/>
            <a:r>
              <a:rPr lang="en-GB" dirty="0" smtClean="0"/>
              <a:t>Stakeholders are identified as people or groups with legitimate interests in various aspects of the company’s activities.</a:t>
            </a:r>
          </a:p>
          <a:p>
            <a:pPr lvl="2"/>
            <a:r>
              <a:rPr lang="en-GB" dirty="0" smtClean="0"/>
              <a:t>Stakeholders are defined by their interest in the corporation</a:t>
            </a:r>
          </a:p>
          <a:p>
            <a:pPr lvl="2"/>
            <a:r>
              <a:rPr lang="en-GB" dirty="0" smtClean="0"/>
              <a:t>Not whether the corporation has any interest in them.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So, companies have varying responsibilities to each of their stakeholders.</a:t>
            </a:r>
          </a:p>
          <a:p>
            <a:pPr lvl="2"/>
            <a:r>
              <a:rPr lang="en-GB" dirty="0" smtClean="0"/>
              <a:t>Some relationships may be valuable than others.</a:t>
            </a:r>
          </a:p>
          <a:p>
            <a:pPr lvl="2"/>
            <a:r>
              <a:rPr lang="en-GB" dirty="0" smtClean="0"/>
              <a:t>These relationships between managers and stakeholders are based on a moral or ethical foundation.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GB" dirty="0" smtClean="0"/>
              <a:t>Primary stakeholders</a:t>
            </a:r>
          </a:p>
          <a:p>
            <a:pPr lvl="2"/>
            <a:r>
              <a:rPr lang="en-GB" dirty="0" smtClean="0"/>
              <a:t>Stockholders</a:t>
            </a:r>
          </a:p>
          <a:p>
            <a:pPr lvl="2"/>
            <a:r>
              <a:rPr lang="en-GB" dirty="0" smtClean="0"/>
              <a:t>Employees</a:t>
            </a:r>
          </a:p>
          <a:p>
            <a:pPr lvl="2"/>
            <a:r>
              <a:rPr lang="en-GB" dirty="0" smtClean="0"/>
              <a:t>Creditors</a:t>
            </a:r>
          </a:p>
          <a:p>
            <a:pPr lvl="2"/>
            <a:r>
              <a:rPr lang="en-GB" dirty="0" smtClean="0"/>
              <a:t>Suppliers</a:t>
            </a:r>
          </a:p>
          <a:p>
            <a:pPr lvl="2"/>
            <a:r>
              <a:rPr lang="en-GB" dirty="0" smtClean="0"/>
              <a:t>Customers</a:t>
            </a:r>
          </a:p>
          <a:p>
            <a:pPr lvl="2">
              <a:buNone/>
            </a:pPr>
            <a:endParaRPr lang="en-GB" dirty="0" smtClean="0"/>
          </a:p>
          <a:p>
            <a:pPr lvl="1"/>
            <a:r>
              <a:rPr lang="en-GB" dirty="0" smtClean="0"/>
              <a:t>Secondary stakeholders</a:t>
            </a:r>
          </a:p>
          <a:p>
            <a:pPr lvl="2"/>
            <a:r>
              <a:rPr lang="en-GB" dirty="0" smtClean="0"/>
              <a:t>Environment</a:t>
            </a:r>
          </a:p>
          <a:p>
            <a:pPr lvl="2"/>
            <a:r>
              <a:rPr lang="en-GB" dirty="0" smtClean="0"/>
              <a:t>Competitors</a:t>
            </a:r>
          </a:p>
          <a:p>
            <a:pPr lvl="2"/>
            <a:r>
              <a:rPr lang="en-GB" dirty="0" smtClean="0"/>
              <a:t>Society</a:t>
            </a:r>
          </a:p>
          <a:p>
            <a:pPr lvl="2"/>
            <a:r>
              <a:rPr lang="en-GB" dirty="0" smtClean="0"/>
              <a:t>Community</a:t>
            </a:r>
          </a:p>
          <a:p>
            <a:pPr lvl="2"/>
            <a:r>
              <a:rPr lang="en-GB" dirty="0" smtClean="0"/>
              <a:t>Governments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These grouping can be based on;</a:t>
            </a:r>
          </a:p>
          <a:p>
            <a:pPr lvl="2"/>
            <a:r>
              <a:rPr lang="en-GB" dirty="0" smtClean="0"/>
              <a:t>Resource-view</a:t>
            </a:r>
          </a:p>
          <a:p>
            <a:pPr lvl="2"/>
            <a:r>
              <a:rPr lang="en-GB" dirty="0" smtClean="0"/>
              <a:t>Industry structure</a:t>
            </a:r>
          </a:p>
          <a:p>
            <a:pPr lvl="2"/>
            <a:r>
              <a:rPr lang="en-GB" dirty="0" smtClean="0"/>
              <a:t>Social or political affiliations</a:t>
            </a:r>
          </a:p>
          <a:p>
            <a:pPr lvl="2"/>
            <a:r>
              <a:rPr lang="en-GB" dirty="0" smtClean="0"/>
              <a:t>Institutional, economic and ethical interests.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There is no consensus on how these stakeholders should be categorised but all the stakeholder views illustrate a much different perspective than agency theory.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Many companies now have an organizational unit tasked with communicating with stakeholders.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These units may have camouflaged names like “corporate communication department” or “public affairs department”.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Other use more direct names like “sustainability group” or “corporate social responsibility committee”</a:t>
            </a:r>
          </a:p>
          <a:p>
            <a:pPr lvl="1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Legal Foundation</a:t>
            </a:r>
          </a:p>
          <a:p>
            <a:pPr lvl="1"/>
            <a:r>
              <a:rPr lang="en-GB" dirty="0" smtClean="0"/>
              <a:t>Consider a land-owner. Building a home require a building permit.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The government agency that grants the permit must first approve the building plans i.e. the building must meet adequate safety appearance criteria.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Although, citizens are not the owner of the land but they are the stakeholders of this land. They have some rights</a:t>
            </a:r>
            <a:r>
              <a:rPr lang="en-GB" dirty="0" smtClean="0"/>
              <a:t>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Uses and misuses of stakeholders interference</a:t>
            </a:r>
          </a:p>
          <a:p>
            <a:pPr lvl="2"/>
            <a:r>
              <a:rPr lang="en-GB" dirty="0" smtClean="0"/>
              <a:t>E.g. personal business vs. government/private departments</a:t>
            </a: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Corporate Social Responsibilities</a:t>
            </a:r>
          </a:p>
          <a:p>
            <a:pPr lvl="1"/>
            <a:r>
              <a:rPr lang="en-GB" dirty="0" smtClean="0"/>
              <a:t>Proponents are of the view that companies have a social obligation to operate in ethically, socially and environmentally responsible ways.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This active approach is referred to as corporate social responsibility (CSR) or corporate citizenship.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What is a company’s responsibility to society? Archie Carroll has offered a four-part taxonomy of CSR.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GB" dirty="0" smtClean="0"/>
              <a:t>Level 1. Economic- firm first social responsibility is to survive by producing goods and services at a profit for the sake of the economy. (also students example)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Level 2. Legal- society expects firms to operate their business within the legal framework.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Level 3. Ethical- these responsibilities are those over and above the ones codified in laws and are in line with societal norms and customs. 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Level 4. Philanthropy- </a:t>
            </a:r>
            <a:r>
              <a:rPr lang="en-GB" dirty="0" smtClean="0"/>
              <a:t>Charitable giving to human causes on a large scale. Philanthropy must be more than just a charitable </a:t>
            </a:r>
            <a:r>
              <a:rPr lang="en-GB" dirty="0" smtClean="0"/>
              <a:t>donation.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2">
              <a:lnSpc>
                <a:spcPct val="150000"/>
              </a:lnSpc>
            </a:pPr>
            <a:r>
              <a:rPr lang="en-GB" dirty="0" smtClean="0"/>
              <a:t>E.g</a:t>
            </a:r>
            <a:r>
              <a:rPr lang="en-GB" dirty="0" smtClean="0"/>
              <a:t>. </a:t>
            </a:r>
            <a:r>
              <a:rPr lang="en-GB" dirty="0" smtClean="0"/>
              <a:t>Billionaire Microsoft mogul Bill Gates, along with his wife, Melinda, established the Bill and Melinda Gates Foundation to support global development and global health programs. </a:t>
            </a:r>
            <a:endParaRPr lang="en-GB" dirty="0" smtClean="0"/>
          </a:p>
          <a:p>
            <a:pPr lvl="2">
              <a:lnSpc>
                <a:spcPct val="150000"/>
              </a:lnSpc>
            </a:pPr>
            <a:endParaRPr lang="en-GB" dirty="0" smtClean="0"/>
          </a:p>
          <a:p>
            <a:pPr lvl="2">
              <a:lnSpc>
                <a:spcPct val="150000"/>
              </a:lnSpc>
            </a:pPr>
            <a:r>
              <a:rPr lang="en-GB" dirty="0" smtClean="0"/>
              <a:t>Another example is the Ford Foundation, established by the son of Ford Motor Company founder Henry Ford. The foundation focuses on strengthening democracy, improving economic opportunity and advancing education.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Drivers of citizenship trends </a:t>
            </a:r>
            <a:r>
              <a:rPr lang="en-GB" dirty="0" err="1" smtClean="0"/>
              <a:t>inlude</a:t>
            </a:r>
            <a:r>
              <a:rPr lang="en-GB" dirty="0" smtClean="0"/>
              <a:t>;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Globalization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Governments involvements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Pressure from other social organizations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Related popular movements like environment etc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Education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Global capital market pressure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GB" dirty="0" smtClean="0"/>
              <a:t>So many firms have mentioned in their code of conducts or ethics about CSR in terms of environmental consciousness and solid issues like employees health and education.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E.g. “we love safe and clean environment”</a:t>
            </a:r>
          </a:p>
          <a:p>
            <a:pPr lvl="2">
              <a:lnSpc>
                <a:spcPct val="150000"/>
              </a:lnSpc>
              <a:buNone/>
            </a:pPr>
            <a:r>
              <a:rPr lang="en-GB" dirty="0" smtClean="0"/>
              <a:t> </a:t>
            </a:r>
            <a:r>
              <a:rPr lang="en-GB" dirty="0" smtClean="0"/>
              <a:t>         “ we believe in friendly relations with our    		         employees”</a:t>
            </a:r>
          </a:p>
          <a:p>
            <a:pPr lvl="2">
              <a:lnSpc>
                <a:spcPct val="150000"/>
              </a:lnSpc>
              <a:buNone/>
            </a:pPr>
            <a:r>
              <a:rPr lang="en-GB" dirty="0" smtClean="0"/>
              <a:t>         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prstTxWarp prst="textStop">
              <a:avLst/>
            </a:prstTxWarp>
            <a:normAutofit/>
          </a:bodyPr>
          <a:lstStyle/>
          <a:p>
            <a:pPr algn="ctr"/>
            <a:r>
              <a:rPr lang="en-GB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Corporate Citizenship</a:t>
            </a:r>
            <a:endParaRPr lang="en-GB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62399"/>
            <a:ext cx="7772400" cy="1371601"/>
          </a:xfrm>
        </p:spPr>
        <p:txBody>
          <a:bodyPr>
            <a:normAutofit/>
          </a:bodyPr>
          <a:lstStyle/>
          <a:p>
            <a:pPr algn="ctr"/>
            <a:endParaRPr lang="en-GB" dirty="0" smtClean="0">
              <a:solidFill>
                <a:srgbClr val="FF0000"/>
              </a:solidFill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Lesson 30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Benefits of CSR to firms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Long-term thinking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Customer engagement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Employee engagement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Brand differentiation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Cost saving (cost-benefit analyses)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Innovation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Governance and Stakeholder Theory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The accounting measure can’t measure the managerial decision on stakeholder welfare.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So the firm should begin their employees to guess the overall welfare measurement by clear recruitment and promotion practices.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Criticism</a:t>
            </a:r>
          </a:p>
          <a:p>
            <a:pPr lvl="1"/>
            <a:r>
              <a:rPr lang="en-GB" dirty="0" smtClean="0"/>
              <a:t>Considering stakeholders theory as Descriptive theory but the problem remains there i.e. how to measure.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More focus on solid reforms will give you;</a:t>
            </a:r>
          </a:p>
          <a:p>
            <a:pPr lvl="2"/>
            <a:r>
              <a:rPr lang="en-GB" dirty="0" smtClean="0"/>
              <a:t>Cost</a:t>
            </a:r>
          </a:p>
          <a:p>
            <a:pPr lvl="2"/>
            <a:r>
              <a:rPr lang="en-GB" dirty="0" smtClean="0"/>
              <a:t>Reducing competition  and </a:t>
            </a:r>
          </a:p>
          <a:p>
            <a:pPr lvl="2"/>
            <a:r>
              <a:rPr lang="en-GB" dirty="0" smtClean="0"/>
              <a:t>Worsening economic performances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</a:p>
          <a:p>
            <a:pPr lvl="1"/>
            <a:r>
              <a:rPr lang="en-GB" dirty="0" smtClean="0"/>
              <a:t>Introduction</a:t>
            </a:r>
          </a:p>
          <a:p>
            <a:pPr lvl="1"/>
            <a:r>
              <a:rPr lang="en-GB" dirty="0" smtClean="0"/>
              <a:t>Stakeholders of the firm</a:t>
            </a:r>
          </a:p>
          <a:p>
            <a:pPr lvl="2"/>
            <a:r>
              <a:rPr lang="en-GB" dirty="0" smtClean="0"/>
              <a:t>Primary </a:t>
            </a:r>
          </a:p>
          <a:p>
            <a:pPr lvl="2"/>
            <a:r>
              <a:rPr lang="en-GB" dirty="0" smtClean="0"/>
              <a:t>secondary</a:t>
            </a:r>
          </a:p>
          <a:p>
            <a:pPr lvl="1"/>
            <a:r>
              <a:rPr lang="en-GB" dirty="0" smtClean="0"/>
              <a:t>Legal Foundation</a:t>
            </a:r>
          </a:p>
          <a:p>
            <a:pPr lvl="1"/>
            <a:r>
              <a:rPr lang="en-GB" dirty="0" smtClean="0"/>
              <a:t>Corporate Social Responsibilities</a:t>
            </a:r>
          </a:p>
          <a:p>
            <a:pPr lvl="2"/>
            <a:r>
              <a:rPr lang="en-GB" dirty="0" smtClean="0"/>
              <a:t>Level 1. </a:t>
            </a:r>
            <a:r>
              <a:rPr lang="en-GB" dirty="0" smtClean="0"/>
              <a:t>Economic</a:t>
            </a:r>
          </a:p>
          <a:p>
            <a:pPr lvl="2"/>
            <a:r>
              <a:rPr lang="en-GB" dirty="0" smtClean="0"/>
              <a:t>Level 2. </a:t>
            </a:r>
            <a:r>
              <a:rPr lang="en-GB" dirty="0" smtClean="0"/>
              <a:t>Legal</a:t>
            </a:r>
          </a:p>
          <a:p>
            <a:pPr lvl="2"/>
            <a:r>
              <a:rPr lang="en-GB" dirty="0" smtClean="0"/>
              <a:t>Level 3. </a:t>
            </a:r>
            <a:r>
              <a:rPr lang="en-GB" dirty="0" smtClean="0"/>
              <a:t>E</a:t>
            </a:r>
            <a:r>
              <a:rPr lang="en-GB" dirty="0" smtClean="0"/>
              <a:t>thical</a:t>
            </a:r>
          </a:p>
          <a:p>
            <a:pPr lvl="2"/>
            <a:r>
              <a:rPr lang="en-GB" dirty="0" smtClean="0"/>
              <a:t>Level 4. Philanthropy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Drivers of citizenship trends </a:t>
            </a:r>
            <a:r>
              <a:rPr lang="en-GB" dirty="0" err="1" smtClean="0"/>
              <a:t>inlude</a:t>
            </a:r>
            <a:r>
              <a:rPr lang="en-GB" dirty="0" smtClean="0"/>
              <a:t>;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Globalization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Governments involvements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Pressure from other social organizations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Related popular movements like environment etc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Education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Global capital market pressure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Benefits of CSR to firms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Long-term thinking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Customer engagement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Employee engagement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Brand differentiation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Cost saving (cost-benefit analyses)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Innovation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Governance and Stakeholders Theory</a:t>
            </a:r>
          </a:p>
          <a:p>
            <a:endParaRPr lang="en-GB" dirty="0" smtClean="0"/>
          </a:p>
          <a:p>
            <a:r>
              <a:rPr lang="en-GB" dirty="0" smtClean="0"/>
              <a:t>Criticism</a:t>
            </a:r>
          </a:p>
          <a:p>
            <a:pPr lvl="1"/>
            <a:r>
              <a:rPr lang="en-GB" dirty="0" smtClean="0"/>
              <a:t>Considering stakeholders theory as Descriptive </a:t>
            </a:r>
            <a:r>
              <a:rPr lang="en-GB" dirty="0" smtClean="0"/>
              <a:t>theory</a:t>
            </a:r>
          </a:p>
          <a:p>
            <a:pPr lvl="1"/>
            <a:r>
              <a:rPr lang="en-GB" dirty="0" smtClean="0"/>
              <a:t>More focus on solid reforms will give you;</a:t>
            </a:r>
          </a:p>
          <a:p>
            <a:pPr lvl="2"/>
            <a:r>
              <a:rPr lang="en-GB" dirty="0" smtClean="0"/>
              <a:t>Cost</a:t>
            </a:r>
          </a:p>
          <a:p>
            <a:pPr lvl="2"/>
            <a:r>
              <a:rPr lang="en-GB" dirty="0" smtClean="0"/>
              <a:t>Reducing competition  and </a:t>
            </a:r>
          </a:p>
          <a:p>
            <a:pPr lvl="2"/>
            <a:r>
              <a:rPr lang="en-GB" dirty="0" smtClean="0"/>
              <a:t>Worsening economic </a:t>
            </a:r>
            <a:r>
              <a:rPr lang="en-GB" dirty="0" smtClean="0"/>
              <a:t>performances</a:t>
            </a:r>
            <a:endParaRPr lang="en-GB" dirty="0"/>
          </a:p>
          <a:p>
            <a:pPr lvl="2">
              <a:buNone/>
            </a:pPr>
            <a:r>
              <a:rPr lang="en-GB" dirty="0" smtClean="0"/>
              <a:t> </a:t>
            </a:r>
            <a:r>
              <a:rPr lang="en-GB" dirty="0" smtClean="0"/>
              <a:t>   </a:t>
            </a:r>
          </a:p>
          <a:p>
            <a:pPr lvl="2">
              <a:buNone/>
            </a:pPr>
            <a:r>
              <a:rPr lang="en-GB" dirty="0" smtClean="0"/>
              <a:t> </a:t>
            </a:r>
            <a:r>
              <a:rPr lang="en-GB" dirty="0" smtClean="0"/>
              <a:t>                 	</a:t>
            </a:r>
            <a:r>
              <a:rPr lang="en-GB" sz="2800" b="1" dirty="0" smtClean="0"/>
              <a:t> </a:t>
            </a:r>
            <a:r>
              <a:rPr lang="en-GB" sz="2800" b="1" dirty="0" smtClean="0"/>
              <a:t>   The end</a:t>
            </a:r>
            <a:endParaRPr lang="en-GB" sz="28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Lecture Outline</a:t>
            </a:r>
            <a:endParaRPr lang="en-GB" dirty="0" smtClean="0"/>
          </a:p>
          <a:p>
            <a:pPr lvl="1"/>
            <a:r>
              <a:rPr lang="en-GB" dirty="0" smtClean="0"/>
              <a:t>Introduction</a:t>
            </a:r>
          </a:p>
          <a:p>
            <a:pPr lvl="1"/>
            <a:r>
              <a:rPr lang="en-GB" dirty="0" smtClean="0"/>
              <a:t>Stakeholders of the firm</a:t>
            </a:r>
          </a:p>
          <a:p>
            <a:pPr lvl="2"/>
            <a:r>
              <a:rPr lang="en-GB" dirty="0" smtClean="0"/>
              <a:t>Primary </a:t>
            </a:r>
          </a:p>
          <a:p>
            <a:pPr lvl="2"/>
            <a:r>
              <a:rPr lang="en-GB" dirty="0" smtClean="0"/>
              <a:t>secondary</a:t>
            </a:r>
          </a:p>
          <a:p>
            <a:pPr lvl="1"/>
            <a:r>
              <a:rPr lang="en-GB" dirty="0" smtClean="0"/>
              <a:t>Legal Foundation</a:t>
            </a:r>
          </a:p>
          <a:p>
            <a:pPr lvl="1"/>
            <a:r>
              <a:rPr lang="en-GB" dirty="0" smtClean="0"/>
              <a:t>Corporate Social Responsibilities</a:t>
            </a:r>
          </a:p>
          <a:p>
            <a:pPr lvl="2"/>
            <a:r>
              <a:rPr lang="en-GB" dirty="0" smtClean="0"/>
              <a:t>Level 1. </a:t>
            </a:r>
            <a:r>
              <a:rPr lang="en-GB" dirty="0" smtClean="0"/>
              <a:t>Economic</a:t>
            </a:r>
          </a:p>
          <a:p>
            <a:pPr lvl="2"/>
            <a:r>
              <a:rPr lang="en-GB" dirty="0" smtClean="0"/>
              <a:t>Level 2. </a:t>
            </a:r>
            <a:r>
              <a:rPr lang="en-GB" dirty="0" smtClean="0"/>
              <a:t>Legal</a:t>
            </a:r>
          </a:p>
          <a:p>
            <a:pPr lvl="2"/>
            <a:r>
              <a:rPr lang="en-GB" dirty="0" smtClean="0"/>
              <a:t>Level 3. </a:t>
            </a:r>
            <a:r>
              <a:rPr lang="en-GB" dirty="0" smtClean="0"/>
              <a:t>E</a:t>
            </a:r>
            <a:r>
              <a:rPr lang="en-GB" dirty="0" smtClean="0"/>
              <a:t>thical</a:t>
            </a:r>
          </a:p>
          <a:p>
            <a:pPr lvl="2"/>
            <a:r>
              <a:rPr lang="en-GB" dirty="0" smtClean="0"/>
              <a:t>Level 4. Philanthropy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Drivers of citizenship trends </a:t>
            </a:r>
            <a:r>
              <a:rPr lang="en-GB" dirty="0" err="1" smtClean="0"/>
              <a:t>inlude</a:t>
            </a:r>
            <a:r>
              <a:rPr lang="en-GB" dirty="0" smtClean="0"/>
              <a:t>;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Globalization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Governments involvements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Pressure from other social organizations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Related popular movements like environment etc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Education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Global capital market pressure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Benefits of CSR to firms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Long-term thinking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Customer engagement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Employee engagement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Brand differentiation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Cost saving (cost-benefit analyses)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Innovation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Governance and Stakeholders Theory</a:t>
            </a:r>
          </a:p>
          <a:p>
            <a:endParaRPr lang="en-GB" dirty="0" smtClean="0"/>
          </a:p>
          <a:p>
            <a:r>
              <a:rPr lang="en-GB" dirty="0" smtClean="0"/>
              <a:t>Criticism</a:t>
            </a:r>
          </a:p>
          <a:p>
            <a:pPr lvl="1"/>
            <a:r>
              <a:rPr lang="en-GB" dirty="0" smtClean="0"/>
              <a:t>Considering stakeholders theory as Descriptive </a:t>
            </a:r>
            <a:r>
              <a:rPr lang="en-GB" dirty="0" smtClean="0"/>
              <a:t>theory</a:t>
            </a:r>
          </a:p>
          <a:p>
            <a:pPr lvl="1"/>
            <a:r>
              <a:rPr lang="en-GB" dirty="0" smtClean="0"/>
              <a:t>More focus on solid reforms will give you;</a:t>
            </a:r>
          </a:p>
          <a:p>
            <a:pPr lvl="2"/>
            <a:r>
              <a:rPr lang="en-GB" dirty="0" smtClean="0"/>
              <a:t>Cost</a:t>
            </a:r>
          </a:p>
          <a:p>
            <a:pPr lvl="2"/>
            <a:r>
              <a:rPr lang="en-GB" dirty="0" smtClean="0"/>
              <a:t>Reducing competition  and </a:t>
            </a:r>
          </a:p>
          <a:p>
            <a:pPr lvl="2"/>
            <a:r>
              <a:rPr lang="en-GB" dirty="0" smtClean="0"/>
              <a:t>Worsening economic performances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Introduction</a:t>
            </a:r>
          </a:p>
          <a:p>
            <a:pPr lvl="1"/>
            <a:r>
              <a:rPr lang="en-GB" dirty="0" smtClean="0"/>
              <a:t>Previous chapters discuss corporate governance from the perspective of agency theory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However, many believes that companies should have a greater responsibilities to </a:t>
            </a:r>
            <a:r>
              <a:rPr lang="en-GB" sz="2800" b="1" i="1" dirty="0" smtClean="0"/>
              <a:t>society</a:t>
            </a:r>
            <a:r>
              <a:rPr lang="en-GB" dirty="0" smtClean="0"/>
              <a:t>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Proponents argue that companies have unique opportunities to improve society.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The stakeholder view of the firm describes the firm as having many different groups with legitimate interests in the firm’s activities.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GB" dirty="0" smtClean="0"/>
              <a:t>Corporate governance is then defined as the mechanism that ensure corporations take responsibility for directing their activities in a manner fair to all </a:t>
            </a:r>
            <a:r>
              <a:rPr lang="en-GB" b="1" i="1" dirty="0" smtClean="0"/>
              <a:t>stakeholders</a:t>
            </a:r>
            <a:r>
              <a:rPr lang="en-GB" dirty="0" smtClean="0"/>
              <a:t>.</a:t>
            </a:r>
          </a:p>
          <a:p>
            <a:pPr lvl="1" algn="just"/>
            <a:endParaRPr lang="en-GB" dirty="0" smtClean="0"/>
          </a:p>
          <a:p>
            <a:pPr lvl="1" algn="just"/>
            <a:r>
              <a:rPr lang="en-GB" dirty="0" smtClean="0"/>
              <a:t>Strategic management concepts argue that this is based on creating positive relationships with stakeholders.</a:t>
            </a:r>
          </a:p>
          <a:p>
            <a:pPr lvl="1" algn="just"/>
            <a:endParaRPr lang="en-GB" dirty="0" smtClean="0"/>
          </a:p>
          <a:p>
            <a:pPr lvl="1" algn="just"/>
            <a:r>
              <a:rPr lang="en-GB" dirty="0" smtClean="0"/>
              <a:t>Through creating these positive relationships, firms can create sustainable economic growth.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Many countries have operated under the idea that large corporations have a greater responsibilities in a society than just maximizing shareholders wealth.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Now, many firms believed they had a social obligations to be good citizens.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However, do firms have a sense of social responsibility?</a:t>
            </a:r>
          </a:p>
          <a:p>
            <a:pPr lvl="2"/>
            <a:r>
              <a:rPr lang="en-GB" dirty="0" smtClean="0"/>
              <a:t>Some agreed and some don’t.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Corporate Citizenship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1059</Words>
  <Application>Microsoft Office PowerPoint</Application>
  <PresentationFormat>On-screen Show (4:3)</PresentationFormat>
  <Paragraphs>208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Corporate Governance</vt:lpstr>
      <vt:lpstr>Corporate Citizenship</vt:lpstr>
      <vt:lpstr>Corporate Citizenship</vt:lpstr>
      <vt:lpstr>Corporate Citizenship</vt:lpstr>
      <vt:lpstr>Corporate Citizenship</vt:lpstr>
      <vt:lpstr>Corporate Citizenship</vt:lpstr>
      <vt:lpstr>Corporate Citizenship</vt:lpstr>
      <vt:lpstr>Corporate Citizenship</vt:lpstr>
      <vt:lpstr>Corporate Citizenship</vt:lpstr>
      <vt:lpstr>Corporate Citizenship</vt:lpstr>
      <vt:lpstr>Corporate Citizenship</vt:lpstr>
      <vt:lpstr>Corporate Citizenship</vt:lpstr>
      <vt:lpstr>Corporate Citizenship</vt:lpstr>
      <vt:lpstr>Corporate Citizenship</vt:lpstr>
      <vt:lpstr>Corporate Citizenship</vt:lpstr>
      <vt:lpstr>Corporate Citizenship</vt:lpstr>
      <vt:lpstr>Corporate Citizenship</vt:lpstr>
      <vt:lpstr>Corporate Citizenship</vt:lpstr>
      <vt:lpstr>Corporate Citizenship</vt:lpstr>
      <vt:lpstr>Corporate Citizenship</vt:lpstr>
      <vt:lpstr>Corporate Citizenship</vt:lpstr>
      <vt:lpstr>Corporate Citizenship</vt:lpstr>
      <vt:lpstr>Corporate Citizenship</vt:lpstr>
      <vt:lpstr>Corporate Citizenship</vt:lpstr>
      <vt:lpstr>Corporate Citizenship</vt:lpstr>
      <vt:lpstr>Corporate Citizenship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Governance</dc:title>
  <dc:creator>Irfan</dc:creator>
  <cp:lastModifiedBy>rashid</cp:lastModifiedBy>
  <cp:revision>159</cp:revision>
  <dcterms:created xsi:type="dcterms:W3CDTF">2006-08-16T00:00:00Z</dcterms:created>
  <dcterms:modified xsi:type="dcterms:W3CDTF">2013-05-24T06:15:09Z</dcterms:modified>
</cp:coreProperties>
</file>