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57" r:id="rId4"/>
    <p:sldId id="258" r:id="rId5"/>
    <p:sldId id="259" r:id="rId6"/>
    <p:sldId id="260" r:id="rId7"/>
    <p:sldId id="290" r:id="rId8"/>
    <p:sldId id="291" r:id="rId9"/>
    <p:sldId id="261" r:id="rId10"/>
    <p:sldId id="270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6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5" autoAdjust="0"/>
    <p:restoredTop sz="9460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31-May-13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Single accounting firm should not allowed to conduct audit as well as consulting activities for a single firm</a:t>
            </a:r>
          </a:p>
          <a:p>
            <a:pPr lvl="1"/>
            <a:r>
              <a:rPr lang="en-GB" dirty="0" smtClean="0"/>
              <a:t>Main reason is the conflict of interest between auditors and consultants.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Accountants and Auditors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Outlines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 </a:t>
            </a:r>
            <a:r>
              <a:rPr lang="en-GB" b="1" dirty="0" err="1" smtClean="0"/>
              <a:t>BoDs</a:t>
            </a:r>
            <a:r>
              <a:rPr lang="en-GB" dirty="0" smtClean="0"/>
              <a:t> is a body of elected or appointed members who jointly oversee the activities of a company.</a:t>
            </a:r>
          </a:p>
          <a:p>
            <a:pPr lvl="1"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are appointment at the public Annual General Meeting of shareholders.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Types of board are depending upon company status as well as the territory where the company prevails.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Normally, we can see One-Tier board in common law based societies (like US and UK) and Two-Tier board in civil law based societies (like Germany etc).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functions involve to hire, evaluate or even fire the top management, to vote in support or against of major proposals as well as financial decisions.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 short, </a:t>
            </a:r>
            <a:r>
              <a:rPr lang="en-GB" dirty="0" err="1" smtClean="0"/>
              <a:t>BoDs</a:t>
            </a:r>
            <a:r>
              <a:rPr lang="en-GB" dirty="0" smtClean="0"/>
              <a:t> main primary function is to safeguard the shareholder’s interest.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But the most important factor is to think a lot before selecting your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Overview of the Board</a:t>
            </a:r>
          </a:p>
          <a:p>
            <a:pPr lvl="2"/>
            <a:r>
              <a:rPr lang="en-GB" dirty="0" smtClean="0"/>
              <a:t>Board legal duties</a:t>
            </a:r>
          </a:p>
          <a:p>
            <a:pPr lvl="3"/>
            <a:r>
              <a:rPr lang="en-GB" dirty="0" smtClean="0"/>
              <a:t>May not be the federal law requirement but the state wants </a:t>
            </a:r>
            <a:r>
              <a:rPr lang="en-GB" dirty="0" err="1" smtClean="0"/>
              <a:t>BoDs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Firms profitability and increase in share value</a:t>
            </a:r>
          </a:p>
          <a:p>
            <a:pPr lvl="2"/>
            <a:r>
              <a:rPr lang="en-GB" dirty="0" smtClean="0"/>
              <a:t>Loyal and fair</a:t>
            </a:r>
          </a:p>
          <a:p>
            <a:pPr lvl="2"/>
            <a:r>
              <a:rPr lang="en-GB" dirty="0" smtClean="0"/>
              <a:t>Take care of the rule of ethics</a:t>
            </a:r>
          </a:p>
          <a:p>
            <a:pPr lvl="3"/>
            <a:r>
              <a:rPr lang="en-GB" dirty="0" smtClean="0"/>
              <a:t>Employment practices</a:t>
            </a:r>
          </a:p>
          <a:p>
            <a:pPr lvl="3"/>
            <a:r>
              <a:rPr lang="en-GB" dirty="0" smtClean="0"/>
              <a:t>Human rights</a:t>
            </a:r>
          </a:p>
          <a:p>
            <a:pPr lvl="3"/>
            <a:r>
              <a:rPr lang="en-GB" dirty="0" smtClean="0"/>
              <a:t>Environment regulations</a:t>
            </a:r>
          </a:p>
          <a:p>
            <a:pPr lvl="3"/>
            <a:r>
              <a:rPr lang="en-GB" dirty="0" smtClean="0"/>
              <a:t>Corruptions</a:t>
            </a:r>
          </a:p>
          <a:p>
            <a:pPr lvl="3"/>
            <a:r>
              <a:rPr lang="en-GB" dirty="0" smtClean="0"/>
              <a:t>Moral obligations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Board Committees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An Executive Committee</a:t>
            </a:r>
          </a:p>
          <a:p>
            <a:pPr lvl="1"/>
            <a:r>
              <a:rPr lang="en-GB" dirty="0" smtClean="0"/>
              <a:t>A Finance Committee</a:t>
            </a:r>
          </a:p>
          <a:p>
            <a:pPr lvl="1"/>
            <a:r>
              <a:rPr lang="en-GB" dirty="0" smtClean="0"/>
              <a:t>A Public Relation Committee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Board Sub Committees</a:t>
            </a:r>
          </a:p>
          <a:p>
            <a:pPr lvl="1"/>
            <a:r>
              <a:rPr lang="en-GB" dirty="0" smtClean="0"/>
              <a:t>Audit Committee</a:t>
            </a:r>
          </a:p>
          <a:p>
            <a:pPr lvl="1"/>
            <a:r>
              <a:rPr lang="en-GB" dirty="0" smtClean="0"/>
              <a:t>Compensation Committee</a:t>
            </a:r>
          </a:p>
          <a:p>
            <a:pPr lvl="1"/>
            <a:r>
              <a:rPr lang="en-GB" dirty="0" smtClean="0"/>
              <a:t>Nomination Committee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More attention on Directors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a “Good Board”?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Experienced members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Having different back ground i.e. technical as well as non technical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Independent board-having fraction of non-insider directors (difficult to find unambiguously independent directors)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Small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for Goose, good for Gander</a:t>
            </a:r>
          </a:p>
          <a:p>
            <a:pPr lvl="1"/>
            <a:r>
              <a:rPr lang="en-GB" dirty="0" smtClean="0"/>
              <a:t>One form of board may be/may not be good for others.</a:t>
            </a:r>
          </a:p>
          <a:p>
            <a:pPr lvl="1"/>
            <a:r>
              <a:rPr lang="en-GB" dirty="0" smtClean="0"/>
              <a:t>Small board may be/may not be good for others firms and vice versa.</a:t>
            </a:r>
          </a:p>
          <a:p>
            <a:pPr lvl="1"/>
            <a:r>
              <a:rPr lang="en-GB" dirty="0" smtClean="0"/>
              <a:t>Can good board lead to better firm performance?</a:t>
            </a:r>
          </a:p>
          <a:p>
            <a:pPr lvl="2"/>
            <a:r>
              <a:rPr lang="en-GB" dirty="0" smtClean="0"/>
              <a:t>No positive correlation between the board quality and firm performances.</a:t>
            </a:r>
          </a:p>
          <a:p>
            <a:pPr lvl="2"/>
            <a:r>
              <a:rPr lang="en-GB" dirty="0" smtClean="0"/>
              <a:t>Normally board are reactive, not proactive</a:t>
            </a:r>
          </a:p>
          <a:p>
            <a:pPr lvl="2"/>
            <a:r>
              <a:rPr lang="en-GB" dirty="0" smtClean="0"/>
              <a:t>Sometimes inside directors are good for board (e.g. infant or new firms or when the firm has to make any huge financial/investment decision) and some times outside directors (e.g. when audit as well as compensation matters are required)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potential problems with today's board</a:t>
            </a:r>
          </a:p>
          <a:p>
            <a:pPr lvl="1"/>
            <a:r>
              <a:rPr lang="en-GB" dirty="0" smtClean="0"/>
              <a:t>Outside Directors relationship with the top management (e.g. CEO)</a:t>
            </a:r>
          </a:p>
          <a:p>
            <a:pPr lvl="1"/>
            <a:r>
              <a:rPr lang="en-GB" dirty="0" smtClean="0"/>
              <a:t>Outside directors full motivation is still a question mark for firm’s board.</a:t>
            </a:r>
          </a:p>
          <a:p>
            <a:pPr lvl="1"/>
            <a:r>
              <a:rPr lang="en-GB" dirty="0" smtClean="0"/>
              <a:t>Inexperienced as well as busy outside directors are fruitless for the board</a:t>
            </a:r>
          </a:p>
          <a:p>
            <a:pPr lvl="1">
              <a:buNone/>
            </a:pPr>
            <a:endParaRPr lang="en-GB" sz="5400" dirty="0" smtClean="0"/>
          </a:p>
          <a:p>
            <a:pPr lvl="1">
              <a:buNone/>
            </a:pPr>
            <a:r>
              <a:rPr lang="en-GB" sz="5400" dirty="0" smtClean="0"/>
              <a:t>          </a:t>
            </a:r>
            <a:endParaRPr lang="en-GB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Board of Directors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r>
              <a:rPr lang="en-GB" b="1" dirty="0" smtClean="0"/>
              <a:t>Outlines </a:t>
            </a:r>
          </a:p>
          <a:p>
            <a:pPr lvl="1"/>
            <a:r>
              <a:rPr lang="en-GB" dirty="0" smtClean="0"/>
              <a:t>What is Investment Bank?</a:t>
            </a:r>
          </a:p>
          <a:p>
            <a:pPr lvl="1"/>
            <a:r>
              <a:rPr lang="en-GB" dirty="0" smtClean="0"/>
              <a:t>Examples of Investment banks</a:t>
            </a:r>
          </a:p>
          <a:p>
            <a:pPr lvl="1"/>
            <a:r>
              <a:rPr lang="en-GB" dirty="0" smtClean="0"/>
              <a:t>What does Investment Bank actually do?</a:t>
            </a:r>
          </a:p>
          <a:p>
            <a:pPr lvl="1"/>
            <a:r>
              <a:rPr lang="en-GB" dirty="0" smtClean="0"/>
              <a:t>What is “Security”?</a:t>
            </a:r>
          </a:p>
          <a:p>
            <a:pPr lvl="1"/>
            <a:r>
              <a:rPr lang="en-GB" dirty="0" smtClean="0"/>
              <a:t>Who are analysts in Investment Banks?</a:t>
            </a:r>
          </a:p>
          <a:p>
            <a:pPr lvl="1"/>
            <a:r>
              <a:rPr lang="en-GB" dirty="0" smtClean="0"/>
              <a:t>Duties and responsibilities of “Analysts”.</a:t>
            </a:r>
          </a:p>
          <a:p>
            <a:pPr lvl="1"/>
            <a:r>
              <a:rPr lang="en-GB" dirty="0" smtClean="0"/>
              <a:t>Methods of issuing stocks and bonds</a:t>
            </a:r>
          </a:p>
          <a:p>
            <a:pPr lvl="2"/>
            <a:r>
              <a:rPr lang="en-GB" dirty="0" smtClean="0"/>
              <a:t>Underwriting method</a:t>
            </a:r>
          </a:p>
          <a:p>
            <a:pPr lvl="2"/>
            <a:r>
              <a:rPr lang="en-GB" dirty="0" smtClean="0"/>
              <a:t>Best effort method</a:t>
            </a:r>
          </a:p>
          <a:p>
            <a:pPr lvl="1"/>
            <a:r>
              <a:rPr lang="en-GB" dirty="0" smtClean="0"/>
              <a:t>What is “IPO”?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Criticisms </a:t>
            </a:r>
            <a:r>
              <a:rPr lang="en-GB" dirty="0" smtClean="0"/>
              <a:t>of Investment Banks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IPO Problems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Structured Deals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categories of securities analysts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Buy-side Analysts (Institutional Investors)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Sell-side Analysts (Investment Bank)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“Institutional Investors”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Our focus is toward the sell-side analysts.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Functions of sell-side analysts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Course Review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Lecture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Quality of Analysts Recommendations</a:t>
            </a:r>
          </a:p>
          <a:p>
            <a:pPr lvl="1"/>
            <a:r>
              <a:rPr lang="en-GB" dirty="0" smtClean="0"/>
              <a:t>Conservative predictions</a:t>
            </a:r>
          </a:p>
          <a:p>
            <a:pPr lvl="1"/>
            <a:r>
              <a:rPr lang="en-GB" dirty="0" smtClean="0"/>
              <a:t>Under promise and over delivery is the name of this game </a:t>
            </a:r>
          </a:p>
          <a:p>
            <a:r>
              <a:rPr lang="en-GB" dirty="0" smtClean="0"/>
              <a:t>Potential conflicts of interests </a:t>
            </a:r>
          </a:p>
          <a:p>
            <a:pPr lvl="1"/>
            <a:r>
              <a:rPr lang="en-GB" dirty="0" smtClean="0"/>
              <a:t>Analysts and the firm they analyse</a:t>
            </a:r>
          </a:p>
          <a:p>
            <a:pPr lvl="1"/>
            <a:r>
              <a:rPr lang="en-GB" dirty="0" smtClean="0"/>
              <a:t>Analysts dual responsibility toward its employer (i.e. Investment Bank), the firm and the investors.</a:t>
            </a:r>
          </a:p>
          <a:p>
            <a:pPr lvl="1"/>
            <a:endParaRPr lang="en-GB" dirty="0" smtClean="0"/>
          </a:p>
          <a:p>
            <a:pPr lvl="5">
              <a:buNone/>
            </a:pPr>
            <a:r>
              <a:rPr lang="en-GB" sz="4800" dirty="0" smtClean="0"/>
              <a:t>       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Outlines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Shareholders are innocent and helpless victims when scandals occur.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categories of investors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Individual investors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Institutional investors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questions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Institutional investors are more effective and influential than the individual investors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Mutual Funds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advantage of professional investment management.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Funds managers have real access and information about the market.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Diversification in the investment.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Low cost and high quality investing.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Convenience and flexible.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6062472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Mutual funds investment funds are liquid and easy to withdraw.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700" b="1" dirty="0" smtClean="0"/>
              <a:t>Costs of Mutual Funds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Hidden fee charges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Shareholders activism?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goal of activists ranges from financial as well as non-financial matters.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Individual shareholders activism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Monitoring by large shareholders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Institutional Shareholders: An Overview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Does Institution Shareholders activism works?</a:t>
            </a:r>
          </a:p>
          <a:p>
            <a:pPr>
              <a:lnSpc>
                <a:spcPct val="17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				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Potential Roadblocks to effective Shareholders activism.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Limited desire to be activists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Many other options for investments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Mgt don’t hire pension fund advisors who are trouble makers for management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Private/public funds normally go with management activities.</a:t>
            </a:r>
          </a:p>
          <a:p>
            <a:pPr lvl="1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Law restricts them to become major of the firm.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 paperwork.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International Perspective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west, we can see company discourages one investor to become the significant owner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east, we can see greater owners i.e. family owner as well as state owner.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1792" lvl="1" indent="-228600">
              <a:spcBef>
                <a:spcPts val="324"/>
              </a:spcBef>
              <a:buClr>
                <a:srgbClr val="2DA2BF"/>
              </a:buClr>
              <a:buNone/>
            </a:pPr>
            <a:r>
              <a:rPr lang="en-GB" sz="2300" b="1" dirty="0" smtClean="0">
                <a:solidFill>
                  <a:prstClr val="black"/>
                </a:solidFill>
                <a:latin typeface="Lucida Sans Unicode"/>
              </a:rPr>
              <a:t>Outlines 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Studying global political system from business point of view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Goal of business i.e. profit maximization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Forms of businesses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What is corporate Governance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Investors influence on management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How to monitor management</a:t>
            </a:r>
          </a:p>
          <a:p>
            <a:pPr marL="621792" lvl="1" indent="-228600">
              <a:lnSpc>
                <a:spcPct val="150000"/>
              </a:lnSpc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GB" sz="2300" dirty="0" smtClean="0">
                <a:solidFill>
                  <a:prstClr val="black"/>
                </a:solidFill>
                <a:latin typeface="Lucida Sans Unicode"/>
              </a:rPr>
              <a:t>Corporate governance: An integrated and complex system.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Corporations and Corporate Governance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Outlines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Briefly discussion on  principle-agent or agency problem.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How manager can effect different stakeholders.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Examples of management self-serving activities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Types of executive compensations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Salary, Bonuses, Stock Options, 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There are advantages and disadvantages of bonuses and permanent increases to salary.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But the question is whether these incentives based compensation really work or not.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Positive relation between firm’s performance and management compensation (ex post evidence)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Positive relationship between management compensation and firm’s performances (ex ante evidence)</a:t>
            </a:r>
          </a:p>
          <a:p>
            <a:pPr lvl="2">
              <a:lnSpc>
                <a:spcPct val="150000"/>
              </a:lnSpc>
            </a:pPr>
            <a:endParaRPr lang="en-GB" dirty="0" smtClean="0"/>
          </a:p>
          <a:p>
            <a:pPr lvl="1"/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/>
              <a:t>Executive Incentives</a:t>
            </a:r>
            <a:endParaRPr lang="en-GB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Problems related with incentive based compensation.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Cost for a firm, price manipulation by CEO etc.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Normal perception about how stock market works.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Related with the economy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Basic problem related with executive stock options.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Expensive executive options- An easy solution.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Treat it as an expense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Cost for a firm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Identify stock options</a:t>
            </a:r>
          </a:p>
          <a:p>
            <a:pPr lvl="3">
              <a:lnSpc>
                <a:spcPct val="150000"/>
              </a:lnSpc>
            </a:pPr>
            <a:r>
              <a:rPr lang="en-GB" dirty="0" smtClean="0"/>
              <a:t>Contribute to corporate scandals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Other compensation to management.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CEO club membership qualifications.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Retirement (or resignation compensation).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Crime and punishment.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International Perspective </a:t>
            </a:r>
          </a:p>
          <a:p>
            <a:pPr lvl="1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solidFill>
                  <a:srgbClr val="464646"/>
                </a:solidFill>
              </a:rPr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 smtClean="0"/>
              <a:t>Outlines</a:t>
            </a:r>
          </a:p>
          <a:p>
            <a:pPr lvl="1"/>
            <a:r>
              <a:rPr lang="en-GB" dirty="0" smtClean="0"/>
              <a:t>Difference between Accountants and Auditors (A &amp;A).</a:t>
            </a:r>
          </a:p>
          <a:p>
            <a:pPr lvl="1"/>
            <a:r>
              <a:rPr lang="en-GB" dirty="0" smtClean="0"/>
              <a:t>Importance of Accountants and Auditors (A &amp; A).</a:t>
            </a:r>
          </a:p>
          <a:p>
            <a:pPr lvl="1"/>
            <a:r>
              <a:rPr lang="en-GB" dirty="0" smtClean="0"/>
              <a:t>Accounting for Inside use (management)</a:t>
            </a:r>
          </a:p>
          <a:p>
            <a:pPr lvl="1"/>
            <a:r>
              <a:rPr lang="en-GB" dirty="0" smtClean="0"/>
              <a:t>Accounting for outside use (Investors, Banks, The Governments, other stakeholders)</a:t>
            </a:r>
          </a:p>
          <a:p>
            <a:pPr lvl="1"/>
            <a:r>
              <a:rPr lang="en-GB" dirty="0" smtClean="0"/>
              <a:t>Difference between Financial Accounting and Managerial Accounting.</a:t>
            </a:r>
          </a:p>
          <a:p>
            <a:pPr lvl="1"/>
            <a:r>
              <a:rPr lang="en-GB" dirty="0" smtClean="0"/>
              <a:t>Advantages &amp; Disadvantages of Financial Accounting.</a:t>
            </a:r>
          </a:p>
          <a:p>
            <a:pPr lvl="1"/>
            <a:r>
              <a:rPr lang="en-GB" dirty="0" smtClean="0"/>
              <a:t>Advantages &amp; Disadvantages of Managerial Accounting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Accountants and Auditors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 lvl="1"/>
            <a:r>
              <a:rPr lang="en-GB" dirty="0" smtClean="0"/>
              <a:t>Financial statement/position explanation.</a:t>
            </a:r>
          </a:p>
          <a:p>
            <a:pPr lvl="1"/>
            <a:r>
              <a:rPr lang="en-GB" dirty="0" smtClean="0"/>
              <a:t>Accounting records are different for Managers and Public Financial Statement.</a:t>
            </a:r>
          </a:p>
          <a:p>
            <a:pPr lvl="1"/>
            <a:r>
              <a:rPr lang="en-GB" dirty="0" smtClean="0"/>
              <a:t>Reasons for differences in Financial Accounting and Managerial Accounting.</a:t>
            </a:r>
          </a:p>
          <a:p>
            <a:pPr lvl="1"/>
            <a:r>
              <a:rPr lang="en-GB" dirty="0" smtClean="0"/>
              <a:t> Problems that may occur in accounting.</a:t>
            </a:r>
          </a:p>
          <a:p>
            <a:pPr lvl="2"/>
            <a:r>
              <a:rPr lang="en-GB" dirty="0" smtClean="0"/>
              <a:t>Unintentional errors</a:t>
            </a:r>
          </a:p>
          <a:p>
            <a:pPr lvl="2"/>
            <a:r>
              <a:rPr lang="en-GB" dirty="0" smtClean="0"/>
              <a:t>Problems with receivables</a:t>
            </a:r>
          </a:p>
          <a:p>
            <a:pPr lvl="2"/>
            <a:r>
              <a:rPr lang="en-GB" dirty="0" smtClean="0"/>
              <a:t>Intentional Errors.</a:t>
            </a:r>
          </a:p>
          <a:p>
            <a:pPr lvl="2"/>
            <a:r>
              <a:rPr lang="en-GB" dirty="0" smtClean="0"/>
              <a:t>Understated liabilities</a:t>
            </a:r>
          </a:p>
          <a:p>
            <a:pPr lvl="2"/>
            <a:r>
              <a:rPr lang="en-GB" dirty="0" smtClean="0"/>
              <a:t>Overstated assets.</a:t>
            </a:r>
          </a:p>
          <a:p>
            <a:pPr lvl="2"/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Accountants and Auditors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300" dirty="0" smtClean="0"/>
              <a:t>Who are Responsible</a:t>
            </a:r>
          </a:p>
          <a:p>
            <a:pPr lvl="1"/>
            <a:r>
              <a:rPr lang="en-GB" sz="1900" dirty="0" smtClean="0"/>
              <a:t>Accountant or Manager</a:t>
            </a:r>
          </a:p>
          <a:p>
            <a:r>
              <a:rPr lang="en-GB" sz="2300" dirty="0" smtClean="0"/>
              <a:t>Audit Role</a:t>
            </a:r>
          </a:p>
          <a:p>
            <a:r>
              <a:rPr lang="en-GB" sz="2300" dirty="0" smtClean="0"/>
              <a:t>Types of Auditors</a:t>
            </a:r>
          </a:p>
          <a:p>
            <a:pPr lvl="1"/>
            <a:r>
              <a:rPr lang="en-GB" sz="1900" dirty="0" smtClean="0"/>
              <a:t>Independent Auditor</a:t>
            </a:r>
          </a:p>
          <a:p>
            <a:pPr lvl="1"/>
            <a:r>
              <a:rPr lang="en-GB" sz="1900" dirty="0" smtClean="0"/>
              <a:t>Internal Auditor</a:t>
            </a:r>
          </a:p>
          <a:p>
            <a:pPr lvl="1"/>
            <a:r>
              <a:rPr lang="en-GB" sz="1900" dirty="0" smtClean="0"/>
              <a:t>Government Auditor.</a:t>
            </a:r>
            <a:endParaRPr lang="en-GB" sz="1700" dirty="0" smtClean="0"/>
          </a:p>
          <a:p>
            <a:r>
              <a:rPr lang="en-GB" sz="2300" dirty="0" smtClean="0"/>
              <a:t>World largest 4 Audit Firms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Price Waterhouse Coopers (HO in UK)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Deloitte &amp; </a:t>
            </a:r>
            <a:r>
              <a:rPr lang="en-GB" sz="1800" dirty="0" err="1" smtClean="0"/>
              <a:t>Touche</a:t>
            </a:r>
            <a:r>
              <a:rPr lang="en-GB" sz="1800" dirty="0" smtClean="0"/>
              <a:t> (HO in US)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Ernst &amp; Young (Ho in UK)</a:t>
            </a:r>
          </a:p>
          <a:p>
            <a:pPr lvl="1">
              <a:lnSpc>
                <a:spcPct val="110000"/>
              </a:lnSpc>
            </a:pPr>
            <a:r>
              <a:rPr lang="en-GB" sz="1800" dirty="0" smtClean="0"/>
              <a:t>KPMG (HO in Netherland)</a:t>
            </a:r>
          </a:p>
          <a:p>
            <a:pPr lvl="1"/>
            <a:endParaRPr lang="en-GB" sz="1900" dirty="0" smtClean="0"/>
          </a:p>
          <a:p>
            <a:pPr>
              <a:buNone/>
            </a:pPr>
            <a:endParaRPr lang="en-GB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Accountants and Auditors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The changing role of accountants-managing earnings i.e. accountants will act as a profit-centers</a:t>
            </a:r>
          </a:p>
          <a:p>
            <a:pPr lvl="1"/>
            <a:r>
              <a:rPr lang="en-GB" dirty="0" smtClean="0"/>
              <a:t>Through managing earning methods, accountants can release the pressure of managers as well as analysts.</a:t>
            </a:r>
          </a:p>
          <a:p>
            <a:pPr lvl="1"/>
            <a:r>
              <a:rPr lang="en-GB" dirty="0" smtClean="0"/>
              <a:t>Window dressing and smooth earnings are another technique used by accountants to show the favourable financial condition of the company. </a:t>
            </a:r>
          </a:p>
          <a:p>
            <a:pPr lvl="1"/>
            <a:r>
              <a:rPr lang="en-GB" dirty="0" smtClean="0"/>
              <a:t>Price manipulation is acceptable to some extend but it should not violate the law becoming fraudulent acts.</a:t>
            </a:r>
          </a:p>
          <a:p>
            <a:pPr lvl="1"/>
            <a:r>
              <a:rPr lang="en-GB" dirty="0" smtClean="0"/>
              <a:t>End of the story is that investors as well as stock holders will have to suffer with all these techniques used by accountants and management.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Accountants and Auditors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1357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Corporate Governance</vt:lpstr>
      <vt:lpstr>Course Review</vt:lpstr>
      <vt:lpstr>Corporations and Corporate Governance</vt:lpstr>
      <vt:lpstr>Executive Incentives</vt:lpstr>
      <vt:lpstr>Executive Incentives</vt:lpstr>
      <vt:lpstr>Accountants and Auditors</vt:lpstr>
      <vt:lpstr>Accountants and Auditors</vt:lpstr>
      <vt:lpstr>Accountants and Auditors</vt:lpstr>
      <vt:lpstr>Accountants and Auditors</vt:lpstr>
      <vt:lpstr>Accountants and Auditors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The Board of Directors</vt:lpstr>
      <vt:lpstr>Investment Banks &amp; Securities Analysts</vt:lpstr>
      <vt:lpstr>Investment Banks &amp; Securities Analysts</vt:lpstr>
      <vt:lpstr>Investment Banks &amp; Securities Analysts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Irfan</dc:creator>
  <cp:lastModifiedBy>vcomsats</cp:lastModifiedBy>
  <cp:revision>81</cp:revision>
  <dcterms:created xsi:type="dcterms:W3CDTF">2006-08-16T00:00:00Z</dcterms:created>
  <dcterms:modified xsi:type="dcterms:W3CDTF">2013-05-31T05:12:22Z</dcterms:modified>
</cp:coreProperties>
</file>