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9" r:id="rId45"/>
    <p:sldId id="340" r:id="rId46"/>
    <p:sldId id="341" r:id="rId47"/>
    <p:sldId id="342" r:id="rId48"/>
    <p:sldId id="331" r:id="rId49"/>
    <p:sldId id="332" r:id="rId50"/>
    <p:sldId id="333" r:id="rId51"/>
    <p:sldId id="33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The Target Firm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Increase in share price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Is it appropriate to acquire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Successful firm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Unsuccessful firm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if the management (acquiree firm) didn’t accept the takeover bid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Corporate Takeovers: A Governance Mechanism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“Hostile” takeover is in the eye of the beholder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Acquisition/merger being approved by the target firm.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Target firm may go for “friendly” deal 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Perks for the management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Premium for the shareholders</a:t>
            </a:r>
          </a:p>
          <a:p>
            <a:pPr lvl="2"/>
            <a:endParaRPr lang="en-GB" dirty="0" smtClean="0"/>
          </a:p>
          <a:p>
            <a:pPr lvl="7">
              <a:buNone/>
            </a:pPr>
            <a:r>
              <a:rPr lang="en-GB" sz="2800" dirty="0" smtClean="0"/>
              <a:t>           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rgbClr val="464646"/>
                </a:solidFill>
              </a:rPr>
              <a:t>Corporate Takeovers: A Governance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takeover </a:t>
            </a:r>
            <a:r>
              <a:rPr lang="en-GB" dirty="0" smtClean="0"/>
              <a:t>Defences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1. Firm Level Pre-emptive defences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Poison Pills</a:t>
            </a:r>
          </a:p>
          <a:p>
            <a:pPr lvl="4">
              <a:lnSpc>
                <a:spcPct val="150000"/>
              </a:lnSpc>
            </a:pPr>
            <a:r>
              <a:rPr lang="en-GB" dirty="0" smtClean="0"/>
              <a:t>Acquirer firm stocks at a deep discount rate</a:t>
            </a:r>
          </a:p>
          <a:p>
            <a:pPr lvl="4">
              <a:lnSpc>
                <a:spcPct val="150000"/>
              </a:lnSpc>
            </a:pPr>
            <a:r>
              <a:rPr lang="en-GB" dirty="0" smtClean="0"/>
              <a:t>Target firm’s debt immediately due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Golden Parachute (payment to managers)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Super majority rule (2/3 shareholders approval)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Staggered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rgbClr val="464646"/>
                </a:solidFill>
              </a:rPr>
              <a:t>Corporate Takeovers: A Governance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dirty="0" smtClean="0"/>
              <a:t>1.1 Firm Level Reactionary Takeover Defences</a:t>
            </a:r>
          </a:p>
          <a:p>
            <a:pPr lvl="3"/>
            <a:r>
              <a:rPr lang="en-GB" dirty="0" smtClean="0"/>
              <a:t>Greenmail (purchasing shares from the major shareholders at a premium to prevent takeover)</a:t>
            </a:r>
          </a:p>
          <a:p>
            <a:pPr lvl="3"/>
            <a:r>
              <a:rPr lang="en-GB" dirty="0" smtClean="0"/>
              <a:t>Convincing (by management to convince the shareholders)</a:t>
            </a:r>
          </a:p>
          <a:p>
            <a:pPr lvl="3"/>
            <a:endParaRPr lang="en-GB" dirty="0" smtClean="0"/>
          </a:p>
          <a:p>
            <a:pPr lvl="2"/>
            <a:r>
              <a:rPr lang="en-GB" dirty="0" smtClean="0"/>
              <a:t>2. State Level Anti-Takeover Laws</a:t>
            </a:r>
          </a:p>
          <a:p>
            <a:pPr lvl="3"/>
            <a:r>
              <a:rPr lang="en-GB" dirty="0" smtClean="0"/>
              <a:t>Freeze-out Laws</a:t>
            </a:r>
          </a:p>
          <a:p>
            <a:pPr lvl="3"/>
            <a:r>
              <a:rPr lang="en-GB" dirty="0" smtClean="0"/>
              <a:t>Fair price law (later shareholders get the same price)</a:t>
            </a:r>
          </a:p>
          <a:p>
            <a:pPr lvl="3"/>
            <a:r>
              <a:rPr lang="en-GB" dirty="0" smtClean="0"/>
              <a:t>Poison pill endorsement laws</a:t>
            </a:r>
          </a:p>
          <a:p>
            <a:pPr lvl="3"/>
            <a:r>
              <a:rPr lang="en-GB" dirty="0" smtClean="0"/>
              <a:t>A control share acquisition law ( shareholders approval)</a:t>
            </a:r>
          </a:p>
          <a:p>
            <a:pPr lvl="3"/>
            <a:r>
              <a:rPr lang="en-GB" dirty="0" smtClean="0"/>
              <a:t>A constituency statute (include non-shareholders)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Corporate Takeovers: A Governance Mechanism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Assessment of takeover Defences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Are takeover defences bad for governance system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Takeover defences are bad for governance system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But the pros and cons of takeover defences should be evaluated.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But normally these defences are just to increase the company price</a:t>
            </a:r>
          </a:p>
          <a:p>
            <a:pPr lvl="6">
              <a:lnSpc>
                <a:spcPct val="150000"/>
              </a:lnSpc>
              <a:buNone/>
            </a:pPr>
            <a:r>
              <a:rPr lang="en-GB" sz="4000" dirty="0" smtClean="0"/>
              <a:t>      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rgbClr val="464646"/>
                </a:solidFill>
              </a:rPr>
              <a:t>Corporate Takeovers: A Governance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/>
              <a:t>Outlines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Role of Media in ensuring Corporate Governance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Media can play role in CG by effecting in three ways;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Pressure on politicians to go for corporate law reforms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Pressure on managers to take care of the shareholders money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Pressure on managers to take care of the societal norms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 </a:t>
            </a:r>
          </a:p>
          <a:p>
            <a:pPr lvl="1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50" dirty="0" smtClean="0">
                <a:solidFill>
                  <a:prstClr val="black"/>
                </a:solidFill>
              </a:rPr>
              <a:t>Role of Media in ensuring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Importance of media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Can play role even in the absence of legal act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Harms of using advertisement as a media tool.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Misrepresentation of facts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Media and corporate governance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Should be broadened rather than just legal and contractual aspects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Managers focus should be shareholders but also the societal norms</a:t>
            </a:r>
          </a:p>
          <a:p>
            <a:pPr lvl="2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50" dirty="0" smtClean="0">
                <a:solidFill>
                  <a:prstClr val="black"/>
                </a:solidFill>
              </a:rPr>
              <a:t>Role of Media in ensuring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Individual as well as institutional investors can use press to fight with the management.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Selective coverage and media credibility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Sometimes foreign newspapers are more credible than the local.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The issue of credibility can question the investigation made by the newspaper</a:t>
            </a:r>
          </a:p>
          <a:p>
            <a:pPr lvl="2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50" dirty="0" smtClean="0">
                <a:solidFill>
                  <a:prstClr val="black"/>
                </a:solidFill>
              </a:rPr>
              <a:t>Role of Media in ensuring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/>
          </a:bodyPr>
          <a:lstStyle/>
          <a:p>
            <a:pPr lvl="2">
              <a:lnSpc>
                <a:spcPct val="150000"/>
              </a:lnSpc>
            </a:pPr>
            <a:r>
              <a:rPr lang="en-GB" dirty="0" smtClean="0"/>
              <a:t>Management side deals can increase the query of credibility.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 single credible newspaper can’t fight with lots more incredible newspapers. 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Adverse effects of advertising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Deception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Fear appeals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Positive effects of advertising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Guidance to children in making decisions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Developing skills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socialization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50" dirty="0" smtClean="0">
                <a:solidFill>
                  <a:prstClr val="black"/>
                </a:solidFill>
              </a:rPr>
              <a:t>Role of Media in ensuring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Materialism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Advertising Alcoholic Beverages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Competitive Advertising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Increasing cost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Absence of full disclosure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Use of celebrities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Fantasy and reality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50" dirty="0" smtClean="0">
                <a:solidFill>
                  <a:prstClr val="black"/>
                </a:solidFill>
              </a:rPr>
              <a:t>Role of Media in ensuring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Course Review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32</a:t>
            </a:r>
            <a:r>
              <a:rPr lang="en-GB" baseline="30000" dirty="0" smtClean="0"/>
              <a:t>nd</a:t>
            </a:r>
            <a:r>
              <a:rPr lang="en-GB" dirty="0" smtClean="0"/>
              <a:t> Lecture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Outlines</a:t>
            </a:r>
          </a:p>
          <a:p>
            <a:pPr lvl="1"/>
            <a:r>
              <a:rPr lang="en-GB" dirty="0" smtClean="0"/>
              <a:t>Introduction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Also know as Public Company Accounting Reforms and Investor Protection Act of 2002.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SOX contain laws pertaining to corporate governance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SOX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To regulate auditors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Created laws pertaining to corporate responsibilities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And increased punishments for corporate white-collar crime</a:t>
            </a:r>
          </a:p>
          <a:p>
            <a:pPr lvl="2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Public Company Accounting Oversight Board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 	1. registration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2. standard auditing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3. inspection of firms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4. investigations and sanctions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5. improve auditing services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6. compliance with the rule of Board</a:t>
            </a:r>
          </a:p>
          <a:p>
            <a:pPr>
              <a:lnSpc>
                <a:spcPct val="150000"/>
              </a:lnSpc>
              <a:buNone/>
            </a:pPr>
            <a:r>
              <a:rPr lang="en-GB" sz="1800" dirty="0" smtClean="0"/>
              <a:t>	7. oversee the board budget</a:t>
            </a:r>
          </a:p>
          <a:p>
            <a:pPr lvl="2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Auditors independence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Accounting firms will not perform both auditing as well as consulting activities for a single firm.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Changes after five years in audit team.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An executive from the accounting firm within the past year will disqualify the public company to be audited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Rotation of accounting firms conducting audits.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Corporate Responsibilities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Making audit committee independent </a:t>
            </a:r>
            <a:r>
              <a:rPr lang="en-GB" dirty="0" smtClean="0"/>
              <a:t>from </a:t>
            </a:r>
            <a:r>
              <a:rPr lang="en-GB" dirty="0" smtClean="0"/>
              <a:t>the management.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CEO and CFO will be responsible for the financial statement.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Separate any profit from bonuses or stock sales that needs to be restated as a result of misconduct.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No stock transaction during employee pension plan.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Enhanced Financial Disclosure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All transactions must be disclosed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Report to SEC within 2 days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Encourage code of ethics and report everything to SEC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Analysts conflicts of Interests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Analysts should be separated from the investment banking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SEC Resources and Authority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SEC budget expanded greatly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Corporate and criminal fraud, accountability and penalties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Different sentences and penalties were introduces 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				</a:t>
            </a:r>
            <a:endParaRPr lang="en-GB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Will the act be beneficial?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Most rules are misplaced or repetition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Can’t guarantee corporate scandals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Expensive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Cost for firms and no firm value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Still debatable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Other Regulatory Changes</a:t>
            </a:r>
          </a:p>
          <a:p>
            <a:pPr lvl="2">
              <a:lnSpc>
                <a:spcPct val="150000"/>
              </a:lnSpc>
            </a:pPr>
            <a:endParaRPr lang="en-GB" dirty="0" smtClean="0"/>
          </a:p>
          <a:p>
            <a:pPr lvl="2">
              <a:lnSpc>
                <a:spcPct val="150000"/>
              </a:lnSpc>
            </a:pPr>
            <a:r>
              <a:rPr lang="en-GB" dirty="0" smtClean="0"/>
              <a:t>The NYSE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NYSE can’t effect non-listed firms as well as other business members like auditors, financial analysts.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Focus on more independent directors</a:t>
            </a:r>
          </a:p>
          <a:p>
            <a:pPr lvl="4">
              <a:lnSpc>
                <a:spcPct val="150000"/>
              </a:lnSpc>
            </a:pPr>
            <a:r>
              <a:rPr lang="en-GB" dirty="0" smtClean="0"/>
              <a:t>In nominating, compensation and audit committees.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NYSE require shareholders approval all executive equity based compensation plan 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It brings </a:t>
            </a:r>
            <a:r>
              <a:rPr lang="en-GB" dirty="0" err="1" smtClean="0"/>
              <a:t>transparancy</a:t>
            </a:r>
            <a:r>
              <a:rPr lang="en-GB" dirty="0" smtClean="0"/>
              <a:t>.</a:t>
            </a:r>
          </a:p>
          <a:p>
            <a:pPr lvl="4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dirty="0" smtClean="0"/>
              <a:t>NASDAQ</a:t>
            </a:r>
          </a:p>
          <a:p>
            <a:pPr lvl="3"/>
            <a:r>
              <a:rPr lang="en-GB" dirty="0" smtClean="0"/>
              <a:t>Small firms can work with small number of independent directors. </a:t>
            </a:r>
          </a:p>
          <a:p>
            <a:pPr lvl="3"/>
            <a:r>
              <a:rPr lang="en-GB" dirty="0" smtClean="0"/>
              <a:t>So independent directors can perform the duties of different committees as well as executive compensations</a:t>
            </a:r>
          </a:p>
          <a:p>
            <a:pPr lvl="3">
              <a:buNone/>
            </a:pPr>
            <a:endParaRPr lang="en-GB" dirty="0" smtClean="0"/>
          </a:p>
          <a:p>
            <a:pPr lvl="3">
              <a:buNone/>
            </a:pPr>
            <a:r>
              <a:rPr lang="en-GB" dirty="0" smtClean="0"/>
              <a:t>   The US government is looking to tighter the securities regulations but there is a long way to go. </a:t>
            </a:r>
          </a:p>
          <a:p>
            <a:pPr lvl="3">
              <a:buNone/>
            </a:pPr>
            <a:endParaRPr lang="en-GB" sz="2400" dirty="0" smtClean="0"/>
          </a:p>
          <a:p>
            <a:pPr lvl="3">
              <a:buNone/>
            </a:pPr>
            <a:endParaRPr lang="en-GB" sz="2400" dirty="0" smtClean="0"/>
          </a:p>
          <a:p>
            <a:pPr lvl="3">
              <a:buNone/>
            </a:pPr>
            <a:r>
              <a:rPr lang="en-GB" sz="2400" dirty="0" smtClean="0"/>
              <a:t>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Governance Rules-SOX 2002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Outlines</a:t>
            </a:r>
          </a:p>
          <a:p>
            <a:pPr lvl="1"/>
            <a:r>
              <a:rPr lang="en-GB" dirty="0" smtClean="0"/>
              <a:t>1. Introduction</a:t>
            </a:r>
          </a:p>
          <a:p>
            <a:pPr lvl="2"/>
            <a:r>
              <a:rPr lang="en-GB" dirty="0" smtClean="0"/>
              <a:t>Monopoly is that one person or company controls 1/3 of the local or national market</a:t>
            </a:r>
          </a:p>
          <a:p>
            <a:pPr lvl="2"/>
            <a:r>
              <a:rPr lang="en-GB" dirty="0" smtClean="0"/>
              <a:t>Abuses of monopolies are</a:t>
            </a:r>
          </a:p>
          <a:p>
            <a:pPr lvl="3"/>
            <a:r>
              <a:rPr lang="en-GB" dirty="0" smtClean="0"/>
              <a:t>High prices</a:t>
            </a:r>
          </a:p>
          <a:p>
            <a:pPr lvl="3"/>
            <a:r>
              <a:rPr lang="en-GB" dirty="0" smtClean="0"/>
              <a:t>Wrong allocation of resources </a:t>
            </a:r>
          </a:p>
          <a:p>
            <a:pPr lvl="3"/>
            <a:r>
              <a:rPr lang="en-GB" dirty="0" smtClean="0"/>
              <a:t>Abuse of investors/markets by giving wrong information.</a:t>
            </a:r>
          </a:p>
          <a:p>
            <a:pPr lvl="3"/>
            <a:r>
              <a:rPr lang="en-GB" dirty="0" smtClean="0"/>
              <a:t>Preventing inventions</a:t>
            </a:r>
          </a:p>
          <a:p>
            <a:pPr lvl="3"/>
            <a:r>
              <a:rPr lang="en-GB" dirty="0" smtClean="0"/>
              <a:t>Economic instability</a:t>
            </a:r>
          </a:p>
          <a:p>
            <a:pPr lvl="3"/>
            <a:r>
              <a:rPr lang="en-GB" dirty="0" smtClean="0"/>
              <a:t>Corruption and bribery</a:t>
            </a:r>
          </a:p>
          <a:p>
            <a:pPr lvl="3"/>
            <a:r>
              <a:rPr lang="en-GB" dirty="0" smtClean="0"/>
              <a:t>Economic power in the hands of few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Outlines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Introduction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Who care about the firm 1. stock holders 2. Creditors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types of lenders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Commercial Banks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Individual (bondholders)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Credit Rating Agencies (CRAs)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Analysis of the situation having different credit ratings by different CRAs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Anti-monopoly laws </a:t>
            </a:r>
          </a:p>
          <a:p>
            <a:pPr lvl="2"/>
            <a:r>
              <a:rPr lang="en-GB" dirty="0" smtClean="0"/>
              <a:t>Prevents firms to make monopoly </a:t>
            </a:r>
          </a:p>
          <a:p>
            <a:pPr lvl="2"/>
            <a:r>
              <a:rPr lang="en-GB" dirty="0" smtClean="0"/>
              <a:t>Prevent unfair price discrimination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Competitive firm is preferred because </a:t>
            </a:r>
          </a:p>
          <a:p>
            <a:pPr lvl="2"/>
            <a:r>
              <a:rPr lang="en-GB" dirty="0" smtClean="0"/>
              <a:t>Low prices</a:t>
            </a:r>
          </a:p>
          <a:p>
            <a:pPr lvl="2"/>
            <a:r>
              <a:rPr lang="en-GB" dirty="0" smtClean="0"/>
              <a:t>Avoid wastages for competition</a:t>
            </a:r>
          </a:p>
          <a:p>
            <a:pPr lvl="2"/>
            <a:r>
              <a:rPr lang="en-GB" dirty="0" smtClean="0"/>
              <a:t>Efficiency</a:t>
            </a:r>
          </a:p>
          <a:p>
            <a:pPr lvl="2"/>
            <a:r>
              <a:rPr lang="en-GB" dirty="0" smtClean="0"/>
              <a:t>Consumers’ tastes and preferences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 smtClean="0"/>
              <a:t>2. The concept, logic and benefits of competition</a:t>
            </a:r>
          </a:p>
          <a:p>
            <a:pPr lvl="2"/>
            <a:r>
              <a:rPr lang="en-GB" dirty="0" smtClean="0"/>
              <a:t>Entrepreneurial culture leads to more producers and sellers</a:t>
            </a:r>
          </a:p>
          <a:p>
            <a:pPr lvl="2"/>
            <a:r>
              <a:rPr lang="en-GB" dirty="0" smtClean="0"/>
              <a:t>Increased supply capabilities</a:t>
            </a:r>
          </a:p>
          <a:p>
            <a:pPr lvl="2"/>
            <a:r>
              <a:rPr lang="en-GB" dirty="0" smtClean="0"/>
              <a:t>Cost-cutting through research efforts</a:t>
            </a:r>
          </a:p>
          <a:p>
            <a:pPr lvl="2"/>
            <a:r>
              <a:rPr lang="en-GB" dirty="0" smtClean="0"/>
              <a:t>Reduction in wastages, &amp; improvement in efficiency &amp; productivity</a:t>
            </a:r>
          </a:p>
          <a:p>
            <a:pPr lvl="2"/>
            <a:r>
              <a:rPr lang="en-GB" dirty="0" smtClean="0"/>
              <a:t>Customer focused</a:t>
            </a:r>
          </a:p>
          <a:p>
            <a:pPr lvl="2"/>
            <a:r>
              <a:rPr lang="en-GB" dirty="0" smtClean="0"/>
              <a:t>More access to foreign market</a:t>
            </a:r>
          </a:p>
          <a:p>
            <a:pPr lvl="2"/>
            <a:r>
              <a:rPr lang="en-GB" dirty="0" smtClean="0"/>
              <a:t>Favourable environment for trade and investment</a:t>
            </a:r>
          </a:p>
          <a:p>
            <a:pPr lvl="2"/>
            <a:r>
              <a:rPr lang="en-GB" dirty="0" smtClean="0"/>
              <a:t>Best sources utilization</a:t>
            </a:r>
          </a:p>
          <a:p>
            <a:pPr lvl="2"/>
            <a:r>
              <a:rPr lang="en-GB" dirty="0" smtClean="0"/>
              <a:t>Wide range of available goods and services</a:t>
            </a:r>
          </a:p>
          <a:p>
            <a:pPr lvl="2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Regulation of competition</a:t>
            </a:r>
          </a:p>
          <a:p>
            <a:pPr lvl="2"/>
            <a:r>
              <a:rPr lang="en-GB" dirty="0" smtClean="0"/>
              <a:t>Competition must be regulated through some legislation which helps in;</a:t>
            </a:r>
          </a:p>
          <a:p>
            <a:pPr lvl="3"/>
            <a:r>
              <a:rPr lang="en-GB" dirty="0" smtClean="0"/>
              <a:t>Firms dominance</a:t>
            </a:r>
          </a:p>
          <a:p>
            <a:pPr lvl="3"/>
            <a:r>
              <a:rPr lang="en-GB" dirty="0" smtClean="0"/>
              <a:t>Prevents monopolies</a:t>
            </a:r>
          </a:p>
          <a:p>
            <a:pPr lvl="3"/>
            <a:r>
              <a:rPr lang="en-GB" dirty="0" smtClean="0"/>
              <a:t>Controlling anti-competitive acts like</a:t>
            </a:r>
          </a:p>
          <a:p>
            <a:pPr lvl="4"/>
            <a:r>
              <a:rPr lang="en-GB" dirty="0" smtClean="0"/>
              <a:t>Full line forcing</a:t>
            </a:r>
          </a:p>
          <a:p>
            <a:pPr lvl="4"/>
            <a:r>
              <a:rPr lang="en-GB" dirty="0" smtClean="0"/>
              <a:t>Predatory pricing</a:t>
            </a:r>
          </a:p>
          <a:p>
            <a:pPr lvl="1"/>
            <a:r>
              <a:rPr lang="en-GB" dirty="0" smtClean="0"/>
              <a:t>Corporate governance under limited competition</a:t>
            </a:r>
          </a:p>
          <a:p>
            <a:pPr lvl="2"/>
            <a:r>
              <a:rPr lang="en-GB" dirty="0" smtClean="0"/>
              <a:t>Regulatory barriers weaken the managerial efforts and board supervisions leads to governance issues.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Constraints to competition in developing countries</a:t>
            </a:r>
          </a:p>
          <a:p>
            <a:pPr lvl="2"/>
            <a:r>
              <a:rPr lang="en-GB" dirty="0" smtClean="0"/>
              <a:t>Nationalization and “public interest” cause constraints for firms to work efficiently.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Banks’ role in restraining emergence of securities markets</a:t>
            </a:r>
          </a:p>
          <a:p>
            <a:pPr lvl="2"/>
            <a:r>
              <a:rPr lang="en-GB" dirty="0" smtClean="0"/>
              <a:t>Banks credit reduces the need to invest in the securities markets </a:t>
            </a:r>
          </a:p>
          <a:p>
            <a:pPr lvl="2"/>
            <a:r>
              <a:rPr lang="en-GB" dirty="0" smtClean="0"/>
              <a:t>Banks can play vital role to analyse the companies value for further businesses.</a:t>
            </a:r>
          </a:p>
          <a:p>
            <a:pPr lvl="2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Lack of competition promotes ownership concentration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More competitive markets result in more public firm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Less competitive markets result in more private firms</a:t>
            </a:r>
          </a:p>
          <a:p>
            <a:pPr lvl="2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3. Benefits of competition to stakeholders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Managers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Benefits of competition </a:t>
            </a:r>
          </a:p>
          <a:p>
            <a:pPr lvl="2"/>
            <a:r>
              <a:rPr lang="en-GB" dirty="0" smtClean="0"/>
              <a:t>Competition in the product market</a:t>
            </a:r>
          </a:p>
          <a:p>
            <a:pPr lvl="3"/>
            <a:r>
              <a:rPr lang="en-GB" dirty="0" smtClean="0"/>
              <a:t>Quality products</a:t>
            </a:r>
          </a:p>
          <a:p>
            <a:pPr lvl="3"/>
            <a:r>
              <a:rPr lang="en-GB" dirty="0" smtClean="0"/>
              <a:t>Low prices</a:t>
            </a:r>
          </a:p>
          <a:p>
            <a:pPr lvl="3"/>
            <a:endParaRPr lang="en-GB" dirty="0" smtClean="0"/>
          </a:p>
          <a:p>
            <a:pPr lvl="2"/>
            <a:r>
              <a:rPr lang="en-GB" dirty="0" smtClean="0"/>
              <a:t>Competition in the capital market</a:t>
            </a:r>
          </a:p>
          <a:p>
            <a:pPr lvl="3"/>
            <a:r>
              <a:rPr lang="en-GB" dirty="0" smtClean="0"/>
              <a:t>Relationship of firms and financial institutions</a:t>
            </a:r>
          </a:p>
          <a:p>
            <a:pPr lvl="3"/>
            <a:endParaRPr lang="en-GB" dirty="0" smtClean="0"/>
          </a:p>
          <a:p>
            <a:pPr lvl="2"/>
            <a:r>
              <a:rPr lang="en-GB" dirty="0" smtClean="0"/>
              <a:t>Economic Power and Political Influence</a:t>
            </a:r>
          </a:p>
          <a:p>
            <a:pPr lvl="3"/>
            <a:r>
              <a:rPr lang="en-GB" dirty="0" smtClean="0"/>
              <a:t>Firms can take political influence for their benefits</a:t>
            </a:r>
          </a:p>
          <a:p>
            <a:pPr lvl="3"/>
            <a:r>
              <a:rPr lang="en-GB" dirty="0" smtClean="0"/>
              <a:t>Monopolistic market can lead toward the political influence, would results in bad governance.</a:t>
            </a:r>
          </a:p>
          <a:p>
            <a:pPr lvl="3"/>
            <a:r>
              <a:rPr lang="en-GB" dirty="0" smtClean="0"/>
              <a:t>Competition is the only solution.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Enforcement of Good Governance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First go for private enforcement through market mechanism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Or self-regulation through trade associations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Or public enforcement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Positive competition reduces the burden of enforcement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Enforcement is vital</a:t>
            </a:r>
          </a:p>
          <a:p>
            <a:pPr lvl="2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Challenges to Good Enforcement</a:t>
            </a:r>
          </a:p>
          <a:p>
            <a:pPr lvl="2"/>
            <a:r>
              <a:rPr lang="en-GB" dirty="0" smtClean="0"/>
              <a:t>Resources </a:t>
            </a:r>
          </a:p>
          <a:p>
            <a:pPr lvl="2"/>
            <a:r>
              <a:rPr lang="en-GB" dirty="0" smtClean="0"/>
              <a:t>Meaningful sanctions</a:t>
            </a:r>
          </a:p>
          <a:p>
            <a:pPr lvl="2"/>
            <a:r>
              <a:rPr lang="en-GB" dirty="0" smtClean="0"/>
              <a:t>A real big challenge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Competition Agencies and Competition Policies</a:t>
            </a:r>
          </a:p>
          <a:p>
            <a:pPr lvl="2"/>
            <a:r>
              <a:rPr lang="en-GB" dirty="0" smtClean="0"/>
              <a:t>To prevent anti-competitive practices</a:t>
            </a:r>
          </a:p>
          <a:p>
            <a:pPr lvl="2"/>
            <a:r>
              <a:rPr lang="en-GB" dirty="0" smtClean="0"/>
              <a:t>To resist the lobbying of interest groups</a:t>
            </a:r>
          </a:p>
          <a:p>
            <a:pPr lvl="2"/>
            <a:r>
              <a:rPr lang="en-GB" dirty="0" smtClean="0"/>
              <a:t>Competition policy should be at the top.</a:t>
            </a:r>
          </a:p>
          <a:p>
            <a:pPr lvl="2"/>
            <a:r>
              <a:rPr lang="en-GB" dirty="0" smtClean="0"/>
              <a:t>Adequate resources to investigate anti-competitive practices.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Good competition policy should be there to;</a:t>
            </a:r>
          </a:p>
          <a:p>
            <a:pPr lvl="2"/>
            <a:r>
              <a:rPr lang="en-GB" dirty="0" smtClean="0"/>
              <a:t>Prevent monopoly</a:t>
            </a:r>
          </a:p>
          <a:p>
            <a:pPr lvl="2"/>
            <a:r>
              <a:rPr lang="en-GB" dirty="0" smtClean="0"/>
              <a:t>Ensure economic efficiency</a:t>
            </a:r>
          </a:p>
          <a:p>
            <a:pPr lvl="2"/>
            <a:r>
              <a:rPr lang="en-GB" dirty="0" smtClean="0"/>
              <a:t>Control dominant firms</a:t>
            </a:r>
          </a:p>
          <a:p>
            <a:pPr lvl="2"/>
            <a:r>
              <a:rPr lang="en-GB" dirty="0" smtClean="0"/>
              <a:t>Discourage merger and acquisition</a:t>
            </a:r>
          </a:p>
          <a:p>
            <a:pPr lvl="2"/>
            <a:r>
              <a:rPr lang="en-GB" dirty="0" smtClean="0"/>
              <a:t>Check barriers for new entrants to market</a:t>
            </a:r>
          </a:p>
          <a:p>
            <a:pPr lvl="2"/>
            <a:r>
              <a:rPr lang="en-GB" dirty="0" smtClean="0"/>
              <a:t> prevent anti-competitive agreements</a:t>
            </a:r>
          </a:p>
          <a:p>
            <a:pPr lvl="2"/>
            <a:r>
              <a:rPr lang="en-GB" dirty="0" smtClean="0"/>
              <a:t>Apply to all major segments of the economy</a:t>
            </a:r>
          </a:p>
          <a:p>
            <a:pPr lvl="2"/>
            <a:r>
              <a:rPr lang="en-GB" dirty="0" smtClean="0"/>
              <a:t>Protect small firms</a:t>
            </a:r>
          </a:p>
          <a:p>
            <a:pPr lvl="1"/>
            <a:r>
              <a:rPr lang="en-GB" dirty="0" smtClean="0"/>
              <a:t>Competition boosts corporate governance</a:t>
            </a:r>
          </a:p>
          <a:p>
            <a:pPr lvl="1"/>
            <a:endParaRPr lang="en-GB" dirty="0" smtClean="0"/>
          </a:p>
          <a:p>
            <a:pPr lvl="4">
              <a:buNone/>
            </a:pPr>
            <a:r>
              <a:rPr lang="en-GB" dirty="0" smtClean="0"/>
              <a:t>			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Monopoly, Competition and 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Outlines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Introduction</a:t>
            </a:r>
          </a:p>
          <a:p>
            <a:pPr lvl="2"/>
            <a:r>
              <a:rPr lang="en-GB" dirty="0" smtClean="0"/>
              <a:t>Corporate governance: advanced vs. developing nations</a:t>
            </a:r>
          </a:p>
          <a:p>
            <a:pPr lvl="2"/>
            <a:r>
              <a:rPr lang="en-GB" dirty="0" smtClean="0"/>
              <a:t>Globalization tends the standards of corporate governance from local to global perspective</a:t>
            </a:r>
          </a:p>
          <a:p>
            <a:pPr lvl="2"/>
            <a:r>
              <a:rPr lang="en-GB" dirty="0" smtClean="0"/>
              <a:t>So developing nation should have to work hard.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Problems faced by developing and transition economies</a:t>
            </a:r>
          </a:p>
          <a:p>
            <a:pPr lvl="2"/>
            <a:r>
              <a:rPr lang="en-GB" dirty="0" smtClean="0"/>
              <a:t>Still in process of basic market institutions to regulate</a:t>
            </a:r>
          </a:p>
          <a:p>
            <a:pPr lvl="2"/>
            <a:r>
              <a:rPr lang="en-GB" dirty="0" smtClean="0"/>
              <a:t>Internal owner vs. external owner</a:t>
            </a:r>
          </a:p>
          <a:p>
            <a:pPr lvl="2"/>
            <a:r>
              <a:rPr lang="en-GB" dirty="0" smtClean="0"/>
              <a:t>Inflow of new capital is not facilitated</a:t>
            </a:r>
          </a:p>
          <a:p>
            <a:pPr lvl="2"/>
            <a:r>
              <a:rPr lang="en-GB" dirty="0" smtClean="0"/>
              <a:t>Lack of property rights, contract violations and self-dealing are the core issues, not just the owners and controllers relationship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0" dirty="0" smtClean="0"/>
              <a:t>Corporate Governance in Developing and Transition Economies</a:t>
            </a:r>
            <a:endParaRPr lang="en-GB" sz="2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How did CRAs start?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High credit rating vs. Low credit rating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Another view of credit rating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New company vs. Mature company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BIG 3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PACRA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Ratings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 lvl="2"/>
            <a:r>
              <a:rPr lang="en-GB" dirty="0" smtClean="0"/>
              <a:t>Act are there but it is hard to implement.</a:t>
            </a:r>
          </a:p>
          <a:p>
            <a:pPr lvl="2"/>
            <a:r>
              <a:rPr lang="en-GB" dirty="0" smtClean="0"/>
              <a:t>Judiciary, bureaucracy and regulatory bodies are not alert to stop corporate misgovernance.</a:t>
            </a:r>
          </a:p>
          <a:p>
            <a:pPr lvl="2">
              <a:buNone/>
            </a:pP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Summary of problems facing these economies</a:t>
            </a:r>
          </a:p>
          <a:p>
            <a:pPr lvl="2"/>
            <a:r>
              <a:rPr lang="en-GB" dirty="0" smtClean="0"/>
              <a:t>Low economic growth</a:t>
            </a:r>
          </a:p>
          <a:p>
            <a:pPr lvl="2"/>
            <a:r>
              <a:rPr lang="en-GB" dirty="0" smtClean="0"/>
              <a:t>Public sectors dominance i.e. CG is for private sectors</a:t>
            </a:r>
          </a:p>
          <a:p>
            <a:pPr lvl="2"/>
            <a:r>
              <a:rPr lang="en-GB" dirty="0" smtClean="0"/>
              <a:t>Lack of effectiveness of privatization</a:t>
            </a:r>
          </a:p>
          <a:p>
            <a:pPr lvl="2"/>
            <a:r>
              <a:rPr lang="en-GB" dirty="0" smtClean="0"/>
              <a:t>Lack of awareness among shareholders</a:t>
            </a:r>
          </a:p>
          <a:p>
            <a:pPr lvl="2"/>
            <a:r>
              <a:rPr lang="en-GB" dirty="0" smtClean="0"/>
              <a:t>Govt. influence</a:t>
            </a:r>
          </a:p>
          <a:p>
            <a:pPr lvl="2"/>
            <a:r>
              <a:rPr lang="en-GB" dirty="0" smtClean="0"/>
              <a:t>Internal owners are more influential than external owner (no voting powers) </a:t>
            </a:r>
          </a:p>
          <a:p>
            <a:pPr lvl="2"/>
            <a:r>
              <a:rPr lang="en-GB" dirty="0" smtClean="0"/>
              <a:t>More concentration toward family-owned corporations.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0" dirty="0" smtClean="0"/>
              <a:t>Corporate Governance in Developing and Transition Economies</a:t>
            </a:r>
            <a:endParaRPr lang="en-GB" sz="2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dirty="0" smtClean="0"/>
              <a:t>Lack of legal protection for investors</a:t>
            </a:r>
          </a:p>
          <a:p>
            <a:pPr lvl="2"/>
            <a:r>
              <a:rPr lang="en-GB" dirty="0" smtClean="0"/>
              <a:t>No inflow of new capital</a:t>
            </a:r>
          </a:p>
          <a:p>
            <a:pPr lvl="2"/>
            <a:r>
              <a:rPr lang="en-GB" dirty="0" smtClean="0"/>
              <a:t>Low property rights and contract laws.</a:t>
            </a:r>
          </a:p>
          <a:p>
            <a:pPr lvl="2"/>
            <a:r>
              <a:rPr lang="en-GB" dirty="0" smtClean="0"/>
              <a:t>Lack of well regulatory banking sector</a:t>
            </a:r>
          </a:p>
          <a:p>
            <a:pPr lvl="2"/>
            <a:r>
              <a:rPr lang="en-GB" dirty="0" smtClean="0"/>
              <a:t>Exit mechanism, bankruptcy and foreclosure (taking possession of mortgage property) norms are absent.</a:t>
            </a:r>
          </a:p>
          <a:p>
            <a:pPr lvl="2"/>
            <a:r>
              <a:rPr lang="en-GB" dirty="0" smtClean="0"/>
              <a:t>No sound securities market</a:t>
            </a:r>
          </a:p>
          <a:p>
            <a:pPr lvl="2"/>
            <a:r>
              <a:rPr lang="en-GB" dirty="0" smtClean="0"/>
              <a:t>Lack of competition</a:t>
            </a:r>
          </a:p>
          <a:p>
            <a:pPr lvl="2"/>
            <a:r>
              <a:rPr lang="en-GB" dirty="0" smtClean="0"/>
              <a:t>Corruption and mismanagement</a:t>
            </a:r>
          </a:p>
          <a:p>
            <a:pPr lvl="2"/>
            <a:r>
              <a:rPr lang="en-GB" dirty="0" smtClean="0"/>
              <a:t>Non-uniform guidelines by the govt. for all companies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0" dirty="0" smtClean="0">
                <a:solidFill>
                  <a:srgbClr val="464646"/>
                </a:solidFill>
              </a:rPr>
              <a:t>Corporate Governance in Developing and Transition Economies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Corporate Governance Models</a:t>
            </a:r>
          </a:p>
          <a:p>
            <a:pPr lvl="2"/>
            <a:r>
              <a:rPr lang="en-GB" b="1" dirty="0" smtClean="0"/>
              <a:t>Insider system</a:t>
            </a:r>
          </a:p>
          <a:p>
            <a:pPr lvl="3"/>
            <a:r>
              <a:rPr lang="en-GB" dirty="0" smtClean="0"/>
              <a:t>Insider own majority of the company shares </a:t>
            </a:r>
          </a:p>
          <a:p>
            <a:pPr lvl="3"/>
            <a:r>
              <a:rPr lang="en-GB" dirty="0" smtClean="0"/>
              <a:t>Voting rights</a:t>
            </a:r>
          </a:p>
          <a:p>
            <a:pPr lvl="3"/>
            <a:r>
              <a:rPr lang="en-GB" dirty="0" smtClean="0"/>
              <a:t>Power to monitor management</a:t>
            </a:r>
          </a:p>
          <a:p>
            <a:pPr lvl="3"/>
            <a:r>
              <a:rPr lang="en-GB" dirty="0" smtClean="0"/>
              <a:t>Keep their investment for long period in a firm</a:t>
            </a:r>
          </a:p>
          <a:p>
            <a:pPr lvl="3"/>
            <a:r>
              <a:rPr lang="en-GB" dirty="0" smtClean="0"/>
              <a:t>Support decisions for long period of time</a:t>
            </a:r>
          </a:p>
          <a:p>
            <a:pPr lvl="3"/>
            <a:r>
              <a:rPr lang="en-GB" dirty="0" smtClean="0"/>
              <a:t>Dominant owners can use the firms’ assets by colluding with the management, at the expense of minority shareholders.</a:t>
            </a:r>
          </a:p>
          <a:p>
            <a:pPr lvl="3"/>
            <a:r>
              <a:rPr lang="en-GB" dirty="0" smtClean="0"/>
              <a:t>Irresponsible exercise of power resulting waste resources and drain company productivity levels.</a:t>
            </a:r>
          </a:p>
          <a:p>
            <a:pPr lvl="3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0" dirty="0" smtClean="0"/>
              <a:t>Corporate Governance in Developing and Transition Economies</a:t>
            </a:r>
            <a:endParaRPr lang="en-GB" sz="2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lnSpcReduction="10000"/>
          </a:bodyPr>
          <a:lstStyle/>
          <a:p>
            <a:pPr lvl="2"/>
            <a:r>
              <a:rPr lang="en-GB" b="1" dirty="0" smtClean="0"/>
              <a:t>Outsider system</a:t>
            </a:r>
          </a:p>
          <a:p>
            <a:pPr lvl="3"/>
            <a:r>
              <a:rPr lang="en-GB" dirty="0" smtClean="0"/>
              <a:t>Large number of owners hold small number of company shares</a:t>
            </a:r>
          </a:p>
          <a:p>
            <a:pPr lvl="3"/>
            <a:r>
              <a:rPr lang="en-GB" dirty="0" smtClean="0"/>
              <a:t>Can’t monitor management</a:t>
            </a:r>
          </a:p>
          <a:p>
            <a:pPr lvl="3"/>
            <a:r>
              <a:rPr lang="en-GB" dirty="0" smtClean="0"/>
              <a:t>Can’t involve in management decisions</a:t>
            </a:r>
          </a:p>
          <a:p>
            <a:pPr lvl="3"/>
            <a:r>
              <a:rPr lang="en-GB" dirty="0" smtClean="0"/>
              <a:t>Common law countries (UK, USA) own this system</a:t>
            </a:r>
          </a:p>
          <a:p>
            <a:pPr lvl="3"/>
            <a:r>
              <a:rPr lang="en-GB" dirty="0" smtClean="0"/>
              <a:t>Independent board members to monitor managerial behaviour</a:t>
            </a:r>
          </a:p>
          <a:p>
            <a:pPr lvl="3"/>
            <a:r>
              <a:rPr lang="en-GB" dirty="0" smtClean="0"/>
              <a:t>More accountable and less corrupt</a:t>
            </a:r>
          </a:p>
          <a:p>
            <a:pPr lvl="3"/>
            <a:r>
              <a:rPr lang="en-GB" dirty="0" smtClean="0"/>
              <a:t>Having dispersed ownership structure with some weaknesses</a:t>
            </a:r>
          </a:p>
          <a:p>
            <a:pPr lvl="4"/>
            <a:r>
              <a:rPr lang="en-GB" dirty="0" smtClean="0"/>
              <a:t>Looking for short term maximization </a:t>
            </a:r>
          </a:p>
          <a:p>
            <a:pPr lvl="4"/>
            <a:endParaRPr lang="en-GB" dirty="0" smtClean="0"/>
          </a:p>
          <a:p>
            <a:pPr lvl="3"/>
            <a:r>
              <a:rPr lang="en-GB" dirty="0" smtClean="0"/>
              <a:t>Conflicts between directors and owners</a:t>
            </a:r>
          </a:p>
          <a:p>
            <a:pPr lvl="3"/>
            <a:endParaRPr lang="en-GB" dirty="0" smtClean="0"/>
          </a:p>
          <a:p>
            <a:pPr lvl="8">
              <a:buNone/>
            </a:pPr>
            <a:r>
              <a:rPr lang="en-GB" sz="2400" b="1" dirty="0" smtClean="0"/>
              <a:t>		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50" dirty="0" smtClean="0">
                <a:solidFill>
                  <a:srgbClr val="464646"/>
                </a:solidFill>
              </a:rPr>
              <a:t>Corporate Governance in Developing and Transition Economies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sz="1600" b="1" dirty="0" smtClean="0">
                <a:latin typeface="CGOmega,Bold"/>
              </a:rPr>
              <a:t>I. INTRODUCTION</a:t>
            </a:r>
          </a:p>
          <a:p>
            <a:pPr lvl="1"/>
            <a:r>
              <a:rPr lang="en-GB" sz="2400" b="1" dirty="0" smtClean="0">
                <a:latin typeface="CGOmega,Bold"/>
              </a:rPr>
              <a:t>II. WHAT IS CORPORATE GOVERNANCE?</a:t>
            </a:r>
          </a:p>
          <a:p>
            <a:pPr lvl="2"/>
            <a:r>
              <a:rPr lang="en-GB" sz="2200" dirty="0" smtClean="0">
                <a:latin typeface="CGOmega"/>
              </a:rPr>
              <a:t>(</a:t>
            </a:r>
            <a:r>
              <a:rPr lang="en-GB" sz="2200" dirty="0" err="1" smtClean="0">
                <a:latin typeface="CGOmega"/>
              </a:rPr>
              <a:t>i</a:t>
            </a:r>
            <a:r>
              <a:rPr lang="en-GB" sz="2200" dirty="0" smtClean="0">
                <a:latin typeface="CGOmega"/>
              </a:rPr>
              <a:t>) The Background</a:t>
            </a:r>
          </a:p>
          <a:p>
            <a:pPr lvl="2"/>
            <a:r>
              <a:rPr lang="en-GB" sz="2200" dirty="0" smtClean="0">
                <a:latin typeface="CGOmega"/>
              </a:rPr>
              <a:t>(ii) Definition of Corporate Governance</a:t>
            </a:r>
          </a:p>
          <a:p>
            <a:pPr lvl="2"/>
            <a:r>
              <a:rPr lang="en-GB" sz="2200" dirty="0" smtClean="0">
                <a:latin typeface="CGOmega"/>
              </a:rPr>
              <a:t>(iii) The Benefits of Corporate Governance</a:t>
            </a:r>
          </a:p>
          <a:p>
            <a:pPr lvl="2"/>
            <a:r>
              <a:rPr lang="en-GB" sz="2200" dirty="0" smtClean="0">
                <a:latin typeface="CGOmega"/>
              </a:rPr>
              <a:t>(iv) The Pakistani Corporation</a:t>
            </a:r>
          </a:p>
          <a:p>
            <a:pPr lvl="2"/>
            <a:r>
              <a:rPr lang="en-GB" sz="2200" dirty="0" smtClean="0">
                <a:latin typeface="CGOmega"/>
              </a:rPr>
              <a:t>(v) The Origins of Corporate Governance in Pakistan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Manual of Corporate Governance-SEC Pakistan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sz="2400" b="1" dirty="0" smtClean="0"/>
              <a:t>III. THE NEED FOR CORPORATE GOVERNANCE</a:t>
            </a:r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IV. THE STAKEHOLDERS</a:t>
            </a:r>
          </a:p>
          <a:p>
            <a:pPr lvl="2">
              <a:lnSpc>
                <a:spcPct val="150000"/>
              </a:lnSpc>
            </a:pPr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 General</a:t>
            </a:r>
          </a:p>
          <a:p>
            <a:pPr lvl="2">
              <a:lnSpc>
                <a:spcPct val="150000"/>
              </a:lnSpc>
            </a:pPr>
            <a:r>
              <a:rPr lang="en-GB" sz="2200" dirty="0" smtClean="0"/>
              <a:t>(ii) Shareholders</a:t>
            </a:r>
          </a:p>
          <a:p>
            <a:pPr lvl="2">
              <a:lnSpc>
                <a:spcPct val="150000"/>
              </a:lnSpc>
            </a:pPr>
            <a:r>
              <a:rPr lang="en-GB" sz="2200" dirty="0" smtClean="0"/>
              <a:t>(iii) Directors</a:t>
            </a:r>
          </a:p>
          <a:p>
            <a:pPr lvl="2">
              <a:lnSpc>
                <a:spcPct val="150000"/>
              </a:lnSpc>
            </a:pPr>
            <a:r>
              <a:rPr lang="en-GB" sz="2200" dirty="0" smtClean="0"/>
              <a:t>(iv) Employees</a:t>
            </a:r>
          </a:p>
          <a:p>
            <a:pPr lvl="2">
              <a:lnSpc>
                <a:spcPct val="150000"/>
              </a:lnSpc>
            </a:pPr>
            <a:r>
              <a:rPr lang="en-GB" sz="2200" dirty="0" smtClean="0"/>
              <a:t>(v) Creditors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Manual of Corporate Governance-SEC Pakistan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b="1" dirty="0" smtClean="0"/>
              <a:t>V. PROMOTING REFORM AND SHAREHOLDER ACTIVISM</a:t>
            </a:r>
          </a:p>
          <a:p>
            <a:pPr lvl="1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VI. ROLE AND RESPONSIBILITIES OF DIRECTORS AND</a:t>
            </a:r>
          </a:p>
          <a:p>
            <a:pPr lvl="1"/>
            <a:r>
              <a:rPr lang="en-GB" b="1" dirty="0" smtClean="0"/>
              <a:t>MANAGERS</a:t>
            </a:r>
          </a:p>
          <a:p>
            <a:pPr lvl="2"/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Directors and Managers Distinguished</a:t>
            </a:r>
          </a:p>
          <a:p>
            <a:pPr lvl="2"/>
            <a:r>
              <a:rPr lang="en-GB" dirty="0" smtClean="0"/>
              <a:t>(ii) Appointment and Proceedings of Directors</a:t>
            </a:r>
          </a:p>
          <a:p>
            <a:pPr lvl="2"/>
            <a:r>
              <a:rPr lang="en-GB" dirty="0" smtClean="0"/>
              <a:t>(iii) Fiduciary Duties</a:t>
            </a:r>
          </a:p>
          <a:p>
            <a:pPr lvl="2"/>
            <a:r>
              <a:rPr lang="en-GB" dirty="0" smtClean="0"/>
              <a:t>(iv) Powers and Responsibilities of Directors</a:t>
            </a:r>
          </a:p>
          <a:p>
            <a:pPr lvl="2"/>
            <a:r>
              <a:rPr lang="en-GB" dirty="0" smtClean="0"/>
              <a:t>(v) Liability of Directors</a:t>
            </a:r>
          </a:p>
          <a:p>
            <a:pPr lvl="2"/>
            <a:r>
              <a:rPr lang="en-GB" dirty="0" smtClean="0"/>
              <a:t>(vi) Executive and the Non-Executive Directors</a:t>
            </a:r>
          </a:p>
          <a:p>
            <a:pPr lvl="2"/>
            <a:r>
              <a:rPr lang="en-GB" dirty="0" smtClean="0"/>
              <a:t>(vii) The CEO</a:t>
            </a:r>
          </a:p>
          <a:p>
            <a:pPr lvl="2"/>
            <a:r>
              <a:rPr lang="en-GB" sz="2200" dirty="0" smtClean="0"/>
              <a:t>(viii) The Company Secretary</a:t>
            </a:r>
          </a:p>
          <a:p>
            <a:pPr lvl="2"/>
            <a:r>
              <a:rPr lang="en-GB" sz="2200" dirty="0" smtClean="0"/>
              <a:t>(ix) The CFO</a:t>
            </a:r>
          </a:p>
          <a:p>
            <a:pPr lvl="2"/>
            <a:r>
              <a:rPr lang="en-GB" sz="2200" dirty="0" smtClean="0"/>
              <a:t>(x) Internal Control System</a:t>
            </a:r>
          </a:p>
          <a:p>
            <a:pPr lvl="2"/>
            <a:r>
              <a:rPr lang="en-GB" sz="2200" dirty="0" smtClean="0"/>
              <a:t>(xi) Reporting Requirements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Manual of Corporate Governance-SEC Pakistan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b="1" dirty="0" smtClean="0"/>
              <a:t>VII. SCRUTINIZING FINANCIAL STATEMENTS - WHAT EVERY DIRECTOR SHOULD KNOW</a:t>
            </a:r>
          </a:p>
          <a:p>
            <a:pPr lvl="2"/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General</a:t>
            </a:r>
          </a:p>
          <a:p>
            <a:pPr lvl="2"/>
            <a:r>
              <a:rPr lang="en-GB" dirty="0" smtClean="0"/>
              <a:t>(ii) Liability of Directors</a:t>
            </a:r>
          </a:p>
          <a:p>
            <a:pPr lvl="2"/>
            <a:r>
              <a:rPr lang="en-GB" dirty="0" smtClean="0"/>
              <a:t>(iii) Preparation of Financial Statements</a:t>
            </a:r>
          </a:p>
          <a:p>
            <a:pPr lvl="2"/>
            <a:r>
              <a:rPr lang="en-GB" dirty="0" smtClean="0"/>
              <a:t>(iv) Tools for Directors' Review</a:t>
            </a:r>
          </a:p>
          <a:p>
            <a:pPr lvl="2"/>
            <a:r>
              <a:rPr lang="en-GB" dirty="0" smtClean="0"/>
              <a:t>(v) How to Prevent Misleading and Fraudulent Financial</a:t>
            </a:r>
          </a:p>
          <a:p>
            <a:pPr lvl="2"/>
            <a:r>
              <a:rPr lang="en-GB" dirty="0" smtClean="0"/>
              <a:t>Statements</a:t>
            </a:r>
          </a:p>
          <a:p>
            <a:pPr lvl="2"/>
            <a:r>
              <a:rPr lang="en-GB" dirty="0" smtClean="0"/>
              <a:t>(vi) External Auditors</a:t>
            </a:r>
          </a:p>
          <a:p>
            <a:pPr lvl="2"/>
            <a:r>
              <a:rPr lang="en-GB" dirty="0" smtClean="0"/>
              <a:t>(vii) Role of the Audit Committee</a:t>
            </a:r>
          </a:p>
          <a:p>
            <a:pPr lvl="2"/>
            <a:r>
              <a:rPr lang="en-GB" dirty="0" smtClean="0"/>
              <a:t>(viii) Role of Internal Audit</a:t>
            </a:r>
          </a:p>
          <a:p>
            <a:pPr lvl="1"/>
            <a:r>
              <a:rPr lang="en-GB" b="1" dirty="0" smtClean="0"/>
              <a:t>VIII. CONCLUSION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Manual of Corporate Governance-SEC Pakistan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Outlines </a:t>
            </a:r>
          </a:p>
          <a:p>
            <a:pPr lvl="1"/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Stakeholders of the firm</a:t>
            </a:r>
          </a:p>
          <a:p>
            <a:pPr lvl="2"/>
            <a:r>
              <a:rPr lang="en-GB" dirty="0" smtClean="0"/>
              <a:t>Primary </a:t>
            </a:r>
          </a:p>
          <a:p>
            <a:pPr lvl="2"/>
            <a:r>
              <a:rPr lang="en-GB" dirty="0" smtClean="0"/>
              <a:t>secondary</a:t>
            </a:r>
          </a:p>
          <a:p>
            <a:pPr lvl="1"/>
            <a:r>
              <a:rPr lang="en-GB" dirty="0" smtClean="0"/>
              <a:t>Legal Foundation</a:t>
            </a:r>
          </a:p>
          <a:p>
            <a:pPr lvl="1"/>
            <a:r>
              <a:rPr lang="en-GB" dirty="0" smtClean="0"/>
              <a:t>Corporate Social Responsibilities</a:t>
            </a:r>
          </a:p>
          <a:p>
            <a:pPr lvl="2"/>
            <a:r>
              <a:rPr lang="en-GB" dirty="0" smtClean="0"/>
              <a:t>Level 1. Economic</a:t>
            </a:r>
          </a:p>
          <a:p>
            <a:pPr lvl="2"/>
            <a:r>
              <a:rPr lang="en-GB" dirty="0" smtClean="0"/>
              <a:t>Level 2. Legal</a:t>
            </a:r>
          </a:p>
          <a:p>
            <a:pPr lvl="2"/>
            <a:r>
              <a:rPr lang="en-GB" dirty="0" smtClean="0"/>
              <a:t>Level 3. Ethical</a:t>
            </a:r>
          </a:p>
          <a:p>
            <a:pPr lvl="2"/>
            <a:r>
              <a:rPr lang="en-GB" dirty="0" smtClean="0"/>
              <a:t>Level 4. Philanthropy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Drivers of citizenship trends </a:t>
            </a:r>
            <a:r>
              <a:rPr lang="en-GB" dirty="0" err="1" smtClean="0"/>
              <a:t>inlude</a:t>
            </a:r>
            <a:r>
              <a:rPr lang="en-GB" dirty="0" smtClean="0"/>
              <a:t>;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Globalization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Governments involvements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Pressure from other social organizations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Related popular movements like environment etc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Education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 capital market pressure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Criticisms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Consulting firms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First Amendment Right to CRAs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Mistakes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CRAs as watchman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Relationship with management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blackmailing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International Perspective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Japan (main bank)</a:t>
            </a:r>
          </a:p>
          <a:p>
            <a:pPr lvl="1"/>
            <a:endParaRPr lang="en-GB" dirty="0" smtClean="0"/>
          </a:p>
          <a:p>
            <a:pPr lvl="3">
              <a:buNone/>
            </a:pPr>
            <a:r>
              <a:rPr lang="en-GB" dirty="0" smtClean="0"/>
              <a:t>			  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CSR to firms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Long-term thinking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Customer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Employee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Brand differentiation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Cost saving (cost-benefit analyses)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Innovation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Governance and Stakeholders Theory</a:t>
            </a:r>
          </a:p>
          <a:p>
            <a:endParaRPr lang="en-GB" dirty="0" smtClean="0"/>
          </a:p>
          <a:p>
            <a:r>
              <a:rPr lang="en-GB" dirty="0" smtClean="0"/>
              <a:t>Criticism</a:t>
            </a:r>
          </a:p>
          <a:p>
            <a:pPr lvl="1"/>
            <a:r>
              <a:rPr lang="en-GB" dirty="0" smtClean="0"/>
              <a:t>Considering stakeholders theory as Descriptive theory</a:t>
            </a:r>
          </a:p>
          <a:p>
            <a:pPr lvl="1"/>
            <a:r>
              <a:rPr lang="en-GB" dirty="0" smtClean="0"/>
              <a:t>More focus on solid reforms will give you;</a:t>
            </a:r>
          </a:p>
          <a:p>
            <a:pPr lvl="2"/>
            <a:r>
              <a:rPr lang="en-GB" dirty="0" smtClean="0"/>
              <a:t>Cost</a:t>
            </a:r>
          </a:p>
          <a:p>
            <a:pPr lvl="2"/>
            <a:r>
              <a:rPr lang="en-GB" dirty="0" smtClean="0"/>
              <a:t>Reducing competition  and </a:t>
            </a:r>
          </a:p>
          <a:p>
            <a:pPr lvl="2"/>
            <a:r>
              <a:rPr lang="en-GB" dirty="0" smtClean="0"/>
              <a:t>Worsening economic performances</a:t>
            </a:r>
            <a:endParaRPr lang="en-GB" dirty="0"/>
          </a:p>
          <a:p>
            <a:pPr lvl="2">
              <a:buNone/>
            </a:pPr>
            <a:r>
              <a:rPr lang="en-GB" dirty="0" smtClean="0"/>
              <a:t>    </a:t>
            </a:r>
          </a:p>
          <a:p>
            <a:pPr lvl="2">
              <a:buNone/>
            </a:pPr>
            <a:r>
              <a:rPr lang="en-GB" dirty="0" smtClean="0"/>
              <a:t>                  	</a:t>
            </a:r>
            <a:r>
              <a:rPr lang="en-GB" sz="2800" b="1" dirty="0" smtClean="0"/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Outlines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Employees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>
                <a:latin typeface="Tahoma" pitchFamily="34" charset="0"/>
              </a:rPr>
              <a:t>Trade unions, Co-Determination (Employee representation), Profit sharing, Earning sharing, and Team production solution.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Customers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Institutional Investors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Creditors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the Community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</a:rPr>
              <a:t>Corporate Governance and the Government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>
                <a:latin typeface="Tahoma" pitchFamily="34" charset="0"/>
              </a:rPr>
              <a:t>				      </a:t>
            </a:r>
            <a:endParaRPr lang="en-US" sz="3300" b="1" dirty="0" smtClean="0">
              <a:latin typeface="Tahoma" pitchFamily="34" charset="0"/>
            </a:endParaRPr>
          </a:p>
          <a:p>
            <a:pPr lvl="1">
              <a:lnSpc>
                <a:spcPct val="150000"/>
              </a:lnSpc>
            </a:pPr>
            <a:endParaRPr lang="en-US" sz="2400" b="1" dirty="0" smtClean="0">
              <a:latin typeface="Tahoma" pitchFamily="34" charset="0"/>
            </a:endParaRPr>
          </a:p>
          <a:p>
            <a:pPr lvl="1">
              <a:lnSpc>
                <a:spcPct val="150000"/>
              </a:lnSpc>
            </a:pPr>
            <a:endParaRPr lang="en-US" sz="2400" b="1" dirty="0" smtClean="0">
              <a:latin typeface="Tahoma" pitchFamily="34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Corporate Governance and Other Stakeholders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 smtClean="0"/>
              <a:t>Outlines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Definition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are mergers and acquisitions?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Importance of discussing M &amp; A in corporate governance.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General process: Acquisition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General process: Merger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Corporate Takeovers: A Governance Mechanism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200000"/>
              </a:lnSpc>
            </a:pPr>
            <a:r>
              <a:rPr lang="en-GB" dirty="0" smtClean="0"/>
              <a:t>Characteristics of M &amp; A</a:t>
            </a:r>
          </a:p>
          <a:p>
            <a:pPr lvl="2">
              <a:lnSpc>
                <a:spcPct val="200000"/>
              </a:lnSpc>
            </a:pPr>
            <a:r>
              <a:rPr lang="en-GB" dirty="0" smtClean="0"/>
              <a:t>Type (vertical/horizontal)</a:t>
            </a:r>
          </a:p>
          <a:p>
            <a:pPr lvl="2">
              <a:lnSpc>
                <a:spcPct val="200000"/>
              </a:lnSpc>
            </a:pPr>
            <a:r>
              <a:rPr lang="en-GB" dirty="0" smtClean="0"/>
              <a:t>The valuation of firm involved</a:t>
            </a:r>
          </a:p>
          <a:p>
            <a:pPr lvl="2">
              <a:lnSpc>
                <a:spcPct val="200000"/>
              </a:lnSpc>
            </a:pPr>
            <a:r>
              <a:rPr lang="en-GB" dirty="0" smtClean="0"/>
              <a:t>The payment (Cash, Newly created stocks)</a:t>
            </a:r>
          </a:p>
          <a:p>
            <a:pPr lvl="2">
              <a:lnSpc>
                <a:spcPct val="200000"/>
              </a:lnSpc>
            </a:pPr>
            <a:r>
              <a:rPr lang="en-GB" dirty="0" smtClean="0"/>
              <a:t>The new corporate structure</a:t>
            </a:r>
          </a:p>
          <a:p>
            <a:pPr lvl="2">
              <a:lnSpc>
                <a:spcPct val="200000"/>
              </a:lnSpc>
            </a:pPr>
            <a:r>
              <a:rPr lang="en-GB" dirty="0" smtClean="0"/>
              <a:t>The legal issue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rgbClr val="464646"/>
                </a:solidFill>
              </a:rPr>
              <a:t>Corporate Takeovers: A Governance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Brief overview of M &amp; A.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Strategic reason (to reduce cost, to get new business)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Synergistic reason (combined effort)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Diversification (reduce the risk by making investment in different locations) 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smtClean="0"/>
              <a:t>Are corporate takeover good for shareholders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Acquirer firm’s shareholders perspective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Acquiree firm’s shareholders perspective 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rgbClr val="464646"/>
                </a:solidFill>
              </a:rPr>
              <a:t>Corporate Takeovers: A Governance Mechanism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2406</Words>
  <Application>Microsoft Office PowerPoint</Application>
  <PresentationFormat>On-screen Show (4:3)</PresentationFormat>
  <Paragraphs>471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Corporate Governance</vt:lpstr>
      <vt:lpstr>Course Review</vt:lpstr>
      <vt:lpstr>Creditors and Credit Rating Agencies</vt:lpstr>
      <vt:lpstr>Creditors and Credit Rating Agencies</vt:lpstr>
      <vt:lpstr>Creditors and Credit Rating Agencies</vt:lpstr>
      <vt:lpstr>Corporate Governance and Other Stakeholders</vt:lpstr>
      <vt:lpstr>Corporate Takeovers: A Governance Mechanism</vt:lpstr>
      <vt:lpstr>Corporate Takeovers: A Governance Mechanism</vt:lpstr>
      <vt:lpstr>Corporate Takeovers: A Governance Mechanism</vt:lpstr>
      <vt:lpstr>Corporate Takeovers: A Governance Mechanism</vt:lpstr>
      <vt:lpstr>Corporate Takeovers: A Governance Mechanism</vt:lpstr>
      <vt:lpstr>Corporate Takeovers: A Governance Mechanism</vt:lpstr>
      <vt:lpstr>Corporate Takeovers: A Governance Mechanism</vt:lpstr>
      <vt:lpstr>Corporate Takeovers: A Governance Mechanism</vt:lpstr>
      <vt:lpstr>Role of Media in ensuring Corporate Governance</vt:lpstr>
      <vt:lpstr>Role of Media in ensuring Corporate Governance</vt:lpstr>
      <vt:lpstr>Role of Media in ensuring Corporate Governance</vt:lpstr>
      <vt:lpstr>Role of Media in ensuring Corporate Governance</vt:lpstr>
      <vt:lpstr>Role of Media in ensuring Corporate Governance</vt:lpstr>
      <vt:lpstr>New Governance Rules-SOX 2002</vt:lpstr>
      <vt:lpstr>New Governance Rules-SOX 2002</vt:lpstr>
      <vt:lpstr>New Governance Rules-SOX 2002</vt:lpstr>
      <vt:lpstr>New Governance Rules-SOX 2002</vt:lpstr>
      <vt:lpstr>New Governance Rules-SOX 2002</vt:lpstr>
      <vt:lpstr>New Governance Rules-SOX 2002</vt:lpstr>
      <vt:lpstr>New Governance Rules-SOX 2002</vt:lpstr>
      <vt:lpstr>New Governance Rules-SOX 2002</vt:lpstr>
      <vt:lpstr>New Governance Rules-SOX 2002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Monopoly, Competition and Corporate Governance</vt:lpstr>
      <vt:lpstr>Corporate Governance in Developing and Transition Economies</vt:lpstr>
      <vt:lpstr>Corporate Governance in Developing and Transition Economies</vt:lpstr>
      <vt:lpstr>Corporate Governance in Developing and Transition Economies</vt:lpstr>
      <vt:lpstr>Corporate Governance in Developing and Transition Economies</vt:lpstr>
      <vt:lpstr>Corporate Governance in Developing and Transition Economies</vt:lpstr>
      <vt:lpstr>Manual of Corporate Governance-SEC Pakistan</vt:lpstr>
      <vt:lpstr>Manual of Corporate Governance-SEC Pakistan</vt:lpstr>
      <vt:lpstr>Manual of Corporate Governance-SEC Pakistan</vt:lpstr>
      <vt:lpstr>Manual of Corporate Governance-SEC Pakistan</vt:lpstr>
      <vt:lpstr>Corporate Citizenship</vt:lpstr>
      <vt:lpstr>Corporate Citizenship</vt:lpstr>
      <vt:lpstr>Corporate Citizenship</vt:lpstr>
      <vt:lpstr>Corporate Citizenship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vcomsats</cp:lastModifiedBy>
  <cp:revision>49</cp:revision>
  <dcterms:created xsi:type="dcterms:W3CDTF">2006-08-16T00:00:00Z</dcterms:created>
  <dcterms:modified xsi:type="dcterms:W3CDTF">2013-05-31T08:06:46Z</dcterms:modified>
</cp:coreProperties>
</file>