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80" r:id="rId4"/>
    <p:sldId id="281" r:id="rId5"/>
    <p:sldId id="278"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3/18/2013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3/18/2013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3/18/2013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3/18/2013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3/18/2013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3/18/2013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3/18/2013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GB" dirty="0"/>
          </a:p>
        </p:txBody>
      </p:sp>
      <p:sp>
        <p:nvSpPr>
          <p:cNvPr id="3" name="Title 2"/>
          <p:cNvSpPr>
            <a:spLocks noGrp="1"/>
          </p:cNvSpPr>
          <p:nvPr>
            <p:ph type="title"/>
          </p:nvPr>
        </p:nvSpPr>
        <p:spPr/>
        <p:txBody>
          <a:bodyPr/>
          <a:lstStyle/>
          <a:p>
            <a:pPr algn="ct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ph idx="1"/>
          </p:nvPr>
        </p:nvGraphicFramePr>
        <p:xfrm>
          <a:off x="1228725" y="1573213"/>
          <a:ext cx="6686550" cy="4343400"/>
        </p:xfrm>
        <a:graphic>
          <a:graphicData uri="http://schemas.openxmlformats.org/presentationml/2006/ole">
            <p:oleObj spid="_x0000_s1026" name="Chart" r:id="rId3" imgW="6686702" imgH="4343400" progId="Excel.Sheet.8">
              <p:embed/>
            </p:oleObj>
          </a:graphicData>
        </a:graphic>
      </p:graphicFrame>
      <p:sp>
        <p:nvSpPr>
          <p:cNvPr id="3" name="Title 2"/>
          <p:cNvSpPr>
            <a:spLocks noGrp="1"/>
          </p:cNvSpPr>
          <p:nvPr>
            <p:ph type="title"/>
          </p:nvPr>
        </p:nvSpPr>
        <p:spPr/>
        <p:txBody>
          <a:bodyPr/>
          <a:lstStyle/>
          <a:p>
            <a:pPr algn="ctr"/>
            <a:r>
              <a:rPr lang="en-GB" dirty="0" smtClean="0"/>
              <a:t>Executive Incentives</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Incentive Stock Options are generally not tax deductible for companies. Incentive Stock Options (ISOs) are often a key component of option plans issued by companies to employees. If a company and employee follow basic ISO rules, the company CANNOT claim a corporate income tax deduction at any time for the ultimate value given to an employee.</a:t>
            </a:r>
          </a:p>
          <a:p>
            <a:pPr>
              <a:buNone/>
            </a:pPr>
            <a:endParaRPr lang="en-GB" dirty="0" smtClean="0"/>
          </a:p>
          <a:p>
            <a:r>
              <a:rPr lang="en-GB" dirty="0" smtClean="0"/>
              <a:t>Economy plays a vital role in controlling the stock prices-CEOs always keep this in mind.</a:t>
            </a:r>
            <a:endParaRPr lang="en-GB" dirty="0"/>
          </a:p>
        </p:txBody>
      </p:sp>
      <p:sp>
        <p:nvSpPr>
          <p:cNvPr id="3" name="Title 2"/>
          <p:cNvSpPr>
            <a:spLocks noGrp="1"/>
          </p:cNvSpPr>
          <p:nvPr>
            <p:ph type="title"/>
          </p:nvPr>
        </p:nvSpPr>
        <p:spPr/>
        <p:txBody>
          <a:bodyPr/>
          <a:lstStyle/>
          <a:p>
            <a:pPr algn="ctr"/>
            <a:r>
              <a:rPr lang="en-GB" dirty="0" smtClean="0"/>
              <a:t>Executive Incentives</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nSpc>
                <a:spcPct val="150000"/>
              </a:lnSpc>
            </a:pPr>
            <a:r>
              <a:rPr lang="en-GB" b="1" u="sng" dirty="0" smtClean="0"/>
              <a:t>Normal Perception about how stock market works</a:t>
            </a:r>
          </a:p>
          <a:p>
            <a:pPr lvl="1">
              <a:lnSpc>
                <a:spcPct val="150000"/>
              </a:lnSpc>
            </a:pPr>
            <a:r>
              <a:rPr lang="en-GB" dirty="0" smtClean="0"/>
              <a:t>Stock market boom is the reflection of the progressive economy.</a:t>
            </a:r>
          </a:p>
          <a:p>
            <a:pPr lvl="1">
              <a:lnSpc>
                <a:spcPct val="150000"/>
              </a:lnSpc>
            </a:pPr>
            <a:r>
              <a:rPr lang="en-GB" dirty="0" smtClean="0"/>
              <a:t>As the economy improves, companies make more money and their stock value rises in its accordance.</a:t>
            </a:r>
          </a:p>
          <a:p>
            <a:pPr lvl="1">
              <a:lnSpc>
                <a:spcPct val="150000"/>
              </a:lnSpc>
            </a:pPr>
            <a:r>
              <a:rPr lang="en-GB" sz="2600" b="1" dirty="0" smtClean="0"/>
              <a:t>In fact</a:t>
            </a:r>
            <a:r>
              <a:rPr lang="en-GB" dirty="0" smtClean="0"/>
              <a:t>, the only real force that ultimately makes the stock market or any market rise or fall, over the longer term is simply changes in the quantity of money and the volume of spending in the economy. </a:t>
            </a:r>
            <a:endParaRPr lang="en-GB" dirty="0"/>
          </a:p>
        </p:txBody>
      </p:sp>
      <p:sp>
        <p:nvSpPr>
          <p:cNvPr id="3" name="Title 2"/>
          <p:cNvSpPr>
            <a:spLocks noGrp="1"/>
          </p:cNvSpPr>
          <p:nvPr>
            <p:ph type="title"/>
          </p:nvPr>
        </p:nvSpPr>
        <p:spPr/>
        <p:txBody>
          <a:bodyPr/>
          <a:lstStyle/>
          <a:p>
            <a:pPr algn="ctr"/>
            <a:r>
              <a:rPr lang="en-GB" dirty="0" smtClean="0"/>
              <a:t>Executive Incentives</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nSpc>
                <a:spcPct val="200000"/>
              </a:lnSpc>
            </a:pPr>
            <a:r>
              <a:rPr lang="en-GB" dirty="0" smtClean="0"/>
              <a:t>Stocks rise when there is inflation of money supply (i.e. more money in the economy and in the markets). </a:t>
            </a:r>
          </a:p>
          <a:p>
            <a:pPr>
              <a:lnSpc>
                <a:spcPct val="200000"/>
              </a:lnSpc>
            </a:pPr>
            <a:r>
              <a:rPr lang="en-GB" dirty="0" smtClean="0"/>
              <a:t>Similarly, stock markets can fall by having decline in the quantity of money and spending. </a:t>
            </a:r>
            <a:endParaRPr lang="en-GB" dirty="0"/>
          </a:p>
        </p:txBody>
      </p:sp>
      <p:sp>
        <p:nvSpPr>
          <p:cNvPr id="3" name="Title 2"/>
          <p:cNvSpPr>
            <a:spLocks noGrp="1"/>
          </p:cNvSpPr>
          <p:nvPr>
            <p:ph type="title"/>
          </p:nvPr>
        </p:nvSpPr>
        <p:spPr/>
        <p:txBody>
          <a:bodyPr/>
          <a:lstStyle/>
          <a:p>
            <a:pPr algn="ctr"/>
            <a:r>
              <a:rPr lang="en-GB" dirty="0" smtClean="0"/>
              <a:t>Executive Incentives</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b="1" u="sng" dirty="0" smtClean="0"/>
              <a:t>Another problem with Executive Stock Options</a:t>
            </a:r>
          </a:p>
          <a:p>
            <a:pPr lvl="1"/>
            <a:r>
              <a:rPr lang="en-GB" dirty="0" smtClean="0"/>
              <a:t>Aligning managers incentives with the stockholders goals constitute a major problem</a:t>
            </a:r>
          </a:p>
          <a:p>
            <a:pPr lvl="1"/>
            <a:r>
              <a:rPr lang="en-GB" dirty="0" smtClean="0"/>
              <a:t>Employees will work their best unless the stock prices are higher than the strike prices. </a:t>
            </a:r>
          </a:p>
          <a:p>
            <a:pPr lvl="1"/>
            <a:r>
              <a:rPr lang="en-GB" dirty="0" smtClean="0"/>
              <a:t>But if the stock prices get down than the strike prices (may be because of poor economic condition), its very hard to re-establish the motivational level of executives. </a:t>
            </a:r>
          </a:p>
          <a:p>
            <a:pPr lvl="1"/>
            <a:r>
              <a:rPr lang="en-GB" dirty="0" smtClean="0"/>
              <a:t>As a result, we’ll see again the race between the owner and controller and no aligned goals.</a:t>
            </a:r>
            <a:endParaRPr lang="en-GB" dirty="0"/>
          </a:p>
        </p:txBody>
      </p:sp>
      <p:sp>
        <p:nvSpPr>
          <p:cNvPr id="3" name="Title 2"/>
          <p:cNvSpPr>
            <a:spLocks noGrp="1"/>
          </p:cNvSpPr>
          <p:nvPr>
            <p:ph type="title"/>
          </p:nvPr>
        </p:nvSpPr>
        <p:spPr/>
        <p:txBody>
          <a:bodyPr/>
          <a:lstStyle/>
          <a:p>
            <a:pPr algn="ctr"/>
            <a:r>
              <a:rPr lang="en-GB" dirty="0" smtClean="0"/>
              <a:t>Executive Incentives</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GB" b="1" i="1" dirty="0" smtClean="0"/>
              <a:t>Expensive Executive Options: An Easy Solution</a:t>
            </a:r>
          </a:p>
          <a:p>
            <a:r>
              <a:rPr lang="en-GB" dirty="0" smtClean="0"/>
              <a:t>Treat it as an expense, should appear in the financial statements. </a:t>
            </a:r>
          </a:p>
          <a:p>
            <a:r>
              <a:rPr lang="en-GB" dirty="0" smtClean="0"/>
              <a:t>Granted options must now be deducted from the firms reported income. </a:t>
            </a:r>
          </a:p>
          <a:p>
            <a:r>
              <a:rPr lang="en-GB" dirty="0" smtClean="0"/>
              <a:t>Three advantages</a:t>
            </a:r>
          </a:p>
          <a:p>
            <a:pPr lvl="1"/>
            <a:r>
              <a:rPr lang="en-GB" dirty="0" smtClean="0"/>
              <a:t>Would identify that there is a cost to the firm for issuing options.</a:t>
            </a:r>
          </a:p>
          <a:p>
            <a:pPr lvl="1"/>
            <a:r>
              <a:rPr lang="en-GB" dirty="0" smtClean="0"/>
              <a:t>It may reduce the amount of options executives receive and thereby reduce their total compensation.</a:t>
            </a:r>
          </a:p>
          <a:p>
            <a:pPr lvl="1"/>
            <a:r>
              <a:rPr lang="en-GB" dirty="0" smtClean="0"/>
              <a:t>Contribute to corporate scandals.</a:t>
            </a:r>
            <a:endParaRPr lang="en-GB" dirty="0"/>
          </a:p>
        </p:txBody>
      </p:sp>
      <p:sp>
        <p:nvSpPr>
          <p:cNvPr id="3" name="Title 2"/>
          <p:cNvSpPr>
            <a:spLocks noGrp="1"/>
          </p:cNvSpPr>
          <p:nvPr>
            <p:ph type="title"/>
          </p:nvPr>
        </p:nvSpPr>
        <p:spPr/>
        <p:txBody>
          <a:bodyPr/>
          <a:lstStyle/>
          <a:p>
            <a:pPr algn="ctr"/>
            <a:r>
              <a:rPr lang="en-GB" dirty="0" smtClean="0"/>
              <a:t>Executive Incentives</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What happens to these compensation systems if options are expensed? </a:t>
            </a:r>
          </a:p>
          <a:p>
            <a:endParaRPr lang="en-GB" dirty="0" smtClean="0"/>
          </a:p>
          <a:p>
            <a:r>
              <a:rPr lang="en-GB" dirty="0" smtClean="0"/>
              <a:t>The reduction in reporting earning may cause the companies to curtail option programs. This could inhibit the growth of new companies</a:t>
            </a:r>
          </a:p>
          <a:p>
            <a:endParaRPr lang="en-GB" dirty="0" smtClean="0"/>
          </a:p>
          <a:p>
            <a:r>
              <a:rPr lang="en-GB" dirty="0" smtClean="0"/>
              <a:t>It could even have an impact on the economy. </a:t>
            </a:r>
            <a:endParaRPr lang="en-GB" dirty="0"/>
          </a:p>
        </p:txBody>
      </p:sp>
      <p:sp>
        <p:nvSpPr>
          <p:cNvPr id="3" name="Title 2"/>
          <p:cNvSpPr>
            <a:spLocks noGrp="1"/>
          </p:cNvSpPr>
          <p:nvPr>
            <p:ph type="title"/>
          </p:nvPr>
        </p:nvSpPr>
        <p:spPr/>
        <p:txBody>
          <a:bodyPr/>
          <a:lstStyle/>
          <a:p>
            <a:pPr algn="ctr"/>
            <a:r>
              <a:rPr lang="en-GB" dirty="0" smtClean="0"/>
              <a:t>Executive Incentives</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105400"/>
          </a:xfrm>
        </p:spPr>
        <p:txBody>
          <a:bodyPr>
            <a:normAutofit/>
          </a:bodyPr>
          <a:lstStyle/>
          <a:p>
            <a:pPr>
              <a:buNone/>
            </a:pPr>
            <a:r>
              <a:rPr lang="en-GB" b="1" i="1" dirty="0" smtClean="0"/>
              <a:t>Other Compensation</a:t>
            </a:r>
          </a:p>
          <a:p>
            <a:r>
              <a:rPr lang="en-GB" dirty="0" smtClean="0"/>
              <a:t>CEO’s club membership</a:t>
            </a:r>
          </a:p>
          <a:p>
            <a:pPr lvl="1"/>
            <a:r>
              <a:rPr lang="en-GB" sz="2400" b="1" dirty="0" smtClean="0"/>
              <a:t>CEO Club Membership Benefits</a:t>
            </a:r>
            <a:endParaRPr lang="en-GB" sz="2400" dirty="0" smtClean="0"/>
          </a:p>
          <a:p>
            <a:pPr lvl="2"/>
            <a:r>
              <a:rPr lang="en-GB" sz="2200" dirty="0" smtClean="0"/>
              <a:t>Free access to an online forum allowing executives to post questions and share insights and resources on strategic business issues. </a:t>
            </a:r>
          </a:p>
          <a:p>
            <a:pPr lvl="2"/>
            <a:r>
              <a:rPr lang="en-GB" sz="2200" dirty="0" smtClean="0"/>
              <a:t>Explore collaboration and business opportunities with other senior executives </a:t>
            </a:r>
          </a:p>
          <a:p>
            <a:pPr lvl="2"/>
            <a:r>
              <a:rPr lang="en-GB" sz="2200" dirty="0" smtClean="0"/>
              <a:t>Find job candidates or look for the next career move. </a:t>
            </a:r>
          </a:p>
          <a:p>
            <a:pPr lvl="2"/>
            <a:r>
              <a:rPr lang="en-GB" sz="2200" dirty="0" smtClean="0"/>
              <a:t>CEO Club members receive free access to quarterly executive seminars that address strategic management and leadership issues.</a:t>
            </a:r>
          </a:p>
          <a:p>
            <a:pPr lvl="1"/>
            <a:endParaRPr lang="en-GB" dirty="0" smtClean="0"/>
          </a:p>
        </p:txBody>
      </p:sp>
      <p:sp>
        <p:nvSpPr>
          <p:cNvPr id="3" name="Title 2"/>
          <p:cNvSpPr>
            <a:spLocks noGrp="1"/>
          </p:cNvSpPr>
          <p:nvPr>
            <p:ph type="title"/>
          </p:nvPr>
        </p:nvSpPr>
        <p:spPr/>
        <p:txBody>
          <a:bodyPr/>
          <a:lstStyle/>
          <a:p>
            <a:pPr algn="ctr"/>
            <a:r>
              <a:rPr lang="en-GB" dirty="0" smtClean="0"/>
              <a:t>Executive Incentives</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a:bodyPr>
          <a:lstStyle/>
          <a:p>
            <a:pPr lvl="1"/>
            <a:r>
              <a:rPr lang="en-GB" b="1" dirty="0" smtClean="0"/>
              <a:t>CEO Club Membership Qualifications </a:t>
            </a:r>
            <a:endParaRPr lang="en-GB" dirty="0" smtClean="0"/>
          </a:p>
          <a:p>
            <a:pPr lvl="2"/>
            <a:r>
              <a:rPr lang="en-GB" dirty="0" smtClean="0"/>
              <a:t>The membership is limited to senior executives including the following level of managers:</a:t>
            </a:r>
          </a:p>
          <a:p>
            <a:pPr lvl="3"/>
            <a:r>
              <a:rPr lang="en-GB" dirty="0" smtClean="0"/>
              <a:t>Board of Directors </a:t>
            </a:r>
          </a:p>
          <a:p>
            <a:pPr lvl="3"/>
            <a:r>
              <a:rPr lang="en-GB" dirty="0" smtClean="0"/>
              <a:t>Chief Executive Officer (CEO) </a:t>
            </a:r>
          </a:p>
          <a:p>
            <a:pPr lvl="3"/>
            <a:r>
              <a:rPr lang="en-GB" dirty="0" smtClean="0"/>
              <a:t>Chief Operation Officer (COO) </a:t>
            </a:r>
          </a:p>
          <a:p>
            <a:pPr lvl="3"/>
            <a:r>
              <a:rPr lang="en-GB" dirty="0" smtClean="0"/>
              <a:t>Chief Finance Officer (CFO) </a:t>
            </a:r>
          </a:p>
          <a:p>
            <a:pPr lvl="3"/>
            <a:r>
              <a:rPr lang="en-GB" dirty="0" smtClean="0"/>
              <a:t>Chief Marketing Officer (CMO) </a:t>
            </a:r>
          </a:p>
          <a:p>
            <a:pPr lvl="3"/>
            <a:r>
              <a:rPr lang="en-GB" dirty="0" smtClean="0"/>
              <a:t>Chief Information Officer (CIO) </a:t>
            </a:r>
          </a:p>
          <a:p>
            <a:pPr lvl="3"/>
            <a:r>
              <a:rPr lang="en-GB" dirty="0" smtClean="0"/>
              <a:t>Chief Technology Officer (CTO) </a:t>
            </a:r>
          </a:p>
          <a:p>
            <a:pPr lvl="3"/>
            <a:r>
              <a:rPr lang="en-GB" dirty="0" smtClean="0"/>
              <a:t>Chief People Officer (CPO) </a:t>
            </a:r>
          </a:p>
          <a:p>
            <a:pPr lvl="3"/>
            <a:r>
              <a:rPr lang="en-GB" dirty="0" smtClean="0"/>
              <a:t>Vice Presidents (VPs) </a:t>
            </a:r>
          </a:p>
          <a:p>
            <a:pPr lvl="3"/>
            <a:r>
              <a:rPr lang="en-GB" dirty="0" smtClean="0"/>
              <a:t>Directors </a:t>
            </a:r>
          </a:p>
          <a:p>
            <a:endParaRPr lang="en-GB" dirty="0"/>
          </a:p>
        </p:txBody>
      </p:sp>
      <p:sp>
        <p:nvSpPr>
          <p:cNvPr id="3" name="Title 2"/>
          <p:cNvSpPr>
            <a:spLocks noGrp="1"/>
          </p:cNvSpPr>
          <p:nvPr>
            <p:ph type="title"/>
          </p:nvPr>
        </p:nvSpPr>
        <p:spPr/>
        <p:txBody>
          <a:bodyPr/>
          <a:lstStyle/>
          <a:p>
            <a:pPr algn="ctr"/>
            <a:r>
              <a:rPr lang="en-GB" dirty="0" smtClean="0"/>
              <a:t>Executive Incentives</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Retirement (or resignation) compensation</a:t>
            </a:r>
          </a:p>
          <a:p>
            <a:pPr lvl="1"/>
            <a:r>
              <a:rPr lang="en-GB" dirty="0" smtClean="0"/>
              <a:t>E.g. Chairman of FleetBoston, Terrence Murray, receives a pension of $5.8 million per year. </a:t>
            </a:r>
          </a:p>
          <a:p>
            <a:pPr lvl="1">
              <a:buNone/>
            </a:pPr>
            <a:endParaRPr lang="en-GB" dirty="0" smtClean="0"/>
          </a:p>
          <a:p>
            <a:r>
              <a:rPr lang="en-GB" dirty="0" smtClean="0"/>
              <a:t>Executives receive millions of dollars as company loans at extremely low interest rates, sometimes even interest free.</a:t>
            </a:r>
          </a:p>
        </p:txBody>
      </p:sp>
      <p:sp>
        <p:nvSpPr>
          <p:cNvPr id="3" name="Title 2"/>
          <p:cNvSpPr>
            <a:spLocks noGrp="1"/>
          </p:cNvSpPr>
          <p:nvPr>
            <p:ph type="title"/>
          </p:nvPr>
        </p:nvSpPr>
        <p:spPr/>
        <p:txBody>
          <a:bodyPr/>
          <a:lstStyle/>
          <a:p>
            <a:pPr algn="ctr"/>
            <a:r>
              <a:rPr lang="en-GB" dirty="0" smtClean="0"/>
              <a:t>Executive Incentives</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Stop">
              <a:avLst/>
            </a:prstTxWarp>
          </a:bodyPr>
          <a:lstStyle/>
          <a:p>
            <a:r>
              <a:rPr lang="en-GB"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Corporate Governance</a:t>
            </a:r>
            <a:endParaRPr lang="en-GB"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Subtitle 2"/>
          <p:cNvSpPr>
            <a:spLocks noGrp="1"/>
          </p:cNvSpPr>
          <p:nvPr>
            <p:ph type="subTitle" idx="1"/>
          </p:nvPr>
        </p:nvSpPr>
        <p:spPr/>
        <p:txBody>
          <a:bodyPr>
            <a:normAutofit fontScale="70000" lnSpcReduction="20000"/>
          </a:bodyPr>
          <a:lstStyle/>
          <a:p>
            <a:r>
              <a:rPr lang="en-GB" dirty="0" smtClean="0">
                <a:solidFill>
                  <a:srgbClr val="FF0000"/>
                </a:solidFill>
              </a:rPr>
              <a:t>By: 1. Kenneth A. Kim</a:t>
            </a:r>
          </a:p>
          <a:p>
            <a:r>
              <a:rPr lang="en-GB" dirty="0" smtClean="0">
                <a:solidFill>
                  <a:srgbClr val="FF0000"/>
                </a:solidFill>
              </a:rPr>
              <a:t>                John R. Nofsinger</a:t>
            </a:r>
          </a:p>
          <a:p>
            <a:r>
              <a:rPr lang="en-GB" dirty="0" smtClean="0">
                <a:solidFill>
                  <a:srgbClr val="FF0000"/>
                </a:solidFill>
              </a:rPr>
              <a:t>And </a:t>
            </a:r>
          </a:p>
          <a:p>
            <a:r>
              <a:rPr lang="en-GB" dirty="0" smtClean="0">
                <a:solidFill>
                  <a:srgbClr val="FF0000"/>
                </a:solidFill>
              </a:rPr>
              <a:t>      2. A. C. Fernando</a:t>
            </a:r>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b="1" i="1" dirty="0" smtClean="0"/>
              <a:t>Crime and Punishment</a:t>
            </a:r>
          </a:p>
          <a:p>
            <a:r>
              <a:rPr lang="en-GB" dirty="0" smtClean="0"/>
              <a:t>Increase the penalty for managers</a:t>
            </a:r>
          </a:p>
          <a:p>
            <a:pPr>
              <a:buNone/>
            </a:pPr>
            <a:endParaRPr lang="en-GB" dirty="0" smtClean="0"/>
          </a:p>
          <a:p>
            <a:pPr lvl="1"/>
            <a:r>
              <a:rPr lang="en-GB" dirty="0" smtClean="0"/>
              <a:t>E.g. In July 2005, Bernie </a:t>
            </a:r>
            <a:r>
              <a:rPr lang="en-GB" dirty="0" err="1" smtClean="0"/>
              <a:t>Ebbers</a:t>
            </a:r>
            <a:r>
              <a:rPr lang="en-GB" dirty="0" smtClean="0"/>
              <a:t>, founder and former chief executive of WorldCom, was sentenced to 25 years in prison for his involvement in WorldCom’s $11 billion accounting fraud.  </a:t>
            </a:r>
            <a:endParaRPr lang="en-GB" dirty="0"/>
          </a:p>
        </p:txBody>
      </p:sp>
      <p:sp>
        <p:nvSpPr>
          <p:cNvPr id="3" name="Title 2"/>
          <p:cNvSpPr>
            <a:spLocks noGrp="1"/>
          </p:cNvSpPr>
          <p:nvPr>
            <p:ph type="title"/>
          </p:nvPr>
        </p:nvSpPr>
        <p:spPr/>
        <p:txBody>
          <a:bodyPr/>
          <a:lstStyle/>
          <a:p>
            <a:pPr algn="ctr"/>
            <a:r>
              <a:rPr lang="en-GB" dirty="0" smtClean="0"/>
              <a:t>Executive Incentives</a:t>
            </a:r>
            <a:endParaRPr lang="en-GB" dirty="0"/>
          </a:p>
        </p:txBody>
      </p:sp>
      <p:pic>
        <p:nvPicPr>
          <p:cNvPr id="4" name="Picture 4" descr="j0300840"/>
          <p:cNvPicPr>
            <a:picLocks noChangeAspect="1" noChangeArrowheads="1"/>
          </p:cNvPicPr>
          <p:nvPr/>
        </p:nvPicPr>
        <p:blipFill>
          <a:blip r:embed="rId2"/>
          <a:srcRect/>
          <a:stretch>
            <a:fillRect/>
          </a:stretch>
        </p:blipFill>
        <p:spPr bwMode="auto">
          <a:xfrm>
            <a:off x="5715000" y="4343400"/>
            <a:ext cx="1814513" cy="1528763"/>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b="1" u="sng" dirty="0" smtClean="0"/>
              <a:t>International Perspective- CEO Compensation around the world:</a:t>
            </a:r>
          </a:p>
          <a:p>
            <a:pPr lvl="1"/>
            <a:r>
              <a:rPr lang="en-GB" dirty="0" smtClean="0"/>
              <a:t>Paying the top officer in the company with long-term incentive awards is most common in the US.</a:t>
            </a:r>
          </a:p>
          <a:p>
            <a:pPr lvl="1"/>
            <a:r>
              <a:rPr lang="en-GB" dirty="0" smtClean="0"/>
              <a:t>Normally, compensation of CEOs around the world split into three categories</a:t>
            </a:r>
          </a:p>
          <a:p>
            <a:pPr lvl="2"/>
            <a:r>
              <a:rPr lang="en-GB" dirty="0" smtClean="0"/>
              <a:t>Fixed pay (base salary and benefits)</a:t>
            </a:r>
          </a:p>
          <a:p>
            <a:pPr lvl="2"/>
            <a:r>
              <a:rPr lang="en-GB" dirty="0" smtClean="0"/>
              <a:t>Variable pay (incentive-type instruments like stock options)</a:t>
            </a:r>
          </a:p>
          <a:p>
            <a:pPr lvl="2"/>
            <a:r>
              <a:rPr lang="en-GB" dirty="0" smtClean="0"/>
              <a:t>Perquisites (addition to salary etc)</a:t>
            </a:r>
          </a:p>
        </p:txBody>
      </p:sp>
      <p:sp>
        <p:nvSpPr>
          <p:cNvPr id="3" name="Title 2"/>
          <p:cNvSpPr>
            <a:spLocks noGrp="1"/>
          </p:cNvSpPr>
          <p:nvPr>
            <p:ph type="title"/>
          </p:nvPr>
        </p:nvSpPr>
        <p:spPr/>
        <p:txBody>
          <a:bodyPr/>
          <a:lstStyle/>
          <a:p>
            <a:pPr algn="ctr"/>
            <a:r>
              <a:rPr lang="en-GB" dirty="0" smtClean="0"/>
              <a:t>Executive Incentives</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1">
              <a:lnSpc>
                <a:spcPct val="150000"/>
              </a:lnSpc>
            </a:pPr>
            <a:r>
              <a:rPr lang="en-GB" dirty="0" smtClean="0"/>
              <a:t>63%, on average, of a US CEO’s pay is variable in nature.</a:t>
            </a:r>
          </a:p>
          <a:p>
            <a:pPr lvl="1">
              <a:lnSpc>
                <a:spcPct val="150000"/>
              </a:lnSpc>
            </a:pPr>
            <a:r>
              <a:rPr lang="en-GB" dirty="0" smtClean="0"/>
              <a:t>Singapore and Canada CEOs have 59% and 52%, on average, the variable pay respectively.</a:t>
            </a:r>
          </a:p>
          <a:p>
            <a:pPr lvl="1">
              <a:lnSpc>
                <a:spcPct val="150000"/>
              </a:lnSpc>
            </a:pPr>
            <a:r>
              <a:rPr lang="en-GB" dirty="0" smtClean="0"/>
              <a:t>In China (</a:t>
            </a:r>
            <a:r>
              <a:rPr lang="en-GB" smtClean="0"/>
              <a:t>except </a:t>
            </a:r>
            <a:r>
              <a:rPr lang="en-GB" smtClean="0"/>
              <a:t>Singapore</a:t>
            </a:r>
            <a:r>
              <a:rPr lang="en-GB" smtClean="0"/>
              <a:t>), </a:t>
            </a:r>
            <a:r>
              <a:rPr lang="en-GB" dirty="0" smtClean="0"/>
              <a:t>79% of the CEOs compensation is fixed.</a:t>
            </a:r>
          </a:p>
          <a:p>
            <a:pPr lvl="1">
              <a:lnSpc>
                <a:spcPct val="150000"/>
              </a:lnSpc>
            </a:pPr>
            <a:r>
              <a:rPr lang="en-GB" dirty="0" smtClean="0"/>
              <a:t>India, one of the five countries with less than 50% composition is fixed pay, pays an extraordinary 38% of total compensation in perquisites. </a:t>
            </a:r>
          </a:p>
          <a:p>
            <a:pPr lvl="1">
              <a:lnSpc>
                <a:spcPct val="150000"/>
              </a:lnSpc>
            </a:pPr>
            <a:endParaRPr lang="en-GB" dirty="0"/>
          </a:p>
        </p:txBody>
      </p:sp>
      <p:sp>
        <p:nvSpPr>
          <p:cNvPr id="3" name="Title 2"/>
          <p:cNvSpPr>
            <a:spLocks noGrp="1"/>
          </p:cNvSpPr>
          <p:nvPr>
            <p:ph type="title"/>
          </p:nvPr>
        </p:nvSpPr>
        <p:spPr/>
        <p:txBody>
          <a:bodyPr/>
          <a:lstStyle/>
          <a:p>
            <a:pPr algn="ctr"/>
            <a:r>
              <a:rPr lang="en-GB" dirty="0" smtClean="0"/>
              <a:t>Executive Incentives</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ph idx="1"/>
          </p:nvPr>
        </p:nvGraphicFramePr>
        <p:xfrm>
          <a:off x="457200" y="1446213"/>
          <a:ext cx="7896225" cy="4922837"/>
        </p:xfrm>
        <a:graphic>
          <a:graphicData uri="http://schemas.openxmlformats.org/presentationml/2006/ole">
            <p:oleObj spid="_x0000_s2050" name="Chart" r:id="rId3" imgW="7258202" imgH="4524451" progId="Excel.Sheet.8">
              <p:embed/>
            </p:oleObj>
          </a:graphicData>
        </a:graphic>
      </p:graphicFrame>
      <p:sp>
        <p:nvSpPr>
          <p:cNvPr id="3" name="Title 2"/>
          <p:cNvSpPr>
            <a:spLocks noGrp="1"/>
          </p:cNvSpPr>
          <p:nvPr>
            <p:ph type="title"/>
          </p:nvPr>
        </p:nvSpPr>
        <p:spPr/>
        <p:txBody>
          <a:bodyPr/>
          <a:lstStyle/>
          <a:p>
            <a:pPr algn="ctr"/>
            <a:r>
              <a:rPr lang="en-GB" dirty="0" smtClean="0"/>
              <a:t>Executive Incentives</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en-GB" b="1" i="1" dirty="0" smtClean="0"/>
              <a:t>Summary</a:t>
            </a:r>
          </a:p>
          <a:p>
            <a:r>
              <a:rPr lang="en-GB" dirty="0" smtClean="0"/>
              <a:t>Main problem in the corporations are separation of ownership and control.</a:t>
            </a:r>
          </a:p>
          <a:p>
            <a:pPr>
              <a:buNone/>
            </a:pPr>
            <a:endParaRPr lang="en-GB" dirty="0" smtClean="0"/>
          </a:p>
          <a:p>
            <a:r>
              <a:rPr lang="en-GB" dirty="0" smtClean="0"/>
              <a:t>Managers are supposed to work for the best interest of the shareholders.</a:t>
            </a:r>
          </a:p>
          <a:p>
            <a:pPr>
              <a:buNone/>
            </a:pPr>
            <a:endParaRPr lang="en-GB" dirty="0" smtClean="0"/>
          </a:p>
          <a:p>
            <a:r>
              <a:rPr lang="en-GB" dirty="0" smtClean="0"/>
              <a:t>Managers try to take the advantage of their control power.</a:t>
            </a:r>
          </a:p>
          <a:p>
            <a:pPr>
              <a:buNone/>
            </a:pPr>
            <a:endParaRPr lang="en-GB" dirty="0" smtClean="0"/>
          </a:p>
          <a:p>
            <a:r>
              <a:rPr lang="en-GB" dirty="0" smtClean="0"/>
              <a:t>Stocks and options benefits can’t guaranteed to reduce the conflict.  </a:t>
            </a:r>
          </a:p>
          <a:p>
            <a:pPr>
              <a:buNone/>
            </a:pPr>
            <a:r>
              <a:rPr lang="en-GB" dirty="0" smtClean="0"/>
              <a:t> </a:t>
            </a:r>
            <a:endParaRPr lang="en-GB" dirty="0"/>
          </a:p>
        </p:txBody>
      </p:sp>
      <p:sp>
        <p:nvSpPr>
          <p:cNvPr id="3" name="Title 2"/>
          <p:cNvSpPr>
            <a:spLocks noGrp="1"/>
          </p:cNvSpPr>
          <p:nvPr>
            <p:ph type="title"/>
          </p:nvPr>
        </p:nvSpPr>
        <p:spPr/>
        <p:txBody>
          <a:bodyPr/>
          <a:lstStyle/>
          <a:p>
            <a:pPr algn="ctr"/>
            <a:r>
              <a:rPr lang="en-GB" dirty="0" smtClean="0"/>
              <a:t>Executive Incentives</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ChevronInverted">
              <a:avLst/>
            </a:prstTxWarp>
          </a:bodyPr>
          <a:lstStyle/>
          <a:p>
            <a:pPr algn="ctr"/>
            <a:r>
              <a:rPr lang="en-GB"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Executive Incentives</a:t>
            </a:r>
            <a:endParaRPr lang="en-GB"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Subtitle 2"/>
          <p:cNvSpPr>
            <a:spLocks noGrp="1"/>
          </p:cNvSpPr>
          <p:nvPr>
            <p:ph type="subTitle" idx="1"/>
          </p:nvPr>
        </p:nvSpPr>
        <p:spPr/>
        <p:txBody>
          <a:bodyPr/>
          <a:lstStyle/>
          <a:p>
            <a:pPr algn="ctr"/>
            <a:endParaRPr lang="en-GB" dirty="0" smtClean="0"/>
          </a:p>
          <a:p>
            <a:pPr algn="ctr"/>
            <a:r>
              <a:rPr lang="en-GB" dirty="0" smtClean="0"/>
              <a:t>Lecture 4</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Lecture Outline</a:t>
            </a:r>
          </a:p>
          <a:p>
            <a:pPr lvl="1"/>
            <a:r>
              <a:rPr lang="en-GB" dirty="0" smtClean="0"/>
              <a:t>Problems related with incentive based compensation.</a:t>
            </a:r>
          </a:p>
          <a:p>
            <a:pPr lvl="1"/>
            <a:r>
              <a:rPr lang="en-GB" dirty="0" smtClean="0"/>
              <a:t>Normal perception about how stock market works.</a:t>
            </a:r>
          </a:p>
          <a:p>
            <a:pPr lvl="1"/>
            <a:r>
              <a:rPr lang="en-GB" dirty="0" smtClean="0"/>
              <a:t>Basic problem related with executive stock options.</a:t>
            </a:r>
          </a:p>
          <a:p>
            <a:pPr lvl="1"/>
            <a:r>
              <a:rPr lang="en-GB" dirty="0" smtClean="0"/>
              <a:t>Expensive executive options- An easy solution.</a:t>
            </a:r>
          </a:p>
          <a:p>
            <a:pPr lvl="1"/>
            <a:r>
              <a:rPr lang="en-GB" dirty="0" smtClean="0"/>
              <a:t>Other compensation to management.</a:t>
            </a:r>
          </a:p>
          <a:p>
            <a:pPr lvl="1"/>
            <a:r>
              <a:rPr lang="en-GB" dirty="0" smtClean="0"/>
              <a:t>CEO club membership qualifications.</a:t>
            </a:r>
          </a:p>
          <a:p>
            <a:pPr lvl="1"/>
            <a:r>
              <a:rPr lang="en-GB" dirty="0" smtClean="0"/>
              <a:t>Retirement (or resignation compensation).</a:t>
            </a:r>
          </a:p>
          <a:p>
            <a:pPr lvl="1"/>
            <a:r>
              <a:rPr lang="en-GB" dirty="0" smtClean="0"/>
              <a:t>Crime and punishment.</a:t>
            </a:r>
          </a:p>
          <a:p>
            <a:pPr lvl="1"/>
            <a:r>
              <a:rPr lang="en-GB" dirty="0" smtClean="0"/>
              <a:t>International Perspective </a:t>
            </a:r>
          </a:p>
          <a:p>
            <a:pPr lvl="1"/>
            <a:endParaRPr lang="en-GB" dirty="0" smtClean="0"/>
          </a:p>
        </p:txBody>
      </p:sp>
      <p:sp>
        <p:nvSpPr>
          <p:cNvPr id="3" name="Title 2"/>
          <p:cNvSpPr>
            <a:spLocks noGrp="1"/>
          </p:cNvSpPr>
          <p:nvPr>
            <p:ph type="title"/>
          </p:nvPr>
        </p:nvSpPr>
        <p:spPr/>
        <p:txBody>
          <a:bodyPr/>
          <a:lstStyle/>
          <a:p>
            <a:pPr algn="ctr"/>
            <a:r>
              <a:rPr lang="en-GB" dirty="0" smtClean="0"/>
              <a:t>Executive Incentives</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GB" b="1" i="1" dirty="0" smtClean="0"/>
              <a:t>Potential “Incentive” Problems with Incentive</a:t>
            </a:r>
          </a:p>
          <a:p>
            <a:pPr>
              <a:buNone/>
            </a:pPr>
            <a:r>
              <a:rPr lang="en-GB" b="1" i="1" dirty="0" smtClean="0"/>
              <a:t>based Compensation </a:t>
            </a:r>
          </a:p>
          <a:p>
            <a:r>
              <a:rPr lang="en-GB" dirty="0" smtClean="0"/>
              <a:t>Dilution can be disgustingly costly over the long term. Many companies routinely issue stock options and shares, which can easily dilute shareholders by 10% over a 10-year period.</a:t>
            </a:r>
          </a:p>
          <a:p>
            <a:r>
              <a:rPr lang="en-GB" dirty="0" smtClean="0"/>
              <a:t>Stock option is only affected by price appreciation. Therefore, the CEO might forego increasing dividends in favour of using the cash to try to increase the stock price.</a:t>
            </a:r>
          </a:p>
          <a:p>
            <a:endParaRPr lang="en-GB" dirty="0"/>
          </a:p>
        </p:txBody>
      </p:sp>
      <p:sp>
        <p:nvSpPr>
          <p:cNvPr id="2" name="Title 1"/>
          <p:cNvSpPr>
            <a:spLocks noGrp="1"/>
          </p:cNvSpPr>
          <p:nvPr>
            <p:ph type="title"/>
          </p:nvPr>
        </p:nvSpPr>
        <p:spPr/>
        <p:txBody>
          <a:bodyPr/>
          <a:lstStyle/>
          <a:p>
            <a:r>
              <a:rPr lang="en-GB" dirty="0" smtClean="0"/>
              <a:t>Executive Incentives</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CEO is more likely to go for the risky business to increase the stock prices.</a:t>
            </a:r>
          </a:p>
          <a:p>
            <a:pPr>
              <a:buNone/>
            </a:pPr>
            <a:endParaRPr lang="en-GB" dirty="0" smtClean="0"/>
          </a:p>
          <a:p>
            <a:r>
              <a:rPr lang="en-GB" dirty="0" smtClean="0"/>
              <a:t>Stock options lose some incentive for the CEO if the stock price falls too far below the strike price.</a:t>
            </a:r>
          </a:p>
          <a:p>
            <a:endParaRPr lang="en-GB" dirty="0" smtClean="0"/>
          </a:p>
          <a:p>
            <a:r>
              <a:rPr lang="en-GB" dirty="0" smtClean="0"/>
              <a:t>Price manipulation can be used by the CEOs for their benefits.</a:t>
            </a:r>
            <a:endParaRPr lang="en-GB" dirty="0"/>
          </a:p>
        </p:txBody>
      </p:sp>
      <p:sp>
        <p:nvSpPr>
          <p:cNvPr id="3" name="Title 2"/>
          <p:cNvSpPr>
            <a:spLocks noGrp="1"/>
          </p:cNvSpPr>
          <p:nvPr>
            <p:ph type="title"/>
          </p:nvPr>
        </p:nvSpPr>
        <p:spPr/>
        <p:txBody>
          <a:bodyPr>
            <a:normAutofit/>
          </a:bodyPr>
          <a:lstStyle/>
          <a:p>
            <a:pPr algn="ctr"/>
            <a:r>
              <a:rPr lang="en-GB" dirty="0" smtClean="0"/>
              <a:t>Executive Incentives</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b="1" dirty="0" smtClean="0"/>
              <a:t>Example: Management Behaviour at Xerox</a:t>
            </a:r>
          </a:p>
          <a:p>
            <a:pPr lvl="1">
              <a:lnSpc>
                <a:spcPct val="150000"/>
              </a:lnSpc>
            </a:pPr>
            <a:r>
              <a:rPr lang="en-GB" dirty="0" smtClean="0"/>
              <a:t>Xerox management improperly accelerated leasing operations revenue from 1997 to 2000. </a:t>
            </a:r>
          </a:p>
          <a:p>
            <a:pPr lvl="1">
              <a:lnSpc>
                <a:spcPct val="150000"/>
              </a:lnSpc>
            </a:pPr>
            <a:r>
              <a:rPr lang="en-GB" dirty="0" smtClean="0"/>
              <a:t>The accounting manoeuvring increased revenue by $3 billion and profit by £1.5 billion over that period.</a:t>
            </a:r>
          </a:p>
          <a:p>
            <a:pPr lvl="1">
              <a:lnSpc>
                <a:spcPct val="150000"/>
              </a:lnSpc>
            </a:pPr>
            <a:r>
              <a:rPr lang="en-GB" dirty="0" smtClean="0"/>
              <a:t>That’s wasn’t the actual financial position of the company.</a:t>
            </a:r>
          </a:p>
          <a:p>
            <a:pPr lvl="1">
              <a:lnSpc>
                <a:spcPct val="150000"/>
              </a:lnSpc>
            </a:pPr>
            <a:r>
              <a:rPr lang="en-GB" dirty="0" smtClean="0"/>
              <a:t>This artificial profit helped drive the stock price from $13 at the end of 1996 to more than $60 in 1999. </a:t>
            </a:r>
          </a:p>
          <a:p>
            <a:pPr lvl="1"/>
            <a:endParaRPr lang="en-GB" dirty="0" smtClean="0"/>
          </a:p>
        </p:txBody>
      </p:sp>
      <p:sp>
        <p:nvSpPr>
          <p:cNvPr id="3" name="Title 2"/>
          <p:cNvSpPr>
            <a:spLocks noGrp="1"/>
          </p:cNvSpPr>
          <p:nvPr>
            <p:ph type="title"/>
          </p:nvPr>
        </p:nvSpPr>
        <p:spPr/>
        <p:txBody>
          <a:bodyPr/>
          <a:lstStyle/>
          <a:p>
            <a:pPr algn="ctr"/>
            <a:r>
              <a:rPr lang="en-GB" dirty="0" smtClean="0"/>
              <a:t>Executive Incentives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Cont:-</a:t>
            </a:r>
          </a:p>
          <a:p>
            <a:pPr lvl="1"/>
            <a:r>
              <a:rPr lang="en-GB" dirty="0" smtClean="0"/>
              <a:t>Xerox CEO Paul </a:t>
            </a:r>
            <a:r>
              <a:rPr lang="en-GB" dirty="0" err="1" smtClean="0"/>
              <a:t>Allaire</a:t>
            </a:r>
            <a:r>
              <a:rPr lang="en-GB" dirty="0" smtClean="0"/>
              <a:t> sold stocks and profited by $16 million.</a:t>
            </a:r>
          </a:p>
          <a:p>
            <a:pPr lvl="1"/>
            <a:endParaRPr lang="en-GB" dirty="0" smtClean="0"/>
          </a:p>
          <a:p>
            <a:pPr lvl="1"/>
            <a:r>
              <a:rPr lang="en-GB" dirty="0" smtClean="0"/>
              <a:t>In April 2002, Xerox admitted to the SEC that they improperly recorded the earnings and agree to pay a $10 million fine.</a:t>
            </a:r>
          </a:p>
          <a:p>
            <a:pPr lvl="1"/>
            <a:endParaRPr lang="en-GB" dirty="0" smtClean="0"/>
          </a:p>
          <a:p>
            <a:pPr lvl="1"/>
            <a:r>
              <a:rPr lang="en-GB" dirty="0" smtClean="0"/>
              <a:t>Obviously, that fine was paid by the firm.</a:t>
            </a:r>
          </a:p>
          <a:p>
            <a:pPr lvl="1"/>
            <a:endParaRPr lang="en-GB" dirty="0" smtClean="0"/>
          </a:p>
          <a:p>
            <a:pPr lvl="1"/>
            <a:r>
              <a:rPr lang="en-GB" dirty="0" smtClean="0"/>
              <a:t>So, Xerox management earned millions of dollars by doing accounting manoeuvrings.   </a:t>
            </a:r>
            <a:endParaRPr lang="en-GB" dirty="0"/>
          </a:p>
        </p:txBody>
      </p:sp>
      <p:sp>
        <p:nvSpPr>
          <p:cNvPr id="3" name="Title 2"/>
          <p:cNvSpPr>
            <a:spLocks noGrp="1"/>
          </p:cNvSpPr>
          <p:nvPr>
            <p:ph type="title"/>
          </p:nvPr>
        </p:nvSpPr>
        <p:spPr/>
        <p:txBody>
          <a:bodyPr/>
          <a:lstStyle/>
          <a:p>
            <a:pPr algn="ctr"/>
            <a:r>
              <a:rPr lang="en-GB" dirty="0" smtClean="0"/>
              <a:t>Executive Incentives</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Cont:-</a:t>
            </a:r>
          </a:p>
          <a:p>
            <a:pPr lvl="1">
              <a:lnSpc>
                <a:spcPct val="250000"/>
              </a:lnSpc>
            </a:pPr>
            <a:r>
              <a:rPr lang="en-GB" dirty="0" smtClean="0"/>
              <a:t>The stock price fell to less than $10 per share. </a:t>
            </a:r>
          </a:p>
          <a:p>
            <a:pPr lvl="1">
              <a:lnSpc>
                <a:spcPct val="250000"/>
              </a:lnSpc>
            </a:pPr>
            <a:r>
              <a:rPr lang="en-GB" dirty="0" smtClean="0"/>
              <a:t>So, who are the ultimate loser?</a:t>
            </a:r>
          </a:p>
          <a:p>
            <a:pPr lvl="1">
              <a:lnSpc>
                <a:spcPct val="250000"/>
              </a:lnSpc>
            </a:pPr>
            <a:r>
              <a:rPr lang="en-GB" dirty="0" smtClean="0"/>
              <a:t>The stockholders……</a:t>
            </a:r>
            <a:endParaRPr lang="en-GB" dirty="0"/>
          </a:p>
        </p:txBody>
      </p:sp>
      <p:sp>
        <p:nvSpPr>
          <p:cNvPr id="3" name="Title 2"/>
          <p:cNvSpPr>
            <a:spLocks noGrp="1"/>
          </p:cNvSpPr>
          <p:nvPr>
            <p:ph type="title"/>
          </p:nvPr>
        </p:nvSpPr>
        <p:spPr/>
        <p:txBody>
          <a:bodyPr/>
          <a:lstStyle/>
          <a:p>
            <a:pPr algn="ctr"/>
            <a:r>
              <a:rPr lang="en-GB" dirty="0" smtClean="0"/>
              <a:t>Executive Incentives</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93</TotalTime>
  <Words>1203</Words>
  <Application>Microsoft Office PowerPoint</Application>
  <PresentationFormat>On-screen Show (4:3)</PresentationFormat>
  <Paragraphs>137</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Concourse</vt:lpstr>
      <vt:lpstr>Chart</vt:lpstr>
      <vt:lpstr>Slide 1</vt:lpstr>
      <vt:lpstr>Corporate Governance</vt:lpstr>
      <vt:lpstr>Executive Incentives</vt:lpstr>
      <vt:lpstr>Executive Incentives</vt:lpstr>
      <vt:lpstr>Executive Incentives</vt:lpstr>
      <vt:lpstr>Executive Incentives</vt:lpstr>
      <vt:lpstr>Executive Incentives</vt:lpstr>
      <vt:lpstr>Executive Incentives</vt:lpstr>
      <vt:lpstr>Executive Incentives</vt:lpstr>
      <vt:lpstr>Executive Incentives</vt:lpstr>
      <vt:lpstr>Executive Incentives</vt:lpstr>
      <vt:lpstr>Executive Incentives</vt:lpstr>
      <vt:lpstr>Executive Incentives</vt:lpstr>
      <vt:lpstr>Executive Incentives</vt:lpstr>
      <vt:lpstr>Executive Incentives</vt:lpstr>
      <vt:lpstr>Executive Incentives</vt:lpstr>
      <vt:lpstr>Executive Incentives</vt:lpstr>
      <vt:lpstr>Executive Incentives</vt:lpstr>
      <vt:lpstr>Executive Incentives</vt:lpstr>
      <vt:lpstr>Executive Incentives</vt:lpstr>
      <vt:lpstr>Executive Incentives</vt:lpstr>
      <vt:lpstr>Executive Incentives</vt:lpstr>
      <vt:lpstr>Executive Incentives</vt:lpstr>
      <vt:lpstr>Executive Incentives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Incentives</dc:title>
  <dc:creator>Irfan</dc:creator>
  <cp:lastModifiedBy>vcomsats</cp:lastModifiedBy>
  <cp:revision>12</cp:revision>
  <dcterms:created xsi:type="dcterms:W3CDTF">2006-08-16T00:00:00Z</dcterms:created>
  <dcterms:modified xsi:type="dcterms:W3CDTF">2013-03-18T11:30:50Z</dcterms:modified>
</cp:coreProperties>
</file>