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1"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a:t>
            </a:r>
            <a:r>
              <a:rPr lang="en-GB" dirty="0" smtClean="0"/>
              <a:t> </a:t>
            </a: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Governance</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p>
          <a:p>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Accounting Functions</a:t>
            </a:r>
          </a:p>
          <a:p>
            <a:pPr>
              <a:buNone/>
            </a:pPr>
            <a:endParaRPr lang="en-GB" b="1" i="1" dirty="0" smtClean="0"/>
          </a:p>
          <a:p>
            <a:r>
              <a:rPr lang="en-GB" dirty="0" smtClean="0"/>
              <a:t>Gathering, compiling, reporting, and archiving a firm’s business activities.</a:t>
            </a:r>
          </a:p>
          <a:p>
            <a:endParaRPr lang="en-GB" dirty="0" smtClean="0"/>
          </a:p>
          <a:p>
            <a:r>
              <a:rPr lang="en-GB" dirty="0" smtClean="0"/>
              <a:t>Accounting information helps making decision </a:t>
            </a:r>
          </a:p>
          <a:p>
            <a:pPr lvl="1"/>
            <a:r>
              <a:rPr lang="en-GB" dirty="0" smtClean="0"/>
              <a:t>either for insiders </a:t>
            </a:r>
          </a:p>
          <a:p>
            <a:pPr lvl="1"/>
            <a:r>
              <a:rPr lang="en-GB" dirty="0" smtClean="0"/>
              <a:t>or outsiders.</a:t>
            </a:r>
          </a:p>
          <a:p>
            <a:pPr>
              <a:buNone/>
            </a:pPr>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b="1" i="1" dirty="0" smtClean="0"/>
              <a:t>Accounting for Inside Use</a:t>
            </a:r>
          </a:p>
          <a:p>
            <a:pPr>
              <a:buNone/>
            </a:pPr>
            <a:endParaRPr lang="en-GB" b="1" i="1" dirty="0" smtClean="0"/>
          </a:p>
          <a:p>
            <a:r>
              <a:rPr lang="en-GB" dirty="0" smtClean="0"/>
              <a:t>Managers use these information to measure the progress toward their goals and highlight any potential problems in advance</a:t>
            </a:r>
          </a:p>
          <a:p>
            <a:pPr lvl="1"/>
            <a:r>
              <a:rPr lang="en-GB" dirty="0" smtClean="0"/>
              <a:t>E.g. Managers wants to know their product’s sales situation.</a:t>
            </a:r>
          </a:p>
          <a:p>
            <a:pPr lvl="1"/>
            <a:r>
              <a:rPr lang="en-GB" dirty="0" smtClean="0"/>
              <a:t>How to manage the inventory.</a:t>
            </a:r>
          </a:p>
          <a:p>
            <a:pPr lvl="2"/>
            <a:r>
              <a:rPr lang="en-GB" dirty="0" smtClean="0"/>
              <a:t>Inventory comprises of work in process, stores and spares etc.  </a:t>
            </a:r>
          </a:p>
          <a:p>
            <a:pPr lvl="1"/>
            <a:r>
              <a:rPr lang="en-GB" dirty="0" smtClean="0"/>
              <a:t>What about cash?</a:t>
            </a:r>
          </a:p>
          <a:p>
            <a:pPr lvl="1"/>
            <a:r>
              <a:rPr lang="en-GB" dirty="0" smtClean="0"/>
              <a:t>Have the firm enough cash to pay its upcoming debt payments?</a:t>
            </a:r>
          </a:p>
          <a:p>
            <a:pPr>
              <a:buNone/>
            </a:pPr>
            <a:endParaRPr lang="en-GB" dirty="0" smtClean="0"/>
          </a:p>
          <a:p>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257800"/>
          </a:xfrm>
        </p:spPr>
        <p:txBody>
          <a:bodyPr>
            <a:normAutofit/>
          </a:bodyPr>
          <a:lstStyle/>
          <a:p>
            <a:pPr>
              <a:buNone/>
            </a:pPr>
            <a:r>
              <a:rPr lang="en-GB" b="1" dirty="0" smtClean="0"/>
              <a:t>Accountants answer these Qs with;</a:t>
            </a:r>
          </a:p>
          <a:p>
            <a:pPr lvl="1"/>
            <a:r>
              <a:rPr lang="en-GB" b="1" dirty="0" smtClean="0"/>
              <a:t>Budgets</a:t>
            </a:r>
          </a:p>
          <a:p>
            <a:pPr lvl="2"/>
            <a:r>
              <a:rPr lang="en-GB" b="1" dirty="0" smtClean="0"/>
              <a:t>An estimation of the revenue and expenses over a specified future period of time. A budget can be made for a person, family, group of people, business, government, country, multinational organization or just about anything else that makes and spends money. It may be either surplus budget or deficit budget</a:t>
            </a:r>
          </a:p>
          <a:p>
            <a:pPr lvl="3"/>
            <a:r>
              <a:rPr lang="en-GB" b="1" dirty="0" smtClean="0"/>
              <a:t>Surplus Budget</a:t>
            </a:r>
          </a:p>
          <a:p>
            <a:pPr lvl="4"/>
            <a:r>
              <a:rPr lang="en-GB" dirty="0" smtClean="0">
                <a:solidFill>
                  <a:srgbClr val="444444"/>
                </a:solidFill>
                <a:latin typeface="arial"/>
              </a:rPr>
              <a:t>A situation in which income exceeds expenditures.</a:t>
            </a:r>
            <a:endParaRPr lang="en-GB" b="1" dirty="0" smtClean="0"/>
          </a:p>
          <a:p>
            <a:pPr lvl="3"/>
            <a:r>
              <a:rPr lang="en-GB" b="1" dirty="0" smtClean="0"/>
              <a:t>Deficit Budget</a:t>
            </a:r>
          </a:p>
          <a:p>
            <a:pPr lvl="4"/>
            <a:r>
              <a:rPr lang="en-GB" dirty="0" smtClean="0">
                <a:solidFill>
                  <a:srgbClr val="111111"/>
                </a:solidFill>
                <a:latin typeface="Verdana"/>
              </a:rPr>
              <a:t>A financial situation that occurs when an entity has more money going out than coming in</a:t>
            </a:r>
            <a:endParaRPr lang="en-GB" b="1" dirty="0" smtClean="0"/>
          </a:p>
          <a:p>
            <a:pPr lvl="2">
              <a:buNone/>
            </a:pPr>
            <a:endParaRPr lang="en-GB" b="1" dirty="0" smtClean="0"/>
          </a:p>
          <a:p>
            <a:pPr lvl="1"/>
            <a:endParaRPr lang="en-GB" b="1"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1"/>
            <a:r>
              <a:rPr lang="en-GB" sz="3400" b="1" dirty="0" smtClean="0"/>
              <a:t>Variance reports</a:t>
            </a:r>
            <a:endParaRPr lang="en-GB" sz="3600" b="1" dirty="0" smtClean="0"/>
          </a:p>
          <a:p>
            <a:pPr lvl="2"/>
            <a:r>
              <a:rPr lang="en-GB" sz="3600" b="1" dirty="0" smtClean="0"/>
              <a:t>In business, a variance report is prepared to evaluate the operating efficiency of different aspects of (usually) a manufacturing company.</a:t>
            </a:r>
          </a:p>
          <a:p>
            <a:pPr lvl="3"/>
            <a:r>
              <a:rPr lang="en-GB" sz="2600" b="1" dirty="0" smtClean="0"/>
              <a:t>Three main sections with two subsections each:</a:t>
            </a:r>
            <a:br>
              <a:rPr lang="en-GB" sz="2600" b="1" dirty="0" smtClean="0"/>
            </a:br>
            <a:r>
              <a:rPr lang="en-GB" sz="2600" b="1" dirty="0" smtClean="0"/>
              <a:t/>
            </a:r>
            <a:br>
              <a:rPr lang="en-GB" sz="2600" b="1" dirty="0" smtClean="0"/>
            </a:br>
            <a:r>
              <a:rPr lang="en-GB" sz="2600" b="1" u="sng" dirty="0" smtClean="0"/>
              <a:t>1. </a:t>
            </a:r>
            <a:r>
              <a:rPr lang="en-GB" sz="3300" b="1" i="1" u="sng" dirty="0" smtClean="0"/>
              <a:t>Materials price variance &amp; materials quantity variance</a:t>
            </a:r>
          </a:p>
          <a:p>
            <a:pPr lvl="3">
              <a:buNone/>
            </a:pPr>
            <a:r>
              <a:rPr lang="en-GB" sz="2600" b="1" dirty="0" smtClean="0"/>
              <a:t/>
            </a:r>
            <a:br>
              <a:rPr lang="en-GB" sz="2600" b="1" dirty="0" smtClean="0"/>
            </a:br>
            <a:r>
              <a:rPr lang="en-GB" sz="2600" b="1" dirty="0" smtClean="0"/>
              <a:t>If the company is paying too much for materials or using too much materials for a product, that is an </a:t>
            </a:r>
            <a:r>
              <a:rPr lang="en-GB" sz="2600" b="1" dirty="0" err="1" smtClean="0"/>
              <a:t>unfavorable</a:t>
            </a:r>
            <a:r>
              <a:rPr lang="en-GB" sz="2600" b="1" dirty="0" smtClean="0"/>
              <a:t> variance.</a:t>
            </a:r>
            <a:br>
              <a:rPr lang="en-GB" sz="2600" b="1" dirty="0" smtClean="0"/>
            </a:br>
            <a:r>
              <a:rPr lang="en-GB" sz="2600" b="1" dirty="0" smtClean="0"/>
              <a:t>If the company is getting materials for less than the standard cost or is using less than the standard materials for a product, that would be </a:t>
            </a:r>
            <a:r>
              <a:rPr lang="en-GB" sz="2600" b="1" dirty="0" err="1" smtClean="0"/>
              <a:t>favorable</a:t>
            </a:r>
            <a:r>
              <a:rPr lang="en-GB" sz="2600" b="1" dirty="0" smtClean="0"/>
              <a:t>.</a:t>
            </a:r>
            <a:br>
              <a:rPr lang="en-GB" sz="2600" b="1" dirty="0" smtClean="0"/>
            </a:br>
            <a:r>
              <a:rPr lang="en-GB" sz="3300" b="1" i="1" dirty="0" smtClean="0"/>
              <a:t/>
            </a:r>
            <a:br>
              <a:rPr lang="en-GB" sz="3300" b="1" i="1" dirty="0" smtClean="0"/>
            </a:br>
            <a:r>
              <a:rPr lang="en-GB" sz="3300" b="1" i="1" u="sng" dirty="0" smtClean="0"/>
              <a:t>2. </a:t>
            </a:r>
            <a:r>
              <a:rPr lang="en-GB" sz="3300" b="1" i="1" u="sng" dirty="0" err="1" smtClean="0"/>
              <a:t>Labor</a:t>
            </a:r>
            <a:r>
              <a:rPr lang="en-GB" sz="3300" b="1" i="1" u="sng" dirty="0" smtClean="0"/>
              <a:t> rate variance &amp; </a:t>
            </a:r>
            <a:r>
              <a:rPr lang="en-GB" sz="3300" b="1" i="1" u="sng" dirty="0" err="1" smtClean="0"/>
              <a:t>labor</a:t>
            </a:r>
            <a:r>
              <a:rPr lang="en-GB" sz="3300" b="1" i="1" u="sng" dirty="0" smtClean="0"/>
              <a:t> efficiency variance.</a:t>
            </a:r>
          </a:p>
          <a:p>
            <a:pPr lvl="3">
              <a:buNone/>
            </a:pPr>
            <a:r>
              <a:rPr lang="en-GB" sz="2600" b="1" dirty="0" smtClean="0"/>
              <a:t/>
            </a:r>
            <a:br>
              <a:rPr lang="en-GB" sz="2600" b="1" dirty="0" smtClean="0"/>
            </a:br>
            <a:r>
              <a:rPr lang="en-GB" sz="2600" b="1" dirty="0" err="1" smtClean="0"/>
              <a:t>Labor</a:t>
            </a:r>
            <a:r>
              <a:rPr lang="en-GB" sz="2600" b="1" dirty="0" smtClean="0"/>
              <a:t> rate variance measures deviation from standard in the average hourly rate paid to direct </a:t>
            </a:r>
            <a:r>
              <a:rPr lang="en-GB" sz="2600" b="1" dirty="0" err="1" smtClean="0"/>
              <a:t>labor</a:t>
            </a:r>
            <a:r>
              <a:rPr lang="en-GB" sz="2600" b="1" dirty="0" smtClean="0"/>
              <a:t> workers.</a:t>
            </a:r>
            <a:br>
              <a:rPr lang="en-GB" sz="2600" b="1" dirty="0" smtClean="0"/>
            </a:br>
            <a:r>
              <a:rPr lang="en-GB" sz="2600" b="1" dirty="0" err="1" smtClean="0"/>
              <a:t>Labor</a:t>
            </a:r>
            <a:r>
              <a:rPr lang="en-GB" sz="2600" b="1" dirty="0" smtClean="0"/>
              <a:t> efficiency variance attempts to measure the productivity of direct </a:t>
            </a:r>
            <a:r>
              <a:rPr lang="en-GB" sz="2600" b="1" dirty="0" err="1" smtClean="0"/>
              <a:t>labor</a:t>
            </a:r>
            <a:r>
              <a:rPr lang="en-GB" sz="2600" b="1" dirty="0" smtClean="0"/>
              <a:t>.</a:t>
            </a:r>
            <a:br>
              <a:rPr lang="en-GB" sz="2600" b="1" dirty="0" smtClean="0"/>
            </a:br>
            <a:r>
              <a:rPr lang="en-GB" sz="2600" b="1" dirty="0" smtClean="0"/>
              <a:t/>
            </a:r>
            <a:br>
              <a:rPr lang="en-GB" sz="2600" b="1" dirty="0" smtClean="0"/>
            </a:br>
            <a:r>
              <a:rPr lang="en-GB" sz="2600" b="1" dirty="0" smtClean="0"/>
              <a:t>3. Variable overhead spending variance &amp; variable overhead efficiency variance.</a:t>
            </a:r>
            <a:r>
              <a:rPr lang="en-GB" b="1" dirty="0" smtClean="0"/>
              <a:t/>
            </a:r>
            <a:br>
              <a:rPr lang="en-GB" b="1" dirty="0" smtClean="0"/>
            </a:b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GB" dirty="0" smtClean="0"/>
              <a:t>Sensitivity analyses</a:t>
            </a:r>
          </a:p>
          <a:p>
            <a:pPr lvl="2"/>
            <a:r>
              <a:rPr lang="en-GB" dirty="0" smtClean="0"/>
              <a:t>A technique used to determine how different values of an independent variable will impact a particular dependent variable under a given set of assumptions. The sensitivity analysis can answer the following questions:</a:t>
            </a:r>
          </a:p>
          <a:p>
            <a:pPr lvl="2">
              <a:buNone/>
            </a:pPr>
            <a:r>
              <a:rPr lang="en-GB" dirty="0" smtClean="0"/>
              <a:t> </a:t>
            </a:r>
          </a:p>
          <a:p>
            <a:pPr lvl="3"/>
            <a:r>
              <a:rPr lang="en-GB" i="1" dirty="0" smtClean="0"/>
              <a:t>"WHAT" would be my forecasted net income, "IF" my sales forecast is 30%, 20%, or 10% </a:t>
            </a:r>
            <a:r>
              <a:rPr lang="en-GB" i="1" dirty="0" err="1" smtClean="0"/>
              <a:t>too</a:t>
            </a:r>
            <a:r>
              <a:rPr lang="en-GB" b="1" i="1" dirty="0" err="1" smtClean="0"/>
              <a:t>high</a:t>
            </a:r>
            <a:r>
              <a:rPr lang="en-GB" i="1" dirty="0" smtClean="0"/>
              <a:t>?</a:t>
            </a:r>
          </a:p>
          <a:p>
            <a:pPr lvl="3">
              <a:buNone/>
            </a:pPr>
            <a:endParaRPr lang="en-GB" dirty="0" smtClean="0"/>
          </a:p>
          <a:p>
            <a:pPr lvl="3"/>
            <a:r>
              <a:rPr lang="en-GB" i="1" dirty="0" smtClean="0"/>
              <a:t>"WHAT" would be my forecasted net income, "IF" my sales forecast is 30%, 20% or 10% too </a:t>
            </a:r>
            <a:r>
              <a:rPr lang="en-GB" b="1" i="1" dirty="0" smtClean="0"/>
              <a:t>low</a:t>
            </a:r>
            <a:r>
              <a:rPr lang="en-GB" i="1" dirty="0" smtClean="0"/>
              <a:t>?</a:t>
            </a:r>
            <a:endParaRPr lang="en-GB" dirty="0" smtClean="0"/>
          </a:p>
          <a:p>
            <a:pPr lvl="3"/>
            <a:endParaRPr lang="en-GB" dirty="0" smtClean="0"/>
          </a:p>
          <a:p>
            <a:pPr lvl="3"/>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457200"/>
          <a:ext cx="8077202" cy="4932190"/>
        </p:xfrm>
        <a:graphic>
          <a:graphicData uri="http://schemas.openxmlformats.org/drawingml/2006/table">
            <a:tbl>
              <a:tblPr/>
              <a:tblGrid>
                <a:gridCol w="1615442"/>
                <a:gridCol w="1615440"/>
                <a:gridCol w="1615440"/>
                <a:gridCol w="1615440"/>
                <a:gridCol w="1615440"/>
              </a:tblGrid>
              <a:tr h="1129055">
                <a:tc gridSpan="5">
                  <a:txBody>
                    <a:bodyPr/>
                    <a:lstStyle/>
                    <a:p>
                      <a:pPr algn="ctr"/>
                      <a:r>
                        <a:rPr lang="en-GB" sz="1400" b="1" dirty="0">
                          <a:latin typeface="verdana"/>
                        </a:rPr>
                        <a:t>RESUME SERVICES</a:t>
                      </a:r>
                      <a:r>
                        <a:rPr lang="en-GB" sz="1400" dirty="0">
                          <a:latin typeface="verdana"/>
                        </a:rPr>
                        <a:t> </a:t>
                      </a:r>
                      <a:br>
                        <a:rPr lang="en-GB" sz="1400" dirty="0">
                          <a:latin typeface="verdana"/>
                        </a:rPr>
                      </a:br>
                      <a:r>
                        <a:rPr lang="en-GB" sz="1400" b="1" dirty="0">
                          <a:latin typeface="verdana"/>
                        </a:rPr>
                        <a:t>FORECASTED SENSITIVITY ANALYSIS </a:t>
                      </a:r>
                      <a:r>
                        <a:rPr lang="en-GB" sz="1400" dirty="0">
                          <a:latin typeface="verdana"/>
                        </a:rPr>
                        <a:t/>
                      </a:r>
                      <a:br>
                        <a:rPr lang="en-GB" sz="1400" dirty="0">
                          <a:latin typeface="verdana"/>
                        </a:rPr>
                      </a:br>
                      <a:r>
                        <a:rPr lang="en-GB" sz="1400" b="1" dirty="0">
                          <a:latin typeface="verdana"/>
                        </a:rPr>
                        <a:t>FOR YEAR ENDING DECEMBER 31, 200X</a:t>
                      </a:r>
                      <a:br>
                        <a:rPr lang="en-GB" sz="1400" b="1" dirty="0">
                          <a:latin typeface="verdana"/>
                        </a:rPr>
                      </a:br>
                      <a:endParaRPr lang="en-GB" sz="1400" dirty="0"/>
                    </a:p>
                  </a:txBody>
                  <a:tcPr marL="48964" marR="48964" marT="24482" marB="24482">
                    <a:lnL>
                      <a:noFill/>
                    </a:lnL>
                    <a:lnR>
                      <a:noFill/>
                    </a:lnR>
                    <a:lnT>
                      <a:noFill/>
                    </a:lnT>
                    <a:lnB>
                      <a:noFill/>
                    </a:lnB>
                    <a:solidFill>
                      <a:srgbClr val="EEEEE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663871">
                <a:tc>
                  <a:txBody>
                    <a:bodyPr/>
                    <a:lstStyle/>
                    <a:p>
                      <a:r>
                        <a:rPr lang="en-GB" sz="1800">
                          <a:latin typeface="verdana"/>
                        </a:rPr>
                        <a:t/>
                      </a:r>
                      <a:br>
                        <a:rPr lang="en-GB" sz="1800">
                          <a:latin typeface="verdana"/>
                        </a:rPr>
                      </a:br>
                      <a:endParaRPr lang="en-GB" sz="1800"/>
                    </a:p>
                  </a:txBody>
                  <a:tcPr marL="48964" marR="48964" marT="24482" marB="24482">
                    <a:lnL>
                      <a:noFill/>
                    </a:lnL>
                    <a:lnR>
                      <a:noFill/>
                    </a:lnR>
                    <a:lnT>
                      <a:noFill/>
                    </a:lnT>
                    <a:lnB>
                      <a:noFill/>
                    </a:lnB>
                    <a:solidFill>
                      <a:srgbClr val="EEEEEE"/>
                    </a:solidFill>
                  </a:tcPr>
                </a:tc>
                <a:tc>
                  <a:txBody>
                    <a:bodyPr/>
                    <a:lstStyle/>
                    <a:p>
                      <a:pPr algn="ctr"/>
                      <a:r>
                        <a:rPr lang="en-GB" sz="1800" b="1">
                          <a:latin typeface="verdana"/>
                        </a:rPr>
                        <a:t>15% Decline</a:t>
                      </a:r>
                      <a:r>
                        <a:rPr lang="en-GB" sz="1800">
                          <a:latin typeface="verdana"/>
                        </a:rPr>
                        <a:t> </a:t>
                      </a:r>
                      <a:br>
                        <a:rPr lang="en-GB" sz="1800">
                          <a:latin typeface="verdana"/>
                        </a:rPr>
                      </a:br>
                      <a:r>
                        <a:rPr lang="en-GB" sz="1800" b="1" u="sng">
                          <a:latin typeface="verdana"/>
                        </a:rPr>
                        <a:t>in Sales</a:t>
                      </a:r>
                      <a:endParaRPr lang="en-GB" sz="1800"/>
                    </a:p>
                  </a:txBody>
                  <a:tcPr marL="48964" marR="48964" marT="24482" marB="24482">
                    <a:lnL>
                      <a:noFill/>
                    </a:lnL>
                    <a:lnR>
                      <a:noFill/>
                    </a:lnR>
                    <a:lnT>
                      <a:noFill/>
                    </a:lnT>
                    <a:lnB>
                      <a:noFill/>
                    </a:lnB>
                    <a:solidFill>
                      <a:srgbClr val="EEEEEE"/>
                    </a:solidFill>
                  </a:tcPr>
                </a:tc>
                <a:tc>
                  <a:txBody>
                    <a:bodyPr/>
                    <a:lstStyle/>
                    <a:p>
                      <a:pPr algn="ctr"/>
                      <a:r>
                        <a:rPr lang="en-GB" sz="1800" b="1">
                          <a:latin typeface="verdana"/>
                        </a:rPr>
                        <a:t>10% Decline</a:t>
                      </a:r>
                      <a:r>
                        <a:rPr lang="en-GB" sz="1800">
                          <a:latin typeface="verdana"/>
                        </a:rPr>
                        <a:t> </a:t>
                      </a:r>
                      <a:br>
                        <a:rPr lang="en-GB" sz="1800">
                          <a:latin typeface="verdana"/>
                        </a:rPr>
                      </a:br>
                      <a:r>
                        <a:rPr lang="en-GB" sz="1800" b="1" u="sng">
                          <a:latin typeface="verdana"/>
                        </a:rPr>
                        <a:t>in Sales</a:t>
                      </a:r>
                      <a:endParaRPr lang="en-GB" sz="1800"/>
                    </a:p>
                  </a:txBody>
                  <a:tcPr marL="48964" marR="48964" marT="24482" marB="24482">
                    <a:lnL>
                      <a:noFill/>
                    </a:lnL>
                    <a:lnR>
                      <a:noFill/>
                    </a:lnR>
                    <a:lnT>
                      <a:noFill/>
                    </a:lnT>
                    <a:lnB>
                      <a:noFill/>
                    </a:lnB>
                    <a:solidFill>
                      <a:srgbClr val="EEEEEE"/>
                    </a:solidFill>
                  </a:tcPr>
                </a:tc>
                <a:tc>
                  <a:txBody>
                    <a:bodyPr/>
                    <a:lstStyle/>
                    <a:p>
                      <a:pPr algn="ctr"/>
                      <a:r>
                        <a:rPr lang="en-GB" sz="1800" b="1">
                          <a:latin typeface="verdana"/>
                        </a:rPr>
                        <a:t>200X Original </a:t>
                      </a:r>
                      <a:r>
                        <a:rPr lang="en-GB" sz="1800">
                          <a:latin typeface="verdana"/>
                        </a:rPr>
                        <a:t/>
                      </a:r>
                      <a:br>
                        <a:rPr lang="en-GB" sz="1800">
                          <a:latin typeface="verdana"/>
                        </a:rPr>
                      </a:br>
                      <a:r>
                        <a:rPr lang="en-GB" sz="1800" b="1">
                          <a:latin typeface="verdana"/>
                        </a:rPr>
                        <a:t>Forecasted </a:t>
                      </a:r>
                      <a:r>
                        <a:rPr lang="en-GB" sz="1800">
                          <a:latin typeface="verdana"/>
                        </a:rPr>
                        <a:t/>
                      </a:r>
                      <a:br>
                        <a:rPr lang="en-GB" sz="1800">
                          <a:latin typeface="verdana"/>
                        </a:rPr>
                      </a:br>
                      <a:r>
                        <a:rPr lang="en-GB" sz="1800" b="1" u="sng">
                          <a:latin typeface="verdana"/>
                        </a:rPr>
                        <a:t>Figures</a:t>
                      </a:r>
                      <a:endParaRPr lang="en-GB" sz="1800"/>
                    </a:p>
                  </a:txBody>
                  <a:tcPr marL="48964" marR="48964" marT="24482" marB="24482">
                    <a:lnL>
                      <a:noFill/>
                    </a:lnL>
                    <a:lnR>
                      <a:noFill/>
                    </a:lnR>
                    <a:lnT>
                      <a:noFill/>
                    </a:lnT>
                    <a:lnB>
                      <a:noFill/>
                    </a:lnB>
                    <a:solidFill>
                      <a:srgbClr val="EEEEEE"/>
                    </a:solidFill>
                  </a:tcPr>
                </a:tc>
                <a:tc>
                  <a:txBody>
                    <a:bodyPr/>
                    <a:lstStyle/>
                    <a:p>
                      <a:pPr algn="ctr"/>
                      <a:r>
                        <a:rPr lang="en-GB" sz="1800" b="1">
                          <a:latin typeface="verdana"/>
                        </a:rPr>
                        <a:t>10% Incline </a:t>
                      </a:r>
                      <a:r>
                        <a:rPr lang="en-GB" sz="1800">
                          <a:latin typeface="verdana"/>
                        </a:rPr>
                        <a:t/>
                      </a:r>
                      <a:br>
                        <a:rPr lang="en-GB" sz="1800">
                          <a:latin typeface="verdana"/>
                        </a:rPr>
                      </a:br>
                      <a:r>
                        <a:rPr lang="en-GB" sz="1800" b="1" u="sng">
                          <a:latin typeface="verdana"/>
                        </a:rPr>
                        <a:t>in Sales</a:t>
                      </a:r>
                      <a:endParaRPr lang="en-GB" sz="1800"/>
                    </a:p>
                  </a:txBody>
                  <a:tcPr marL="48964" marR="48964" marT="24482" marB="24482">
                    <a:lnL>
                      <a:noFill/>
                    </a:lnL>
                    <a:lnR>
                      <a:noFill/>
                    </a:lnR>
                    <a:lnT>
                      <a:noFill/>
                    </a:lnT>
                    <a:lnB>
                      <a:noFill/>
                    </a:lnB>
                    <a:solidFill>
                      <a:srgbClr val="EEEEEE"/>
                    </a:solidFill>
                  </a:tcPr>
                </a:tc>
              </a:tr>
              <a:tr h="415968">
                <a:tc>
                  <a:txBody>
                    <a:bodyPr/>
                    <a:lstStyle/>
                    <a:p>
                      <a:r>
                        <a:rPr lang="en-GB" sz="1800">
                          <a:latin typeface="verdana"/>
                        </a:rPr>
                        <a:t>Sales</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a:latin typeface="verdana"/>
                        </a:rPr>
                        <a:t>$88,400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a:latin typeface="verdana"/>
                        </a:rPr>
                        <a:t>$93,600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a:latin typeface="verdana"/>
                        </a:rPr>
                        <a:t>$104,000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a:latin typeface="verdana"/>
                        </a:rPr>
                        <a:t>$114,400</a:t>
                      </a:r>
                      <a:endParaRPr lang="en-GB" sz="1800"/>
                    </a:p>
                  </a:txBody>
                  <a:tcPr marL="48964" marR="48964" marT="24482" marB="24482">
                    <a:lnL>
                      <a:noFill/>
                    </a:lnL>
                    <a:lnR>
                      <a:noFill/>
                    </a:lnR>
                    <a:lnT>
                      <a:noFill/>
                    </a:lnT>
                    <a:lnB>
                      <a:noFill/>
                    </a:lnB>
                    <a:solidFill>
                      <a:srgbClr val="EEEEEE"/>
                    </a:solidFill>
                  </a:tcPr>
                </a:tc>
              </a:tr>
              <a:tr h="950784">
                <a:tc>
                  <a:txBody>
                    <a:bodyPr/>
                    <a:lstStyle/>
                    <a:p>
                      <a:r>
                        <a:rPr lang="en-GB" sz="1800">
                          <a:latin typeface="verdana"/>
                        </a:rPr>
                        <a:t>Cost of Goods Sold</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u="sng">
                          <a:latin typeface="verdana"/>
                        </a:rPr>
                        <a:t>$10,200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u="sng">
                          <a:latin typeface="verdana"/>
                        </a:rPr>
                        <a:t>$10,800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u="sng">
                          <a:latin typeface="verdana"/>
                        </a:rPr>
                        <a:t>$ 12,000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u="sng">
                          <a:latin typeface="verdana"/>
                        </a:rPr>
                        <a:t>$ 13,200</a:t>
                      </a:r>
                      <a:endParaRPr lang="en-GB" sz="1800"/>
                    </a:p>
                  </a:txBody>
                  <a:tcPr marL="48964" marR="48964" marT="24482" marB="24482">
                    <a:lnL>
                      <a:noFill/>
                    </a:lnL>
                    <a:lnR>
                      <a:noFill/>
                    </a:lnR>
                    <a:lnT>
                      <a:noFill/>
                    </a:lnT>
                    <a:lnB>
                      <a:noFill/>
                    </a:lnB>
                    <a:solidFill>
                      <a:srgbClr val="EEEEEE"/>
                    </a:solidFill>
                  </a:tcPr>
                </a:tc>
              </a:tr>
              <a:tr h="772512">
                <a:tc>
                  <a:txBody>
                    <a:bodyPr/>
                    <a:lstStyle/>
                    <a:p>
                      <a:r>
                        <a:rPr lang="en-GB" sz="1800" b="1">
                          <a:latin typeface="verdana"/>
                        </a:rPr>
                        <a:t>GROSS PROFIT</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b="1">
                          <a:latin typeface="verdana"/>
                        </a:rPr>
                        <a:t>$78,200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b="1" dirty="0">
                          <a:latin typeface="verdana"/>
                        </a:rPr>
                        <a:t>$82,800</a:t>
                      </a:r>
                      <a:endParaRPr lang="en-GB" sz="1800" dirty="0"/>
                    </a:p>
                  </a:txBody>
                  <a:tcPr marL="48964" marR="48964" marT="24482" marB="24482">
                    <a:lnL>
                      <a:noFill/>
                    </a:lnL>
                    <a:lnR>
                      <a:noFill/>
                    </a:lnR>
                    <a:lnT>
                      <a:noFill/>
                    </a:lnT>
                    <a:lnB>
                      <a:noFill/>
                    </a:lnB>
                    <a:solidFill>
                      <a:srgbClr val="EEEEEE"/>
                    </a:solidFill>
                  </a:tcPr>
                </a:tc>
                <a:tc>
                  <a:txBody>
                    <a:bodyPr/>
                    <a:lstStyle/>
                    <a:p>
                      <a:pPr algn="r"/>
                      <a:r>
                        <a:rPr lang="en-GB" sz="1800" b="1">
                          <a:latin typeface="verdana"/>
                        </a:rPr>
                        <a:t>$ 92,000</a:t>
                      </a:r>
                      <a:endParaRPr lang="en-GB" sz="1800"/>
                    </a:p>
                  </a:txBody>
                  <a:tcPr marL="48964" marR="48964" marT="24482" marB="24482">
                    <a:lnL>
                      <a:noFill/>
                    </a:lnL>
                    <a:lnR>
                      <a:noFill/>
                    </a:lnR>
                    <a:lnT>
                      <a:noFill/>
                    </a:lnT>
                    <a:lnB>
                      <a:noFill/>
                    </a:lnB>
                    <a:solidFill>
                      <a:srgbClr val="EEEEEE"/>
                    </a:solidFill>
                  </a:tcPr>
                </a:tc>
                <a:tc>
                  <a:txBody>
                    <a:bodyPr/>
                    <a:lstStyle/>
                    <a:p>
                      <a:pPr algn="r"/>
                      <a:r>
                        <a:rPr lang="en-GB" sz="1800" b="1" dirty="0">
                          <a:latin typeface="verdana"/>
                        </a:rPr>
                        <a:t>$101,200</a:t>
                      </a:r>
                      <a:endParaRPr lang="en-GB" sz="1800" dirty="0"/>
                    </a:p>
                  </a:txBody>
                  <a:tcPr marL="48964" marR="48964" marT="24482" marB="24482">
                    <a:lnL>
                      <a:noFill/>
                    </a:lnL>
                    <a:lnR>
                      <a:noFill/>
                    </a:lnR>
                    <a:lnT>
                      <a:noFill/>
                    </a:lnT>
                    <a:lnB>
                      <a:noFill/>
                    </a:lnB>
                    <a:solidFill>
                      <a:srgbClr val="EEEEEE"/>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2">
              <a:buNone/>
            </a:pPr>
            <a:endParaRPr lang="en-GB" dirty="0" smtClean="0"/>
          </a:p>
          <a:p>
            <a:pPr lvl="1"/>
            <a:r>
              <a:rPr lang="en-GB" dirty="0" smtClean="0"/>
              <a:t>Revenue reports</a:t>
            </a:r>
          </a:p>
          <a:p>
            <a:pPr lvl="2"/>
            <a:r>
              <a:rPr lang="en-GB" dirty="0" smtClean="0"/>
              <a:t>Daily</a:t>
            </a:r>
          </a:p>
          <a:p>
            <a:pPr lvl="2"/>
            <a:r>
              <a:rPr lang="en-GB" dirty="0" smtClean="0"/>
              <a:t>Monthly</a:t>
            </a:r>
          </a:p>
          <a:p>
            <a:pPr lvl="2">
              <a:buNone/>
            </a:pPr>
            <a:endParaRPr lang="en-GB" dirty="0" smtClean="0"/>
          </a:p>
          <a:p>
            <a:pPr lvl="1"/>
            <a:r>
              <a:rPr lang="en-GB" dirty="0" smtClean="0"/>
              <a:t>Cost projections and</a:t>
            </a:r>
          </a:p>
          <a:p>
            <a:pPr lvl="2"/>
            <a:r>
              <a:rPr lang="en-GB" dirty="0" smtClean="0"/>
              <a:t>Cost estimates (five years, less or more)</a:t>
            </a:r>
          </a:p>
          <a:p>
            <a:pPr lvl="2">
              <a:buNone/>
            </a:pPr>
            <a:endParaRPr lang="en-GB" dirty="0" smtClean="0"/>
          </a:p>
          <a:p>
            <a:pPr lvl="1"/>
            <a:r>
              <a:rPr lang="en-GB" dirty="0" smtClean="0"/>
              <a:t>Even analysis of competitors</a:t>
            </a:r>
          </a:p>
          <a:p>
            <a:pPr lvl="2"/>
            <a:r>
              <a:rPr lang="en-GB" dirty="0" smtClean="0"/>
              <a:t>The assessment of SWOT analysis of potential competitors.</a:t>
            </a:r>
          </a:p>
          <a:p>
            <a:pPr lvl="3"/>
            <a:r>
              <a:rPr lang="en-GB" dirty="0" smtClean="0"/>
              <a:t>SWOT stands for Strength, Weakness, Opportunities, </a:t>
            </a:r>
            <a:r>
              <a:rPr lang="en-GB" dirty="0" smtClean="0"/>
              <a:t>and </a:t>
            </a:r>
            <a:r>
              <a:rPr lang="en-GB" dirty="0" smtClean="0"/>
              <a:t>Threads.   </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Accounting for Outside Use</a:t>
            </a:r>
          </a:p>
          <a:p>
            <a:pPr>
              <a:buNone/>
            </a:pPr>
            <a:endParaRPr lang="en-GB" b="1" i="1" dirty="0" smtClean="0"/>
          </a:p>
          <a:p>
            <a:r>
              <a:rPr lang="en-GB" dirty="0" smtClean="0"/>
              <a:t>Who are outsiders for a firm</a:t>
            </a:r>
          </a:p>
          <a:p>
            <a:pPr>
              <a:buNone/>
            </a:pPr>
            <a:endParaRPr lang="en-GB" dirty="0" smtClean="0"/>
          </a:p>
          <a:p>
            <a:pPr lvl="1"/>
            <a:r>
              <a:rPr lang="en-GB" sz="3200" dirty="0" smtClean="0"/>
              <a:t>Investors</a:t>
            </a:r>
          </a:p>
          <a:p>
            <a:pPr lvl="1"/>
            <a:r>
              <a:rPr lang="en-GB" sz="3200" dirty="0" smtClean="0"/>
              <a:t>Banks</a:t>
            </a:r>
          </a:p>
          <a:p>
            <a:pPr lvl="1"/>
            <a:r>
              <a:rPr lang="en-GB" sz="3200" dirty="0" smtClean="0"/>
              <a:t>The government</a:t>
            </a:r>
          </a:p>
          <a:p>
            <a:pPr lvl="1"/>
            <a:r>
              <a:rPr lang="en-GB" sz="3200" dirty="0" smtClean="0"/>
              <a:t>Other stakeholders</a:t>
            </a:r>
          </a:p>
          <a:p>
            <a:pPr lvl="1"/>
            <a:endParaRPr lang="en-GB" sz="3200" dirty="0" smtClean="0"/>
          </a:p>
          <a:p>
            <a:pPr lvl="1"/>
            <a:endParaRPr lang="en-GB" sz="3200" dirty="0" smtClean="0"/>
          </a:p>
          <a:p>
            <a:pPr lvl="1">
              <a:buNone/>
            </a:pPr>
            <a:endParaRPr lang="en-GB" dirty="0" smtClean="0"/>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GB" dirty="0" smtClean="0">
                <a:solidFill>
                  <a:srgbClr val="111111"/>
                </a:solidFill>
                <a:latin typeface="Verdana"/>
              </a:rPr>
              <a:t>Most companies have a corporate website with a section entitled "Investor Relations", which should have a wide range of company documentation, including quarterly and annual reports.</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Difference between financial accounting and managerial accounting</a:t>
            </a:r>
          </a:p>
          <a:p>
            <a:pPr>
              <a:buNone/>
            </a:pPr>
            <a:endParaRPr lang="en-GB" dirty="0" smtClean="0"/>
          </a:p>
          <a:p>
            <a:pPr lvl="1"/>
            <a:r>
              <a:rPr lang="en-GB" dirty="0" smtClean="0"/>
              <a:t>provide information to two different user groups.</a:t>
            </a:r>
          </a:p>
          <a:p>
            <a:pPr lvl="1">
              <a:buNone/>
            </a:pPr>
            <a:r>
              <a:rPr lang="en-GB" dirty="0" smtClean="0"/>
              <a:t>	</a:t>
            </a:r>
          </a:p>
          <a:p>
            <a:pPr lvl="1">
              <a:buNone/>
            </a:pPr>
            <a:r>
              <a:rPr lang="en-GB" dirty="0" smtClean="0"/>
              <a:t>	 	Financial accounting primarily provides information for external users of accounting data, such as investors and creditors. </a:t>
            </a:r>
          </a:p>
          <a:p>
            <a:pPr lvl="1">
              <a:buNone/>
            </a:pPr>
            <a:endParaRPr lang="en-GB" dirty="0" smtClean="0"/>
          </a:p>
          <a:p>
            <a:pPr lvl="1">
              <a:buNone/>
            </a:pPr>
            <a:r>
              <a:rPr lang="en-GB" dirty="0" smtClean="0"/>
              <a:t>		On the other hand, management accounting provides information for internal users of accounting data. Internal users include employees, managers, and executives of the company.</a:t>
            </a:r>
            <a:br>
              <a:rPr lang="en-GB" dirty="0" smtClean="0"/>
            </a:b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normAutofit/>
          </a:bodyPr>
          <a:lstStyle/>
          <a:p>
            <a:pPr algn="l"/>
            <a:r>
              <a:rPr lang="en-GB" sz="4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Accountants and Auditors</a:t>
            </a:r>
            <a:endParaRPr lang="en-GB" sz="4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solidFill>
                <a:schemeClr val="tx1"/>
              </a:solidFill>
            </a:endParaRPr>
          </a:p>
          <a:p>
            <a:pPr algn="ctr"/>
            <a:r>
              <a:rPr lang="en-GB" dirty="0" smtClean="0">
                <a:solidFill>
                  <a:schemeClr val="tx1"/>
                </a:solidFill>
              </a:rPr>
              <a:t>5th Lesson</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Advantages of Financial Accounting</a:t>
            </a:r>
          </a:p>
          <a:p>
            <a:pPr lvl="1"/>
            <a:r>
              <a:rPr lang="en-GB" dirty="0" smtClean="0"/>
              <a:t>Access to Information</a:t>
            </a:r>
          </a:p>
          <a:p>
            <a:pPr lvl="2"/>
            <a:r>
              <a:rPr lang="en-GB" dirty="0" smtClean="0"/>
              <a:t>Important information for all stakeholders</a:t>
            </a:r>
          </a:p>
          <a:p>
            <a:pPr lvl="2"/>
            <a:r>
              <a:rPr lang="en-GB" dirty="0" smtClean="0"/>
              <a:t>Preview of a company </a:t>
            </a:r>
          </a:p>
          <a:p>
            <a:pPr lvl="2"/>
            <a:r>
              <a:rPr lang="en-GB" dirty="0" smtClean="0"/>
              <a:t>Help to decide about the investment in a company or not.</a:t>
            </a:r>
          </a:p>
          <a:p>
            <a:pPr lvl="2">
              <a:buNone/>
            </a:pPr>
            <a:endParaRPr lang="en-GB" dirty="0" smtClean="0"/>
          </a:p>
          <a:p>
            <a:pPr lvl="1"/>
            <a:r>
              <a:rPr lang="en-GB" dirty="0" smtClean="0"/>
              <a:t>Compliance</a:t>
            </a:r>
          </a:p>
          <a:p>
            <a:pPr lvl="2"/>
            <a:r>
              <a:rPr lang="en-GB" dirty="0" smtClean="0"/>
              <a:t>Financial accounting information is an element of transparency and business ethics, requiring honest and accurate information for investors, competitors and market analysts to review.</a:t>
            </a:r>
            <a:br>
              <a:rPr lang="en-GB" dirty="0" smtClean="0"/>
            </a:br>
            <a:r>
              <a:rPr lang="en-GB" dirty="0" smtClean="0"/>
              <a:t/>
            </a:r>
            <a:br>
              <a:rPr lang="en-GB" dirty="0" smtClean="0"/>
            </a:br>
            <a:endParaRPr lang="en-GB" dirty="0" smtClean="0"/>
          </a:p>
          <a:p>
            <a:pPr lvl="2">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b="1" dirty="0" smtClean="0"/>
              <a:t>Disadvantages of Financial Accounting</a:t>
            </a:r>
          </a:p>
          <a:p>
            <a:pPr>
              <a:buNone/>
            </a:pPr>
            <a:endParaRPr lang="en-GB" sz="2800" b="1" dirty="0" smtClean="0"/>
          </a:p>
          <a:p>
            <a:pPr lvl="1"/>
            <a:r>
              <a:rPr lang="en-GB" sz="2400" b="1" dirty="0" smtClean="0"/>
              <a:t>Cost</a:t>
            </a:r>
          </a:p>
          <a:p>
            <a:pPr lvl="2"/>
            <a:r>
              <a:rPr lang="en-GB" sz="1900" dirty="0" smtClean="0">
                <a:solidFill>
                  <a:prstClr val="black"/>
                </a:solidFill>
              </a:rPr>
              <a:t>Expensive part of doing business, especially for large businesses in shape of having professionals who earn handsome salaries and require benefits.</a:t>
            </a:r>
          </a:p>
          <a:p>
            <a:pPr lvl="2">
              <a:buNone/>
            </a:pPr>
            <a:endParaRPr lang="en-GB" sz="2200" b="1" dirty="0" smtClean="0"/>
          </a:p>
          <a:p>
            <a:pPr lvl="1"/>
            <a:r>
              <a:rPr lang="en-GB" sz="2400" dirty="0" smtClean="0"/>
              <a:t>Timing Problems</a:t>
            </a:r>
            <a:endParaRPr lang="en-GB" sz="2200" dirty="0" smtClean="0"/>
          </a:p>
          <a:p>
            <a:pPr lvl="2"/>
            <a:r>
              <a:rPr lang="en-GB" sz="1900" dirty="0" smtClean="0"/>
              <a:t>Accurate accounting can benefit the business but selecting wrong accounting type can be just a time wasting activity.</a:t>
            </a:r>
          </a:p>
          <a:p>
            <a:pPr lvl="2"/>
            <a:r>
              <a:rPr lang="en-GB" sz="1900" dirty="0" err="1" smtClean="0"/>
              <a:t>E.g</a:t>
            </a:r>
            <a:r>
              <a:rPr lang="en-GB" sz="1900" dirty="0" smtClean="0"/>
              <a:t> simple cash methods can’t handle large businesses outstanding payments and accounts receivable. </a:t>
            </a:r>
          </a:p>
          <a:p>
            <a:pPr lvl="2">
              <a:buNone/>
            </a:pPr>
            <a:r>
              <a:rPr lang="en-GB" sz="1900" dirty="0" smtClean="0"/>
              <a:t>																																							</a:t>
            </a:r>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http://zenportfolios.com/jessicaallen/files/2009/11/fmgt-worksheet.png"/>
          <p:cNvPicPr>
            <a:picLocks noChangeAspect="1" noChangeArrowheads="1"/>
          </p:cNvPicPr>
          <p:nvPr/>
        </p:nvPicPr>
        <p:blipFill>
          <a:blip r:embed="rId2" cstate="print"/>
          <a:srcRect/>
          <a:stretch>
            <a:fillRect/>
          </a:stretch>
        </p:blipFill>
        <p:spPr bwMode="auto">
          <a:xfrm>
            <a:off x="243840" y="228600"/>
            <a:ext cx="8799022" cy="6629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r>
              <a:rPr lang="en-GB" b="1" dirty="0" smtClean="0"/>
              <a:t>Advantages of Managerial Accounting</a:t>
            </a:r>
          </a:p>
          <a:p>
            <a:pPr>
              <a:buNone/>
            </a:pPr>
            <a:endParaRPr lang="en-GB" dirty="0" smtClean="0"/>
          </a:p>
          <a:p>
            <a:pPr lvl="1" fontAlgn="base"/>
            <a:r>
              <a:rPr lang="en-GB" dirty="0" smtClean="0"/>
              <a:t>Since it is focused on making future decisions with the help of past financial data, it is forward looking and therefore progressive in nature.</a:t>
            </a:r>
          </a:p>
          <a:p>
            <a:pPr lvl="1" fontAlgn="base"/>
            <a:endParaRPr lang="en-GB" dirty="0" smtClean="0"/>
          </a:p>
          <a:p>
            <a:pPr lvl="1" fontAlgn="base">
              <a:buNone/>
            </a:pPr>
            <a:endParaRPr lang="en-GB" dirty="0" smtClean="0"/>
          </a:p>
          <a:p>
            <a:pPr lvl="1" fontAlgn="base"/>
            <a:r>
              <a:rPr lang="en-GB" dirty="0" smtClean="0"/>
              <a:t>It is meant for internal users like top management and therefore it is not necessary that it is made by following strict guidelines which is the case with financial accounting.</a:t>
            </a:r>
          </a:p>
          <a:p>
            <a:pPr lvl="1"/>
            <a:endParaRPr lang="en-GB" b="1"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fontAlgn="base"/>
            <a:endParaRPr lang="en-GB" dirty="0" smtClean="0"/>
          </a:p>
          <a:p>
            <a:pPr lvl="1" fontAlgn="base"/>
            <a:r>
              <a:rPr lang="en-GB" dirty="0" smtClean="0"/>
              <a:t>It is flexible in nature and therefore it can be prepared anytime and they are not required to be made yearly they can be made monthly or on weekly basis.</a:t>
            </a:r>
          </a:p>
          <a:p>
            <a:pPr lvl="1" fontAlgn="base"/>
            <a:endParaRPr lang="en-GB" dirty="0" smtClean="0"/>
          </a:p>
          <a:p>
            <a:pPr lvl="1" fontAlgn="base"/>
            <a:endParaRPr lang="en-GB" dirty="0" smtClean="0"/>
          </a:p>
          <a:p>
            <a:pPr lvl="1" fontAlgn="base"/>
            <a:r>
              <a:rPr lang="en-GB" dirty="0" smtClean="0"/>
              <a:t>It takes all the data and then present it in such a way that a proper analysis about the feasibility and profitability of any business decision can be made.</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r>
              <a:rPr lang="en-GB" b="1" dirty="0" smtClean="0"/>
              <a:t>Disadvantages of Managerial Accounting</a:t>
            </a:r>
          </a:p>
          <a:p>
            <a:pPr fontAlgn="base">
              <a:buNone/>
            </a:pPr>
            <a:endParaRPr lang="en-GB" dirty="0" smtClean="0"/>
          </a:p>
          <a:p>
            <a:pPr fontAlgn="base"/>
            <a:r>
              <a:rPr lang="en-GB" dirty="0" smtClean="0"/>
              <a:t>It is dependent on cost accounting and financial accounts and therefore the accuracy of it is also dependent on how accurate that data is, hence it is one of the limitations as far as its usability is concerned.</a:t>
            </a:r>
          </a:p>
          <a:p>
            <a:pPr fontAlgn="base"/>
            <a:r>
              <a:rPr lang="en-GB" dirty="0" smtClean="0"/>
              <a:t>It is affected by the bias of top management and therefore it is likely that they may tweak it in such a way so as to benefit themselves rather than shareholders.</a:t>
            </a:r>
          </a:p>
          <a:p>
            <a:pPr lvl="1"/>
            <a:endParaRPr lang="en-GB" b="1"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Since it does not follow accounting principles, it cannot be compared with other company’s and hence proper evaluation about the management may not be possible on the basis of management accountancy.</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Summary</a:t>
            </a:r>
          </a:p>
          <a:p>
            <a:pPr lvl="1"/>
            <a:r>
              <a:rPr lang="en-GB" dirty="0" smtClean="0"/>
              <a:t>A &amp; A play very important role in corporations. </a:t>
            </a:r>
          </a:p>
          <a:p>
            <a:pPr lvl="1"/>
            <a:r>
              <a:rPr lang="en-GB" dirty="0" smtClean="0"/>
              <a:t>Companies are legally bound to hire A &amp; A to have crystal clear financial position of a company because its not their money.</a:t>
            </a:r>
          </a:p>
          <a:p>
            <a:pPr lvl="1"/>
            <a:r>
              <a:rPr lang="en-GB" dirty="0" smtClean="0"/>
              <a:t>Companies face two types of interactions as far as accounting practices are concerned. Accounting for management and for outside world.</a:t>
            </a:r>
          </a:p>
          <a:p>
            <a:pPr lvl="1"/>
            <a:r>
              <a:rPr lang="en-GB" dirty="0" smtClean="0"/>
              <a:t>Normally company keeps two types of records in the shape of Financial Accounting and Managerial accounting- which normally do not match.  </a:t>
            </a:r>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single company always must have single financial position, so how is it possible to have two different accounting records.</a:t>
            </a:r>
          </a:p>
          <a:p>
            <a:pPr>
              <a:buNone/>
            </a:pPr>
            <a:r>
              <a:rPr lang="en-GB" dirty="0" smtClean="0"/>
              <a:t> </a:t>
            </a:r>
          </a:p>
          <a:p>
            <a:r>
              <a:rPr lang="en-GB" dirty="0" smtClean="0"/>
              <a:t>Lastly, different accounting records means the element of frauds in the company </a:t>
            </a:r>
          </a:p>
          <a:p>
            <a:endParaRPr lang="en-GB" dirty="0" smtClean="0"/>
          </a:p>
          <a:p>
            <a:pPr lvl="8">
              <a:buNone/>
            </a:pPr>
            <a:r>
              <a:rPr lang="en-GB" sz="5400" dirty="0" smtClean="0"/>
              <a:t>THE END</a:t>
            </a:r>
            <a:endParaRPr lang="en-GB" sz="5400"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Main problem in the corporations are separation of ownership and control.</a:t>
            </a:r>
          </a:p>
          <a:p>
            <a:pPr>
              <a:buNone/>
            </a:pPr>
            <a:endParaRPr lang="en-GB" dirty="0" smtClean="0"/>
          </a:p>
          <a:p>
            <a:r>
              <a:rPr lang="en-GB" dirty="0" smtClean="0"/>
              <a:t>Managers are supposed to work for the best interest of the shareholders.</a:t>
            </a:r>
          </a:p>
          <a:p>
            <a:pPr>
              <a:buNone/>
            </a:pPr>
            <a:endParaRPr lang="en-GB" dirty="0" smtClean="0"/>
          </a:p>
          <a:p>
            <a:r>
              <a:rPr lang="en-GB" dirty="0" smtClean="0"/>
              <a:t>Managers try to take the advantage of their control power.</a:t>
            </a:r>
          </a:p>
          <a:p>
            <a:pPr>
              <a:buNone/>
            </a:pPr>
            <a:endParaRPr lang="en-GB" dirty="0" smtClean="0"/>
          </a:p>
          <a:p>
            <a:r>
              <a:rPr lang="en-GB" dirty="0" smtClean="0"/>
              <a:t>Stocks and options benefits can’t guaranteed to reduce the conflict.  </a:t>
            </a:r>
          </a:p>
          <a:p>
            <a:endParaRPr lang="en-GB" dirty="0"/>
          </a:p>
        </p:txBody>
      </p:sp>
      <p:sp>
        <p:nvSpPr>
          <p:cNvPr id="3" name="Title 2"/>
          <p:cNvSpPr>
            <a:spLocks noGrp="1"/>
          </p:cNvSpPr>
          <p:nvPr>
            <p:ph type="title"/>
          </p:nvPr>
        </p:nvSpPr>
        <p:spPr/>
        <p:txBody>
          <a:bodyPr/>
          <a:lstStyle/>
          <a:p>
            <a:pPr algn="ctr"/>
            <a:r>
              <a:rPr lang="en-GB" dirty="0" smtClean="0"/>
              <a:t>Last Lecture Review</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Lecture Outlines</a:t>
            </a:r>
          </a:p>
          <a:p>
            <a:pPr lvl="1"/>
            <a:r>
              <a:rPr lang="en-GB" dirty="0" smtClean="0"/>
              <a:t>Difference between Accountants and Auditors (A &amp;A).</a:t>
            </a:r>
          </a:p>
          <a:p>
            <a:pPr lvl="1"/>
            <a:r>
              <a:rPr lang="en-GB" dirty="0" smtClean="0"/>
              <a:t>Importance of Accountants and Auditors (A &amp; A).</a:t>
            </a:r>
          </a:p>
          <a:p>
            <a:pPr lvl="1"/>
            <a:r>
              <a:rPr lang="en-GB" dirty="0" smtClean="0"/>
              <a:t>Accounting for Inside use.</a:t>
            </a:r>
          </a:p>
          <a:p>
            <a:pPr lvl="1"/>
            <a:r>
              <a:rPr lang="en-GB" dirty="0" smtClean="0"/>
              <a:t>Accountants answers for inside users Qs.</a:t>
            </a:r>
          </a:p>
          <a:p>
            <a:pPr lvl="1"/>
            <a:r>
              <a:rPr lang="en-GB" dirty="0" smtClean="0"/>
              <a:t>Accounting for outside use.</a:t>
            </a:r>
          </a:p>
          <a:p>
            <a:pPr lvl="1"/>
            <a:r>
              <a:rPr lang="en-GB" dirty="0" smtClean="0"/>
              <a:t>Difference between Financial Accounting and Managerial Accounting.</a:t>
            </a:r>
          </a:p>
          <a:p>
            <a:pPr lvl="1"/>
            <a:r>
              <a:rPr lang="en-GB" dirty="0" smtClean="0"/>
              <a:t>Advantages &amp; Disadvantages of Financial Accounting.</a:t>
            </a:r>
          </a:p>
          <a:p>
            <a:pPr lvl="1"/>
            <a:r>
              <a:rPr lang="en-GB" dirty="0" smtClean="0"/>
              <a:t>Advantages &amp; Disadvantages of Managerial Accounting</a:t>
            </a:r>
          </a:p>
          <a:p>
            <a:pPr lvl="1"/>
            <a:r>
              <a:rPr lang="en-GB" dirty="0" smtClean="0"/>
              <a:t>Summary</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r>
              <a:rPr lang="en-GB" dirty="0" smtClean="0"/>
              <a:t>Difference between Accountants and Auditors</a:t>
            </a:r>
          </a:p>
          <a:p>
            <a:pPr lvl="1"/>
            <a:r>
              <a:rPr lang="en-GB" dirty="0" smtClean="0"/>
              <a:t>Accountants</a:t>
            </a:r>
          </a:p>
          <a:p>
            <a:pPr lvl="2">
              <a:lnSpc>
                <a:spcPct val="150000"/>
              </a:lnSpc>
            </a:pPr>
            <a:r>
              <a:rPr lang="en-GB" dirty="0" smtClean="0">
                <a:solidFill>
                  <a:srgbClr val="000000"/>
                </a:solidFill>
                <a:latin typeface="Arial"/>
              </a:rPr>
              <a:t>An </a:t>
            </a:r>
            <a:r>
              <a:rPr lang="en-GB" b="1" dirty="0" smtClean="0">
                <a:solidFill>
                  <a:srgbClr val="000000"/>
                </a:solidFill>
                <a:latin typeface="Arial"/>
              </a:rPr>
              <a:t>accountant</a:t>
            </a:r>
            <a:r>
              <a:rPr lang="en-GB" dirty="0" smtClean="0">
                <a:solidFill>
                  <a:srgbClr val="000000"/>
                </a:solidFill>
                <a:latin typeface="Arial"/>
              </a:rPr>
              <a:t> is a practitioner of accountancy or accounting, which is the measurement, disclosure or provision of assurance about financial information that helps managers, investors, tax authorities and others make decisions about allocating resources.</a:t>
            </a:r>
            <a:endParaRPr lang="en-GB" dirty="0" smtClean="0"/>
          </a:p>
          <a:p>
            <a:pPr lvl="1"/>
            <a:r>
              <a:rPr lang="en-GB" dirty="0" smtClean="0"/>
              <a:t>Auditors</a:t>
            </a:r>
          </a:p>
          <a:p>
            <a:pPr lvl="2">
              <a:lnSpc>
                <a:spcPct val="150000"/>
              </a:lnSpc>
            </a:pPr>
            <a:r>
              <a:rPr lang="en-GB" dirty="0" smtClean="0">
                <a:solidFill>
                  <a:srgbClr val="000000"/>
                </a:solidFill>
                <a:latin typeface="Droid Sans"/>
              </a:rPr>
              <a:t>An auditor is a professional who is responsible for evaluating some aspect of a project, business, or individual. The term most commonly refers to audits in accounting.</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029200"/>
          </a:xfrm>
        </p:spPr>
        <p:txBody>
          <a:bodyPr>
            <a:normAutofit fontScale="77500" lnSpcReduction="20000"/>
          </a:bodyPr>
          <a:lstStyle/>
          <a:p>
            <a:r>
              <a:rPr lang="en-GB" sz="3400" b="1" dirty="0" smtClean="0"/>
              <a:t>Difference between accounting and auditing</a:t>
            </a:r>
          </a:p>
          <a:p>
            <a:pPr lvl="1"/>
            <a:r>
              <a:rPr lang="en-GB" sz="2400" b="1" dirty="0" smtClean="0"/>
              <a:t>Scope:</a:t>
            </a:r>
            <a:endParaRPr lang="en-GB" sz="4400" dirty="0" smtClean="0"/>
          </a:p>
          <a:p>
            <a:pPr lvl="2">
              <a:buNone/>
            </a:pPr>
            <a:r>
              <a:rPr lang="en-GB" sz="2300" dirty="0" smtClean="0"/>
              <a:t>	·        Accounting is related with preparing financial statements.</a:t>
            </a:r>
          </a:p>
          <a:p>
            <a:pPr lvl="2">
              <a:buNone/>
            </a:pPr>
            <a:r>
              <a:rPr lang="en-GB" sz="2300" dirty="0" smtClean="0"/>
              <a:t>	·        Auditing is concerned with checking financial statements.</a:t>
            </a:r>
          </a:p>
          <a:p>
            <a:pPr>
              <a:buNone/>
            </a:pPr>
            <a:r>
              <a:rPr lang="en-GB" sz="2800" dirty="0" smtClean="0"/>
              <a:t/>
            </a:r>
            <a:br>
              <a:rPr lang="en-GB" sz="2800" dirty="0" smtClean="0"/>
            </a:br>
            <a:endParaRPr lang="en-GB" sz="4800" dirty="0" smtClean="0"/>
          </a:p>
          <a:p>
            <a:pPr lvl="1"/>
            <a:r>
              <a:rPr lang="en-GB" sz="2400" b="1" dirty="0" smtClean="0"/>
              <a:t>Data:</a:t>
            </a:r>
            <a:endParaRPr lang="en-GB" sz="4400" dirty="0" smtClean="0"/>
          </a:p>
          <a:p>
            <a:pPr lvl="2">
              <a:buNone/>
            </a:pPr>
            <a:r>
              <a:rPr lang="en-GB" sz="2200" dirty="0" smtClean="0"/>
              <a:t>	·</a:t>
            </a:r>
            <a:r>
              <a:rPr lang="en-GB" sz="2300" dirty="0" smtClean="0"/>
              <a:t>        Accounting is related with current data.</a:t>
            </a:r>
          </a:p>
          <a:p>
            <a:pPr lvl="2">
              <a:buNone/>
            </a:pPr>
            <a:r>
              <a:rPr lang="en-GB" sz="2300" dirty="0" smtClean="0"/>
              <a:t>	·        Auditing is concerned with past data.</a:t>
            </a:r>
          </a:p>
          <a:p>
            <a:pPr>
              <a:buNone/>
            </a:pPr>
            <a:r>
              <a:rPr lang="en-GB" sz="2800" dirty="0" smtClean="0"/>
              <a:t/>
            </a:r>
            <a:br>
              <a:rPr lang="en-GB" sz="2800" dirty="0" smtClean="0"/>
            </a:br>
            <a:endParaRPr lang="en-GB" sz="4800" dirty="0" smtClean="0"/>
          </a:p>
          <a:p>
            <a:pPr lvl="1"/>
            <a:r>
              <a:rPr lang="en-GB" sz="2400" b="1" dirty="0" smtClean="0"/>
              <a:t>Purpose:</a:t>
            </a:r>
            <a:endParaRPr lang="en-GB" sz="4400" dirty="0" smtClean="0"/>
          </a:p>
          <a:p>
            <a:pPr lvl="2">
              <a:buNone/>
            </a:pPr>
            <a:r>
              <a:rPr lang="en-GB" sz="2200" dirty="0" smtClean="0"/>
              <a:t>	·</a:t>
            </a:r>
            <a:r>
              <a:rPr lang="en-GB" sz="200" dirty="0" smtClean="0"/>
              <a:t>     </a:t>
            </a:r>
            <a:r>
              <a:rPr lang="en-GB" sz="2300" dirty="0" smtClean="0"/>
              <a:t>The purpose of accounting is to show performance and financial position of a business.</a:t>
            </a:r>
          </a:p>
          <a:p>
            <a:pPr lvl="2">
              <a:buNone/>
            </a:pPr>
            <a:r>
              <a:rPr lang="en-GB" sz="2300" dirty="0" smtClean="0"/>
              <a:t>	·   The purpose of auditing is to certify true and fair view of financial statements.</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GB" sz="2000" b="1" dirty="0" smtClean="0"/>
              <a:t>Time:</a:t>
            </a:r>
            <a:endParaRPr lang="en-GB" sz="2000" dirty="0" smtClean="0"/>
          </a:p>
          <a:p>
            <a:pPr lvl="2">
              <a:buNone/>
            </a:pPr>
            <a:r>
              <a:rPr lang="en-GB" dirty="0" smtClean="0"/>
              <a:t>	·   The time period of accounting is usually twelve months (one year). It takes twelve months (one year) to complete records.</a:t>
            </a:r>
          </a:p>
          <a:p>
            <a:pPr lvl="2">
              <a:buNone/>
            </a:pPr>
            <a:r>
              <a:rPr lang="en-GB" dirty="0" smtClean="0"/>
              <a:t>	·    The time period of auditing is less than one year. It may be completed within one month or may be more than one month.</a:t>
            </a:r>
          </a:p>
          <a:p>
            <a:pPr>
              <a:buNone/>
            </a:pPr>
            <a:r>
              <a:rPr lang="en-GB" dirty="0" smtClean="0"/>
              <a:t/>
            </a:r>
            <a:br>
              <a:rPr lang="en-GB" dirty="0" smtClean="0"/>
            </a:br>
            <a:endParaRPr lang="en-GB" dirty="0" smtClean="0"/>
          </a:p>
          <a:p>
            <a:pPr lvl="1"/>
            <a:r>
              <a:rPr lang="en-GB" sz="2000" b="1" dirty="0" smtClean="0"/>
              <a:t>Start:</a:t>
            </a:r>
            <a:endParaRPr lang="en-GB" sz="2000" dirty="0" smtClean="0"/>
          </a:p>
          <a:p>
            <a:pPr lvl="2">
              <a:buNone/>
            </a:pPr>
            <a:r>
              <a:rPr lang="en-GB" dirty="0" smtClean="0"/>
              <a:t>	·        When the work of bookkeeper ends then the accountant work starts.</a:t>
            </a:r>
          </a:p>
          <a:p>
            <a:pPr lvl="2">
              <a:buNone/>
            </a:pPr>
            <a:r>
              <a:rPr lang="en-GB" dirty="0" smtClean="0"/>
              <a:t>	·        when the work of accountants ends Then the  auditor work starts.</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lnSpc>
                <a:spcPct val="200000"/>
              </a:lnSpc>
            </a:pPr>
            <a:r>
              <a:rPr lang="en-GB" sz="2000" b="1" dirty="0" smtClean="0"/>
              <a:t>Necessity:</a:t>
            </a:r>
            <a:endParaRPr lang="en-GB" sz="2000" dirty="0" smtClean="0"/>
          </a:p>
          <a:p>
            <a:pPr lvl="2">
              <a:lnSpc>
                <a:spcPct val="200000"/>
              </a:lnSpc>
              <a:buNone/>
            </a:pPr>
            <a:r>
              <a:rPr lang="en-GB" dirty="0" smtClean="0"/>
              <a:t>	·        Accounting is necessity of every entity having any size.</a:t>
            </a:r>
          </a:p>
          <a:p>
            <a:pPr lvl="2">
              <a:lnSpc>
                <a:spcPct val="200000"/>
              </a:lnSpc>
              <a:buNone/>
            </a:pPr>
            <a:r>
              <a:rPr lang="en-GB" dirty="0" smtClean="0"/>
              <a:t>	·        Auditing is not the necessity of every business.</a:t>
            </a:r>
          </a:p>
          <a:p>
            <a:pPr lvl="1">
              <a:lnSpc>
                <a:spcPct val="200000"/>
              </a:lnSpc>
            </a:pPr>
            <a:r>
              <a:rPr lang="en-GB" sz="2000" b="1" dirty="0" smtClean="0"/>
              <a:t>Report:</a:t>
            </a:r>
            <a:endParaRPr lang="en-GB" sz="2000" dirty="0" smtClean="0"/>
          </a:p>
          <a:p>
            <a:pPr lvl="2">
              <a:lnSpc>
                <a:spcPct val="200000"/>
              </a:lnSpc>
              <a:buNone/>
            </a:pPr>
            <a:r>
              <a:rPr lang="en-GB" dirty="0" smtClean="0"/>
              <a:t>	·        Accounting work involves no report to any party.</a:t>
            </a:r>
          </a:p>
          <a:p>
            <a:pPr lvl="2">
              <a:lnSpc>
                <a:spcPct val="200000"/>
              </a:lnSpc>
              <a:buNone/>
            </a:pPr>
            <a:r>
              <a:rPr lang="en-GB" dirty="0" smtClean="0"/>
              <a:t>	·        Auditing work requires separate report to owners.</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A &amp; A are important part of any corporate monitoring system.</a:t>
            </a:r>
          </a:p>
          <a:p>
            <a:r>
              <a:rPr lang="en-GB" dirty="0" smtClean="0"/>
              <a:t>Accountants keep tracks of financial information and auditors make a review and monitor.</a:t>
            </a:r>
          </a:p>
          <a:p>
            <a:r>
              <a:rPr lang="en-GB" dirty="0" smtClean="0"/>
              <a:t>Information can only be obtained by auditors.</a:t>
            </a:r>
          </a:p>
          <a:p>
            <a:r>
              <a:rPr lang="en-GB" dirty="0" smtClean="0"/>
              <a:t>Banks, creditors and other rely on these statement to the firm’s accurate picture and financial health.</a:t>
            </a:r>
          </a:p>
          <a:p>
            <a:r>
              <a:rPr lang="en-GB" dirty="0" smtClean="0"/>
              <a:t>Good for the investors to assess the value of the company.</a:t>
            </a:r>
          </a:p>
          <a:p>
            <a:endParaRPr lang="en-GB" dirty="0" smtClean="0"/>
          </a:p>
          <a:p>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1130</Words>
  <Application>Microsoft Office PowerPoint</Application>
  <PresentationFormat>On-screen Show (4:3)</PresentationFormat>
  <Paragraphs>211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Corporate Governance</vt:lpstr>
      <vt:lpstr>Accountants and Auditors</vt:lpstr>
      <vt:lpstr>Last Lecture Review</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Slide 15</vt:lpstr>
      <vt:lpstr>Accountants and Auditors</vt:lpstr>
      <vt:lpstr>Accountants and Auditors</vt:lpstr>
      <vt:lpstr>Accountants and Auditors</vt:lpstr>
      <vt:lpstr>Accountants and Auditors</vt:lpstr>
      <vt:lpstr>Accountants and Auditors</vt:lpstr>
      <vt:lpstr>Accountants and Auditors</vt:lpstr>
      <vt:lpstr>Slide 22</vt:lpstr>
      <vt:lpstr>Accountants and Auditors</vt:lpstr>
      <vt:lpstr>Accountants and Auditors</vt:lpstr>
      <vt:lpstr>Accountants and Auditors</vt:lpstr>
      <vt:lpstr>Accountants and Auditors</vt:lpstr>
      <vt:lpstr>Accountants and Auditors</vt:lpstr>
      <vt:lpstr>Accountants and Auditors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Administrator</cp:lastModifiedBy>
  <cp:revision>35</cp:revision>
  <dcterms:created xsi:type="dcterms:W3CDTF">2006-08-16T00:00:00Z</dcterms:created>
  <dcterms:modified xsi:type="dcterms:W3CDTF">2013-03-30T11:29:06Z</dcterms:modified>
</cp:coreProperties>
</file>