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82"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4/1/2013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4/1/2013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4/1/2013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Stop">
              <a:avLst/>
            </a:prstTxWarp>
          </a:bodyPr>
          <a:lstStyle/>
          <a:p>
            <a:r>
              <a:rPr lang="en-GB"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Corporate</a:t>
            </a:r>
            <a:r>
              <a:rPr lang="en-GB" dirty="0" smtClean="0"/>
              <a:t> </a:t>
            </a:r>
            <a:r>
              <a:rPr lang="en-GB"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Governance</a:t>
            </a:r>
            <a:endParaRPr lang="en-GB" dirty="0"/>
          </a:p>
        </p:txBody>
      </p:sp>
      <p:sp>
        <p:nvSpPr>
          <p:cNvPr id="3" name="Subtitle 2"/>
          <p:cNvSpPr>
            <a:spLocks noGrp="1"/>
          </p:cNvSpPr>
          <p:nvPr>
            <p:ph type="subTitle" idx="1"/>
          </p:nvPr>
        </p:nvSpPr>
        <p:spPr/>
        <p:txBody>
          <a:bodyPr>
            <a:normAutofit fontScale="70000" lnSpcReduction="20000"/>
          </a:bodyPr>
          <a:lstStyle/>
          <a:p>
            <a:r>
              <a:rPr lang="en-GB" dirty="0" smtClean="0">
                <a:solidFill>
                  <a:srgbClr val="FF0000"/>
                </a:solidFill>
              </a:rPr>
              <a:t>By: 1. Kenneth A. Kim</a:t>
            </a:r>
          </a:p>
          <a:p>
            <a:r>
              <a:rPr lang="en-GB" dirty="0" smtClean="0">
                <a:solidFill>
                  <a:srgbClr val="FF0000"/>
                </a:solidFill>
              </a:rPr>
              <a:t>                John R. Nofsinger</a:t>
            </a:r>
          </a:p>
          <a:p>
            <a:r>
              <a:rPr lang="en-GB" dirty="0" smtClean="0">
                <a:solidFill>
                  <a:srgbClr val="FF0000"/>
                </a:solidFill>
              </a:rPr>
              <a:t>And </a:t>
            </a:r>
          </a:p>
          <a:p>
            <a:r>
              <a:rPr lang="en-GB" dirty="0" smtClean="0">
                <a:solidFill>
                  <a:srgbClr val="FF0000"/>
                </a:solidFill>
              </a:rPr>
              <a:t>      2. A. C. Fernando</a:t>
            </a:r>
          </a:p>
          <a:p>
            <a:endParaRPr lang="en-GB" dirty="0" smtClean="0"/>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That’s how outsiders can easily determine the firm’s value, profit and its risk.</a:t>
            </a:r>
          </a:p>
          <a:p>
            <a:pPr>
              <a:buNone/>
            </a:pPr>
            <a:endParaRPr lang="en-GB" dirty="0" smtClean="0"/>
          </a:p>
          <a:p>
            <a:r>
              <a:rPr lang="en-GB" dirty="0" smtClean="0"/>
              <a:t>However, SEC is looking for the uniform set of standards for public companies i.e. GAAP (Generally Accepted Accounting Principles).</a:t>
            </a:r>
          </a:p>
          <a:p>
            <a:pPr>
              <a:buNone/>
            </a:pPr>
            <a:endParaRPr lang="en-GB" dirty="0" smtClean="0"/>
          </a:p>
          <a:p>
            <a:r>
              <a:rPr lang="en-GB" dirty="0" smtClean="0"/>
              <a:t>These statements are prepared by the accountants of the firms and reviewed by the auditors.</a:t>
            </a: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Accounting records are different for;</a:t>
            </a:r>
          </a:p>
          <a:p>
            <a:pPr lvl="1">
              <a:lnSpc>
                <a:spcPct val="300000"/>
              </a:lnSpc>
            </a:pPr>
            <a:r>
              <a:rPr lang="en-GB" dirty="0" smtClean="0"/>
              <a:t>The managers </a:t>
            </a:r>
          </a:p>
          <a:p>
            <a:pPr lvl="1">
              <a:lnSpc>
                <a:spcPct val="300000"/>
              </a:lnSpc>
            </a:pPr>
            <a:r>
              <a:rPr lang="en-GB" dirty="0" smtClean="0"/>
              <a:t>Public financial statements</a:t>
            </a:r>
          </a:p>
          <a:p>
            <a:pPr lvl="1">
              <a:buNone/>
            </a:pP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b="1" dirty="0" smtClean="0"/>
              <a:t>Reasons for Differences in Financial Accounting and Managerial Accounting</a:t>
            </a:r>
          </a:p>
          <a:p>
            <a:pPr>
              <a:buNone/>
            </a:pPr>
            <a:endParaRPr lang="en-GB" b="1" dirty="0" smtClean="0"/>
          </a:p>
          <a:p>
            <a:pPr lvl="1"/>
            <a:r>
              <a:rPr lang="en-GB" b="1" dirty="0" smtClean="0"/>
              <a:t>If Financial Accounting shows favourable financial position as compared to Managerial Accounting </a:t>
            </a:r>
          </a:p>
          <a:p>
            <a:pPr lvl="1">
              <a:buNone/>
            </a:pPr>
            <a:endParaRPr lang="en-GB" b="1" dirty="0" smtClean="0"/>
          </a:p>
          <a:p>
            <a:pPr lvl="2"/>
            <a:r>
              <a:rPr lang="en-GB" b="1" dirty="0" smtClean="0"/>
              <a:t>1. Company’s management is showing fake financial position of the company i.e. company doesn’t have enough financial position  ( as managerial accounting shows) but showing the wrong face of the company to the stakeholders. </a:t>
            </a:r>
          </a:p>
          <a:p>
            <a:pPr lvl="1"/>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fontScale="92500"/>
          </a:bodyPr>
          <a:lstStyle/>
          <a:p>
            <a:pPr marL="603504" lvl="2" indent="-256032">
              <a:lnSpc>
                <a:spcPct val="150000"/>
              </a:lnSpc>
              <a:spcBef>
                <a:spcPts val="400"/>
              </a:spcBef>
              <a:buSzPct val="68000"/>
              <a:buFont typeface="Wingdings 3"/>
              <a:buChar char=""/>
            </a:pPr>
            <a:r>
              <a:rPr lang="en-GB" sz="2400" b="1" dirty="0" smtClean="0"/>
              <a:t>If Managerial Accounting shows favourable financial position as compared to Financial Accounting </a:t>
            </a:r>
          </a:p>
          <a:p>
            <a:pPr marL="886968" lvl="3" indent="-256032">
              <a:lnSpc>
                <a:spcPct val="150000"/>
              </a:lnSpc>
              <a:spcBef>
                <a:spcPts val="400"/>
              </a:spcBef>
              <a:buSzPct val="68000"/>
              <a:buFont typeface="Wingdings 3"/>
              <a:buChar char=""/>
            </a:pPr>
            <a:r>
              <a:rPr lang="en-GB" sz="2400" b="1" dirty="0" smtClean="0"/>
              <a:t>Company’s management is trying to use the hidden money for their personal interests</a:t>
            </a:r>
          </a:p>
          <a:p>
            <a:pPr marL="1115568" lvl="4" indent="-256032">
              <a:lnSpc>
                <a:spcPct val="150000"/>
              </a:lnSpc>
              <a:spcBef>
                <a:spcPts val="400"/>
              </a:spcBef>
              <a:buSzPct val="68000"/>
              <a:buFont typeface="Wingdings 3"/>
              <a:buChar char=""/>
            </a:pPr>
            <a:r>
              <a:rPr lang="en-GB" sz="2400" b="1" dirty="0" smtClean="0"/>
              <a:t>i.e. 1. having more perks for themselves</a:t>
            </a:r>
          </a:p>
          <a:p>
            <a:pPr marL="1344168" lvl="5" indent="-256032">
              <a:lnSpc>
                <a:spcPct val="150000"/>
              </a:lnSpc>
              <a:spcBef>
                <a:spcPts val="400"/>
              </a:spcBef>
              <a:buSzPct val="68000"/>
              <a:buNone/>
            </a:pPr>
            <a:r>
              <a:rPr lang="en-GB" sz="2400" b="1" dirty="0" smtClean="0"/>
              <a:t>      2. using that money for further business, </a:t>
            </a:r>
          </a:p>
          <a:p>
            <a:pPr marL="1344168" lvl="5" indent="-256032">
              <a:lnSpc>
                <a:spcPct val="150000"/>
              </a:lnSpc>
              <a:spcBef>
                <a:spcPts val="400"/>
              </a:spcBef>
              <a:buSzPct val="68000"/>
              <a:buNone/>
            </a:pPr>
            <a:r>
              <a:rPr lang="en-GB" sz="2400" b="1" dirty="0" smtClean="0"/>
              <a:t>       trying to increase the share prices ( trying to    	gain the maximum benefit from the 	stocks/shares they hold)</a:t>
            </a:r>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92500" lnSpcReduction="10000"/>
          </a:bodyPr>
          <a:lstStyle/>
          <a:p>
            <a:pPr>
              <a:buNone/>
            </a:pPr>
            <a:r>
              <a:rPr lang="en-GB" b="1" i="1" dirty="0" smtClean="0"/>
              <a:t>Problems That May Occur In Accounting</a:t>
            </a:r>
          </a:p>
          <a:p>
            <a:pPr>
              <a:buNone/>
            </a:pPr>
            <a:endParaRPr lang="en-GB" b="1" i="1" dirty="0" smtClean="0"/>
          </a:p>
          <a:p>
            <a:r>
              <a:rPr lang="en-GB" b="1" dirty="0" smtClean="0"/>
              <a:t>Unintentional Errors</a:t>
            </a:r>
          </a:p>
          <a:p>
            <a:pPr lvl="1"/>
            <a:r>
              <a:rPr lang="en-GB" sz="2800" dirty="0" smtClean="0"/>
              <a:t>An accounting-related item is unintentionally misrepresented or is measured inaccurately.</a:t>
            </a:r>
            <a:r>
              <a:rPr lang="en-GB" dirty="0" smtClean="0"/>
              <a:t/>
            </a:r>
            <a:br>
              <a:rPr lang="en-GB" dirty="0" smtClean="0"/>
            </a:br>
            <a:endParaRPr lang="en-GB" dirty="0" smtClean="0"/>
          </a:p>
          <a:p>
            <a:r>
              <a:rPr lang="en-GB" dirty="0" smtClean="0"/>
              <a:t>Problems with receivables</a:t>
            </a:r>
          </a:p>
          <a:p>
            <a:pPr lvl="1"/>
            <a:r>
              <a:rPr lang="en-GB" b="1" dirty="0" smtClean="0"/>
              <a:t>Accounts receivable</a:t>
            </a:r>
            <a:r>
              <a:rPr lang="en-GB" dirty="0" smtClean="0"/>
              <a:t> is money owed to a business by its clients (customers or debtors) and shown on its balance sheet as an asset. It is one of a series of accounting transactions dealing with the billing of a customer for goods and services that the customer has ordered.</a:t>
            </a:r>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Intentional Errors</a:t>
            </a:r>
          </a:p>
          <a:p>
            <a:pPr lvl="1"/>
            <a:r>
              <a:rPr lang="en-GB" dirty="0" smtClean="0"/>
              <a:t>Overstate income statement</a:t>
            </a:r>
          </a:p>
          <a:p>
            <a:pPr lvl="1">
              <a:buNone/>
            </a:pPr>
            <a:endParaRPr lang="en-GB" dirty="0" smtClean="0"/>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graphicFrame>
        <p:nvGraphicFramePr>
          <p:cNvPr id="4" name="Table 3"/>
          <p:cNvGraphicFramePr>
            <a:graphicFrameLocks noGrp="1"/>
          </p:cNvGraphicFramePr>
          <p:nvPr/>
        </p:nvGraphicFramePr>
        <p:xfrm>
          <a:off x="304800" y="2438400"/>
          <a:ext cx="8305800" cy="4266831"/>
        </p:xfrm>
        <a:graphic>
          <a:graphicData uri="http://schemas.openxmlformats.org/drawingml/2006/table">
            <a:tbl>
              <a:tblPr firstRow="1" bandRow="1">
                <a:tableStyleId>{5C22544A-7EE6-4342-B048-85BDC9FD1C3A}</a:tableStyleId>
              </a:tblPr>
              <a:tblGrid>
                <a:gridCol w="2076450"/>
                <a:gridCol w="2076450"/>
                <a:gridCol w="2076450"/>
                <a:gridCol w="2076450"/>
              </a:tblGrid>
              <a:tr h="434402">
                <a:tc gridSpan="4">
                  <a:txBody>
                    <a:bodyPr/>
                    <a:lstStyle/>
                    <a:p>
                      <a:pPr algn="ctr"/>
                      <a:r>
                        <a:rPr lang="en-GB" dirty="0" smtClean="0"/>
                        <a:t>Impact of Error on</a:t>
                      </a:r>
                      <a:endParaRPr lang="en-GB" dirty="0"/>
                    </a:p>
                  </a:txBody>
                  <a:tcPr/>
                </a:tc>
                <a:tc hMerge="1">
                  <a:txBody>
                    <a:bodyPr/>
                    <a:lstStyle/>
                    <a:p>
                      <a:endParaRPr lang="en-GB" dirty="0"/>
                    </a:p>
                  </a:txBody>
                  <a:tcPr/>
                </a:tc>
                <a:tc hMerge="1">
                  <a:txBody>
                    <a:bodyPr/>
                    <a:lstStyle/>
                    <a:p>
                      <a:endParaRPr lang="en-GB"/>
                    </a:p>
                  </a:txBody>
                  <a:tcPr/>
                </a:tc>
                <a:tc hMerge="1">
                  <a:txBody>
                    <a:bodyPr/>
                    <a:lstStyle/>
                    <a:p>
                      <a:endParaRPr lang="en-GB" dirty="0"/>
                    </a:p>
                  </a:txBody>
                  <a:tcPr/>
                </a:tc>
              </a:tr>
              <a:tr h="540589">
                <a:tc>
                  <a:txBody>
                    <a:bodyPr/>
                    <a:lstStyle/>
                    <a:p>
                      <a:pPr algn="ctr"/>
                      <a:r>
                        <a:rPr lang="en-GB" sz="1500" b="1" dirty="0" smtClean="0"/>
                        <a:t>Error in Inventory</a:t>
                      </a:r>
                      <a:endParaRPr lang="en-GB" sz="1500" b="1" dirty="0"/>
                    </a:p>
                  </a:txBody>
                  <a:tcPr/>
                </a:tc>
                <a:tc>
                  <a:txBody>
                    <a:bodyPr/>
                    <a:lstStyle/>
                    <a:p>
                      <a:pPr algn="ctr"/>
                      <a:r>
                        <a:rPr lang="en-GB" sz="1500" b="1" dirty="0" smtClean="0"/>
                        <a:t>Cost of Goods Sold</a:t>
                      </a:r>
                      <a:endParaRPr lang="en-GB" sz="1500" b="1" dirty="0"/>
                    </a:p>
                  </a:txBody>
                  <a:tcPr/>
                </a:tc>
                <a:tc>
                  <a:txBody>
                    <a:bodyPr/>
                    <a:lstStyle/>
                    <a:p>
                      <a:pPr algn="ctr"/>
                      <a:r>
                        <a:rPr lang="en-GB" sz="1500" b="1" dirty="0" smtClean="0"/>
                        <a:t>Gross Profit</a:t>
                      </a:r>
                      <a:endParaRPr lang="en-GB" sz="1500" b="1" dirty="0"/>
                    </a:p>
                  </a:txBody>
                  <a:tcPr/>
                </a:tc>
                <a:tc>
                  <a:txBody>
                    <a:bodyPr/>
                    <a:lstStyle/>
                    <a:p>
                      <a:pPr algn="ctr"/>
                      <a:r>
                        <a:rPr lang="en-GB" sz="1500" b="1" dirty="0" smtClean="0"/>
                        <a:t>Net Income</a:t>
                      </a:r>
                      <a:endParaRPr lang="en-GB" sz="1500" b="1" dirty="0"/>
                    </a:p>
                  </a:txBody>
                  <a:tcPr/>
                </a:tc>
              </a:tr>
              <a:tr h="434402">
                <a:tc>
                  <a:txBody>
                    <a:bodyPr/>
                    <a:lstStyle/>
                    <a:p>
                      <a:pPr algn="ctr"/>
                      <a:r>
                        <a:rPr lang="en-GB" sz="1500" b="1" dirty="0" smtClean="0"/>
                        <a:t>Ending Inventory</a:t>
                      </a:r>
                      <a:r>
                        <a:rPr lang="en-GB" sz="1500" b="1" baseline="0" dirty="0" smtClean="0"/>
                        <a:t> =30000 (Actual)</a:t>
                      </a:r>
                      <a:endParaRPr lang="en-GB" sz="1500" b="1" dirty="0"/>
                    </a:p>
                  </a:txBody>
                  <a:tcPr/>
                </a:tc>
                <a:tc>
                  <a:txBody>
                    <a:bodyPr/>
                    <a:lstStyle/>
                    <a:p>
                      <a:pPr algn="ctr"/>
                      <a:r>
                        <a:rPr lang="en-GB" sz="1500" b="1" dirty="0" smtClean="0"/>
                        <a:t>10000</a:t>
                      </a:r>
                      <a:endParaRPr lang="en-GB" sz="1500" b="1" dirty="0"/>
                    </a:p>
                  </a:txBody>
                  <a:tcPr/>
                </a:tc>
                <a:tc>
                  <a:txBody>
                    <a:bodyPr/>
                    <a:lstStyle/>
                    <a:p>
                      <a:pPr algn="ctr"/>
                      <a:r>
                        <a:rPr lang="en-GB" sz="1500" b="1" dirty="0" smtClean="0"/>
                        <a:t>20000</a:t>
                      </a:r>
                      <a:endParaRPr lang="en-GB" sz="1500" b="1" dirty="0"/>
                    </a:p>
                  </a:txBody>
                  <a:tcPr/>
                </a:tc>
                <a:tc>
                  <a:txBody>
                    <a:bodyPr/>
                    <a:lstStyle/>
                    <a:p>
                      <a:pPr algn="ctr"/>
                      <a:r>
                        <a:rPr lang="en-GB" sz="1500" b="1" dirty="0" smtClean="0"/>
                        <a:t>18000</a:t>
                      </a:r>
                      <a:endParaRPr lang="en-GB" sz="1500" b="1" dirty="0"/>
                    </a:p>
                  </a:txBody>
                  <a:tcPr/>
                </a:tc>
              </a:tr>
              <a:tr h="434402">
                <a:tc>
                  <a:txBody>
                    <a:bodyPr/>
                    <a:lstStyle/>
                    <a:p>
                      <a:pPr algn="ctr"/>
                      <a:r>
                        <a:rPr lang="en-GB" sz="1500" b="1" dirty="0" smtClean="0"/>
                        <a:t>Understated</a:t>
                      </a:r>
                      <a:r>
                        <a:rPr lang="en-GB" sz="1500" b="1" baseline="0" dirty="0" smtClean="0"/>
                        <a:t> </a:t>
                      </a:r>
                    </a:p>
                    <a:p>
                      <a:pPr algn="ctr"/>
                      <a:r>
                        <a:rPr lang="en-GB" sz="1500" b="1" dirty="0" smtClean="0"/>
                        <a:t>20000</a:t>
                      </a:r>
                    </a:p>
                  </a:txBody>
                  <a:tcPr/>
                </a:tc>
                <a:tc>
                  <a:txBody>
                    <a:bodyPr/>
                    <a:lstStyle/>
                    <a:p>
                      <a:pPr algn="ctr"/>
                      <a:r>
                        <a:rPr lang="en-GB" sz="1500" b="1" dirty="0" smtClean="0"/>
                        <a:t>Overstated</a:t>
                      </a:r>
                      <a:r>
                        <a:rPr lang="en-GB" sz="1500" b="1" baseline="0" dirty="0" smtClean="0"/>
                        <a:t> </a:t>
                      </a:r>
                    </a:p>
                    <a:p>
                      <a:pPr algn="ctr"/>
                      <a:r>
                        <a:rPr lang="en-GB" sz="1500" b="1" dirty="0" smtClean="0"/>
                        <a:t>12000</a:t>
                      </a:r>
                      <a:endParaRPr lang="en-GB" sz="1500" b="1" dirty="0"/>
                    </a:p>
                  </a:txBody>
                  <a:tcPr/>
                </a:tc>
                <a:tc>
                  <a:txBody>
                    <a:bodyPr/>
                    <a:lstStyle/>
                    <a:p>
                      <a:pPr algn="ctr"/>
                      <a:r>
                        <a:rPr lang="en-GB" sz="1500" b="1" dirty="0" smtClean="0"/>
                        <a:t>Understated</a:t>
                      </a:r>
                    </a:p>
                    <a:p>
                      <a:pPr algn="ctr"/>
                      <a:r>
                        <a:rPr lang="en-GB" sz="1500" b="1" dirty="0" smtClean="0"/>
                        <a:t>8000</a:t>
                      </a:r>
                      <a:endParaRPr lang="en-GB" sz="1500" b="1" dirty="0"/>
                    </a:p>
                  </a:txBody>
                  <a:tcPr/>
                </a:tc>
                <a:tc>
                  <a:txBody>
                    <a:bodyPr/>
                    <a:lstStyle/>
                    <a:p>
                      <a:pPr algn="ctr"/>
                      <a:r>
                        <a:rPr lang="en-GB" sz="1500" b="1" dirty="0" smtClean="0"/>
                        <a:t>Understated</a:t>
                      </a:r>
                    </a:p>
                    <a:p>
                      <a:pPr algn="ctr"/>
                      <a:r>
                        <a:rPr lang="en-GB" sz="1500" b="1" dirty="0" smtClean="0"/>
                        <a:t>7000</a:t>
                      </a:r>
                      <a:endParaRPr lang="en-GB" sz="1500" b="1" dirty="0"/>
                    </a:p>
                  </a:txBody>
                  <a:tcPr/>
                </a:tc>
              </a:tr>
              <a:tr h="434402">
                <a:tc>
                  <a:txBody>
                    <a:bodyPr/>
                    <a:lstStyle/>
                    <a:p>
                      <a:pPr algn="ctr"/>
                      <a:r>
                        <a:rPr lang="en-GB" sz="1500" b="1" dirty="0" smtClean="0"/>
                        <a:t>Overstated</a:t>
                      </a:r>
                    </a:p>
                    <a:p>
                      <a:pPr algn="ctr"/>
                      <a:r>
                        <a:rPr lang="en-GB" sz="1500" b="1" dirty="0" smtClean="0"/>
                        <a:t>40000</a:t>
                      </a:r>
                      <a:endParaRPr lang="en-GB" sz="1500" b="1" dirty="0"/>
                    </a:p>
                  </a:txBody>
                  <a:tcPr/>
                </a:tc>
                <a:tc>
                  <a:txBody>
                    <a:bodyPr/>
                    <a:lstStyle/>
                    <a:p>
                      <a:pPr algn="ctr"/>
                      <a:r>
                        <a:rPr lang="en-GB" sz="1500" b="1" dirty="0" smtClean="0"/>
                        <a:t>Understated</a:t>
                      </a:r>
                    </a:p>
                    <a:p>
                      <a:pPr algn="ctr"/>
                      <a:r>
                        <a:rPr lang="en-GB" sz="1500" b="1" dirty="0" smtClean="0"/>
                        <a:t>8000</a:t>
                      </a:r>
                      <a:endParaRPr lang="en-GB" sz="1500" b="1" dirty="0"/>
                    </a:p>
                  </a:txBody>
                  <a:tcPr/>
                </a:tc>
                <a:tc>
                  <a:txBody>
                    <a:bodyPr/>
                    <a:lstStyle/>
                    <a:p>
                      <a:pPr algn="ctr"/>
                      <a:r>
                        <a:rPr lang="en-GB" sz="1500" b="1" dirty="0" smtClean="0"/>
                        <a:t>Overstated</a:t>
                      </a:r>
                    </a:p>
                    <a:p>
                      <a:pPr algn="ctr"/>
                      <a:r>
                        <a:rPr lang="en-GB" sz="1500" b="1" dirty="0" smtClean="0"/>
                        <a:t>32000</a:t>
                      </a:r>
                      <a:endParaRPr lang="en-GB" sz="1500" b="1" dirty="0"/>
                    </a:p>
                  </a:txBody>
                  <a:tcPr/>
                </a:tc>
                <a:tc>
                  <a:txBody>
                    <a:bodyPr/>
                    <a:lstStyle/>
                    <a:p>
                      <a:pPr algn="ctr"/>
                      <a:r>
                        <a:rPr lang="en-GB" sz="1500" b="1" dirty="0" smtClean="0"/>
                        <a:t>Overstated</a:t>
                      </a:r>
                    </a:p>
                    <a:p>
                      <a:pPr algn="ctr"/>
                      <a:r>
                        <a:rPr lang="en-GB" sz="1500" b="1" dirty="0" smtClean="0"/>
                        <a:t>30000</a:t>
                      </a:r>
                      <a:endParaRPr lang="en-GB" sz="1500" b="1" dirty="0"/>
                    </a:p>
                  </a:txBody>
                  <a:tcPr/>
                </a:tc>
              </a:tr>
              <a:tr h="434402">
                <a:tc>
                  <a:txBody>
                    <a:bodyPr/>
                    <a:lstStyle/>
                    <a:p>
                      <a:pPr algn="ctr"/>
                      <a:r>
                        <a:rPr lang="en-GB" sz="1500" b="1" dirty="0" smtClean="0"/>
                        <a:t>Beginning Inventory=</a:t>
                      </a:r>
                      <a:r>
                        <a:rPr lang="en-GB" sz="1500" b="1" baseline="0" dirty="0" smtClean="0"/>
                        <a:t> 20000</a:t>
                      </a:r>
                      <a:endParaRPr lang="en-GB" sz="1500" b="1" dirty="0"/>
                    </a:p>
                  </a:txBody>
                  <a:tcPr/>
                </a:tc>
                <a:tc>
                  <a:txBody>
                    <a:bodyPr/>
                    <a:lstStyle/>
                    <a:p>
                      <a:pPr algn="ctr"/>
                      <a:r>
                        <a:rPr lang="en-GB" sz="1500" b="1" dirty="0" smtClean="0"/>
                        <a:t>10000</a:t>
                      </a:r>
                      <a:endParaRPr lang="en-GB" sz="1500" b="1" dirty="0"/>
                    </a:p>
                  </a:txBody>
                  <a:tcPr/>
                </a:tc>
                <a:tc>
                  <a:txBody>
                    <a:bodyPr/>
                    <a:lstStyle/>
                    <a:p>
                      <a:pPr algn="ctr"/>
                      <a:r>
                        <a:rPr lang="en-GB" sz="1500" b="1" dirty="0" smtClean="0"/>
                        <a:t>10000</a:t>
                      </a:r>
                      <a:endParaRPr lang="en-GB" sz="1500" b="1" dirty="0"/>
                    </a:p>
                  </a:txBody>
                  <a:tcPr/>
                </a:tc>
                <a:tc>
                  <a:txBody>
                    <a:bodyPr/>
                    <a:lstStyle/>
                    <a:p>
                      <a:pPr algn="ctr"/>
                      <a:r>
                        <a:rPr lang="en-GB" sz="1500" b="1" dirty="0" smtClean="0"/>
                        <a:t>8000</a:t>
                      </a:r>
                      <a:endParaRPr lang="en-GB" sz="1500" b="1" dirty="0"/>
                    </a:p>
                  </a:txBody>
                  <a:tcPr/>
                </a:tc>
              </a:tr>
              <a:tr h="434402">
                <a:tc>
                  <a:txBody>
                    <a:bodyPr/>
                    <a:lstStyle/>
                    <a:p>
                      <a:pPr algn="ctr"/>
                      <a:r>
                        <a:rPr lang="en-GB" sz="1500" b="1" dirty="0" smtClean="0"/>
                        <a:t>Understated</a:t>
                      </a:r>
                    </a:p>
                    <a:p>
                      <a:pPr algn="ctr"/>
                      <a:r>
                        <a:rPr lang="en-GB" sz="1500" b="1" dirty="0" smtClean="0"/>
                        <a:t>15000</a:t>
                      </a:r>
                      <a:endParaRPr lang="en-GB" sz="1500" b="1" dirty="0"/>
                    </a:p>
                  </a:txBody>
                  <a:tcPr/>
                </a:tc>
                <a:tc>
                  <a:txBody>
                    <a:bodyPr/>
                    <a:lstStyle/>
                    <a:p>
                      <a:pPr algn="ctr"/>
                      <a:r>
                        <a:rPr lang="en-GB" sz="1500" b="1" dirty="0" smtClean="0"/>
                        <a:t>Understated</a:t>
                      </a:r>
                    </a:p>
                    <a:p>
                      <a:pPr algn="ctr"/>
                      <a:r>
                        <a:rPr lang="en-GB" sz="1500" b="1" dirty="0" smtClean="0"/>
                        <a:t>4000</a:t>
                      </a:r>
                      <a:endParaRPr lang="en-GB" sz="1500" b="1" dirty="0"/>
                    </a:p>
                  </a:txBody>
                  <a:tcPr/>
                </a:tc>
                <a:tc>
                  <a:txBody>
                    <a:bodyPr/>
                    <a:lstStyle/>
                    <a:p>
                      <a:pPr algn="ctr"/>
                      <a:r>
                        <a:rPr lang="en-GB" sz="1500" b="1" dirty="0" smtClean="0"/>
                        <a:t>Overstated</a:t>
                      </a:r>
                    </a:p>
                    <a:p>
                      <a:pPr algn="ctr"/>
                      <a:r>
                        <a:rPr lang="en-GB" sz="1500" b="1" dirty="0" smtClean="0"/>
                        <a:t>11000</a:t>
                      </a:r>
                      <a:endParaRPr lang="en-GB" sz="1500" b="1" dirty="0"/>
                    </a:p>
                  </a:txBody>
                  <a:tcPr/>
                </a:tc>
                <a:tc>
                  <a:txBody>
                    <a:bodyPr/>
                    <a:lstStyle/>
                    <a:p>
                      <a:pPr algn="ctr"/>
                      <a:r>
                        <a:rPr lang="en-GB" sz="1500" b="1" dirty="0" smtClean="0"/>
                        <a:t>Overstated</a:t>
                      </a:r>
                    </a:p>
                    <a:p>
                      <a:pPr algn="ctr"/>
                      <a:r>
                        <a:rPr lang="en-GB" sz="1500" b="1" dirty="0" smtClean="0"/>
                        <a:t>10000</a:t>
                      </a:r>
                      <a:endParaRPr lang="en-GB" sz="1500" b="1" dirty="0"/>
                    </a:p>
                  </a:txBody>
                  <a:tcPr/>
                </a:tc>
              </a:tr>
              <a:tr h="434402">
                <a:tc>
                  <a:txBody>
                    <a:bodyPr/>
                    <a:lstStyle/>
                    <a:p>
                      <a:pPr algn="ctr"/>
                      <a:r>
                        <a:rPr lang="en-GB" sz="1500" b="1" dirty="0" smtClean="0"/>
                        <a:t>Overstated</a:t>
                      </a:r>
                    </a:p>
                    <a:p>
                      <a:pPr algn="ctr"/>
                      <a:r>
                        <a:rPr lang="en-GB" sz="1500" b="1" dirty="0" smtClean="0"/>
                        <a:t>25000</a:t>
                      </a:r>
                      <a:endParaRPr lang="en-GB" sz="1500" b="1" dirty="0"/>
                    </a:p>
                  </a:txBody>
                  <a:tcPr/>
                </a:tc>
                <a:tc>
                  <a:txBody>
                    <a:bodyPr/>
                    <a:lstStyle/>
                    <a:p>
                      <a:pPr algn="ctr"/>
                      <a:r>
                        <a:rPr lang="en-GB" sz="1500" b="1" dirty="0" smtClean="0"/>
                        <a:t>Overstated</a:t>
                      </a:r>
                    </a:p>
                    <a:p>
                      <a:pPr algn="ctr"/>
                      <a:r>
                        <a:rPr lang="en-GB" sz="1500" b="1" dirty="0" smtClean="0"/>
                        <a:t>17000</a:t>
                      </a:r>
                      <a:endParaRPr lang="en-GB" sz="1500" b="1" dirty="0"/>
                    </a:p>
                  </a:txBody>
                  <a:tcPr/>
                </a:tc>
                <a:tc>
                  <a:txBody>
                    <a:bodyPr/>
                    <a:lstStyle/>
                    <a:p>
                      <a:pPr algn="ctr"/>
                      <a:r>
                        <a:rPr lang="en-GB" sz="1500" b="1" dirty="0" smtClean="0"/>
                        <a:t>Understated</a:t>
                      </a:r>
                    </a:p>
                    <a:p>
                      <a:pPr algn="ctr"/>
                      <a:r>
                        <a:rPr lang="en-GB" sz="1500" b="1" dirty="0" smtClean="0"/>
                        <a:t>8000</a:t>
                      </a:r>
                      <a:endParaRPr lang="en-GB" sz="1500" b="1" dirty="0"/>
                    </a:p>
                  </a:txBody>
                  <a:tcPr/>
                </a:tc>
                <a:tc>
                  <a:txBody>
                    <a:bodyPr/>
                    <a:lstStyle/>
                    <a:p>
                      <a:pPr algn="ctr"/>
                      <a:r>
                        <a:rPr lang="en-GB" sz="1500" b="1" dirty="0" smtClean="0"/>
                        <a:t>Understated</a:t>
                      </a:r>
                    </a:p>
                    <a:p>
                      <a:pPr algn="ctr"/>
                      <a:r>
                        <a:rPr lang="en-GB" sz="1500" b="1" dirty="0" smtClean="0"/>
                        <a:t>6000</a:t>
                      </a:r>
                      <a:endParaRPr lang="en-GB" sz="1500" b="1"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GB" b="1" dirty="0" smtClean="0"/>
              <a:t>Understate liabilities</a:t>
            </a:r>
          </a:p>
          <a:p>
            <a:pPr lvl="2">
              <a:lnSpc>
                <a:spcPct val="150000"/>
              </a:lnSpc>
            </a:pPr>
            <a:r>
              <a:rPr lang="en-GB" dirty="0" smtClean="0"/>
              <a:t>Understated liabilities will automatically show the improves financial position of the company</a:t>
            </a:r>
          </a:p>
          <a:p>
            <a:pPr lvl="3">
              <a:lnSpc>
                <a:spcPct val="150000"/>
              </a:lnSpc>
            </a:pPr>
            <a:r>
              <a:rPr lang="en-GB" dirty="0" smtClean="0"/>
              <a:t>Assets= Liabilities + Owners’ Equity </a:t>
            </a:r>
          </a:p>
          <a:p>
            <a:pPr lvl="1">
              <a:lnSpc>
                <a:spcPct val="150000"/>
              </a:lnSpc>
            </a:pPr>
            <a:r>
              <a:rPr lang="en-GB" b="1" dirty="0" smtClean="0"/>
              <a:t>Overstate assets (receivables)</a:t>
            </a:r>
          </a:p>
          <a:p>
            <a:pPr lvl="2">
              <a:lnSpc>
                <a:spcPct val="150000"/>
              </a:lnSpc>
            </a:pPr>
            <a:r>
              <a:rPr lang="en-GB" dirty="0" smtClean="0"/>
              <a:t>Overstated Assets will show the fake financial position of the company.</a:t>
            </a:r>
          </a:p>
          <a:p>
            <a:pPr lvl="3">
              <a:lnSpc>
                <a:spcPct val="150000"/>
              </a:lnSpc>
            </a:pPr>
            <a:r>
              <a:rPr lang="en-GB" dirty="0" smtClean="0"/>
              <a:t>Assets= Liabilities + Owners’ Equity </a:t>
            </a:r>
          </a:p>
          <a:p>
            <a:pPr lvl="3">
              <a:lnSpc>
                <a:spcPct val="150000"/>
              </a:lnSpc>
              <a:buNone/>
            </a:pPr>
            <a:endParaRPr lang="en-GB" dirty="0" smtClean="0"/>
          </a:p>
          <a:p>
            <a:pPr>
              <a:buNone/>
            </a:pPr>
            <a:endParaRPr lang="en-GB" dirty="0" smtClean="0"/>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4000" dirty="0" smtClean="0"/>
              <a:t>Who are responsible</a:t>
            </a:r>
          </a:p>
          <a:p>
            <a:pPr>
              <a:buNone/>
            </a:pPr>
            <a:endParaRPr lang="en-GB" sz="4000" dirty="0" smtClean="0"/>
          </a:p>
          <a:p>
            <a:pPr lvl="1"/>
            <a:r>
              <a:rPr lang="en-GB" sz="4000" dirty="0" smtClean="0"/>
              <a:t>Accountants </a:t>
            </a:r>
          </a:p>
          <a:p>
            <a:pPr lvl="1">
              <a:buNone/>
            </a:pPr>
            <a:endParaRPr lang="en-GB" sz="4000" dirty="0" smtClean="0"/>
          </a:p>
          <a:p>
            <a:pPr lvl="1"/>
            <a:r>
              <a:rPr lang="en-GB" sz="4000" dirty="0" smtClean="0"/>
              <a:t>Managers</a:t>
            </a:r>
          </a:p>
          <a:p>
            <a:pPr>
              <a:buNone/>
            </a:pP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GB" dirty="0" smtClean="0"/>
              <a:t>Auditing</a:t>
            </a:r>
          </a:p>
          <a:p>
            <a:r>
              <a:rPr lang="en-GB" dirty="0" smtClean="0"/>
              <a:t>The general definition of an </a:t>
            </a:r>
            <a:r>
              <a:rPr lang="en-GB" b="1" dirty="0" smtClean="0"/>
              <a:t>audit</a:t>
            </a:r>
            <a:r>
              <a:rPr lang="en-GB" dirty="0" smtClean="0"/>
              <a:t> is an evaluation of a person, organization, system, process, enterprise, project or product. </a:t>
            </a:r>
          </a:p>
          <a:p>
            <a:pPr>
              <a:buNone/>
            </a:pPr>
            <a:endParaRPr lang="en-GB" dirty="0" smtClean="0"/>
          </a:p>
          <a:p>
            <a:r>
              <a:rPr lang="en-GB" dirty="0" smtClean="0"/>
              <a:t>Audits are performed to ascertain the validity and reliability of information.</a:t>
            </a: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Types of Auditors</a:t>
            </a:r>
          </a:p>
          <a:p>
            <a:pPr lvl="1"/>
            <a:r>
              <a:rPr lang="en-GB" b="1" dirty="0" smtClean="0"/>
              <a:t>1. Independent Auditors</a:t>
            </a:r>
          </a:p>
          <a:p>
            <a:pPr lvl="2">
              <a:lnSpc>
                <a:spcPct val="150000"/>
              </a:lnSpc>
            </a:pPr>
            <a:r>
              <a:rPr lang="en-GB" dirty="0" smtClean="0"/>
              <a:t>Independent auditors are usually CPA’s (Certified Public Accountants) who are either individual practitioners or members of public accounting firms who render professional auditing services to clients. In general, licensing involves passing the uniform CPA examination and obtaining practical experience in auditing.</a:t>
            </a: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Stop">
              <a:avLst/>
            </a:prstTxWarp>
            <a:normAutofit/>
          </a:bodyPr>
          <a:lstStyle/>
          <a:p>
            <a:pPr algn="l"/>
            <a:r>
              <a:rPr lang="en-GB" sz="46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Accountants and Auditors</a:t>
            </a:r>
            <a:endParaRPr lang="en-GB" sz="46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p:txBody>
          <a:bodyPr/>
          <a:lstStyle/>
          <a:p>
            <a:pPr algn="ctr"/>
            <a:endParaRPr lang="en-GB" dirty="0" smtClean="0">
              <a:solidFill>
                <a:schemeClr val="tx1"/>
              </a:solidFill>
            </a:endParaRPr>
          </a:p>
          <a:p>
            <a:pPr algn="ctr"/>
            <a:r>
              <a:rPr lang="en-GB" dirty="0" smtClean="0">
                <a:solidFill>
                  <a:schemeClr val="tx1"/>
                </a:solidFill>
              </a:rPr>
              <a:t>6</a:t>
            </a:r>
            <a:r>
              <a:rPr lang="en-GB" baseline="30000" dirty="0" smtClean="0">
                <a:solidFill>
                  <a:schemeClr val="tx1"/>
                </a:solidFill>
              </a:rPr>
              <a:t>th</a:t>
            </a:r>
            <a:r>
              <a:rPr lang="en-GB" dirty="0" smtClean="0">
                <a:solidFill>
                  <a:schemeClr val="tx1"/>
                </a:solidFill>
              </a:rPr>
              <a:t> Lesson</a:t>
            </a:r>
            <a:endParaRPr lang="en-GB"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nSpc>
                <a:spcPct val="150000"/>
              </a:lnSpc>
            </a:pPr>
            <a:r>
              <a:rPr lang="en-GB" sz="2800" b="1" dirty="0" smtClean="0"/>
              <a:t>2. Internal Auditors</a:t>
            </a:r>
            <a:r>
              <a:rPr lang="en-GB" b="1" dirty="0" smtClean="0"/>
              <a:t/>
            </a:r>
            <a:br>
              <a:rPr lang="en-GB" b="1" dirty="0" smtClean="0"/>
            </a:br>
            <a:r>
              <a:rPr lang="en-GB" b="1" dirty="0" smtClean="0"/>
              <a:t>Internal auditors are employees of the organization they audit. This type of auditors is involved in an independent evaluation of evidence, called internal auditing, within an organization as a service to the organization. The objectives of internal auditing is to assist the management of organization in the effective discharge of its responsibilities.</a:t>
            </a:r>
            <a:endParaRPr lang="en-GB" b="1"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50000"/>
              </a:lnSpc>
            </a:pPr>
            <a:r>
              <a:rPr lang="en-GB" dirty="0" smtClean="0"/>
              <a:t>3. Government Auditors</a:t>
            </a:r>
            <a:br>
              <a:rPr lang="en-GB" dirty="0" smtClean="0"/>
            </a:br>
            <a:r>
              <a:rPr lang="en-GB" dirty="0" smtClean="0"/>
              <a:t>Government auditors are employed by various local, state, and federal governmental agencies. Government auditors are specialists in tax and disclosure regulations. </a:t>
            </a:r>
            <a:endParaRPr lang="en-GB" dirty="0"/>
          </a:p>
        </p:txBody>
      </p:sp>
      <p:sp>
        <p:nvSpPr>
          <p:cNvPr id="3" name="Title 2"/>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GB" b="1" i="1" dirty="0" smtClean="0"/>
              <a:t>Internal Auditor</a:t>
            </a:r>
          </a:p>
          <a:p>
            <a:r>
              <a:rPr lang="en-GB" dirty="0" smtClean="0"/>
              <a:t>Internal auditor is responsible;</a:t>
            </a:r>
          </a:p>
          <a:p>
            <a:pPr lvl="1">
              <a:lnSpc>
                <a:spcPct val="150000"/>
              </a:lnSpc>
            </a:pPr>
            <a:r>
              <a:rPr lang="en-GB" dirty="0" smtClean="0"/>
              <a:t>To oversee the firm’s financial and operating procedures</a:t>
            </a:r>
          </a:p>
          <a:p>
            <a:pPr lvl="1">
              <a:lnSpc>
                <a:spcPct val="150000"/>
              </a:lnSpc>
            </a:pPr>
            <a:r>
              <a:rPr lang="en-GB" dirty="0" smtClean="0"/>
              <a:t>To check the accuracy of the financial record-keeping</a:t>
            </a:r>
          </a:p>
          <a:p>
            <a:pPr lvl="1">
              <a:lnSpc>
                <a:spcPct val="150000"/>
              </a:lnSpc>
            </a:pPr>
            <a:r>
              <a:rPr lang="en-GB" dirty="0" smtClean="0"/>
              <a:t>To implement improvements with internal control</a:t>
            </a:r>
          </a:p>
          <a:p>
            <a:pPr lvl="1">
              <a:lnSpc>
                <a:spcPct val="150000"/>
              </a:lnSpc>
            </a:pPr>
            <a:r>
              <a:rPr lang="en-GB" dirty="0" smtClean="0"/>
              <a:t>To ensure compliance with accounting regulations </a:t>
            </a:r>
          </a:p>
          <a:p>
            <a:pPr lvl="1">
              <a:lnSpc>
                <a:spcPct val="150000"/>
              </a:lnSpc>
            </a:pPr>
            <a:r>
              <a:rPr lang="en-GB" dirty="0" smtClean="0"/>
              <a:t>And to detect fraud.  </a:t>
            </a:r>
          </a:p>
          <a:p>
            <a:pPr lvl="1"/>
            <a:endParaRPr lang="en-GB" dirty="0" smtClean="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GB" dirty="0" smtClean="0"/>
              <a:t>Firms are not required to have internal auditors but many firms have them to enhance their accounting and internal control efficiency.</a:t>
            </a:r>
          </a:p>
          <a:p>
            <a:pPr algn="just"/>
            <a:endParaRPr lang="en-GB" dirty="0" smtClean="0"/>
          </a:p>
          <a:p>
            <a:pPr algn="just"/>
            <a:r>
              <a:rPr lang="en-GB" dirty="0" smtClean="0"/>
              <a:t>In fact, the people who initially detected financial fraud at WorldCom were the company’s own internal auditors.</a:t>
            </a: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b="1" i="1" dirty="0" smtClean="0"/>
              <a:t>External Auditor</a:t>
            </a:r>
          </a:p>
          <a:p>
            <a:pPr>
              <a:buNone/>
            </a:pPr>
            <a:endParaRPr lang="en-GB" b="1" i="1" dirty="0" smtClean="0"/>
          </a:p>
          <a:p>
            <a:r>
              <a:rPr lang="en-GB" dirty="0" smtClean="0"/>
              <a:t>External auditors are the accountants from outside the firms </a:t>
            </a:r>
          </a:p>
          <a:p>
            <a:endParaRPr lang="en-GB" dirty="0" smtClean="0"/>
          </a:p>
          <a:p>
            <a:r>
              <a:rPr lang="en-GB" dirty="0" smtClean="0"/>
              <a:t>They review;</a:t>
            </a:r>
          </a:p>
          <a:p>
            <a:pPr lvl="1"/>
            <a:r>
              <a:rPr lang="en-GB" dirty="0" smtClean="0"/>
              <a:t>The firm’s financial statements </a:t>
            </a:r>
          </a:p>
          <a:p>
            <a:pPr lvl="1"/>
            <a:r>
              <a:rPr lang="en-GB" dirty="0" smtClean="0"/>
              <a:t>The fairness of the statement</a:t>
            </a:r>
          </a:p>
          <a:p>
            <a:pPr lvl="1"/>
            <a:r>
              <a:rPr lang="en-GB" dirty="0" smtClean="0"/>
              <a:t>Assess the system and procedure used by internal auditors</a:t>
            </a: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To conduct external audit, the auditor’s might;</a:t>
            </a:r>
          </a:p>
          <a:p>
            <a:pPr lvl="1"/>
            <a:r>
              <a:rPr lang="en-GB" dirty="0" smtClean="0"/>
              <a:t>Conduct interviews with the firm’s employees to assess the quality of the internal audit system.</a:t>
            </a:r>
          </a:p>
          <a:p>
            <a:pPr lvl="1"/>
            <a:r>
              <a:rPr lang="en-GB" dirty="0" smtClean="0"/>
              <a:t>Make their own observations of the firm’s assets.</a:t>
            </a:r>
          </a:p>
          <a:p>
            <a:pPr lvl="1"/>
            <a:r>
              <a:rPr lang="en-GB" dirty="0" smtClean="0"/>
              <a:t>Check sample balance sheet transactions</a:t>
            </a:r>
          </a:p>
          <a:p>
            <a:pPr lvl="1"/>
            <a:r>
              <a:rPr lang="en-GB" dirty="0" smtClean="0"/>
              <a:t>Meeting with the firm’s customers and clients to assess the firm’s short-term assets and liabilities.</a:t>
            </a:r>
          </a:p>
          <a:p>
            <a:pPr lvl="1"/>
            <a:r>
              <a:rPr lang="en-GB" dirty="0" smtClean="0"/>
              <a:t>Conduct their own financial statement analysis such as comparing ratios from one period to the next.</a:t>
            </a:r>
          </a:p>
          <a:p>
            <a:pPr lvl="1"/>
            <a:r>
              <a:rPr lang="en-GB" dirty="0" smtClean="0"/>
              <a:t>In the end they generate the report.</a:t>
            </a: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largest Audit firms are;</a:t>
            </a:r>
          </a:p>
          <a:p>
            <a:pPr>
              <a:buNone/>
            </a:pPr>
            <a:r>
              <a:rPr lang="en-GB" dirty="0" smtClean="0"/>
              <a:t>(BIG FOUR)</a:t>
            </a:r>
          </a:p>
          <a:p>
            <a:pPr>
              <a:lnSpc>
                <a:spcPct val="200000"/>
              </a:lnSpc>
            </a:pPr>
            <a:r>
              <a:rPr lang="en-GB" dirty="0" smtClean="0"/>
              <a:t>Price Waterhouse Coopers (HO in UK)</a:t>
            </a:r>
          </a:p>
          <a:p>
            <a:pPr>
              <a:lnSpc>
                <a:spcPct val="200000"/>
              </a:lnSpc>
            </a:pPr>
            <a:r>
              <a:rPr lang="en-GB" dirty="0" smtClean="0"/>
              <a:t>Deloitte &amp; </a:t>
            </a:r>
            <a:r>
              <a:rPr lang="en-GB" dirty="0" err="1" smtClean="0"/>
              <a:t>Touche</a:t>
            </a:r>
            <a:r>
              <a:rPr lang="en-GB" dirty="0" smtClean="0"/>
              <a:t> (HO in US)</a:t>
            </a:r>
          </a:p>
          <a:p>
            <a:pPr>
              <a:lnSpc>
                <a:spcPct val="200000"/>
              </a:lnSpc>
            </a:pPr>
            <a:r>
              <a:rPr lang="en-GB" dirty="0" smtClean="0"/>
              <a:t>Ernst &amp; Young (Ho in UK)</a:t>
            </a:r>
          </a:p>
          <a:p>
            <a:pPr>
              <a:lnSpc>
                <a:spcPct val="200000"/>
              </a:lnSpc>
            </a:pPr>
            <a:r>
              <a:rPr lang="en-GB" dirty="0" smtClean="0"/>
              <a:t>KPMG (HO in Netherland)</a:t>
            </a: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24272"/>
          </a:xfrm>
        </p:spPr>
        <p:txBody>
          <a:bodyPr/>
          <a:lstStyle/>
          <a:p>
            <a:r>
              <a:rPr lang="en-GB" dirty="0" smtClean="0"/>
              <a:t>Summary</a:t>
            </a:r>
          </a:p>
          <a:p>
            <a:pPr lvl="1"/>
            <a:r>
              <a:rPr lang="en-GB" dirty="0" smtClean="0"/>
              <a:t>We have discussed how financial position of a company can be examined through different ways.</a:t>
            </a:r>
          </a:p>
          <a:p>
            <a:pPr lvl="1"/>
            <a:r>
              <a:rPr lang="en-GB" dirty="0" smtClean="0"/>
              <a:t>Accounting records are different for managers and public financial statement.</a:t>
            </a:r>
          </a:p>
          <a:p>
            <a:pPr lvl="1"/>
            <a:r>
              <a:rPr lang="en-GB" dirty="0" smtClean="0"/>
              <a:t>Reasons for the difference between financial accounting and managerial accounting are either to show the wrong financial position of the company or to use the company’s money by the management for their personal interests.</a:t>
            </a:r>
          </a:p>
          <a:p>
            <a:pPr lvl="1"/>
            <a:r>
              <a:rPr lang="en-GB" dirty="0" smtClean="0"/>
              <a:t>Normally, we face different problems that may occur in accounting.    </a:t>
            </a: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Here come the role of an auditor to check there errors by the accountants. </a:t>
            </a:r>
          </a:p>
          <a:p>
            <a:r>
              <a:rPr lang="en-GB" dirty="0" smtClean="0"/>
              <a:t>There are different types of auditors</a:t>
            </a:r>
          </a:p>
          <a:p>
            <a:pPr lvl="1"/>
            <a:r>
              <a:rPr lang="en-GB" dirty="0" smtClean="0"/>
              <a:t>Independent auditor </a:t>
            </a:r>
          </a:p>
          <a:p>
            <a:pPr lvl="1"/>
            <a:r>
              <a:rPr lang="en-GB" dirty="0" smtClean="0"/>
              <a:t>Internal auditor</a:t>
            </a:r>
          </a:p>
          <a:p>
            <a:pPr lvl="1"/>
            <a:r>
              <a:rPr lang="en-GB" dirty="0" smtClean="0"/>
              <a:t>Government auditor</a:t>
            </a:r>
          </a:p>
          <a:p>
            <a:r>
              <a:rPr lang="en-GB" dirty="0" smtClean="0"/>
              <a:t>Big 4.</a:t>
            </a:r>
          </a:p>
          <a:p>
            <a:endParaRPr lang="en-GB" dirty="0" smtClean="0"/>
          </a:p>
          <a:p>
            <a:pPr lvl="8">
              <a:buNone/>
            </a:pPr>
            <a:r>
              <a:rPr lang="en-GB" sz="3600" dirty="0" smtClean="0"/>
              <a:t>		The End</a:t>
            </a:r>
            <a:endParaRPr lang="en-GB" sz="3600"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Last Lecture Review</a:t>
            </a:r>
          </a:p>
          <a:p>
            <a:pPr lvl="1">
              <a:lnSpc>
                <a:spcPct val="150000"/>
              </a:lnSpc>
            </a:pPr>
            <a:r>
              <a:rPr lang="en-GB" dirty="0" smtClean="0"/>
              <a:t>A &amp; A play very important role in corporations. </a:t>
            </a:r>
          </a:p>
          <a:p>
            <a:pPr lvl="1">
              <a:lnSpc>
                <a:spcPct val="150000"/>
              </a:lnSpc>
            </a:pPr>
            <a:r>
              <a:rPr lang="en-GB" dirty="0" smtClean="0"/>
              <a:t>Companies are legally bound to hire A &amp; A to have crystal clear financial position of a company because its not their money.</a:t>
            </a:r>
          </a:p>
          <a:p>
            <a:pPr lvl="1">
              <a:lnSpc>
                <a:spcPct val="150000"/>
              </a:lnSpc>
            </a:pPr>
            <a:r>
              <a:rPr lang="en-GB" dirty="0" smtClean="0"/>
              <a:t>Companies face two types of interactions as far as accounting practices are concerned. Accounting for management and for outside world.</a:t>
            </a:r>
          </a:p>
          <a:p>
            <a:pPr lvl="1"/>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lvl="1" indent="-256032">
              <a:lnSpc>
                <a:spcPct val="150000"/>
              </a:lnSpc>
              <a:spcBef>
                <a:spcPts val="400"/>
              </a:spcBef>
              <a:buSzPct val="68000"/>
              <a:buFont typeface="Wingdings 3"/>
              <a:buChar char=""/>
            </a:pPr>
            <a:r>
              <a:rPr lang="en-GB" dirty="0" smtClean="0"/>
              <a:t>Normally company keeps two types of records in the shape of Financial Accounting and Managerial accounting- which normally do not match.  </a:t>
            </a:r>
          </a:p>
          <a:p>
            <a:pPr>
              <a:lnSpc>
                <a:spcPct val="150000"/>
              </a:lnSpc>
            </a:pPr>
            <a:r>
              <a:rPr lang="en-GB" sz="2300" dirty="0" smtClean="0"/>
              <a:t>A single company always must have single financial position, so how is it possible to have two different accounting records.</a:t>
            </a:r>
          </a:p>
          <a:p>
            <a:pPr>
              <a:lnSpc>
                <a:spcPct val="150000"/>
              </a:lnSpc>
            </a:pPr>
            <a:r>
              <a:rPr lang="en-GB" sz="2300" dirty="0" smtClean="0"/>
              <a:t>Lastly, different accounting records means the element of frauds in the company.</a:t>
            </a:r>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lstStyle/>
          <a:p>
            <a:r>
              <a:rPr lang="en-GB" dirty="0" smtClean="0"/>
              <a:t>Lecture Outlines</a:t>
            </a:r>
          </a:p>
          <a:p>
            <a:pPr lvl="1"/>
            <a:r>
              <a:rPr lang="en-GB" dirty="0" smtClean="0"/>
              <a:t>Financial statement/position explanation.</a:t>
            </a:r>
          </a:p>
          <a:p>
            <a:pPr lvl="1"/>
            <a:r>
              <a:rPr lang="en-GB" dirty="0" smtClean="0"/>
              <a:t>Accounting records are different for Managers and Public Financial Statement.</a:t>
            </a:r>
          </a:p>
          <a:p>
            <a:pPr lvl="1"/>
            <a:r>
              <a:rPr lang="en-GB" dirty="0" smtClean="0"/>
              <a:t>Reasons for differences in Financial Accounting and Managerial Accounting.</a:t>
            </a:r>
          </a:p>
          <a:p>
            <a:pPr lvl="1"/>
            <a:r>
              <a:rPr lang="en-GB" dirty="0" smtClean="0"/>
              <a:t> Problems that may occur in accounting.</a:t>
            </a:r>
          </a:p>
          <a:p>
            <a:pPr lvl="2"/>
            <a:r>
              <a:rPr lang="en-GB" dirty="0" smtClean="0"/>
              <a:t>Unintentional errors</a:t>
            </a:r>
          </a:p>
          <a:p>
            <a:pPr lvl="2"/>
            <a:r>
              <a:rPr lang="en-GB" dirty="0" smtClean="0"/>
              <a:t>Problems with receivables</a:t>
            </a:r>
          </a:p>
          <a:p>
            <a:pPr lvl="2"/>
            <a:r>
              <a:rPr lang="en-GB" dirty="0" smtClean="0"/>
              <a:t>Intentional Errors.</a:t>
            </a:r>
          </a:p>
          <a:p>
            <a:pPr lvl="2"/>
            <a:r>
              <a:rPr lang="en-GB" dirty="0" smtClean="0"/>
              <a:t>Understated liabilities</a:t>
            </a:r>
          </a:p>
          <a:p>
            <a:pPr lvl="2"/>
            <a:r>
              <a:rPr lang="en-GB" dirty="0" smtClean="0"/>
              <a:t>Overstated assets.</a:t>
            </a:r>
          </a:p>
          <a:p>
            <a:pPr lvl="2"/>
            <a:endParaRPr lang="en-GB" dirty="0" smtClean="0"/>
          </a:p>
          <a:p>
            <a:pPr lvl="1">
              <a:buNone/>
            </a:pP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300" dirty="0" smtClean="0"/>
              <a:t>Who are Responsible</a:t>
            </a:r>
          </a:p>
          <a:p>
            <a:pPr lvl="1"/>
            <a:r>
              <a:rPr lang="en-GB" sz="1900" dirty="0" smtClean="0"/>
              <a:t>Accountant or Manager</a:t>
            </a:r>
          </a:p>
          <a:p>
            <a:r>
              <a:rPr lang="en-GB" sz="2300" dirty="0" smtClean="0"/>
              <a:t>Audit Role</a:t>
            </a:r>
          </a:p>
          <a:p>
            <a:r>
              <a:rPr lang="en-GB" sz="2300" dirty="0" smtClean="0"/>
              <a:t>Types of Auditors</a:t>
            </a:r>
          </a:p>
          <a:p>
            <a:pPr lvl="1"/>
            <a:r>
              <a:rPr lang="en-GB" sz="1900" dirty="0" smtClean="0"/>
              <a:t>Independent Auditor</a:t>
            </a:r>
          </a:p>
          <a:p>
            <a:pPr lvl="1"/>
            <a:r>
              <a:rPr lang="en-GB" sz="1900" dirty="0" smtClean="0"/>
              <a:t>Internal Auditor</a:t>
            </a:r>
          </a:p>
          <a:p>
            <a:pPr lvl="1"/>
            <a:r>
              <a:rPr lang="en-GB" sz="1900" dirty="0" smtClean="0"/>
              <a:t>Government Auditor.</a:t>
            </a:r>
            <a:endParaRPr lang="en-GB" sz="1700" dirty="0" smtClean="0"/>
          </a:p>
          <a:p>
            <a:r>
              <a:rPr lang="en-GB" sz="2300" dirty="0" smtClean="0"/>
              <a:t>World largest 4 Audit Firms</a:t>
            </a:r>
          </a:p>
          <a:p>
            <a:r>
              <a:rPr lang="en-GB" sz="2300" dirty="0" smtClean="0"/>
              <a:t>Summary.</a:t>
            </a:r>
          </a:p>
          <a:p>
            <a:endParaRPr lang="en-GB" sz="2300"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fontScale="62500" lnSpcReduction="20000"/>
          </a:bodyPr>
          <a:lstStyle/>
          <a:p>
            <a:r>
              <a:rPr lang="en-GB" sz="3200" b="1" dirty="0" smtClean="0"/>
              <a:t>Financial statement can be explained through</a:t>
            </a:r>
            <a:r>
              <a:rPr lang="en-GB" dirty="0" smtClean="0"/>
              <a:t>;</a:t>
            </a:r>
          </a:p>
          <a:p>
            <a:pPr>
              <a:buNone/>
            </a:pPr>
            <a:endParaRPr lang="en-GB" dirty="0" smtClean="0"/>
          </a:p>
          <a:p>
            <a:pPr lvl="1">
              <a:lnSpc>
                <a:spcPct val="150000"/>
              </a:lnSpc>
            </a:pPr>
            <a:r>
              <a:rPr lang="en-GB" sz="2900" b="1" dirty="0" smtClean="0"/>
              <a:t>Income statement</a:t>
            </a:r>
          </a:p>
          <a:p>
            <a:pPr lvl="2">
              <a:lnSpc>
                <a:spcPct val="150000"/>
              </a:lnSpc>
            </a:pPr>
            <a:r>
              <a:rPr lang="en-GB" sz="2600" b="1" dirty="0" smtClean="0"/>
              <a:t>A financial statement that measures a company's financial performance over a specific accounting period. Also known as the "profit and loss statement" or "statement of revenue and expense.</a:t>
            </a:r>
          </a:p>
          <a:p>
            <a:pPr lvl="1">
              <a:lnSpc>
                <a:spcPct val="150000"/>
              </a:lnSpc>
            </a:pPr>
            <a:r>
              <a:rPr lang="en-GB" sz="3300" b="1" dirty="0" smtClean="0"/>
              <a:t>Balance Sheet</a:t>
            </a:r>
          </a:p>
          <a:p>
            <a:pPr lvl="2">
              <a:lnSpc>
                <a:spcPct val="150000"/>
              </a:lnSpc>
            </a:pPr>
            <a:r>
              <a:rPr lang="en-GB" sz="2400" b="1" dirty="0" smtClean="0">
                <a:solidFill>
                  <a:srgbClr val="111111"/>
                </a:solidFill>
                <a:latin typeface="Verdana"/>
              </a:rPr>
              <a:t>A financial statement that summarizes a company's assets, liabilities and shareholders' equity at a specific point in time. These three balance sheet segments give investors an idea as to what the company owns and owes, as well as the amount invested by the shareholders.</a:t>
            </a:r>
            <a:r>
              <a:rPr lang="en-GB" sz="2400" b="1" dirty="0" smtClean="0"/>
              <a:t/>
            </a:r>
            <a:br>
              <a:rPr lang="en-GB" sz="2400" b="1" dirty="0" smtClean="0"/>
            </a:br>
            <a:r>
              <a:rPr lang="en-GB" sz="2400" b="1" dirty="0" smtClean="0">
                <a:solidFill>
                  <a:srgbClr val="111111"/>
                </a:solidFill>
                <a:latin typeface="Verdana"/>
              </a:rPr>
              <a:t>The balance sheet must follow the following formula:</a:t>
            </a:r>
            <a:r>
              <a:rPr lang="en-GB" sz="2400" b="1" dirty="0" smtClean="0"/>
              <a:t/>
            </a:r>
            <a:br>
              <a:rPr lang="en-GB" sz="2400" b="1" dirty="0" smtClean="0"/>
            </a:br>
            <a:r>
              <a:rPr lang="en-GB" sz="2400" b="1" dirty="0" smtClean="0">
                <a:solidFill>
                  <a:srgbClr val="111111"/>
                </a:solidFill>
                <a:latin typeface="Verdana"/>
              </a:rPr>
              <a:t>Assets = Liabilities + Shareholders' Equity</a:t>
            </a:r>
            <a:endParaRPr lang="en-GB" sz="2400" b="1" dirty="0" smtClean="0"/>
          </a:p>
          <a:p>
            <a:pPr lvl="2">
              <a:lnSpc>
                <a:spcPct val="150000"/>
              </a:lnSpc>
            </a:pPr>
            <a:endParaRPr lang="en-GB" dirty="0" smtClean="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lstStyle/>
          <a:p>
            <a:pPr lvl="1">
              <a:lnSpc>
                <a:spcPct val="150000"/>
              </a:lnSpc>
            </a:pPr>
            <a:r>
              <a:rPr lang="en-GB" dirty="0" smtClean="0"/>
              <a:t>Statement of Cash Flow</a:t>
            </a:r>
          </a:p>
          <a:p>
            <a:pPr lvl="2">
              <a:lnSpc>
                <a:spcPct val="150000"/>
              </a:lnSpc>
            </a:pPr>
            <a:r>
              <a:rPr lang="en-GB" dirty="0" smtClean="0">
                <a:solidFill>
                  <a:srgbClr val="111111"/>
                </a:solidFill>
                <a:latin typeface="Verdana"/>
              </a:rPr>
              <a:t>The document provides aggregate data regarding all cash inflows a company receives from both its ongoing operations and external investment sources, as well as all cash outflows that pay for business activities and investments during a given quarter.</a:t>
            </a:r>
            <a:endParaRPr lang="en-GB" dirty="0" smtClean="0"/>
          </a:p>
          <a:p>
            <a:pPr lvl="1">
              <a:lnSpc>
                <a:spcPct val="150000"/>
              </a:lnSpc>
            </a:pPr>
            <a:r>
              <a:rPr lang="en-GB" dirty="0" smtClean="0"/>
              <a:t>Popular press articles</a:t>
            </a:r>
          </a:p>
          <a:p>
            <a:pPr>
              <a:buNone/>
            </a:pP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760" lvl="1" indent="-256032">
              <a:spcBef>
                <a:spcPts val="400"/>
              </a:spcBef>
              <a:buSzPct val="68000"/>
              <a:buFont typeface="Courier New" pitchFamily="49" charset="0"/>
              <a:buChar char="o"/>
            </a:pPr>
            <a:r>
              <a:rPr lang="en-GB" b="1" dirty="0" smtClean="0"/>
              <a:t>And analysts (financial) recommendations</a:t>
            </a:r>
          </a:p>
          <a:p>
            <a:pPr marL="603504" lvl="2" indent="-256032">
              <a:lnSpc>
                <a:spcPct val="150000"/>
              </a:lnSpc>
              <a:spcBef>
                <a:spcPts val="400"/>
              </a:spcBef>
              <a:buSzPct val="68000"/>
              <a:buFont typeface="Courier New" pitchFamily="49" charset="0"/>
              <a:buChar char="o"/>
            </a:pPr>
            <a:r>
              <a:rPr lang="en-GB" i="1" dirty="0" smtClean="0">
                <a:solidFill>
                  <a:srgbClr val="000000"/>
                </a:solidFill>
                <a:latin typeface="Verdana"/>
              </a:rPr>
              <a:t>Financial analysts</a:t>
            </a:r>
            <a:r>
              <a:rPr lang="en-GB" dirty="0" smtClean="0">
                <a:solidFill>
                  <a:srgbClr val="000000"/>
                </a:solidFill>
                <a:latin typeface="Verdana"/>
              </a:rPr>
              <a:t> help people decide how to invest their money. They work for banks, insurance companies, mutual funds, and securities firms. They often meet with company officials to learn more about the firms in which they want to invest. After the meetings, the analysts write reports and give talks about what they found out. Then, they suggest buying or selling that firm's stock.</a:t>
            </a:r>
            <a:endParaRPr lang="en-GB" dirty="0" smtClean="0"/>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1194</Words>
  <Application>Microsoft Office PowerPoint</Application>
  <PresentationFormat>On-screen Show (4:3)</PresentationFormat>
  <Paragraphs>206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Corporate Governance</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Slide 21</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Governance</dc:title>
  <dc:creator>Irfan</dc:creator>
  <cp:lastModifiedBy>vcomsats</cp:lastModifiedBy>
  <cp:revision>23</cp:revision>
  <dcterms:created xsi:type="dcterms:W3CDTF">2006-08-16T00:00:00Z</dcterms:created>
  <dcterms:modified xsi:type="dcterms:W3CDTF">2013-04-01T11:30:20Z</dcterms:modified>
</cp:coreProperties>
</file>