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78" r:id="rId4"/>
    <p:sldId id="279" r:id="rId5"/>
    <p:sldId id="280" r:id="rId6"/>
    <p:sldId id="296" r:id="rId7"/>
    <p:sldId id="268" r:id="rId8"/>
    <p:sldId id="281" r:id="rId9"/>
    <p:sldId id="282" r:id="rId10"/>
    <p:sldId id="283" r:id="rId11"/>
    <p:sldId id="284" r:id="rId12"/>
    <p:sldId id="285" r:id="rId13"/>
    <p:sldId id="269" r:id="rId14"/>
    <p:sldId id="286" r:id="rId15"/>
    <p:sldId id="270" r:id="rId16"/>
    <p:sldId id="287" r:id="rId17"/>
    <p:sldId id="271" r:id="rId18"/>
    <p:sldId id="272" r:id="rId19"/>
    <p:sldId id="288" r:id="rId20"/>
    <p:sldId id="289" r:id="rId21"/>
    <p:sldId id="290" r:id="rId22"/>
    <p:sldId id="291" r:id="rId23"/>
    <p:sldId id="292" r:id="rId24"/>
    <p:sldId id="293" r:id="rId25"/>
    <p:sldId id="294"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4/3/2013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4/3/2013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4/3/2013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4/3/2013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4/3/2013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a:t>
            </a:r>
            <a:r>
              <a:rPr lang="en-GB" dirty="0" smtClean="0"/>
              <a:t> </a:t>
            </a: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Governance</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solidFill>
                  <a:srgbClr val="FF0000"/>
                </a:solidFill>
              </a:rPr>
              <a:t>By: 1. Kenneth A. Kim</a:t>
            </a:r>
          </a:p>
          <a:p>
            <a:r>
              <a:rPr lang="en-GB" dirty="0" smtClean="0">
                <a:solidFill>
                  <a:srgbClr val="FF0000"/>
                </a:solidFill>
              </a:rPr>
              <a:t>                John R. Nofsinger</a:t>
            </a:r>
          </a:p>
          <a:p>
            <a:r>
              <a:rPr lang="en-GB" dirty="0" smtClean="0">
                <a:solidFill>
                  <a:srgbClr val="FF0000"/>
                </a:solidFill>
              </a:rPr>
              <a:t>And </a:t>
            </a:r>
          </a:p>
          <a:p>
            <a:r>
              <a:rPr lang="en-GB" dirty="0" smtClean="0">
                <a:solidFill>
                  <a:srgbClr val="FF0000"/>
                </a:solidFill>
              </a:rPr>
              <a:t>      2. A. C. Fernando</a:t>
            </a:r>
          </a:p>
          <a:p>
            <a:endParaRPr lang="en-GB"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normAutofit lnSpcReduction="10000"/>
          </a:bodyPr>
          <a:lstStyle/>
          <a:p>
            <a:r>
              <a:rPr lang="en-GB" dirty="0" smtClean="0"/>
              <a:t>What is window dressing?</a:t>
            </a:r>
          </a:p>
          <a:p>
            <a:pPr lvl="1">
              <a:lnSpc>
                <a:spcPct val="150000"/>
              </a:lnSpc>
            </a:pPr>
            <a:r>
              <a:rPr lang="en-GB" b="1" dirty="0" smtClean="0"/>
              <a:t>Window dressing</a:t>
            </a:r>
            <a:r>
              <a:rPr lang="en-GB" dirty="0" smtClean="0"/>
              <a:t> is a set of actions or manipulations with financial or other information in financial documents (financial statements, reports, etc.) to make this information look more attractive to its users. Even though window dressing can occur at any time, it is commonly used at the end of a period e.g. normally banks managers ask their friends to deposit their money for a short period of time to have attractive financial position etc; etc. </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38472"/>
          </a:xfrm>
        </p:spPr>
        <p:txBody>
          <a:bodyPr>
            <a:normAutofit fontScale="92500"/>
          </a:bodyPr>
          <a:lstStyle/>
          <a:p>
            <a:pPr>
              <a:lnSpc>
                <a:spcPct val="150000"/>
              </a:lnSpc>
            </a:pPr>
            <a:r>
              <a:rPr lang="en-GB" dirty="0" smtClean="0"/>
              <a:t>Other examples of window dressing by companies may include advertising, selling, and marketing.  In these cases, window dressing occurs when positive characteristics of products or services are a little exaggerated to increase demand for them while negative characteristics are not mentioned or kept hidden.</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Another example of variations in accounting method is called smooth income.</a:t>
            </a:r>
          </a:p>
          <a:p>
            <a:pPr lvl="1"/>
            <a:r>
              <a:rPr lang="en-GB" dirty="0" smtClean="0"/>
              <a:t>An erratic pace profit generated by business is being divided into number of years.</a:t>
            </a:r>
          </a:p>
          <a:p>
            <a:pPr lvl="2"/>
            <a:r>
              <a:rPr lang="en-GB" dirty="0" smtClean="0"/>
              <a:t>Give shareholders a sense reduced </a:t>
            </a:r>
            <a:r>
              <a:rPr lang="en-GB" dirty="0" smtClean="0"/>
              <a:t>risk.</a:t>
            </a:r>
            <a:endParaRPr lang="en-GB" dirty="0" smtClean="0"/>
          </a:p>
          <a:p>
            <a:pPr lvl="2"/>
            <a:r>
              <a:rPr lang="en-GB" dirty="0" smtClean="0"/>
              <a:t>Can easily handle with the analysts predictions.</a:t>
            </a:r>
          </a:p>
          <a:p>
            <a:pPr lvl="2"/>
            <a:r>
              <a:rPr lang="en-GB" dirty="0" smtClean="0"/>
              <a:t>Good for managers to show consistent revenue on the board meeting. </a:t>
            </a:r>
          </a:p>
          <a:p>
            <a:pPr lvl="2"/>
            <a:r>
              <a:rPr lang="en-GB" dirty="0" smtClean="0"/>
              <a:t>Good to deal with the government regulations like taxation. </a:t>
            </a:r>
          </a:p>
          <a:p>
            <a:pPr lvl="2"/>
            <a:r>
              <a:rPr lang="en-GB" dirty="0" smtClean="0"/>
              <a:t>etc; etc.</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lnSpcReduction="10000"/>
          </a:bodyPr>
          <a:lstStyle/>
          <a:p>
            <a:pPr>
              <a:buNone/>
            </a:pPr>
            <a:r>
              <a:rPr lang="en-GB" b="1" i="1" dirty="0" smtClean="0"/>
              <a:t>From Manipulation to Fraud</a:t>
            </a:r>
          </a:p>
          <a:p>
            <a:pPr>
              <a:lnSpc>
                <a:spcPct val="150000"/>
              </a:lnSpc>
            </a:pPr>
            <a:r>
              <a:rPr lang="en-GB" dirty="0" smtClean="0"/>
              <a:t>A question often asked is how much can companies manipulate accounting figures before they cross the line into fraud?</a:t>
            </a:r>
          </a:p>
          <a:p>
            <a:pPr lvl="1">
              <a:lnSpc>
                <a:spcPct val="150000"/>
              </a:lnSpc>
            </a:pPr>
            <a:r>
              <a:rPr lang="en-GB" dirty="0" smtClean="0"/>
              <a:t>E.g. Selling goods/assets at high price to its own subsidiary, where as the book value is very low and so on. </a:t>
            </a:r>
          </a:p>
          <a:p>
            <a:pPr lvl="1">
              <a:lnSpc>
                <a:spcPct val="150000"/>
              </a:lnSpc>
            </a:pPr>
            <a:r>
              <a:rPr lang="en-GB" dirty="0" smtClean="0"/>
              <a:t>Therefore, the firm book large capital gain and profits go up, which is not actual.</a:t>
            </a:r>
          </a:p>
          <a:p>
            <a:pPr lvl="1">
              <a:buNone/>
            </a:pPr>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The subsidiary capitalizes the cost of the truck by reporting lower earning in each of the future years in which the truck cost is depreciated.</a:t>
            </a:r>
          </a:p>
          <a:p>
            <a:endParaRPr lang="en-GB" dirty="0" smtClean="0"/>
          </a:p>
          <a:p>
            <a:r>
              <a:rPr lang="en-GB" dirty="0" smtClean="0"/>
              <a:t>Accountants are under pressure from the management side;</a:t>
            </a:r>
          </a:p>
          <a:p>
            <a:pPr lvl="1"/>
            <a:r>
              <a:rPr lang="en-GB" dirty="0" smtClean="0"/>
              <a:t>To show maximum profit by any mean </a:t>
            </a:r>
          </a:p>
          <a:p>
            <a:pPr lvl="1"/>
            <a:r>
              <a:rPr lang="en-GB" dirty="0" smtClean="0"/>
              <a:t>To show less shortfalls </a:t>
            </a:r>
          </a:p>
          <a:p>
            <a:pPr>
              <a:buNone/>
            </a:pPr>
            <a:endParaRPr lang="en-GB" dirty="0" smtClean="0"/>
          </a:p>
          <a:p>
            <a:r>
              <a:rPr lang="en-GB" dirty="0" smtClean="0"/>
              <a:t>What about the investors or stock holders?</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10000"/>
          </a:bodyPr>
          <a:lstStyle/>
          <a:p>
            <a:pPr>
              <a:lnSpc>
                <a:spcPct val="120000"/>
              </a:lnSpc>
            </a:pPr>
            <a:r>
              <a:rPr lang="en-GB" dirty="0" smtClean="0"/>
              <a:t>There is a difference between capital investment and operating expenses e.g. On June 25, 2002, WorldCom disclosed that roughly $3.8 billion had been improperly booked as capital investments instead of operating expenses.</a:t>
            </a:r>
          </a:p>
          <a:p>
            <a:pPr>
              <a:lnSpc>
                <a:spcPct val="120000"/>
              </a:lnSpc>
              <a:buNone/>
            </a:pPr>
            <a:endParaRPr lang="en-GB" dirty="0" smtClean="0"/>
          </a:p>
          <a:p>
            <a:pPr lvl="1">
              <a:lnSpc>
                <a:spcPct val="120000"/>
              </a:lnSpc>
            </a:pPr>
            <a:r>
              <a:rPr lang="en-GB" dirty="0" smtClean="0"/>
              <a:t>Capital investment</a:t>
            </a:r>
          </a:p>
          <a:p>
            <a:pPr lvl="2">
              <a:lnSpc>
                <a:spcPct val="120000"/>
              </a:lnSpc>
            </a:pPr>
            <a:r>
              <a:rPr lang="en-GB" dirty="0" smtClean="0"/>
              <a:t>Capital investment may also refer to a firm's acquisition of capital assets or fixed assets such as manufacturing plants and machinery </a:t>
            </a:r>
          </a:p>
          <a:p>
            <a:pPr lvl="2"/>
            <a:endParaRPr lang="en-GB" dirty="0" smtClean="0"/>
          </a:p>
          <a:p>
            <a:pPr>
              <a:buNone/>
            </a:pPr>
            <a:r>
              <a:rPr lang="en-GB" dirty="0" smtClean="0"/>
              <a:t> </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Operating expenses</a:t>
            </a:r>
          </a:p>
          <a:p>
            <a:pPr lvl="2"/>
            <a:r>
              <a:rPr lang="en-GB" dirty="0" smtClean="0"/>
              <a:t>A category of expenditure that a business incurs as a result of performing its normal business operations.</a:t>
            </a:r>
          </a:p>
          <a:p>
            <a:pPr lvl="2">
              <a:buNone/>
            </a:pPr>
            <a:endParaRPr lang="en-GB" dirty="0" smtClean="0"/>
          </a:p>
          <a:p>
            <a:r>
              <a:rPr lang="en-GB" dirty="0" smtClean="0"/>
              <a:t>There is a clear line between legal accounting manoeuvring and accounting fraud.</a:t>
            </a:r>
          </a:p>
          <a:p>
            <a:endParaRPr lang="en-GB" dirty="0" smtClean="0"/>
          </a:p>
          <a:p>
            <a:r>
              <a:rPr lang="en-GB" dirty="0" smtClean="0"/>
              <a:t>Accountants and auditors are responsible for this fraudulent act but one should not ignore the role of management in all this. </a:t>
            </a:r>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GB" b="1" i="1" dirty="0" smtClean="0"/>
              <a:t>Auditors as Consultants</a:t>
            </a:r>
          </a:p>
          <a:p>
            <a:r>
              <a:rPr lang="en-GB" dirty="0" smtClean="0"/>
              <a:t>Business consulting firms typically advice firms on tactical issues, such as how to enter a new market and strategic issues, such as acquiring or spinning off other firms.</a:t>
            </a:r>
          </a:p>
          <a:p>
            <a:endParaRPr lang="en-GB" dirty="0" smtClean="0"/>
          </a:p>
          <a:p>
            <a:r>
              <a:rPr lang="en-GB" dirty="0" smtClean="0"/>
              <a:t>For example, McKinsey &amp; Company</a:t>
            </a:r>
          </a:p>
          <a:p>
            <a:pPr lvl="1"/>
            <a:r>
              <a:rPr lang="en-GB" dirty="0" smtClean="0"/>
              <a:t>Advises more than half of the Fortune 500 firms</a:t>
            </a:r>
          </a:p>
          <a:p>
            <a:pPr lvl="1"/>
            <a:r>
              <a:rPr lang="en-GB" dirty="0" smtClean="0"/>
              <a:t>7,700 consultants in 84 locations worldwide and generated $3.4 billion revenue</a:t>
            </a:r>
          </a:p>
          <a:p>
            <a:pPr lvl="1"/>
            <a:r>
              <a:rPr lang="en-GB" dirty="0" smtClean="0"/>
              <a:t>Representing more than 40 percent market share of the consulting business.</a:t>
            </a:r>
          </a:p>
          <a:p>
            <a:pPr>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One potential problem for a firm’s shareholders occur when a consulting firm conducts auditing services for the company.</a:t>
            </a:r>
          </a:p>
          <a:p>
            <a:pPr>
              <a:buNone/>
            </a:pPr>
            <a:endParaRPr lang="en-GB" dirty="0" smtClean="0"/>
          </a:p>
          <a:p>
            <a:r>
              <a:rPr lang="en-GB" dirty="0" smtClean="0"/>
              <a:t>The income for conducting an audit is far lower than the fees earned for consulting.</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It is intended to separate auditors and consultants, prohibit accounting firms from providing both auditing and consulting activities to the same company.</a:t>
            </a:r>
          </a:p>
          <a:p>
            <a:endParaRPr lang="en-GB" dirty="0" smtClean="0"/>
          </a:p>
          <a:p>
            <a:r>
              <a:rPr lang="en-GB" dirty="0" smtClean="0"/>
              <a:t>The conflict of interest of consultants and auditors are the main reason. </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normAutofit/>
          </a:bodyPr>
          <a:lstStyle/>
          <a:p>
            <a:pPr algn="l"/>
            <a:r>
              <a:rPr lang="en-GB" sz="46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Accountants and Auditors</a:t>
            </a:r>
            <a:endParaRPr lang="en-GB" sz="46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lstStyle/>
          <a:p>
            <a:pPr algn="ctr"/>
            <a:endParaRPr lang="en-GB" dirty="0" smtClean="0">
              <a:solidFill>
                <a:schemeClr val="tx1"/>
              </a:solidFill>
            </a:endParaRPr>
          </a:p>
          <a:p>
            <a:pPr algn="ctr"/>
            <a:r>
              <a:rPr lang="en-GB" dirty="0" smtClean="0">
                <a:solidFill>
                  <a:schemeClr val="tx1"/>
                </a:solidFill>
              </a:rPr>
              <a:t>7</a:t>
            </a:r>
            <a:r>
              <a:rPr lang="en-GB" baseline="30000" dirty="0" smtClean="0">
                <a:solidFill>
                  <a:schemeClr val="tx1"/>
                </a:solidFill>
              </a:rPr>
              <a:t>th</a:t>
            </a:r>
            <a:r>
              <a:rPr lang="en-GB" dirty="0" smtClean="0">
                <a:solidFill>
                  <a:schemeClr val="tx1"/>
                </a:solidFill>
              </a:rPr>
              <a:t> Lesson</a:t>
            </a:r>
            <a:endParaRPr lang="en-GB"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International Perspective</a:t>
            </a:r>
          </a:p>
          <a:p>
            <a:pPr lvl="1"/>
            <a:r>
              <a:rPr lang="en-GB" dirty="0" smtClean="0"/>
              <a:t>Compared to accounting systems used internationally, the system in the US is quite rigorous to protect shareholders rights.</a:t>
            </a:r>
          </a:p>
          <a:p>
            <a:pPr lvl="1"/>
            <a:endParaRPr lang="en-GB" dirty="0" smtClean="0"/>
          </a:p>
          <a:p>
            <a:pPr lvl="1"/>
            <a:r>
              <a:rPr lang="en-GB" dirty="0" smtClean="0"/>
              <a:t>In the recent study of 31 countries, the US was found the best legal environment to discourage earnings manipulations and smoothing. </a:t>
            </a:r>
          </a:p>
          <a:p>
            <a:pPr lvl="1"/>
            <a:endParaRPr lang="en-GB" dirty="0" smtClean="0"/>
          </a:p>
          <a:p>
            <a:pPr lvl="1"/>
            <a:r>
              <a:rPr lang="en-GB" dirty="0" smtClean="0"/>
              <a:t>Australia, Ireland, Canada, and the UK also have good investor protection and enforcement histories. </a:t>
            </a:r>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Summary </a:t>
            </a:r>
          </a:p>
          <a:p>
            <a:pPr lvl="1">
              <a:lnSpc>
                <a:spcPct val="150000"/>
              </a:lnSpc>
            </a:pPr>
            <a:r>
              <a:rPr lang="en-GB" dirty="0" smtClean="0"/>
              <a:t>A &amp; A play very important role in corporations. </a:t>
            </a:r>
          </a:p>
          <a:p>
            <a:pPr lvl="1">
              <a:lnSpc>
                <a:spcPct val="150000"/>
              </a:lnSpc>
            </a:pPr>
            <a:r>
              <a:rPr lang="en-GB" dirty="0" smtClean="0"/>
              <a:t>Companies are legally bound to hire A &amp; A to have crystal clear financial position of a company because its not their money.</a:t>
            </a:r>
          </a:p>
          <a:p>
            <a:pPr lvl="1">
              <a:lnSpc>
                <a:spcPct val="150000"/>
              </a:lnSpc>
            </a:pPr>
            <a:r>
              <a:rPr lang="en-GB" dirty="0" smtClean="0"/>
              <a:t>Companies face two types of interactions as far as accounting practices are concerned. Accounting for management and for outside world.</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lnSpc>
                <a:spcPct val="150000"/>
              </a:lnSpc>
              <a:spcBef>
                <a:spcPts val="400"/>
              </a:spcBef>
              <a:buSzPct val="68000"/>
              <a:buFont typeface="Wingdings 3"/>
              <a:buChar char=""/>
            </a:pPr>
            <a:r>
              <a:rPr lang="en-GB" dirty="0" smtClean="0"/>
              <a:t>Normally company keeps two types of records in the shape of Financial Accounting and Managerial accounting- which normally do not match.  </a:t>
            </a:r>
          </a:p>
          <a:p>
            <a:pPr>
              <a:lnSpc>
                <a:spcPct val="150000"/>
              </a:lnSpc>
            </a:pPr>
            <a:r>
              <a:rPr lang="en-GB" sz="2300" dirty="0" smtClean="0"/>
              <a:t>A single company always must have single financial position, so how is it possible to have two different accounting records.</a:t>
            </a:r>
          </a:p>
          <a:p>
            <a:pPr>
              <a:lnSpc>
                <a:spcPct val="150000"/>
              </a:lnSpc>
            </a:pPr>
            <a:r>
              <a:rPr lang="en-GB" sz="2300" dirty="0" smtClean="0"/>
              <a:t>Different accounting records means the element of frauds in the company.</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We have discussed how financial position of a company can be examined through different ways.</a:t>
            </a:r>
          </a:p>
          <a:p>
            <a:pPr lvl="1"/>
            <a:r>
              <a:rPr lang="en-GB" dirty="0" smtClean="0"/>
              <a:t>Accounting records are different for managers and public financial statement.</a:t>
            </a:r>
          </a:p>
          <a:p>
            <a:pPr lvl="1"/>
            <a:r>
              <a:rPr lang="en-GB" dirty="0" smtClean="0"/>
              <a:t>Reasons for the difference between financial accounting and managerial accounting are either to show the wrong financial position of the company or to use the company’s money by the management for their personal interests.</a:t>
            </a:r>
          </a:p>
          <a:p>
            <a:pPr lvl="1"/>
            <a:r>
              <a:rPr lang="en-GB" dirty="0" smtClean="0"/>
              <a:t>Normally, we face different problems that may occur in accounting.    </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Here come the role of an auditor to check there errors by the accountants. </a:t>
            </a:r>
          </a:p>
          <a:p>
            <a:r>
              <a:rPr lang="en-GB" dirty="0" smtClean="0"/>
              <a:t>There are different types of auditors</a:t>
            </a:r>
          </a:p>
          <a:p>
            <a:pPr lvl="1"/>
            <a:r>
              <a:rPr lang="en-GB" dirty="0" smtClean="0"/>
              <a:t>Independent auditor </a:t>
            </a:r>
          </a:p>
          <a:p>
            <a:pPr lvl="1"/>
            <a:r>
              <a:rPr lang="en-GB" dirty="0" smtClean="0"/>
              <a:t>Internal auditor</a:t>
            </a:r>
          </a:p>
          <a:p>
            <a:pPr lvl="1"/>
            <a:r>
              <a:rPr lang="en-GB" dirty="0" smtClean="0"/>
              <a:t>Government auditor</a:t>
            </a:r>
          </a:p>
          <a:p>
            <a:r>
              <a:rPr lang="en-GB" dirty="0" smtClean="0"/>
              <a:t>Big 4</a:t>
            </a:r>
          </a:p>
          <a:p>
            <a:r>
              <a:rPr lang="en-GB" dirty="0" smtClean="0"/>
              <a:t>The changing role of accountants-managing earnings i.e. accountants will act as a profit-centers</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t>Through managing earning methods, accountants can release the pressure of managers as well as analysts.</a:t>
            </a:r>
          </a:p>
          <a:p>
            <a:pPr lvl="1"/>
            <a:r>
              <a:rPr lang="en-GB" dirty="0" smtClean="0"/>
              <a:t>Window dressing and smooth earnings are another technique used by accountants to show the favourable financial condition of the company. </a:t>
            </a:r>
          </a:p>
          <a:p>
            <a:pPr lvl="1"/>
            <a:r>
              <a:rPr lang="en-GB" dirty="0" smtClean="0"/>
              <a:t>Price manipulation is acceptable to some extend but it should not violate the law becoming fraudulent acts.</a:t>
            </a:r>
          </a:p>
          <a:p>
            <a:pPr lvl="1"/>
            <a:r>
              <a:rPr lang="en-GB" dirty="0" smtClean="0"/>
              <a:t>End of the story is that investors as well as stock holders will have to suffer with all these techniques used by accountants and management.</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Single accounting firm should not allowed to conduct audit as well as consulting activities for a single firm</a:t>
            </a:r>
          </a:p>
          <a:p>
            <a:r>
              <a:rPr lang="en-GB" dirty="0" smtClean="0"/>
              <a:t>Main reason is the conflict of interest between auditors and consultants.</a:t>
            </a:r>
          </a:p>
          <a:p>
            <a:endParaRPr lang="en-GB" dirty="0" smtClean="0"/>
          </a:p>
          <a:p>
            <a:pPr lvl="8">
              <a:buNone/>
            </a:pPr>
            <a:r>
              <a:rPr lang="en-GB" sz="5400" dirty="0" smtClean="0"/>
              <a:t>  The End</a:t>
            </a:r>
            <a:endParaRPr lang="en-GB" sz="5400"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50392" lvl="1" indent="-457200">
              <a:buNone/>
            </a:pPr>
            <a:r>
              <a:rPr lang="en-GB" b="1" dirty="0" smtClean="0"/>
              <a:t>Last lecture review</a:t>
            </a:r>
          </a:p>
          <a:p>
            <a:pPr lvl="1"/>
            <a:r>
              <a:rPr lang="en-GB" dirty="0" smtClean="0"/>
              <a:t>We have discussed how financial position of a company can be examined through different ways.</a:t>
            </a:r>
          </a:p>
          <a:p>
            <a:pPr lvl="1"/>
            <a:r>
              <a:rPr lang="en-GB" dirty="0" smtClean="0"/>
              <a:t>Accounting records are different for managers and public financial statement.</a:t>
            </a:r>
          </a:p>
          <a:p>
            <a:pPr lvl="1"/>
            <a:r>
              <a:rPr lang="en-GB" dirty="0" smtClean="0"/>
              <a:t>Reasons for the difference between financial accounting and managerial accounting are either to show the wrong financial position of the company or to use the company’s money by the management for their personal interests.</a:t>
            </a:r>
          </a:p>
          <a:p>
            <a:pPr lvl="1"/>
            <a:r>
              <a:rPr lang="en-GB" dirty="0" smtClean="0"/>
              <a:t>Normally, we face different problems that may occur in accounting.    </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Here come the role of an auditor to check </a:t>
            </a:r>
            <a:r>
              <a:rPr lang="en-GB" dirty="0" smtClean="0"/>
              <a:t>their </a:t>
            </a:r>
            <a:r>
              <a:rPr lang="en-GB" dirty="0" smtClean="0"/>
              <a:t>errors by the accountants. </a:t>
            </a:r>
          </a:p>
          <a:p>
            <a:r>
              <a:rPr lang="en-GB" dirty="0" smtClean="0"/>
              <a:t>There are different types of auditors</a:t>
            </a:r>
          </a:p>
          <a:p>
            <a:pPr lvl="1"/>
            <a:r>
              <a:rPr lang="en-GB" dirty="0" smtClean="0"/>
              <a:t>Independent auditor </a:t>
            </a:r>
          </a:p>
          <a:p>
            <a:pPr lvl="1"/>
            <a:r>
              <a:rPr lang="en-GB" dirty="0" smtClean="0"/>
              <a:t>Internal auditor</a:t>
            </a:r>
          </a:p>
          <a:p>
            <a:pPr lvl="1"/>
            <a:r>
              <a:rPr lang="en-GB" dirty="0" smtClean="0"/>
              <a:t>Government auditor</a:t>
            </a:r>
          </a:p>
          <a:p>
            <a:r>
              <a:rPr lang="en-GB" dirty="0" smtClean="0"/>
              <a:t>Big 4.</a:t>
            </a:r>
          </a:p>
          <a:p>
            <a:pPr>
              <a:buNone/>
            </a:pP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r>
              <a:rPr lang="en-GB" dirty="0" smtClean="0"/>
              <a:t>Lecture Outlines</a:t>
            </a:r>
          </a:p>
          <a:p>
            <a:pPr lvl="1"/>
            <a:r>
              <a:rPr lang="en-GB" dirty="0" smtClean="0"/>
              <a:t>The changing role of accountants-managing earnings i.e. accountants will act as a profit-centers</a:t>
            </a:r>
          </a:p>
          <a:p>
            <a:pPr lvl="1"/>
            <a:r>
              <a:rPr lang="en-GB" dirty="0" smtClean="0"/>
              <a:t>Through managing earning methods, accountants can release the pressure of managers as well as analysts.</a:t>
            </a:r>
          </a:p>
          <a:p>
            <a:pPr lvl="1"/>
            <a:r>
              <a:rPr lang="en-GB" dirty="0" smtClean="0"/>
              <a:t>Window dressing and smooth earnings are another technique used by accountants to show the favourable financial condition of the company. </a:t>
            </a:r>
          </a:p>
          <a:p>
            <a:pPr lvl="1"/>
            <a:r>
              <a:rPr lang="en-GB" dirty="0" smtClean="0"/>
              <a:t>Price manipulation is acceptable to some extend but it should not violate the law becoming fraudulent acts.</a:t>
            </a:r>
          </a:p>
          <a:p>
            <a:pPr lvl="1"/>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lnSpc>
                <a:spcPct val="150000"/>
              </a:lnSpc>
              <a:spcBef>
                <a:spcPts val="400"/>
              </a:spcBef>
              <a:buSzPct val="68000"/>
              <a:buFont typeface="Wingdings 3"/>
              <a:buChar char=""/>
            </a:pPr>
            <a:r>
              <a:rPr lang="en-GB" dirty="0" smtClean="0"/>
              <a:t>End of the story is that investors as well as stock holders will have to suffer with all these techniques used by accountants and management.</a:t>
            </a:r>
          </a:p>
          <a:p>
            <a:pPr>
              <a:lnSpc>
                <a:spcPct val="150000"/>
              </a:lnSpc>
            </a:pPr>
            <a:r>
              <a:rPr lang="en-GB" sz="2300" dirty="0" smtClean="0"/>
              <a:t>Single accounting firm should not allowed to conduct audit as well as consulting activities for a single firm</a:t>
            </a:r>
          </a:p>
          <a:p>
            <a:pPr>
              <a:lnSpc>
                <a:spcPct val="150000"/>
              </a:lnSpc>
            </a:pPr>
            <a:r>
              <a:rPr lang="en-GB" sz="2300" dirty="0" smtClean="0"/>
              <a:t>Main reason is the conflict of interest between auditors and consultants.</a:t>
            </a:r>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92500" lnSpcReduction="10000"/>
          </a:bodyPr>
          <a:lstStyle/>
          <a:p>
            <a:pPr>
              <a:buNone/>
            </a:pPr>
            <a:r>
              <a:rPr lang="en-GB" b="1" i="1" dirty="0" smtClean="0"/>
              <a:t>The Changing role of Accounting – Managing</a:t>
            </a:r>
          </a:p>
          <a:p>
            <a:pPr>
              <a:buNone/>
            </a:pPr>
            <a:r>
              <a:rPr lang="en-GB" b="1" i="1" dirty="0" smtClean="0"/>
              <a:t>Earnings</a:t>
            </a:r>
          </a:p>
          <a:p>
            <a:pPr>
              <a:lnSpc>
                <a:spcPct val="150000"/>
              </a:lnSpc>
            </a:pPr>
            <a:r>
              <a:rPr lang="en-GB" dirty="0" smtClean="0"/>
              <a:t>Accountants role has been changed for the last two decades i.e.</a:t>
            </a:r>
          </a:p>
          <a:p>
            <a:pPr lvl="1">
              <a:lnSpc>
                <a:spcPct val="150000"/>
              </a:lnSpc>
            </a:pPr>
            <a:r>
              <a:rPr lang="en-GB" dirty="0" smtClean="0"/>
              <a:t>Instead of simply providing information to insiders and outsiders, accountants act as a profit- centers.</a:t>
            </a:r>
          </a:p>
          <a:p>
            <a:pPr lvl="1">
              <a:lnSpc>
                <a:spcPct val="150000"/>
              </a:lnSpc>
            </a:pPr>
            <a:r>
              <a:rPr lang="en-GB" dirty="0" smtClean="0"/>
              <a:t>Accounting departments are asked to increase profits through implication of accounting methods. </a:t>
            </a:r>
          </a:p>
          <a:p>
            <a:pPr lvl="1">
              <a:lnSpc>
                <a:spcPct val="150000"/>
              </a:lnSpc>
            </a:pPr>
            <a:r>
              <a:rPr lang="en-GB" dirty="0" smtClean="0"/>
              <a:t>Different methods often lead to different levels of reportable profits.  </a:t>
            </a:r>
          </a:p>
          <a:p>
            <a:pPr lvl="1"/>
            <a:endParaRPr lang="en-GB" dirty="0" smtClean="0"/>
          </a:p>
          <a:p>
            <a:pPr lvl="1">
              <a:buNone/>
            </a:pPr>
            <a:endParaRPr lang="en-GB" dirty="0" smtClean="0"/>
          </a:p>
          <a:p>
            <a:pPr lvl="1">
              <a:buNone/>
            </a:pPr>
            <a:endParaRPr lang="en-GB" dirty="0" smtClean="0"/>
          </a:p>
          <a:p>
            <a:pPr>
              <a:buNone/>
            </a:pPr>
            <a:endParaRPr lang="en-GB" dirty="0" smtClean="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256032">
              <a:lnSpc>
                <a:spcPct val="150000"/>
              </a:lnSpc>
              <a:spcBef>
                <a:spcPts val="400"/>
              </a:spcBef>
              <a:buSzPct val="68000"/>
              <a:buFont typeface="Wingdings 3"/>
              <a:buChar char=""/>
            </a:pPr>
            <a:r>
              <a:rPr lang="en-GB" dirty="0" smtClean="0"/>
              <a:t>This process of reporting of profit is called managing earnings. </a:t>
            </a:r>
          </a:p>
          <a:p>
            <a:pPr marL="365760" lvl="1" indent="-256032">
              <a:lnSpc>
                <a:spcPct val="150000"/>
              </a:lnSpc>
              <a:spcBef>
                <a:spcPts val="400"/>
              </a:spcBef>
              <a:buSzPct val="68000"/>
              <a:buFont typeface="Wingdings 3"/>
              <a:buChar char=""/>
            </a:pPr>
            <a:r>
              <a:rPr lang="en-GB" dirty="0" smtClean="0"/>
              <a:t>E.g. 1. Pressure on accountants from managers to meet internal targets.</a:t>
            </a:r>
          </a:p>
          <a:p>
            <a:pPr marL="603504" lvl="2" indent="-256032">
              <a:lnSpc>
                <a:spcPct val="150000"/>
              </a:lnSpc>
              <a:spcBef>
                <a:spcPts val="400"/>
              </a:spcBef>
              <a:buSzPct val="68000"/>
              <a:buFont typeface="Wingdings 3"/>
              <a:buChar char=""/>
            </a:pPr>
            <a:r>
              <a:rPr lang="en-GB" dirty="0" smtClean="0"/>
              <a:t>Managers wants accountants to show increase revenue and decrease cost because it may lead to a raise or a bonus for the CEO and other managers.</a:t>
            </a:r>
          </a:p>
          <a:p>
            <a:pPr marL="603504" lvl="2" indent="-256032">
              <a:spcBef>
                <a:spcPts val="400"/>
              </a:spcBef>
              <a:buSzPct val="68000"/>
              <a:buNone/>
            </a:pPr>
            <a:endParaRPr lang="en-GB" dirty="0" smtClean="0"/>
          </a:p>
          <a:p>
            <a:pPr marL="603504" lvl="2" indent="-256032">
              <a:spcBef>
                <a:spcPts val="400"/>
              </a:spcBef>
              <a:buSzPct val="68000"/>
              <a:buNone/>
            </a:pPr>
            <a:r>
              <a:rPr lang="en-GB" dirty="0" smtClean="0"/>
              <a:t>        </a:t>
            </a:r>
          </a:p>
          <a:p>
            <a:pPr marL="603504" lvl="2" indent="-256032">
              <a:spcBef>
                <a:spcPts val="400"/>
              </a:spcBef>
              <a:buSzPct val="68000"/>
              <a:buFont typeface="Wingdings 3"/>
              <a:buChar char=""/>
            </a:pPr>
            <a:endParaRPr lang="en-GB" dirty="0" smtClean="0"/>
          </a:p>
          <a:p>
            <a:pPr marL="603504" lvl="2" indent="-256032">
              <a:spcBef>
                <a:spcPts val="400"/>
              </a:spcBef>
              <a:buSzPct val="68000"/>
              <a:buFont typeface="Wingdings 3"/>
              <a:buChar char=""/>
            </a:pPr>
            <a:endParaRPr lang="en-GB" dirty="0" smtClean="0"/>
          </a:p>
          <a:p>
            <a:pPr marL="365760" lvl="1" indent="-256032">
              <a:spcBef>
                <a:spcPts val="400"/>
              </a:spcBef>
              <a:buSzPct val="68000"/>
              <a:buFont typeface="Wingdings 3"/>
              <a:buChar char=""/>
            </a:pPr>
            <a:endParaRPr lang="en-GB" dirty="0" smtClean="0"/>
          </a:p>
          <a:p>
            <a:pPr marL="365760" lvl="1" indent="-256032">
              <a:spcBef>
                <a:spcPts val="400"/>
              </a:spcBef>
              <a:buSzPct val="68000"/>
              <a:buFont typeface="Wingdings 3"/>
              <a:buChar char=""/>
            </a:pPr>
            <a:endParaRPr lang="en-GB" dirty="0" smtClean="0"/>
          </a:p>
          <a:p>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a:bodyPr>
          <a:lstStyle/>
          <a:p>
            <a:pPr>
              <a:lnSpc>
                <a:spcPct val="150000"/>
              </a:lnSpc>
            </a:pPr>
            <a:r>
              <a:rPr lang="en-GB" dirty="0" smtClean="0"/>
              <a:t>2. Pressure on accountants from Analysts to meet external </a:t>
            </a:r>
            <a:r>
              <a:rPr lang="en-GB" dirty="0" smtClean="0"/>
              <a:t>targets.</a:t>
            </a:r>
          </a:p>
          <a:p>
            <a:pPr>
              <a:lnSpc>
                <a:spcPct val="150000"/>
              </a:lnSpc>
              <a:buNone/>
            </a:pPr>
            <a:r>
              <a:rPr lang="en-GB" dirty="0" smtClean="0"/>
              <a:t>	</a:t>
            </a:r>
            <a:r>
              <a:rPr lang="en-GB" dirty="0" smtClean="0"/>
              <a:t>( </a:t>
            </a:r>
            <a:r>
              <a:rPr lang="en-GB" sz="1900" dirty="0" smtClean="0"/>
              <a:t>Company_____Investment Banks-Financial Analysts_____Investors</a:t>
            </a:r>
            <a:r>
              <a:rPr lang="en-GB" sz="2000" dirty="0" smtClean="0"/>
              <a:t>)</a:t>
            </a:r>
            <a:endParaRPr lang="en-GB" dirty="0" smtClean="0"/>
          </a:p>
          <a:p>
            <a:pPr lvl="1">
              <a:lnSpc>
                <a:spcPct val="150000"/>
              </a:lnSpc>
            </a:pPr>
            <a:r>
              <a:rPr lang="en-GB" dirty="0" smtClean="0"/>
              <a:t>Analysts make predictions about firms profitability measured by earning per share (EPS). </a:t>
            </a:r>
          </a:p>
          <a:p>
            <a:pPr lvl="1">
              <a:lnSpc>
                <a:spcPct val="150000"/>
              </a:lnSpc>
            </a:pPr>
            <a:r>
              <a:rPr lang="en-GB" dirty="0" smtClean="0"/>
              <a:t>If firm fails to meet these expectations, then the share price will decline.</a:t>
            </a:r>
          </a:p>
          <a:p>
            <a:pPr lvl="1">
              <a:lnSpc>
                <a:spcPct val="150000"/>
              </a:lnSpc>
            </a:pPr>
            <a:r>
              <a:rPr lang="en-GB" dirty="0" smtClean="0"/>
              <a:t>So, the pressure is on accountants to make any sort of arrangement which can be “window dressing”.  </a:t>
            </a:r>
            <a:endParaRPr lang="en-GB" dirty="0"/>
          </a:p>
        </p:txBody>
      </p:sp>
      <p:sp>
        <p:nvSpPr>
          <p:cNvPr id="3" name="Title 2"/>
          <p:cNvSpPr>
            <a:spLocks noGrp="1"/>
          </p:cNvSpPr>
          <p:nvPr>
            <p:ph type="title"/>
          </p:nvPr>
        </p:nvSpPr>
        <p:spPr/>
        <p:txBody>
          <a:bodyPr/>
          <a:lstStyle/>
          <a:p>
            <a:pPr algn="ctr"/>
            <a:r>
              <a:rPr lang="en-GB" dirty="0" smtClean="0"/>
              <a:t>Accountants and Auditors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2173</TotalTime>
  <Words>1341</Words>
  <Application>Microsoft Office PowerPoint</Application>
  <PresentationFormat>On-screen Show (4:3)</PresentationFormat>
  <Paragraphs>151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Corporate Governance</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lpstr>Accountants and Auditors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rashid</cp:lastModifiedBy>
  <cp:revision>465</cp:revision>
  <dcterms:created xsi:type="dcterms:W3CDTF">2006-08-16T00:00:00Z</dcterms:created>
  <dcterms:modified xsi:type="dcterms:W3CDTF">2013-04-03T06:22:15Z</dcterms:modified>
</cp:coreProperties>
</file>