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79" r:id="rId4"/>
    <p:sldId id="280" r:id="rId5"/>
    <p:sldId id="281" r:id="rId6"/>
    <p:sldId id="282" r:id="rId7"/>
    <p:sldId id="276"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7"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555"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4/6/2013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4/6/2013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4/6/2013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Stop">
              <a:avLst/>
            </a:prstTxWarp>
          </a:bodyPr>
          <a:lstStyle/>
          <a:p>
            <a:r>
              <a:rPr lang="en-GB"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Corporate Governance</a:t>
            </a:r>
            <a:endParaRPr lang="en-GB"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p:txBody>
          <a:bodyPr>
            <a:normAutofit fontScale="70000" lnSpcReduction="20000"/>
          </a:bodyPr>
          <a:lstStyle/>
          <a:p>
            <a:r>
              <a:rPr lang="en-GB" dirty="0" smtClean="0">
                <a:solidFill>
                  <a:srgbClr val="FF0000"/>
                </a:solidFill>
              </a:rPr>
              <a:t>By: 1. Kenneth A. Kim</a:t>
            </a:r>
          </a:p>
          <a:p>
            <a:r>
              <a:rPr lang="en-GB" dirty="0" smtClean="0">
                <a:solidFill>
                  <a:srgbClr val="FF0000"/>
                </a:solidFill>
              </a:rPr>
              <a:t>                John R. Nofsinger</a:t>
            </a:r>
          </a:p>
          <a:p>
            <a:r>
              <a:rPr lang="en-GB" dirty="0" smtClean="0">
                <a:solidFill>
                  <a:srgbClr val="FF0000"/>
                </a:solidFill>
              </a:rPr>
              <a:t>And </a:t>
            </a:r>
          </a:p>
          <a:p>
            <a:r>
              <a:rPr lang="en-GB" dirty="0" smtClean="0">
                <a:solidFill>
                  <a:srgbClr val="FF0000"/>
                </a:solidFill>
              </a:rPr>
              <a:t>      2. A. C. Fernando</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GB" b="1" i="1" dirty="0" smtClean="0"/>
              <a:t>Composition</a:t>
            </a:r>
          </a:p>
          <a:p>
            <a:pPr>
              <a:lnSpc>
                <a:spcPct val="200000"/>
              </a:lnSpc>
            </a:pPr>
            <a:r>
              <a:rPr lang="en-GB" dirty="0" smtClean="0"/>
              <a:t>It is common for a board to include a combination of directors (outsiders &amp; insiders);</a:t>
            </a:r>
          </a:p>
          <a:p>
            <a:pPr lvl="1">
              <a:lnSpc>
                <a:spcPct val="200000"/>
              </a:lnSpc>
            </a:pPr>
            <a:r>
              <a:rPr lang="en-GB" dirty="0" smtClean="0"/>
              <a:t> major shareholders, </a:t>
            </a:r>
          </a:p>
          <a:p>
            <a:pPr lvl="1">
              <a:lnSpc>
                <a:spcPct val="200000"/>
              </a:lnSpc>
            </a:pPr>
            <a:r>
              <a:rPr lang="en-GB" dirty="0" smtClean="0"/>
              <a:t>members from the management team (e.g. the CEO),</a:t>
            </a:r>
          </a:p>
          <a:p>
            <a:pPr lvl="1">
              <a:lnSpc>
                <a:spcPct val="200000"/>
              </a:lnSpc>
            </a:pPr>
            <a:r>
              <a:rPr lang="en-GB" dirty="0" smtClean="0"/>
              <a:t> as well as executives from other companies.</a:t>
            </a:r>
            <a:br>
              <a:rPr lang="en-GB" dirty="0" smtClean="0"/>
            </a:br>
            <a:endParaRPr lang="en-GB" dirty="0" smtClean="0"/>
          </a:p>
          <a:p>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a:bodyPr>
          <a:lstStyle/>
          <a:p>
            <a:r>
              <a:rPr lang="en-GB" dirty="0" smtClean="0"/>
              <a:t>Types of Board of Directors (</a:t>
            </a:r>
            <a:r>
              <a:rPr lang="en-GB" dirty="0" err="1" smtClean="0"/>
              <a:t>BoDs</a:t>
            </a:r>
            <a:r>
              <a:rPr lang="en-GB" dirty="0" smtClean="0"/>
              <a:t>)</a:t>
            </a:r>
          </a:p>
          <a:p>
            <a:pPr lvl="1">
              <a:lnSpc>
                <a:spcPct val="150000"/>
              </a:lnSpc>
              <a:buNone/>
            </a:pPr>
            <a:r>
              <a:rPr lang="en-GB" dirty="0" err="1" smtClean="0"/>
              <a:t>BoDs</a:t>
            </a:r>
            <a:r>
              <a:rPr lang="en-GB" dirty="0" smtClean="0"/>
              <a:t> can be of two types;</a:t>
            </a:r>
          </a:p>
          <a:p>
            <a:pPr lvl="1">
              <a:lnSpc>
                <a:spcPct val="150000"/>
              </a:lnSpc>
            </a:pPr>
            <a:r>
              <a:rPr lang="en-GB" dirty="0" smtClean="0"/>
              <a:t>1. One tier or Unitary Board</a:t>
            </a:r>
          </a:p>
          <a:p>
            <a:pPr lvl="2">
              <a:lnSpc>
                <a:spcPct val="150000"/>
              </a:lnSpc>
            </a:pPr>
            <a:r>
              <a:rPr lang="en-GB" dirty="0" smtClean="0"/>
              <a:t>Delegates day-to-day business to the CEO, management team, or executive committee.</a:t>
            </a:r>
          </a:p>
          <a:p>
            <a:pPr lvl="2">
              <a:lnSpc>
                <a:spcPct val="150000"/>
              </a:lnSpc>
            </a:pPr>
            <a:r>
              <a:rPr lang="en-GB" dirty="0" smtClean="0"/>
              <a:t>Composed of both executive (CEO, CFO) and non-executive (Independent) members.</a:t>
            </a:r>
          </a:p>
          <a:p>
            <a:pPr lvl="2">
              <a:lnSpc>
                <a:spcPct val="150000"/>
              </a:lnSpc>
            </a:pPr>
            <a:r>
              <a:rPr lang="en-GB" dirty="0" smtClean="0"/>
              <a:t>This structure is most often found in countries with a common law traditions, such as United Kingdom, US etc.</a:t>
            </a:r>
          </a:p>
          <a:p>
            <a:pPr lvl="2"/>
            <a:endParaRPr lang="en-GB" dirty="0" smtClean="0"/>
          </a:p>
          <a:p>
            <a:pPr lvl="1"/>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GB" dirty="0" smtClean="0"/>
              <a:t>Two-tier or dual board</a:t>
            </a:r>
          </a:p>
          <a:p>
            <a:pPr lvl="2">
              <a:lnSpc>
                <a:spcPct val="150000"/>
              </a:lnSpc>
            </a:pPr>
            <a:r>
              <a:rPr lang="en-GB" dirty="0" smtClean="0"/>
              <a:t>Divided into two separate bodies i.e. management board and supervisory board.</a:t>
            </a:r>
          </a:p>
          <a:p>
            <a:pPr lvl="2">
              <a:lnSpc>
                <a:spcPct val="150000"/>
              </a:lnSpc>
            </a:pPr>
            <a:r>
              <a:rPr lang="en-GB" dirty="0" smtClean="0"/>
              <a:t>The supervisory board overseas the management board which handle day-to-day operations.</a:t>
            </a:r>
          </a:p>
          <a:p>
            <a:pPr lvl="2">
              <a:lnSpc>
                <a:spcPct val="150000"/>
              </a:lnSpc>
            </a:pPr>
            <a:r>
              <a:rPr lang="en-GB" dirty="0" smtClean="0"/>
              <a:t>This structure is common in countries with civil law traditions, primary in Germany, but also in some companies in France and in many Eastern European countries.</a:t>
            </a:r>
          </a:p>
          <a:p>
            <a:pPr lvl="2"/>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ashid\Desktop\IFCManual17.jpg"/>
          <p:cNvPicPr>
            <a:picLocks noGrp="1" noChangeAspect="1" noChangeArrowheads="1"/>
          </p:cNvPicPr>
          <p:nvPr>
            <p:ph idx="1"/>
          </p:nvPr>
        </p:nvPicPr>
        <p:blipFill>
          <a:blip r:embed="rId2" cstate="print"/>
          <a:srcRect/>
          <a:stretch>
            <a:fillRect/>
          </a:stretch>
        </p:blipFill>
        <p:spPr bwMode="auto">
          <a:xfrm>
            <a:off x="304800" y="1219200"/>
            <a:ext cx="8458200" cy="4724400"/>
          </a:xfrm>
          <a:prstGeom prst="rect">
            <a:avLst/>
          </a:prstGeom>
          <a:noFill/>
        </p:spPr>
      </p:pic>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The Board of Directors</a:t>
            </a:r>
            <a:endParaRPr lang="en-GB" dirty="0"/>
          </a:p>
        </p:txBody>
      </p:sp>
      <p:sp>
        <p:nvSpPr>
          <p:cNvPr id="3" name="Text Placeholder 2"/>
          <p:cNvSpPr>
            <a:spLocks noGrp="1"/>
          </p:cNvSpPr>
          <p:nvPr>
            <p:ph type="body" idx="1"/>
          </p:nvPr>
        </p:nvSpPr>
        <p:spPr>
          <a:xfrm>
            <a:off x="914400" y="7620000"/>
            <a:ext cx="4040188" cy="762000"/>
          </a:xfrm>
        </p:spPr>
        <p:txBody>
          <a:bodyPr/>
          <a:lstStyle/>
          <a:p>
            <a:endParaRPr lang="en-GB"/>
          </a:p>
        </p:txBody>
      </p:sp>
      <p:sp>
        <p:nvSpPr>
          <p:cNvPr id="4" name="Text Placeholder 3"/>
          <p:cNvSpPr>
            <a:spLocks noGrp="1"/>
          </p:cNvSpPr>
          <p:nvPr>
            <p:ph type="body" sz="half" idx="3"/>
          </p:nvPr>
        </p:nvSpPr>
        <p:spPr>
          <a:xfrm>
            <a:off x="4800600" y="7543800"/>
            <a:ext cx="4041775" cy="762000"/>
          </a:xfrm>
        </p:spPr>
        <p:txBody>
          <a:bodyPr/>
          <a:lstStyle/>
          <a:p>
            <a:endParaRPr lang="en-GB" dirty="0"/>
          </a:p>
        </p:txBody>
      </p:sp>
      <p:sp>
        <p:nvSpPr>
          <p:cNvPr id="5" name="Content Placeholder 4"/>
          <p:cNvSpPr>
            <a:spLocks noGrp="1"/>
          </p:cNvSpPr>
          <p:nvPr>
            <p:ph sz="quarter" idx="2"/>
          </p:nvPr>
        </p:nvSpPr>
        <p:spPr>
          <a:xfrm>
            <a:off x="457200" y="1444294"/>
            <a:ext cx="4040188" cy="5108906"/>
          </a:xfrm>
        </p:spPr>
        <p:txBody>
          <a:bodyPr>
            <a:normAutofit/>
          </a:bodyPr>
          <a:lstStyle/>
          <a:p>
            <a:r>
              <a:rPr lang="en-GB" dirty="0" smtClean="0"/>
              <a:t>One-Tier Board</a:t>
            </a:r>
          </a:p>
          <a:p>
            <a:r>
              <a:rPr lang="en-GB" dirty="0" smtClean="0"/>
              <a:t>1.Composition</a:t>
            </a:r>
          </a:p>
          <a:p>
            <a:pPr lvl="1"/>
            <a:r>
              <a:rPr lang="en-GB" sz="1800" dirty="0" smtClean="0"/>
              <a:t>Single BOD</a:t>
            </a:r>
          </a:p>
          <a:p>
            <a:pPr lvl="1"/>
            <a:r>
              <a:rPr lang="en-GB" sz="1800" dirty="0" smtClean="0"/>
              <a:t>Both executive as well as non-executive directors</a:t>
            </a:r>
          </a:p>
          <a:p>
            <a:pPr lvl="1"/>
            <a:endParaRPr lang="en-GB" sz="1800" dirty="0" smtClean="0"/>
          </a:p>
          <a:p>
            <a:pPr lvl="1">
              <a:buNone/>
            </a:pPr>
            <a:endParaRPr lang="en-GB" sz="1800" dirty="0" smtClean="0"/>
          </a:p>
          <a:p>
            <a:pPr lvl="1">
              <a:buNone/>
            </a:pPr>
            <a:r>
              <a:rPr lang="en-GB" sz="1800" dirty="0" smtClean="0"/>
              <a:t>2. Committees</a:t>
            </a:r>
          </a:p>
          <a:p>
            <a:pPr lvl="1">
              <a:buNone/>
            </a:pPr>
            <a:r>
              <a:rPr lang="en-GB" sz="1800" dirty="0" smtClean="0"/>
              <a:t>Compulsory supervisory committee, such as Compensation, Nomination and Governance Committees.</a:t>
            </a:r>
          </a:p>
          <a:p>
            <a:pPr lvl="1">
              <a:buNone/>
            </a:pPr>
            <a:r>
              <a:rPr lang="en-GB" dirty="0" smtClean="0"/>
              <a:t>	</a:t>
            </a:r>
          </a:p>
        </p:txBody>
      </p:sp>
      <p:sp>
        <p:nvSpPr>
          <p:cNvPr id="6" name="Content Placeholder 5"/>
          <p:cNvSpPr>
            <a:spLocks noGrp="1"/>
          </p:cNvSpPr>
          <p:nvPr>
            <p:ph sz="quarter" idx="4"/>
          </p:nvPr>
        </p:nvSpPr>
        <p:spPr/>
        <p:txBody>
          <a:bodyPr/>
          <a:lstStyle/>
          <a:p>
            <a:r>
              <a:rPr lang="en-GB" dirty="0" smtClean="0"/>
              <a:t>Two-Tier Board</a:t>
            </a:r>
          </a:p>
          <a:p>
            <a:r>
              <a:rPr lang="en-GB" dirty="0" smtClean="0"/>
              <a:t>1</a:t>
            </a:r>
            <a:r>
              <a:rPr lang="en-GB" sz="1800" dirty="0" smtClean="0"/>
              <a:t>. Composition</a:t>
            </a:r>
          </a:p>
          <a:p>
            <a:pPr lvl="1"/>
            <a:r>
              <a:rPr lang="en-GB" sz="1800" dirty="0" smtClean="0"/>
              <a:t>Supervisory board consist of non-executive directors and management board consist of executive directors.</a:t>
            </a:r>
          </a:p>
          <a:p>
            <a:pPr lvl="1">
              <a:buNone/>
            </a:pPr>
            <a:endParaRPr lang="en-GB" sz="1800" dirty="0" smtClean="0"/>
          </a:p>
          <a:p>
            <a:pPr lvl="1"/>
            <a:r>
              <a:rPr lang="en-GB" sz="1800" dirty="0" smtClean="0"/>
              <a:t>2. Committees</a:t>
            </a:r>
          </a:p>
          <a:p>
            <a:pPr lvl="2">
              <a:buNone/>
            </a:pPr>
            <a:r>
              <a:rPr lang="en-GB" sz="1600" dirty="0" smtClean="0"/>
              <a:t>Supervisory committees were not historically compulsory but now it is. </a:t>
            </a:r>
            <a:endParaRPr lang="en-GB"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The Board of Directors</a:t>
            </a:r>
            <a:endParaRPr lang="en-GB" dirty="0"/>
          </a:p>
        </p:txBody>
      </p:sp>
      <p:sp>
        <p:nvSpPr>
          <p:cNvPr id="3" name="Text Placeholder 2"/>
          <p:cNvSpPr>
            <a:spLocks noGrp="1"/>
          </p:cNvSpPr>
          <p:nvPr>
            <p:ph type="body" idx="1"/>
          </p:nvPr>
        </p:nvSpPr>
        <p:spPr>
          <a:xfrm>
            <a:off x="381000" y="5486400"/>
            <a:ext cx="45719" cy="45719"/>
          </a:xfrm>
        </p:spPr>
        <p:txBody>
          <a:bodyPr>
            <a:normAutofit fontScale="25000" lnSpcReduction="20000"/>
          </a:bodyPr>
          <a:lstStyle/>
          <a:p>
            <a:endParaRPr lang="en-GB" dirty="0"/>
          </a:p>
        </p:txBody>
      </p:sp>
      <p:sp>
        <p:nvSpPr>
          <p:cNvPr id="4" name="Text Placeholder 3"/>
          <p:cNvSpPr>
            <a:spLocks noGrp="1"/>
          </p:cNvSpPr>
          <p:nvPr>
            <p:ph type="body" sz="half" idx="3"/>
          </p:nvPr>
        </p:nvSpPr>
        <p:spPr>
          <a:xfrm>
            <a:off x="4645026" y="5410200"/>
            <a:ext cx="45719" cy="45719"/>
          </a:xfrm>
        </p:spPr>
        <p:txBody>
          <a:bodyPr>
            <a:normAutofit fontScale="25000" lnSpcReduction="20000"/>
          </a:bodyPr>
          <a:lstStyle/>
          <a:p>
            <a:endParaRPr lang="en-GB" dirty="0"/>
          </a:p>
        </p:txBody>
      </p:sp>
      <p:sp>
        <p:nvSpPr>
          <p:cNvPr id="5" name="Content Placeholder 4"/>
          <p:cNvSpPr>
            <a:spLocks noGrp="1"/>
          </p:cNvSpPr>
          <p:nvPr>
            <p:ph sz="quarter" idx="2"/>
          </p:nvPr>
        </p:nvSpPr>
        <p:spPr>
          <a:xfrm>
            <a:off x="457200" y="1447800"/>
            <a:ext cx="4038600" cy="3886200"/>
          </a:xfrm>
        </p:spPr>
        <p:txBody>
          <a:bodyPr>
            <a:normAutofit lnSpcReduction="10000"/>
          </a:bodyPr>
          <a:lstStyle/>
          <a:p>
            <a:r>
              <a:rPr lang="en-GB" dirty="0" smtClean="0"/>
              <a:t>3. </a:t>
            </a:r>
            <a:r>
              <a:rPr lang="en-GB" sz="1600" b="1" dirty="0" smtClean="0"/>
              <a:t>Executives Directors</a:t>
            </a:r>
          </a:p>
          <a:p>
            <a:pPr lvl="1"/>
            <a:r>
              <a:rPr lang="en-GB" sz="1600" dirty="0" smtClean="0"/>
              <a:t>Appointed by the general meeting(of shareholders), based on a nomination by nominating committee or by the board as a whole.</a:t>
            </a:r>
          </a:p>
          <a:p>
            <a:pPr lvl="1"/>
            <a:endParaRPr lang="en-GB" sz="1600" dirty="0" smtClean="0"/>
          </a:p>
          <a:p>
            <a:pPr lvl="1">
              <a:buNone/>
            </a:pPr>
            <a:r>
              <a:rPr lang="en-GB" sz="1600" dirty="0" smtClean="0"/>
              <a:t>4. </a:t>
            </a:r>
            <a:r>
              <a:rPr lang="en-GB" sz="1600" b="1" dirty="0" smtClean="0"/>
              <a:t>Non-Executive directors</a:t>
            </a:r>
          </a:p>
          <a:p>
            <a:pPr lvl="1">
              <a:buNone/>
            </a:pPr>
            <a:r>
              <a:rPr lang="en-GB" sz="1600" dirty="0" smtClean="0"/>
              <a:t>	Appointed by the general meeting(of shareholders), based on a nomination by nominating committee or by the board as a whole.</a:t>
            </a:r>
          </a:p>
          <a:p>
            <a:pPr lvl="1">
              <a:buNone/>
            </a:pPr>
            <a:endParaRPr lang="en-GB" dirty="0" smtClean="0"/>
          </a:p>
          <a:p>
            <a:pPr lvl="1">
              <a:buNone/>
            </a:pPr>
            <a:r>
              <a:rPr lang="en-GB" dirty="0" smtClean="0"/>
              <a:t>	</a:t>
            </a:r>
          </a:p>
          <a:p>
            <a:pPr lvl="1">
              <a:buNone/>
            </a:pPr>
            <a:endParaRPr lang="en-GB" dirty="0"/>
          </a:p>
        </p:txBody>
      </p:sp>
      <p:sp>
        <p:nvSpPr>
          <p:cNvPr id="6" name="Content Placeholder 5"/>
          <p:cNvSpPr>
            <a:spLocks noGrp="1"/>
          </p:cNvSpPr>
          <p:nvPr>
            <p:ph sz="quarter" idx="4"/>
          </p:nvPr>
        </p:nvSpPr>
        <p:spPr>
          <a:xfrm>
            <a:off x="4645025" y="1444294"/>
            <a:ext cx="4041775" cy="3889706"/>
          </a:xfrm>
        </p:spPr>
        <p:txBody>
          <a:bodyPr>
            <a:normAutofit/>
          </a:bodyPr>
          <a:lstStyle/>
          <a:p>
            <a:r>
              <a:rPr lang="en-GB" sz="1600" b="1" dirty="0" smtClean="0"/>
              <a:t>3. Executive Directors</a:t>
            </a:r>
          </a:p>
          <a:p>
            <a:pPr lvl="1"/>
            <a:r>
              <a:rPr lang="en-GB" sz="1600" dirty="0" smtClean="0"/>
              <a:t>Appointed by the general meeting(of shareholders), based on a nomination by the supervisory board, the nominating committee(if there is one), </a:t>
            </a:r>
          </a:p>
          <a:p>
            <a:pPr lvl="1"/>
            <a:r>
              <a:rPr lang="en-GB" sz="1600" b="1" dirty="0" smtClean="0"/>
              <a:t>4. Non-Executive directors</a:t>
            </a:r>
          </a:p>
          <a:p>
            <a:pPr lvl="1"/>
            <a:r>
              <a:rPr lang="en-GB" sz="1600" dirty="0" smtClean="0"/>
              <a:t>Appointed by the general meeting(of shareholders), based on a nomination by the supervisory board, the nominating committee(if there is one), </a:t>
            </a:r>
          </a:p>
          <a:p>
            <a:pPr lvl="1"/>
            <a:endParaRPr lang="en-GB" sz="16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92500" lnSpcReduction="10000"/>
          </a:bodyPr>
          <a:lstStyle/>
          <a:p>
            <a:pPr>
              <a:buNone/>
            </a:pPr>
            <a:r>
              <a:rPr lang="en-GB" b="1" i="1" dirty="0" err="1" smtClean="0"/>
              <a:t>BoD</a:t>
            </a:r>
            <a:r>
              <a:rPr lang="en-GB" b="1" i="1" dirty="0" smtClean="0"/>
              <a:t> Functions</a:t>
            </a:r>
          </a:p>
          <a:p>
            <a:pPr>
              <a:buNone/>
            </a:pPr>
            <a:endParaRPr lang="en-GB" b="1" i="1" dirty="0" smtClean="0"/>
          </a:p>
          <a:p>
            <a:r>
              <a:rPr lang="en-GB" dirty="0" smtClean="0"/>
              <a:t>To hire, evaluate and perhaps even fire top management, with the position of CEO being the most important to consider.</a:t>
            </a:r>
          </a:p>
          <a:p>
            <a:pPr>
              <a:buNone/>
            </a:pPr>
            <a:endParaRPr lang="en-GB" dirty="0" smtClean="0"/>
          </a:p>
          <a:p>
            <a:r>
              <a:rPr lang="en-GB" dirty="0" smtClean="0"/>
              <a:t>To vote on major operating proposals (e.g. Large capital expenditures &amp; acquisition)</a:t>
            </a:r>
          </a:p>
          <a:p>
            <a:pPr>
              <a:buNone/>
            </a:pPr>
            <a:endParaRPr lang="en-GB" dirty="0" smtClean="0"/>
          </a:p>
          <a:p>
            <a:r>
              <a:rPr lang="en-GB" dirty="0" smtClean="0"/>
              <a:t>To vote on major financial decisions (e.g. Issuance of stocks and bonds, dividend payments  and stock repurchases)</a:t>
            </a:r>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fontScale="92500" lnSpcReduction="20000"/>
          </a:bodyPr>
          <a:lstStyle/>
          <a:p>
            <a:r>
              <a:rPr lang="en-GB" dirty="0" smtClean="0"/>
              <a:t>What is “share repurchase”?</a:t>
            </a:r>
          </a:p>
          <a:p>
            <a:pPr lvl="1">
              <a:lnSpc>
                <a:spcPct val="150000"/>
              </a:lnSpc>
            </a:pPr>
            <a:r>
              <a:rPr lang="en-GB" dirty="0" smtClean="0"/>
              <a:t>A program by which a company buys back its own shares from the marketplace, reducing the number of outstanding shares.</a:t>
            </a:r>
          </a:p>
          <a:p>
            <a:pPr lvl="1">
              <a:lnSpc>
                <a:spcPct val="150000"/>
              </a:lnSpc>
            </a:pPr>
            <a:r>
              <a:rPr lang="en-GB" dirty="0" smtClean="0"/>
              <a:t>Because a share repurchase reduces the number of shares outstanding (i.e. supply), it increases earnings per share and tends to elevate the market value of the remaining shares.</a:t>
            </a:r>
          </a:p>
          <a:p>
            <a:pPr lvl="1">
              <a:lnSpc>
                <a:spcPct val="150000"/>
              </a:lnSpc>
            </a:pPr>
            <a:r>
              <a:rPr lang="en-GB" dirty="0" smtClean="0"/>
              <a:t>When a company does repurchase shares, it will usually say something along the lines of, "We find no better investment than our own company."</a:t>
            </a:r>
            <a:endParaRPr lang="en-GB" dirty="0"/>
          </a:p>
        </p:txBody>
      </p:sp>
      <p:sp>
        <p:nvSpPr>
          <p:cNvPr id="3" name="Title 2"/>
          <p:cNvSpPr>
            <a:spLocks noGrp="1"/>
          </p:cNvSpPr>
          <p:nvPr>
            <p:ph type="title"/>
          </p:nvPr>
        </p:nvSpPr>
        <p:spPr/>
        <p:txBody>
          <a:bodyPr/>
          <a:lstStyle/>
          <a:p>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To offer expert advice to management</a:t>
            </a:r>
          </a:p>
          <a:p>
            <a:pPr>
              <a:buNone/>
            </a:pPr>
            <a:endParaRPr lang="en-GB" dirty="0" smtClean="0"/>
          </a:p>
          <a:p>
            <a:r>
              <a:rPr lang="en-GB" dirty="0" smtClean="0"/>
              <a:t>To make sure the firm’s activities and financial conditions are accurately reported to its shareholders.</a:t>
            </a:r>
          </a:p>
          <a:p>
            <a:r>
              <a:rPr lang="en-GB" dirty="0" smtClean="0"/>
              <a:t>Other includes </a:t>
            </a:r>
          </a:p>
          <a:p>
            <a:pPr lvl="1"/>
            <a:r>
              <a:rPr lang="en-GB" dirty="0" smtClean="0"/>
              <a:t>To represent the interest of the shareholders </a:t>
            </a:r>
          </a:p>
          <a:p>
            <a:pPr lvl="1"/>
            <a:r>
              <a:rPr lang="en-GB" dirty="0" smtClean="0"/>
              <a:t>To provide an important corporate governance function</a:t>
            </a:r>
          </a:p>
          <a:p>
            <a:pPr lvl="1"/>
            <a:r>
              <a:rPr lang="en-GB" dirty="0" smtClean="0"/>
              <a:t>Most important </a:t>
            </a:r>
            <a:r>
              <a:rPr lang="en-GB" smtClean="0"/>
              <a:t>internal monitor.</a:t>
            </a:r>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fontScale="77500" lnSpcReduction="20000"/>
          </a:bodyPr>
          <a:lstStyle/>
          <a:p>
            <a:r>
              <a:rPr lang="en-GB" b="1" dirty="0" smtClean="0"/>
              <a:t>Hiring a Board of Directors: 8 tips</a:t>
            </a:r>
          </a:p>
          <a:p>
            <a:pPr lvl="1">
              <a:lnSpc>
                <a:spcPct val="170000"/>
              </a:lnSpc>
            </a:pPr>
            <a:r>
              <a:rPr lang="en-GB" b="1" dirty="0" smtClean="0"/>
              <a:t>1. Do you really need one? </a:t>
            </a:r>
          </a:p>
          <a:p>
            <a:pPr lvl="2">
              <a:lnSpc>
                <a:spcPct val="170000"/>
              </a:lnSpc>
            </a:pPr>
            <a:r>
              <a:rPr lang="en-GB" sz="2300" dirty="0" smtClean="0"/>
              <a:t>Find out areas where you need any help or input such as finance, management, or other areas.</a:t>
            </a:r>
          </a:p>
          <a:p>
            <a:pPr lvl="2">
              <a:lnSpc>
                <a:spcPct val="170000"/>
              </a:lnSpc>
            </a:pPr>
            <a:r>
              <a:rPr lang="en-GB" sz="2300" dirty="0" smtClean="0"/>
              <a:t>Consider the importance of independent directors.</a:t>
            </a:r>
          </a:p>
          <a:p>
            <a:pPr lvl="1">
              <a:lnSpc>
                <a:spcPct val="170000"/>
              </a:lnSpc>
            </a:pPr>
            <a:r>
              <a:rPr lang="en-GB" b="1" dirty="0" smtClean="0"/>
              <a:t>2. what sort of board is best?</a:t>
            </a:r>
          </a:p>
          <a:p>
            <a:pPr lvl="2">
              <a:lnSpc>
                <a:spcPct val="170000"/>
              </a:lnSpc>
            </a:pPr>
            <a:r>
              <a:rPr lang="en-GB" sz="2300" dirty="0" smtClean="0"/>
              <a:t>Small businesses may require just advisory board for feedback but for large businesses a company need a greater clout.</a:t>
            </a:r>
          </a:p>
          <a:p>
            <a:pPr lvl="2">
              <a:lnSpc>
                <a:spcPct val="170000"/>
              </a:lnSpc>
            </a:pPr>
            <a:r>
              <a:rPr lang="en-GB" sz="2300" dirty="0" smtClean="0"/>
              <a:t>Board members are required to accept fiduciary responsibility even to outvote on key decision.</a:t>
            </a:r>
          </a:p>
          <a:p>
            <a:pPr lvl="2"/>
            <a:endParaRPr lang="en-GB" dirty="0" smtClean="0"/>
          </a:p>
          <a:p>
            <a:pPr lvl="1">
              <a:buNone/>
            </a:pPr>
            <a:r>
              <a:rPr lang="en-GB" dirty="0" smtClean="0"/>
              <a:t> </a:t>
            </a:r>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Stop">
              <a:avLst/>
            </a:prstTxWarp>
          </a:bodyPr>
          <a:lstStyle/>
          <a:p>
            <a:r>
              <a:rPr lang="en-GB"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Board of Directors</a:t>
            </a:r>
            <a:endParaRPr lang="en-GB"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p:txBody>
          <a:bodyPr/>
          <a:lstStyle/>
          <a:p>
            <a:pPr algn="ctr"/>
            <a:endParaRPr lang="en-GB" dirty="0" smtClean="0">
              <a:solidFill>
                <a:srgbClr val="FF0000"/>
              </a:solidFill>
            </a:endParaRPr>
          </a:p>
          <a:p>
            <a:pPr algn="ctr"/>
            <a:r>
              <a:rPr lang="en-GB" dirty="0" smtClean="0">
                <a:solidFill>
                  <a:srgbClr val="FF0000"/>
                </a:solidFill>
              </a:rPr>
              <a:t>Lecture 8</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lstStyle/>
          <a:p>
            <a:r>
              <a:rPr lang="en-GB" dirty="0" smtClean="0"/>
              <a:t>3. Whom do you choose?</a:t>
            </a:r>
          </a:p>
          <a:p>
            <a:pPr lvl="1"/>
            <a:r>
              <a:rPr lang="en-GB" dirty="0" smtClean="0"/>
              <a:t>Ensure diverse set of skills, expertise, and feedback.</a:t>
            </a:r>
          </a:p>
          <a:p>
            <a:r>
              <a:rPr lang="en-GB" dirty="0" smtClean="0"/>
              <a:t>4. Avoid mirror images.</a:t>
            </a:r>
          </a:p>
          <a:p>
            <a:pPr lvl="1"/>
            <a:r>
              <a:rPr lang="en-GB" dirty="0" smtClean="0"/>
              <a:t>An effective board is comprised of people of diverse backgrounds and viewpoints that can differ from yours. </a:t>
            </a:r>
          </a:p>
          <a:p>
            <a:pPr lvl="1"/>
            <a:r>
              <a:rPr lang="en-GB" dirty="0" smtClean="0"/>
              <a:t>Good board consist of people who don’t think like you and are not afraid about standing up to anyone with their ideas.</a:t>
            </a:r>
          </a:p>
          <a:p>
            <a:pPr lvl="1"/>
            <a:r>
              <a:rPr lang="en-GB" dirty="0" smtClean="0"/>
              <a:t>You need strong-willed people with a great deal of experience.</a:t>
            </a:r>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fontScale="92500"/>
          </a:bodyPr>
          <a:lstStyle/>
          <a:p>
            <a:r>
              <a:rPr lang="en-GB" dirty="0" smtClean="0"/>
              <a:t>5. How will the board function?</a:t>
            </a:r>
          </a:p>
          <a:p>
            <a:pPr lvl="1">
              <a:lnSpc>
                <a:spcPct val="150000"/>
              </a:lnSpc>
            </a:pPr>
            <a:r>
              <a:rPr lang="en-GB" dirty="0" smtClean="0"/>
              <a:t>You need to address the mechanics of its activities.</a:t>
            </a:r>
          </a:p>
          <a:p>
            <a:pPr lvl="1">
              <a:lnSpc>
                <a:spcPct val="150000"/>
              </a:lnSpc>
            </a:pPr>
            <a:r>
              <a:rPr lang="en-GB" dirty="0" smtClean="0"/>
              <a:t>Figure out the key areas of your business that need a board’s involvement.</a:t>
            </a:r>
          </a:p>
          <a:p>
            <a:pPr lvl="1">
              <a:lnSpc>
                <a:spcPct val="150000"/>
              </a:lnSpc>
            </a:pPr>
            <a:r>
              <a:rPr lang="en-GB" dirty="0" smtClean="0"/>
              <a:t>Meetings, discussions and advises should be practical. </a:t>
            </a:r>
          </a:p>
          <a:p>
            <a:pPr lvl="1">
              <a:lnSpc>
                <a:spcPct val="150000"/>
              </a:lnSpc>
            </a:pPr>
            <a:r>
              <a:rPr lang="en-GB" dirty="0" smtClean="0"/>
              <a:t>Create the accountability environment between the executives and the board of directors.</a:t>
            </a:r>
          </a:p>
          <a:p>
            <a:pPr lvl="1">
              <a:lnSpc>
                <a:spcPct val="150000"/>
              </a:lnSpc>
            </a:pPr>
            <a:r>
              <a:rPr lang="en-GB" dirty="0" smtClean="0"/>
              <a:t>The worst thing is to let your board meet and talk, but nothing actually happens.</a:t>
            </a:r>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6. How often will the board meet?</a:t>
            </a:r>
          </a:p>
          <a:p>
            <a:pPr lvl="1">
              <a:lnSpc>
                <a:spcPct val="150000"/>
              </a:lnSpc>
            </a:pPr>
            <a:r>
              <a:rPr lang="en-GB" dirty="0" smtClean="0"/>
              <a:t>Schedule your company’s meetings because its your company and you can best address the timings, even quarterly, monthly or weekly if that’s your business requirement.</a:t>
            </a:r>
          </a:p>
          <a:p>
            <a:pPr lvl="1">
              <a:lnSpc>
                <a:spcPct val="150000"/>
              </a:lnSpc>
            </a:pPr>
            <a:r>
              <a:rPr lang="en-GB" dirty="0" smtClean="0"/>
              <a:t>Meeting should not just for the sake of gatherings but must have some agenda that can provoke hit issues with warrant attention.</a:t>
            </a:r>
          </a:p>
          <a:p>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7. How long should they serve?</a:t>
            </a:r>
          </a:p>
          <a:p>
            <a:pPr lvl="1">
              <a:lnSpc>
                <a:spcPct val="150000"/>
              </a:lnSpc>
            </a:pPr>
            <a:r>
              <a:rPr lang="en-GB" dirty="0" smtClean="0"/>
              <a:t>Experts suggests that terms for board members only runs from one to three years.</a:t>
            </a:r>
          </a:p>
          <a:p>
            <a:pPr lvl="1">
              <a:lnSpc>
                <a:spcPct val="150000"/>
              </a:lnSpc>
            </a:pPr>
            <a:r>
              <a:rPr lang="en-GB" dirty="0" smtClean="0"/>
              <a:t>This can help you to say goodbye to those who are not interested. </a:t>
            </a:r>
          </a:p>
          <a:p>
            <a:pPr lvl="1">
              <a:lnSpc>
                <a:spcPct val="150000"/>
              </a:lnSpc>
            </a:pPr>
            <a:r>
              <a:rPr lang="en-GB" dirty="0" smtClean="0"/>
              <a:t>Additionally, stagger terms so that you don’t have too many board members leaving in the same year. </a:t>
            </a:r>
          </a:p>
          <a:p>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8. How much do you pay board members?</a:t>
            </a:r>
          </a:p>
          <a:p>
            <a:pPr>
              <a:buNone/>
            </a:pPr>
            <a:endParaRPr lang="en-GB" dirty="0" smtClean="0"/>
          </a:p>
          <a:p>
            <a:pPr lvl="1">
              <a:lnSpc>
                <a:spcPct val="150000"/>
              </a:lnSpc>
            </a:pPr>
            <a:r>
              <a:rPr lang="en-GB" dirty="0" smtClean="0"/>
              <a:t>Again, size, frequency, and other variable dictate how much you should pay your board of directors. </a:t>
            </a:r>
          </a:p>
          <a:p>
            <a:pPr lvl="1">
              <a:lnSpc>
                <a:spcPct val="150000"/>
              </a:lnSpc>
            </a:pPr>
            <a:r>
              <a:rPr lang="en-GB" dirty="0" smtClean="0"/>
              <a:t>Rule of thumb: the more you pay them, the more you can expect them to be loyal to the company and result oriented and vice versa. </a:t>
            </a:r>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lnSpcReduction="10000"/>
          </a:bodyPr>
          <a:lstStyle/>
          <a:p>
            <a:r>
              <a:rPr lang="en-GB" dirty="0" smtClean="0"/>
              <a:t>Summary</a:t>
            </a:r>
          </a:p>
          <a:p>
            <a:pPr lvl="1">
              <a:lnSpc>
                <a:spcPct val="150000"/>
              </a:lnSpc>
            </a:pPr>
            <a:r>
              <a:rPr lang="en-GB" dirty="0" smtClean="0"/>
              <a:t>A </a:t>
            </a:r>
            <a:r>
              <a:rPr lang="en-GB" b="1" dirty="0" err="1" smtClean="0"/>
              <a:t>BoDs</a:t>
            </a:r>
            <a:r>
              <a:rPr lang="en-GB" dirty="0" smtClean="0"/>
              <a:t> is a body of elected or appointed members who jointly oversee the activities of a company.</a:t>
            </a:r>
          </a:p>
          <a:p>
            <a:pPr lvl="1">
              <a:lnSpc>
                <a:spcPct val="150000"/>
              </a:lnSpc>
            </a:pPr>
            <a:r>
              <a:rPr lang="en-GB" dirty="0" err="1" smtClean="0"/>
              <a:t>BoDs</a:t>
            </a:r>
            <a:r>
              <a:rPr lang="en-GB" dirty="0" smtClean="0"/>
              <a:t> are </a:t>
            </a:r>
            <a:r>
              <a:rPr lang="en-GB" dirty="0" smtClean="0"/>
              <a:t>appointed </a:t>
            </a:r>
            <a:r>
              <a:rPr lang="en-GB" dirty="0" smtClean="0"/>
              <a:t>at the public Annual General Meeting of shareholders.</a:t>
            </a:r>
          </a:p>
          <a:p>
            <a:pPr lvl="1">
              <a:lnSpc>
                <a:spcPct val="150000"/>
              </a:lnSpc>
            </a:pPr>
            <a:r>
              <a:rPr lang="en-GB" dirty="0" smtClean="0"/>
              <a:t>Types of board are depending upon company status as well as the territory where the company prevails. </a:t>
            </a:r>
          </a:p>
          <a:p>
            <a:pPr lvl="1">
              <a:lnSpc>
                <a:spcPct val="150000"/>
              </a:lnSpc>
            </a:pPr>
            <a:r>
              <a:rPr lang="en-GB" dirty="0" smtClean="0"/>
              <a:t>Normally, we can see One-Tier board in common law based societies (like US and UK) and Two-Tier board in civil law based societies (like Germany etc).</a:t>
            </a:r>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lnSpcReduction="10000"/>
          </a:bodyPr>
          <a:lstStyle/>
          <a:p>
            <a:pPr>
              <a:lnSpc>
                <a:spcPct val="150000"/>
              </a:lnSpc>
            </a:pPr>
            <a:r>
              <a:rPr lang="en-GB" dirty="0" err="1" smtClean="0"/>
              <a:t>BoDs</a:t>
            </a:r>
            <a:r>
              <a:rPr lang="en-GB" dirty="0" smtClean="0"/>
              <a:t> functions involve to hire, evaluate or even fire the top management, to vote in support or against of major proposals as well as financial decisions. </a:t>
            </a:r>
          </a:p>
          <a:p>
            <a:pPr>
              <a:lnSpc>
                <a:spcPct val="150000"/>
              </a:lnSpc>
            </a:pPr>
            <a:r>
              <a:rPr lang="en-GB" dirty="0" smtClean="0"/>
              <a:t>In short, </a:t>
            </a:r>
            <a:r>
              <a:rPr lang="en-GB" dirty="0" err="1" smtClean="0"/>
              <a:t>BoDs</a:t>
            </a:r>
            <a:r>
              <a:rPr lang="en-GB" dirty="0" smtClean="0"/>
              <a:t> main primary function is to safeguard the shareholder’s interest.</a:t>
            </a:r>
          </a:p>
          <a:p>
            <a:pPr>
              <a:lnSpc>
                <a:spcPct val="150000"/>
              </a:lnSpc>
            </a:pPr>
            <a:r>
              <a:rPr lang="en-GB" dirty="0" smtClean="0"/>
              <a:t>But the most important factor is to think a lot before selecting your board.</a:t>
            </a:r>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GB" sz="2300" dirty="0" smtClean="0"/>
              <a:t>Accountants and Auditors play very important role in corporations.</a:t>
            </a:r>
          </a:p>
          <a:p>
            <a:pPr marL="365760" lvl="1" indent="-256032">
              <a:lnSpc>
                <a:spcPct val="150000"/>
              </a:lnSpc>
              <a:spcBef>
                <a:spcPts val="400"/>
              </a:spcBef>
              <a:buSzPct val="68000"/>
              <a:buFont typeface="Wingdings 3"/>
              <a:buChar char=""/>
            </a:pPr>
            <a:r>
              <a:rPr lang="en-GB" dirty="0" smtClean="0"/>
              <a:t>Companies are legally bound to hire A &amp; A to have crystal clear financial position of a company because its not their money.</a:t>
            </a:r>
          </a:p>
          <a:p>
            <a:pPr marL="365760" lvl="1" indent="-256032">
              <a:lnSpc>
                <a:spcPct val="150000"/>
              </a:lnSpc>
              <a:spcBef>
                <a:spcPts val="400"/>
              </a:spcBef>
              <a:buSzPct val="68000"/>
              <a:buFont typeface="Wingdings 3"/>
              <a:buChar char=""/>
            </a:pPr>
            <a:r>
              <a:rPr lang="en-GB" dirty="0" smtClean="0"/>
              <a:t>Normally company keeps two types of records in the shape of Financial Accounting and Managerial accounting- which normally do not match.  </a:t>
            </a:r>
          </a:p>
          <a:p>
            <a:endParaRPr lang="en-GB" dirty="0"/>
          </a:p>
        </p:txBody>
      </p:sp>
      <p:sp>
        <p:nvSpPr>
          <p:cNvPr id="3" name="Title 2"/>
          <p:cNvSpPr>
            <a:spLocks noGrp="1"/>
          </p:cNvSpPr>
          <p:nvPr>
            <p:ph type="title"/>
          </p:nvPr>
        </p:nvSpPr>
        <p:spPr/>
        <p:txBody>
          <a:bodyPr/>
          <a:lstStyle/>
          <a:p>
            <a:pPr algn="ctr"/>
            <a:r>
              <a:rPr lang="en-GB" dirty="0" smtClean="0"/>
              <a:t>Last Lecture Review</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lnSpcReduction="10000"/>
          </a:bodyPr>
          <a:lstStyle/>
          <a:p>
            <a:pPr marL="365760" lvl="1" indent="-256032">
              <a:lnSpc>
                <a:spcPct val="150000"/>
              </a:lnSpc>
              <a:spcBef>
                <a:spcPts val="400"/>
              </a:spcBef>
              <a:buSzPct val="68000"/>
              <a:buFont typeface="Wingdings 3"/>
              <a:buChar char=""/>
            </a:pPr>
            <a:r>
              <a:rPr lang="en-GB" dirty="0" smtClean="0"/>
              <a:t>Reasons for the difference between financial accounting and managerial accounting are either to show the wrong financial position of the company or to use the company’s money by the management for their personal interests.</a:t>
            </a:r>
          </a:p>
          <a:p>
            <a:pPr>
              <a:lnSpc>
                <a:spcPct val="150000"/>
              </a:lnSpc>
            </a:pPr>
            <a:r>
              <a:rPr lang="en-GB" sz="2300" dirty="0" smtClean="0"/>
              <a:t>Here come the role of an auditor to check there errors by the accountants. </a:t>
            </a:r>
          </a:p>
          <a:p>
            <a:pPr>
              <a:lnSpc>
                <a:spcPct val="150000"/>
              </a:lnSpc>
            </a:pPr>
            <a:r>
              <a:rPr lang="en-GB" sz="2300" dirty="0" smtClean="0"/>
              <a:t>The changing role of accountants-managing earnings i.e. accountants will act as a profit-centers</a:t>
            </a:r>
          </a:p>
          <a:p>
            <a:pPr>
              <a:lnSpc>
                <a:spcPct val="150000"/>
              </a:lnSpc>
            </a:pPr>
            <a:endParaRPr lang="en-GB" dirty="0"/>
          </a:p>
        </p:txBody>
      </p:sp>
      <p:sp>
        <p:nvSpPr>
          <p:cNvPr id="3" name="Title 2"/>
          <p:cNvSpPr>
            <a:spLocks noGrp="1"/>
          </p:cNvSpPr>
          <p:nvPr>
            <p:ph type="title"/>
          </p:nvPr>
        </p:nvSpPr>
        <p:spPr/>
        <p:txBody>
          <a:bodyPr/>
          <a:lstStyle/>
          <a:p>
            <a:pPr algn="ctr"/>
            <a:r>
              <a:rPr lang="en-GB" dirty="0" smtClean="0"/>
              <a:t>Last Lecture Review</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lstStyle/>
          <a:p>
            <a:pPr lvl="1">
              <a:lnSpc>
                <a:spcPct val="150000"/>
              </a:lnSpc>
            </a:pPr>
            <a:r>
              <a:rPr lang="en-GB" dirty="0" smtClean="0"/>
              <a:t>Window dressing and smooth earnings are another technique used by accountants to show the favourable financial condition of the company. </a:t>
            </a:r>
          </a:p>
          <a:p>
            <a:pPr lvl="1">
              <a:lnSpc>
                <a:spcPct val="150000"/>
              </a:lnSpc>
            </a:pPr>
            <a:r>
              <a:rPr lang="en-GB" dirty="0" smtClean="0"/>
              <a:t>Price manipulation is acceptable to some extend but it should not violate the law becoming fraudulent acts.</a:t>
            </a:r>
          </a:p>
          <a:p>
            <a:pPr lvl="1">
              <a:lnSpc>
                <a:spcPct val="150000"/>
              </a:lnSpc>
            </a:pPr>
            <a:r>
              <a:rPr lang="en-GB" dirty="0" smtClean="0"/>
              <a:t>End of the story is that investors as well as stock holders will have to suffer with all these techniques used by accountants and management.</a:t>
            </a:r>
          </a:p>
        </p:txBody>
      </p:sp>
      <p:sp>
        <p:nvSpPr>
          <p:cNvPr id="3" name="Title 2"/>
          <p:cNvSpPr>
            <a:spLocks noGrp="1"/>
          </p:cNvSpPr>
          <p:nvPr>
            <p:ph type="title"/>
          </p:nvPr>
        </p:nvSpPr>
        <p:spPr/>
        <p:txBody>
          <a:bodyPr/>
          <a:lstStyle/>
          <a:p>
            <a:pPr algn="ctr"/>
            <a:r>
              <a:rPr lang="en-GB" dirty="0" smtClean="0"/>
              <a:t>Last Lecture Review</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GB" dirty="0" smtClean="0"/>
              <a:t>Single accounting firm should not allowed to conduct audit as well as consulting activities for a single firm</a:t>
            </a:r>
          </a:p>
          <a:p>
            <a:pPr>
              <a:lnSpc>
                <a:spcPct val="150000"/>
              </a:lnSpc>
            </a:pPr>
            <a:r>
              <a:rPr lang="en-GB" dirty="0" smtClean="0"/>
              <a:t>Main reason is the conflict of interest between auditors and consultants.</a:t>
            </a:r>
          </a:p>
          <a:p>
            <a:endParaRPr lang="en-GB" dirty="0"/>
          </a:p>
        </p:txBody>
      </p:sp>
      <p:sp>
        <p:nvSpPr>
          <p:cNvPr id="3" name="Title 2"/>
          <p:cNvSpPr>
            <a:spLocks noGrp="1"/>
          </p:cNvSpPr>
          <p:nvPr>
            <p:ph type="title"/>
          </p:nvPr>
        </p:nvSpPr>
        <p:spPr/>
        <p:txBody>
          <a:bodyPr/>
          <a:lstStyle/>
          <a:p>
            <a:pPr algn="ctr"/>
            <a:r>
              <a:rPr lang="en-GB" dirty="0" smtClean="0"/>
              <a:t>Last Lecture Review</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Lecture Outlines</a:t>
            </a:r>
          </a:p>
          <a:p>
            <a:pPr lvl="1"/>
            <a:r>
              <a:rPr lang="en-GB" dirty="0" smtClean="0"/>
              <a:t>Definition of Board of Directors (</a:t>
            </a:r>
            <a:r>
              <a:rPr lang="en-GB" dirty="0" err="1" smtClean="0"/>
              <a:t>BoDs</a:t>
            </a:r>
            <a:r>
              <a:rPr lang="en-GB" dirty="0" smtClean="0"/>
              <a:t>).</a:t>
            </a:r>
          </a:p>
          <a:p>
            <a:pPr lvl="1"/>
            <a:r>
              <a:rPr lang="en-GB" dirty="0" smtClean="0"/>
              <a:t>Who elects the </a:t>
            </a:r>
            <a:r>
              <a:rPr lang="en-GB" dirty="0" err="1" smtClean="0"/>
              <a:t>BoDs</a:t>
            </a:r>
            <a:r>
              <a:rPr lang="en-GB" dirty="0" smtClean="0"/>
              <a:t> for corporation?</a:t>
            </a:r>
          </a:p>
          <a:p>
            <a:pPr lvl="1"/>
            <a:r>
              <a:rPr lang="en-GB" dirty="0" smtClean="0"/>
              <a:t>Composition of </a:t>
            </a:r>
            <a:r>
              <a:rPr lang="en-GB" dirty="0" err="1" smtClean="0"/>
              <a:t>BoDs</a:t>
            </a:r>
            <a:r>
              <a:rPr lang="en-GB" dirty="0" smtClean="0"/>
              <a:t>.</a:t>
            </a:r>
          </a:p>
          <a:p>
            <a:pPr lvl="1"/>
            <a:r>
              <a:rPr lang="en-GB" dirty="0" smtClean="0"/>
              <a:t>Types of </a:t>
            </a:r>
            <a:r>
              <a:rPr lang="en-GB" dirty="0" err="1" smtClean="0"/>
              <a:t>BoDs</a:t>
            </a:r>
            <a:r>
              <a:rPr lang="en-GB" dirty="0" smtClean="0"/>
              <a:t>.</a:t>
            </a:r>
          </a:p>
          <a:p>
            <a:pPr lvl="2"/>
            <a:r>
              <a:rPr lang="en-GB" dirty="0" smtClean="0"/>
              <a:t>One-Tier or Unitary Board</a:t>
            </a:r>
          </a:p>
          <a:p>
            <a:pPr lvl="2"/>
            <a:r>
              <a:rPr lang="en-GB" dirty="0" smtClean="0"/>
              <a:t>Two-Tier or Dual Board</a:t>
            </a:r>
          </a:p>
          <a:p>
            <a:pPr lvl="1"/>
            <a:r>
              <a:rPr lang="en-GB" dirty="0" smtClean="0"/>
              <a:t>Difference between One-Tier and Two-Tier Board. </a:t>
            </a:r>
          </a:p>
          <a:p>
            <a:pPr lvl="1"/>
            <a:r>
              <a:rPr lang="en-GB" dirty="0" err="1" smtClean="0"/>
              <a:t>BoDs</a:t>
            </a:r>
            <a:r>
              <a:rPr lang="en-GB" dirty="0" smtClean="0"/>
              <a:t> functions.</a:t>
            </a:r>
          </a:p>
          <a:p>
            <a:pPr lvl="1"/>
            <a:r>
              <a:rPr lang="en-GB" dirty="0" smtClean="0"/>
              <a:t>Expert tips before hiring a </a:t>
            </a:r>
            <a:r>
              <a:rPr lang="en-GB" dirty="0" err="1" smtClean="0"/>
              <a:t>BoDs</a:t>
            </a:r>
            <a:r>
              <a:rPr lang="en-GB" dirty="0" smtClean="0"/>
              <a:t>.  </a:t>
            </a:r>
          </a:p>
          <a:p>
            <a:pPr lvl="1"/>
            <a:r>
              <a:rPr lang="en-GB" dirty="0" smtClean="0"/>
              <a:t>Summary.</a:t>
            </a:r>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GB" b="1" i="1" dirty="0" smtClean="0"/>
              <a:t>Definition</a:t>
            </a:r>
          </a:p>
          <a:p>
            <a:endParaRPr lang="en-GB" dirty="0" smtClean="0"/>
          </a:p>
          <a:p>
            <a:pPr>
              <a:lnSpc>
                <a:spcPct val="110000"/>
              </a:lnSpc>
            </a:pPr>
            <a:r>
              <a:rPr lang="en-GB" dirty="0" smtClean="0"/>
              <a:t>A </a:t>
            </a:r>
            <a:r>
              <a:rPr lang="en-GB" b="1" dirty="0" smtClean="0"/>
              <a:t>board of directors</a:t>
            </a:r>
            <a:r>
              <a:rPr lang="en-GB" dirty="0" smtClean="0"/>
              <a:t> is a body of elected or appointed members who jointly oversee the activities of a company or organization. The body sometimes has a different name, such as board of trustees, board of governors, board of managers, or executive board. It is often simply referred to as "the board."</a:t>
            </a:r>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b="1" i="1" dirty="0" smtClean="0"/>
              <a:t>Who elects the BODs for a corporation?</a:t>
            </a:r>
          </a:p>
          <a:p>
            <a:pPr>
              <a:buNone/>
            </a:pPr>
            <a:endParaRPr lang="en-GB" dirty="0" smtClean="0"/>
          </a:p>
          <a:p>
            <a:r>
              <a:rPr lang="en-GB" dirty="0" smtClean="0"/>
              <a:t>In a publicly quoted company this is usually done at the public Annual General Meeting of shareholders or by ballot.</a:t>
            </a:r>
          </a:p>
          <a:p>
            <a:pPr>
              <a:buNone/>
            </a:pPr>
            <a:endParaRPr lang="en-GB" dirty="0" smtClean="0"/>
          </a:p>
          <a:p>
            <a:r>
              <a:rPr lang="en-GB" dirty="0" smtClean="0"/>
              <a:t>In privately owned corporations it is, of course, done behind closed doors.</a:t>
            </a:r>
            <a:br>
              <a:rPr lang="en-GB" dirty="0" smtClean="0"/>
            </a:br>
            <a:r>
              <a:rPr lang="en-GB" dirty="0" smtClean="0"/>
              <a:t/>
            </a:r>
            <a:br>
              <a:rPr lang="en-GB" dirty="0" smtClean="0"/>
            </a:br>
            <a:endParaRPr lang="en-GB" dirty="0"/>
          </a:p>
        </p:txBody>
      </p:sp>
      <p:sp>
        <p:nvSpPr>
          <p:cNvPr id="3" name="Title 2"/>
          <p:cNvSpPr>
            <a:spLocks noGrp="1"/>
          </p:cNvSpPr>
          <p:nvPr>
            <p:ph type="title"/>
          </p:nvPr>
        </p:nvSpPr>
        <p:spPr/>
        <p:txBody>
          <a:bodyPr/>
          <a:lstStyle/>
          <a:p>
            <a:pPr algn="ctr"/>
            <a:r>
              <a:rPr lang="en-GB" dirty="0" smtClean="0"/>
              <a:t>The Board of Directors</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1554</Words>
  <Application>Microsoft Office PowerPoint</Application>
  <PresentationFormat>On-screen Show (4:3)</PresentationFormat>
  <Paragraphs>161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Corporate Governance</vt:lpstr>
      <vt:lpstr>The Board of Directors</vt:lpstr>
      <vt:lpstr>Last Lecture Review</vt:lpstr>
      <vt:lpstr>Last Lecture Review</vt:lpstr>
      <vt:lpstr>Last Lecture Review</vt:lpstr>
      <vt:lpstr>Last Lecture Review</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lpstr>The Board of Directors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Governance</dc:title>
  <dc:creator>Irfan</dc:creator>
  <cp:lastModifiedBy>NTS</cp:lastModifiedBy>
  <cp:revision>75</cp:revision>
  <dcterms:created xsi:type="dcterms:W3CDTF">2006-08-16T00:00:00Z</dcterms:created>
  <dcterms:modified xsi:type="dcterms:W3CDTF">2013-04-06T10:50:15Z</dcterms:modified>
</cp:coreProperties>
</file>