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73" r:id="rId2"/>
    <p:sldId id="274" r:id="rId3"/>
    <p:sldId id="275" r:id="rId4"/>
    <p:sldId id="276" r:id="rId5"/>
    <p:sldId id="277" r:id="rId6"/>
    <p:sldId id="281" r:id="rId7"/>
    <p:sldId id="257" r:id="rId8"/>
    <p:sldId id="258" r:id="rId9"/>
    <p:sldId id="259" r:id="rId10"/>
    <p:sldId id="260" r:id="rId11"/>
    <p:sldId id="279" r:id="rId12"/>
    <p:sldId id="278" r:id="rId13"/>
    <p:sldId id="28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54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D26FC4-5375-4B18-9ED1-50872AE199CF}" type="datetimeFigureOut">
              <a:rPr lang="en-US" smtClean="0"/>
              <a:pPr/>
              <a:t>4/22/2013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668C15-CB5B-4626-BD48-D6CE0A9114D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4BF1774-631B-425C-9C55-EB28B924E1D2}"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4/22/2013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4/22/2013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4/22/2013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4/22/2013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4/22/2013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4/22/2013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4/22/2013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prstTxWarp prst="textStop">
              <a:avLst/>
            </a:prstTxWarp>
          </a:bodyPr>
          <a:lstStyle/>
          <a:p>
            <a:r>
              <a:rPr lang="en-GB"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Corporate Governance</a:t>
            </a:r>
            <a:endParaRPr lang="en-GB"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Subtitle 2"/>
          <p:cNvSpPr>
            <a:spLocks noGrp="1"/>
          </p:cNvSpPr>
          <p:nvPr>
            <p:ph type="subTitle" idx="1"/>
          </p:nvPr>
        </p:nvSpPr>
        <p:spPr/>
        <p:txBody>
          <a:bodyPr>
            <a:normAutofit fontScale="70000" lnSpcReduction="20000"/>
          </a:bodyPr>
          <a:lstStyle/>
          <a:p>
            <a:r>
              <a:rPr lang="en-GB" dirty="0" smtClean="0">
                <a:solidFill>
                  <a:srgbClr val="FF0000"/>
                </a:solidFill>
              </a:rPr>
              <a:t>By: 1. Kenneth A. Kim</a:t>
            </a:r>
          </a:p>
          <a:p>
            <a:r>
              <a:rPr lang="en-GB" dirty="0" smtClean="0">
                <a:solidFill>
                  <a:srgbClr val="FF0000"/>
                </a:solidFill>
              </a:rPr>
              <a:t>                John R. Nofsinger</a:t>
            </a:r>
          </a:p>
          <a:p>
            <a:r>
              <a:rPr lang="en-GB" dirty="0" smtClean="0">
                <a:solidFill>
                  <a:srgbClr val="FF0000"/>
                </a:solidFill>
              </a:rPr>
              <a:t>And </a:t>
            </a:r>
          </a:p>
          <a:p>
            <a:r>
              <a:rPr lang="en-GB" dirty="0" smtClean="0">
                <a:solidFill>
                  <a:srgbClr val="FF0000"/>
                </a:solidFill>
              </a:rPr>
              <a:t>      2. A. C. Fernando</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lnSpcReduction="10000"/>
          </a:bodyPr>
          <a:lstStyle/>
          <a:p>
            <a:pPr>
              <a:buNone/>
            </a:pPr>
            <a:r>
              <a:rPr lang="en-GB" b="1" i="1" dirty="0" smtClean="0"/>
              <a:t>Board Committees</a:t>
            </a:r>
          </a:p>
          <a:p>
            <a:pPr>
              <a:buNone/>
            </a:pPr>
            <a:endParaRPr lang="en-GB" dirty="0" smtClean="0"/>
          </a:p>
          <a:p>
            <a:r>
              <a:rPr lang="en-GB" dirty="0" smtClean="0"/>
              <a:t>Some board include;</a:t>
            </a:r>
          </a:p>
          <a:p>
            <a:pPr>
              <a:buNone/>
            </a:pPr>
            <a:endParaRPr lang="en-GB" dirty="0" smtClean="0"/>
          </a:p>
          <a:p>
            <a:pPr lvl="1"/>
            <a:r>
              <a:rPr lang="en-GB" dirty="0" smtClean="0"/>
              <a:t>An executive committee</a:t>
            </a:r>
          </a:p>
          <a:p>
            <a:pPr lvl="2">
              <a:lnSpc>
                <a:spcPct val="160000"/>
              </a:lnSpc>
            </a:pPr>
            <a:r>
              <a:rPr lang="en-GB" dirty="0" smtClean="0"/>
              <a:t>Group of directors appointed to act on behalf of, and within the powers granted to them by, the board of directors. Typically it consists of a chairperson, vice-chairperson, secretary, and treasurer.</a:t>
            </a:r>
            <a:br>
              <a:rPr lang="en-GB" dirty="0" smtClean="0"/>
            </a:br>
            <a:r>
              <a:rPr lang="en-GB" dirty="0" smtClean="0"/>
              <a:t/>
            </a:r>
            <a:br>
              <a:rPr lang="en-GB" dirty="0" smtClean="0"/>
            </a:br>
            <a:endParaRPr lang="en-GB" dirty="0" smtClean="0"/>
          </a:p>
          <a:p>
            <a:pPr lvl="1">
              <a:buNone/>
            </a:pPr>
            <a:endParaRPr lang="en-GB" dirty="0" smtClean="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Or</a:t>
            </a:r>
          </a:p>
          <a:p>
            <a:pPr lvl="1">
              <a:lnSpc>
                <a:spcPct val="150000"/>
              </a:lnSpc>
            </a:pPr>
            <a:r>
              <a:rPr lang="en-GB" dirty="0" smtClean="0"/>
              <a:t>Senior-level management committee empowered to make and implement major organizational decisions.</a:t>
            </a:r>
            <a:br>
              <a:rPr lang="en-GB" dirty="0" smtClean="0"/>
            </a:br>
            <a:r>
              <a:rPr lang="en-GB" dirty="0" smtClean="0"/>
              <a:t>An executive committee often acts as an overseer of organizational activities and has the authority to request justification of certain matters as well as to plan activities.</a:t>
            </a:r>
            <a:br>
              <a:rPr lang="en-GB" dirty="0" smtClean="0"/>
            </a:br>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GB" dirty="0" smtClean="0"/>
              <a:t>A finance committee</a:t>
            </a:r>
          </a:p>
          <a:p>
            <a:pPr lvl="2">
              <a:lnSpc>
                <a:spcPct val="150000"/>
              </a:lnSpc>
            </a:pPr>
            <a:r>
              <a:rPr lang="en-GB" dirty="0" smtClean="0"/>
              <a:t>The main duty of the Finance Committee is to maintain a continuing review of the financial affairs of the Institute. Using this information, it is the committee’s duty to make appropriate recommendations to the Board or the Executive Committee regarding financial matters.</a:t>
            </a:r>
          </a:p>
          <a:p>
            <a:pPr lvl="1">
              <a:buNone/>
            </a:pPr>
            <a:endParaRPr lang="en-GB" dirty="0" smtClean="0"/>
          </a:p>
          <a:p>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65760" lvl="1" indent="-256032">
              <a:spcBef>
                <a:spcPts val="400"/>
              </a:spcBef>
              <a:buSzPct val="68000"/>
              <a:buFont typeface="Wingdings 3"/>
              <a:buChar char=""/>
            </a:pPr>
            <a:r>
              <a:rPr lang="en-GB" dirty="0" smtClean="0"/>
              <a:t>A community relations committee</a:t>
            </a:r>
          </a:p>
          <a:p>
            <a:pPr marL="603504" lvl="2" indent="-256032">
              <a:lnSpc>
                <a:spcPct val="200000"/>
              </a:lnSpc>
              <a:spcBef>
                <a:spcPts val="400"/>
              </a:spcBef>
              <a:buSzPct val="68000"/>
              <a:buFont typeface="Wingdings 3"/>
              <a:buChar char=""/>
            </a:pPr>
            <a:r>
              <a:rPr lang="en-GB" dirty="0" smtClean="0"/>
              <a:t>The Community Relations Committee (CRC) facilitates dialogues and activities between different stakeholders.</a:t>
            </a:r>
          </a:p>
          <a:p>
            <a:pPr>
              <a:buNone/>
            </a:pPr>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The most common board sub committees are;</a:t>
            </a:r>
          </a:p>
          <a:p>
            <a:pPr lvl="1"/>
            <a:r>
              <a:rPr lang="en-GB" dirty="0" smtClean="0"/>
              <a:t>Audit Committee</a:t>
            </a:r>
          </a:p>
          <a:p>
            <a:pPr lvl="1">
              <a:buNone/>
            </a:pPr>
            <a:endParaRPr lang="en-GB" dirty="0" smtClean="0"/>
          </a:p>
          <a:p>
            <a:pPr lvl="1"/>
            <a:r>
              <a:rPr lang="en-GB" dirty="0" smtClean="0"/>
              <a:t>Compensation Committee</a:t>
            </a:r>
          </a:p>
          <a:p>
            <a:pPr lvl="1">
              <a:buNone/>
            </a:pPr>
            <a:endParaRPr lang="en-GB" dirty="0" smtClean="0"/>
          </a:p>
          <a:p>
            <a:pPr lvl="1"/>
            <a:r>
              <a:rPr lang="en-GB" dirty="0" smtClean="0"/>
              <a:t>Nomination Committee </a:t>
            </a:r>
          </a:p>
          <a:p>
            <a:pPr lvl="1">
              <a:buNone/>
            </a:pPr>
            <a:endParaRPr lang="en-GB" dirty="0" smtClean="0"/>
          </a:p>
          <a:p>
            <a:pPr lvl="1">
              <a:buNone/>
            </a:pPr>
            <a:r>
              <a:rPr lang="en-GB" dirty="0" smtClean="0"/>
              <a:t>	“</a:t>
            </a:r>
            <a:r>
              <a:rPr lang="en-GB" i="1" dirty="0" smtClean="0"/>
              <a:t>A great deal of important board work occurs at the subcommittee level and subsequently goes to the full board for approval.” </a:t>
            </a:r>
          </a:p>
          <a:p>
            <a:pPr lvl="1">
              <a:buNone/>
            </a:pPr>
            <a:endParaRPr lang="en-GB" dirty="0" smtClean="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GB" b="1" i="1" dirty="0" smtClean="0"/>
              <a:t>Audit Committee</a:t>
            </a:r>
          </a:p>
          <a:p>
            <a:pPr>
              <a:buNone/>
            </a:pPr>
            <a:endParaRPr lang="en-GB" dirty="0" smtClean="0"/>
          </a:p>
          <a:p>
            <a:pPr lvl="1"/>
            <a:r>
              <a:rPr lang="en-GB" dirty="0" smtClean="0"/>
              <a:t>an </a:t>
            </a:r>
            <a:r>
              <a:rPr lang="en-GB" b="1" dirty="0" smtClean="0"/>
              <a:t>audit committee</a:t>
            </a:r>
            <a:r>
              <a:rPr lang="en-GB" dirty="0" smtClean="0"/>
              <a:t> is an operating committee of the BOD charged with oversight of financial reporting and disclosure. </a:t>
            </a:r>
          </a:p>
          <a:p>
            <a:pPr lvl="1"/>
            <a:endParaRPr lang="en-GB" dirty="0" smtClean="0"/>
          </a:p>
          <a:p>
            <a:pPr lvl="1"/>
            <a:r>
              <a:rPr lang="en-GB" dirty="0" smtClean="0"/>
              <a:t>Committee members are drawn from members of the company's board of directors, with a Chairperson selected from among the committee members.</a:t>
            </a:r>
          </a:p>
          <a:p>
            <a:pPr lvl="1"/>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GB" dirty="0" smtClean="0"/>
              <a:t>A qualifying audit committee is required for a U.S. publicly-traded company to be listed on a stock exchange. </a:t>
            </a:r>
          </a:p>
          <a:p>
            <a:pPr lvl="1"/>
            <a:endParaRPr lang="en-GB" dirty="0" smtClean="0"/>
          </a:p>
          <a:p>
            <a:pPr lvl="1"/>
            <a:r>
              <a:rPr lang="en-GB" dirty="0" smtClean="0"/>
              <a:t>To qualify, the committee must be composed of independent outside directors with at least one qualifying as a financial expert. </a:t>
            </a:r>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Responsibilities of an Audit Committee</a:t>
            </a:r>
          </a:p>
          <a:p>
            <a:pPr>
              <a:buNone/>
            </a:pPr>
            <a:endParaRPr lang="en-GB" dirty="0" smtClean="0"/>
          </a:p>
          <a:p>
            <a:pPr lvl="1"/>
            <a:r>
              <a:rPr lang="en-GB" dirty="0" smtClean="0"/>
              <a:t>Overseeing the financial reporting and disclosure process</a:t>
            </a:r>
          </a:p>
          <a:p>
            <a:pPr lvl="1"/>
            <a:endParaRPr lang="en-GB" dirty="0" smtClean="0"/>
          </a:p>
          <a:p>
            <a:pPr lvl="1"/>
            <a:r>
              <a:rPr lang="en-GB" dirty="0" smtClean="0"/>
              <a:t>Monitoring choice of accounting policies and principles.</a:t>
            </a:r>
          </a:p>
          <a:p>
            <a:pPr lvl="1">
              <a:buNone/>
            </a:pPr>
            <a:endParaRPr lang="en-GB" dirty="0" smtClean="0"/>
          </a:p>
          <a:p>
            <a:pPr lvl="1"/>
            <a:r>
              <a:rPr lang="en-GB" dirty="0" smtClean="0"/>
              <a:t>Overseeing hiring, performance and independence of the external auditors.</a:t>
            </a:r>
          </a:p>
          <a:p>
            <a:pPr lvl="1"/>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GB" dirty="0" smtClean="0"/>
              <a:t>Oversight of regulatory compliance, ethics, and whistleblower hotlines.</a:t>
            </a:r>
          </a:p>
          <a:p>
            <a:pPr lvl="1">
              <a:buNone/>
            </a:pPr>
            <a:endParaRPr lang="en-GB" dirty="0" smtClean="0"/>
          </a:p>
          <a:p>
            <a:pPr lvl="1"/>
            <a:r>
              <a:rPr lang="en-GB" dirty="0" smtClean="0"/>
              <a:t>Monitoring the internal control process.</a:t>
            </a:r>
          </a:p>
          <a:p>
            <a:pPr lvl="1">
              <a:buNone/>
            </a:pPr>
            <a:endParaRPr lang="en-GB" dirty="0" smtClean="0"/>
          </a:p>
          <a:p>
            <a:pPr lvl="1"/>
            <a:r>
              <a:rPr lang="en-GB" dirty="0" smtClean="0"/>
              <a:t>Overseeing the performance of the internal audit function.</a:t>
            </a:r>
          </a:p>
          <a:p>
            <a:pPr lvl="1">
              <a:buNone/>
            </a:pPr>
            <a:endParaRPr lang="en-GB" dirty="0" smtClean="0"/>
          </a:p>
          <a:p>
            <a:pPr lvl="1"/>
            <a:r>
              <a:rPr lang="en-GB" dirty="0" smtClean="0"/>
              <a:t>Discussing risk management policies and practices with management.</a:t>
            </a:r>
          </a:p>
          <a:p>
            <a:pPr lvl="1"/>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GB" b="1" i="1" dirty="0" smtClean="0"/>
              <a:t>Compensation Committee</a:t>
            </a:r>
          </a:p>
          <a:p>
            <a:pPr>
              <a:buNone/>
            </a:pPr>
            <a:r>
              <a:rPr lang="en-GB" dirty="0" smtClean="0"/>
              <a:t>The main purpose of the Compensation Committee is;</a:t>
            </a:r>
          </a:p>
          <a:p>
            <a:pPr>
              <a:buNone/>
            </a:pPr>
            <a:endParaRPr lang="en-GB" dirty="0" smtClean="0"/>
          </a:p>
          <a:p>
            <a:r>
              <a:rPr lang="en-GB" dirty="0" smtClean="0"/>
              <a:t>To assist the BODs in discharging its responsibility to the shareholders with respect to the company’s compensation programmes</a:t>
            </a:r>
          </a:p>
          <a:p>
            <a:pPr>
              <a:buNone/>
            </a:pPr>
            <a:endParaRPr lang="en-GB" dirty="0" smtClean="0"/>
          </a:p>
          <a:p>
            <a:r>
              <a:rPr lang="en-GB" dirty="0" smtClean="0"/>
              <a:t>To review the annual compensation discussion and analysis in the annual report.</a:t>
            </a:r>
          </a:p>
          <a:p>
            <a:pPr lvl="1"/>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prstTxWarp prst="textStop">
              <a:avLst/>
            </a:prstTxWarp>
          </a:bodyPr>
          <a:lstStyle/>
          <a:p>
            <a:r>
              <a:rPr lang="en-GB"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Board of Directors</a:t>
            </a:r>
            <a:endParaRPr lang="en-GB"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Subtitle 2"/>
          <p:cNvSpPr>
            <a:spLocks noGrp="1"/>
          </p:cNvSpPr>
          <p:nvPr>
            <p:ph type="subTitle" idx="1"/>
          </p:nvPr>
        </p:nvSpPr>
        <p:spPr/>
        <p:txBody>
          <a:bodyPr/>
          <a:lstStyle/>
          <a:p>
            <a:pPr algn="ctr"/>
            <a:endParaRPr lang="en-GB" dirty="0" smtClean="0">
              <a:solidFill>
                <a:srgbClr val="FF0000"/>
              </a:solidFill>
            </a:endParaRPr>
          </a:p>
          <a:p>
            <a:pPr algn="ctr"/>
            <a:r>
              <a:rPr lang="en-GB" dirty="0" smtClean="0">
                <a:solidFill>
                  <a:srgbClr val="FF0000"/>
                </a:solidFill>
              </a:rPr>
              <a:t>Lecture 9</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Appointment and Removal</a:t>
            </a:r>
          </a:p>
          <a:p>
            <a:pPr>
              <a:buNone/>
            </a:pPr>
            <a:endParaRPr lang="en-GB" dirty="0" smtClean="0"/>
          </a:p>
          <a:p>
            <a:pPr lvl="1"/>
            <a:r>
              <a:rPr lang="en-GB" dirty="0" smtClean="0"/>
              <a:t>The members of the Compensation Committee shall be designated by the Board.</a:t>
            </a:r>
          </a:p>
          <a:p>
            <a:pPr lvl="1"/>
            <a:endParaRPr lang="en-GB" dirty="0" smtClean="0"/>
          </a:p>
          <a:p>
            <a:pPr lvl="1"/>
            <a:r>
              <a:rPr lang="en-GB" dirty="0" smtClean="0"/>
              <a:t>Any member of the Compensation Committee may be removed from the committee with or without cause</a:t>
            </a:r>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GB" b="1" i="1" dirty="0" smtClean="0"/>
              <a:t>Nomination Committee</a:t>
            </a:r>
          </a:p>
          <a:p>
            <a:r>
              <a:rPr lang="en-GB" dirty="0" smtClean="0"/>
              <a:t>The Board of Directors shall appoint a Nominating Committee of at least two members, consisting entirely of "independent" directors of the Board</a:t>
            </a:r>
          </a:p>
          <a:p>
            <a:endParaRPr lang="en-GB" dirty="0" smtClean="0"/>
          </a:p>
          <a:p>
            <a:r>
              <a:rPr lang="en-GB" dirty="0" smtClean="0"/>
              <a:t>Each member shall serve on the committee at the pleasure of the Board of Directors and may be removed by the Board at any time with or without cause.</a:t>
            </a:r>
            <a:br>
              <a:rPr lang="en-GB" dirty="0" smtClean="0"/>
            </a:br>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fontScale="85000" lnSpcReduction="10000"/>
          </a:bodyPr>
          <a:lstStyle/>
          <a:p>
            <a:pPr>
              <a:buNone/>
            </a:pPr>
            <a:r>
              <a:rPr lang="en-GB" b="1" i="1" dirty="0" smtClean="0"/>
              <a:t>Purpose of Nominating Committee </a:t>
            </a:r>
          </a:p>
          <a:p>
            <a:pPr>
              <a:buNone/>
            </a:pPr>
            <a:endParaRPr lang="en-GB" b="1" i="1" dirty="0" smtClean="0"/>
          </a:p>
          <a:p>
            <a:r>
              <a:rPr lang="en-GB" dirty="0" smtClean="0"/>
              <a:t>(</a:t>
            </a:r>
            <a:r>
              <a:rPr lang="en-GB" dirty="0" err="1" smtClean="0"/>
              <a:t>i</a:t>
            </a:r>
            <a:r>
              <a:rPr lang="en-GB" dirty="0" smtClean="0"/>
              <a:t>) to identify individuals qualified to become Board members, </a:t>
            </a:r>
          </a:p>
          <a:p>
            <a:pPr>
              <a:buNone/>
            </a:pPr>
            <a:endParaRPr lang="en-GB" dirty="0" smtClean="0"/>
          </a:p>
          <a:p>
            <a:r>
              <a:rPr lang="en-GB" dirty="0" smtClean="0"/>
              <a:t>(ii) to recommend to the Board director candidates for each annual meeting of stockholders or as necessary to fill vacancies and newly created directorships and </a:t>
            </a:r>
          </a:p>
          <a:p>
            <a:pPr>
              <a:buNone/>
            </a:pPr>
            <a:endParaRPr lang="en-GB" dirty="0" smtClean="0"/>
          </a:p>
          <a:p>
            <a:r>
              <a:rPr lang="en-GB" dirty="0" smtClean="0"/>
              <a:t>(iii) to perform a leadership role in shaping the Company's corporate governance policies, including developing and recommending to the Board a set of corporate governance principles.</a:t>
            </a:r>
            <a:br>
              <a:rPr lang="en-GB" dirty="0" smtClean="0"/>
            </a:br>
            <a:endParaRPr lang="en-GB" dirty="0"/>
          </a:p>
        </p:txBody>
      </p:sp>
      <p:sp>
        <p:nvSpPr>
          <p:cNvPr id="3" name="Title 2"/>
          <p:cNvSpPr>
            <a:spLocks noGrp="1"/>
          </p:cNvSpPr>
          <p:nvPr>
            <p:ph type="title"/>
          </p:nvPr>
        </p:nvSpPr>
        <p:spPr>
          <a:xfrm>
            <a:off x="457200" y="274638"/>
            <a:ext cx="8229600" cy="868362"/>
          </a:xfrm>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GB" b="1" i="1" dirty="0" smtClean="0"/>
              <a:t>Duties and Responsibilities</a:t>
            </a:r>
          </a:p>
          <a:p>
            <a:pPr>
              <a:buNone/>
            </a:pPr>
            <a:r>
              <a:rPr lang="en-GB" b="1" i="1" dirty="0" smtClean="0"/>
              <a:t>Some of the duties and responsibilities are ;</a:t>
            </a:r>
          </a:p>
          <a:p>
            <a:pPr>
              <a:buNone/>
            </a:pPr>
            <a:endParaRPr lang="en-GB" b="1" i="1" dirty="0" smtClean="0"/>
          </a:p>
          <a:p>
            <a:pPr lvl="1"/>
            <a:r>
              <a:rPr lang="en-GB" sz="2400" dirty="0" smtClean="0"/>
              <a:t>Recommend criteria for Board membership. </a:t>
            </a:r>
          </a:p>
          <a:p>
            <a:pPr lvl="1"/>
            <a:endParaRPr lang="en-GB" sz="2400" dirty="0" smtClean="0"/>
          </a:p>
          <a:p>
            <a:pPr lvl="1"/>
            <a:r>
              <a:rPr lang="en-GB" sz="2400" dirty="0" smtClean="0"/>
              <a:t>Identify and recruit candidates for the Board. </a:t>
            </a:r>
          </a:p>
          <a:p>
            <a:pPr lvl="1"/>
            <a:endParaRPr lang="en-GB" sz="2400" dirty="0" smtClean="0"/>
          </a:p>
          <a:p>
            <a:pPr lvl="1"/>
            <a:r>
              <a:rPr lang="en-GB" sz="2400" dirty="0" smtClean="0"/>
              <a:t>Conduct the appropriate and necessary inquiries into the backgrounds and qualifications of possible candidates for Board membership. </a:t>
            </a:r>
          </a:p>
          <a:p>
            <a:pPr>
              <a:buNone/>
            </a:pPr>
            <a:endParaRPr lang="en-GB" b="1" i="1" dirty="0" smtClean="0"/>
          </a:p>
          <a:p>
            <a:endParaRPr lang="en-GB" dirty="0" smtClean="0"/>
          </a:p>
          <a:p>
            <a:endParaRPr lang="en-GB" b="1" i="1"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1"/>
            <a:r>
              <a:rPr lang="en-GB" sz="2400" dirty="0" smtClean="0"/>
              <a:t>Recommend to the Board candidates to fill new or vacant positions on the Board. </a:t>
            </a:r>
          </a:p>
          <a:p>
            <a:pPr lvl="1">
              <a:buNone/>
            </a:pPr>
            <a:endParaRPr lang="en-GB" sz="2400" dirty="0" smtClean="0"/>
          </a:p>
          <a:p>
            <a:pPr lvl="1"/>
            <a:r>
              <a:rPr lang="en-GB" sz="2400" dirty="0" smtClean="0"/>
              <a:t>Recommend to the Board candidates for the election of directors at each annual meeting of stockholders. </a:t>
            </a:r>
          </a:p>
          <a:p>
            <a:pPr lvl="1">
              <a:buNone/>
            </a:pPr>
            <a:endParaRPr lang="en-GB" sz="2400" dirty="0" smtClean="0"/>
          </a:p>
          <a:p>
            <a:pPr lvl="1"/>
            <a:r>
              <a:rPr lang="en-GB" sz="2400" dirty="0" smtClean="0"/>
              <a:t>Oversee the Company's corporate governance matters and policies, including the development of a set of corporate governance principles, and periodically review such principles and recommend changes to the Board as necessary. </a:t>
            </a:r>
          </a:p>
          <a:p>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GB" sz="2400" dirty="0" smtClean="0"/>
              <a:t>Oversee the evaluation and assessment of the Board and Board committees.</a:t>
            </a:r>
          </a:p>
          <a:p>
            <a:pPr lvl="1">
              <a:buNone/>
            </a:pPr>
            <a:r>
              <a:rPr lang="en-GB" sz="2400" dirty="0" smtClean="0"/>
              <a:t> </a:t>
            </a:r>
          </a:p>
          <a:p>
            <a:pPr lvl="1"/>
            <a:r>
              <a:rPr lang="en-GB" sz="2400" dirty="0" smtClean="0"/>
              <a:t>Evaluate annually the performance of the Nominating Committee . </a:t>
            </a:r>
          </a:p>
          <a:p>
            <a:pPr lvl="1"/>
            <a:r>
              <a:rPr lang="en-GB" sz="2400" dirty="0" smtClean="0"/>
              <a:t>Perform such other duties and responsibilities as are consistent with the purpose of the Nominating or as may be assigned from time to time by the Board of Directors.</a:t>
            </a:r>
            <a:br>
              <a:rPr lang="en-GB" sz="2400" dirty="0" smtClean="0"/>
            </a:br>
            <a:endParaRPr lang="en-GB" sz="2400" dirty="0" smtClean="0"/>
          </a:p>
          <a:p>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224272"/>
          </a:xfrm>
        </p:spPr>
        <p:txBody>
          <a:bodyPr>
            <a:normAutofit/>
          </a:bodyPr>
          <a:lstStyle/>
          <a:p>
            <a:r>
              <a:rPr lang="en-GB" dirty="0" smtClean="0"/>
              <a:t>Summary</a:t>
            </a:r>
          </a:p>
          <a:p>
            <a:pPr lvl="1"/>
            <a:r>
              <a:rPr lang="en-GB" dirty="0" smtClean="0"/>
              <a:t>Overview of the Board</a:t>
            </a:r>
          </a:p>
          <a:p>
            <a:pPr lvl="2"/>
            <a:r>
              <a:rPr lang="en-GB" dirty="0" smtClean="0"/>
              <a:t>Board legal duties</a:t>
            </a:r>
          </a:p>
          <a:p>
            <a:pPr lvl="3"/>
            <a:r>
              <a:rPr lang="en-GB" dirty="0" smtClean="0"/>
              <a:t>May not be the federal law requirement but the state wants </a:t>
            </a:r>
            <a:r>
              <a:rPr lang="en-GB" dirty="0" err="1" smtClean="0"/>
              <a:t>BoDs</a:t>
            </a:r>
            <a:r>
              <a:rPr lang="en-GB" dirty="0" smtClean="0"/>
              <a:t>.</a:t>
            </a:r>
          </a:p>
          <a:p>
            <a:pPr lvl="2"/>
            <a:r>
              <a:rPr lang="en-GB" dirty="0" smtClean="0"/>
              <a:t>Firms profitability and increase in share value</a:t>
            </a:r>
          </a:p>
          <a:p>
            <a:pPr lvl="2"/>
            <a:r>
              <a:rPr lang="en-GB" dirty="0" smtClean="0"/>
              <a:t>Loyal and fair</a:t>
            </a:r>
          </a:p>
          <a:p>
            <a:pPr lvl="2"/>
            <a:r>
              <a:rPr lang="en-GB" dirty="0" smtClean="0"/>
              <a:t>Take care of the rule of ethics</a:t>
            </a:r>
          </a:p>
          <a:p>
            <a:pPr lvl="3"/>
            <a:r>
              <a:rPr lang="en-GB" dirty="0" smtClean="0"/>
              <a:t>Employment practices</a:t>
            </a:r>
          </a:p>
          <a:p>
            <a:pPr lvl="3"/>
            <a:r>
              <a:rPr lang="en-GB" dirty="0" smtClean="0"/>
              <a:t>Human rights</a:t>
            </a:r>
          </a:p>
          <a:p>
            <a:pPr lvl="3"/>
            <a:r>
              <a:rPr lang="en-GB" dirty="0" smtClean="0"/>
              <a:t>Environment regulations</a:t>
            </a:r>
          </a:p>
          <a:p>
            <a:pPr lvl="3"/>
            <a:r>
              <a:rPr lang="en-GB" dirty="0" smtClean="0"/>
              <a:t>Corruptions</a:t>
            </a:r>
          </a:p>
          <a:p>
            <a:pPr lvl="3"/>
            <a:r>
              <a:rPr lang="en-GB" dirty="0" smtClean="0"/>
              <a:t>Moral obligations</a:t>
            </a:r>
          </a:p>
          <a:p>
            <a:pPr lvl="1"/>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lstStyle/>
          <a:p>
            <a:r>
              <a:rPr lang="en-GB" dirty="0" smtClean="0"/>
              <a:t>Board Committees</a:t>
            </a:r>
          </a:p>
          <a:p>
            <a:pPr>
              <a:buNone/>
            </a:pPr>
            <a:endParaRPr lang="en-GB" dirty="0" smtClean="0"/>
          </a:p>
          <a:p>
            <a:pPr lvl="1"/>
            <a:r>
              <a:rPr lang="en-GB" dirty="0" smtClean="0"/>
              <a:t>An Executive Committee</a:t>
            </a:r>
          </a:p>
          <a:p>
            <a:pPr lvl="1"/>
            <a:r>
              <a:rPr lang="en-GB" dirty="0" smtClean="0"/>
              <a:t>A Finance Committee</a:t>
            </a:r>
          </a:p>
          <a:p>
            <a:pPr lvl="1"/>
            <a:r>
              <a:rPr lang="en-GB" dirty="0" smtClean="0"/>
              <a:t>A Public Relation Committee</a:t>
            </a:r>
          </a:p>
          <a:p>
            <a:pPr lvl="1"/>
            <a:endParaRPr lang="en-GB" dirty="0" smtClean="0"/>
          </a:p>
          <a:p>
            <a:r>
              <a:rPr lang="en-GB" dirty="0" smtClean="0"/>
              <a:t>Board Sub Committees</a:t>
            </a:r>
          </a:p>
          <a:p>
            <a:pPr lvl="1"/>
            <a:r>
              <a:rPr lang="en-GB" dirty="0" smtClean="0"/>
              <a:t>Audit Committee</a:t>
            </a:r>
          </a:p>
          <a:p>
            <a:pPr lvl="1"/>
            <a:r>
              <a:rPr lang="en-GB" dirty="0" smtClean="0"/>
              <a:t>Compensation Committee</a:t>
            </a:r>
          </a:p>
          <a:p>
            <a:pPr lvl="1"/>
            <a:r>
              <a:rPr lang="en-GB" dirty="0" smtClean="0"/>
              <a:t>Nomination Committee</a:t>
            </a:r>
          </a:p>
          <a:p>
            <a:pPr lvl="7">
              <a:buNone/>
            </a:pPr>
            <a:r>
              <a:rPr lang="en-GB" dirty="0" smtClean="0"/>
              <a:t>		</a:t>
            </a:r>
            <a:endParaRPr lang="en-GB" sz="2400" dirty="0" smtClean="0"/>
          </a:p>
          <a:p>
            <a:pPr lvl="7">
              <a:buNone/>
            </a:pPr>
            <a:r>
              <a:rPr lang="en-GB" sz="2400" dirty="0" smtClean="0"/>
              <a:t>			THE END</a:t>
            </a:r>
            <a:endParaRPr lang="en-GB" sz="2400"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fontScale="92500" lnSpcReduction="10000"/>
          </a:bodyPr>
          <a:lstStyle/>
          <a:p>
            <a:r>
              <a:rPr lang="en-GB" dirty="0" smtClean="0"/>
              <a:t>Last Lecture Review</a:t>
            </a:r>
          </a:p>
          <a:p>
            <a:pPr lvl="1">
              <a:lnSpc>
                <a:spcPct val="150000"/>
              </a:lnSpc>
            </a:pPr>
            <a:r>
              <a:rPr lang="en-GB" dirty="0" smtClean="0"/>
              <a:t>A </a:t>
            </a:r>
            <a:r>
              <a:rPr lang="en-GB" b="1" dirty="0" err="1" smtClean="0"/>
              <a:t>BoDs</a:t>
            </a:r>
            <a:r>
              <a:rPr lang="en-GB" dirty="0" smtClean="0"/>
              <a:t> is a body of elected or appointed members who jointly oversee the activities of a company.</a:t>
            </a:r>
          </a:p>
          <a:p>
            <a:pPr lvl="1">
              <a:lnSpc>
                <a:spcPct val="150000"/>
              </a:lnSpc>
            </a:pPr>
            <a:r>
              <a:rPr lang="en-GB" dirty="0" err="1" smtClean="0"/>
              <a:t>BoDs</a:t>
            </a:r>
            <a:r>
              <a:rPr lang="en-GB" dirty="0" smtClean="0"/>
              <a:t> are appointment at the public Annual General Meeting of shareholders.</a:t>
            </a:r>
          </a:p>
          <a:p>
            <a:pPr lvl="1">
              <a:lnSpc>
                <a:spcPct val="150000"/>
              </a:lnSpc>
            </a:pPr>
            <a:r>
              <a:rPr lang="en-GB" dirty="0" smtClean="0"/>
              <a:t>Types of board are depending upon company status as well as the territory where the company prevails. </a:t>
            </a:r>
          </a:p>
          <a:p>
            <a:pPr lvl="1">
              <a:lnSpc>
                <a:spcPct val="150000"/>
              </a:lnSpc>
            </a:pPr>
            <a:r>
              <a:rPr lang="en-GB" dirty="0" smtClean="0"/>
              <a:t>Normally, we can see One-Tier board in common law based societies (like US and UK) and Two-Tier board in civil law based societies (like Germany etc).</a:t>
            </a:r>
          </a:p>
          <a:p>
            <a:pPr lvl="1"/>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nSpc>
                <a:spcPct val="150000"/>
              </a:lnSpc>
            </a:pPr>
            <a:r>
              <a:rPr lang="en-GB" dirty="0" err="1" smtClean="0"/>
              <a:t>BoDs</a:t>
            </a:r>
            <a:r>
              <a:rPr lang="en-GB" dirty="0" smtClean="0"/>
              <a:t> functions involve to hire, evaluate or even fire the top management, to vote in support or against of major proposals as well as financial decisions. </a:t>
            </a:r>
          </a:p>
          <a:p>
            <a:pPr>
              <a:lnSpc>
                <a:spcPct val="150000"/>
              </a:lnSpc>
            </a:pPr>
            <a:r>
              <a:rPr lang="en-GB" dirty="0" smtClean="0"/>
              <a:t>In short, </a:t>
            </a:r>
            <a:r>
              <a:rPr lang="en-GB" dirty="0" err="1" smtClean="0"/>
              <a:t>BoDs</a:t>
            </a:r>
            <a:r>
              <a:rPr lang="en-GB" dirty="0" smtClean="0"/>
              <a:t> main primary function is to safeguard the shareholder’s interest.</a:t>
            </a:r>
          </a:p>
          <a:p>
            <a:pPr>
              <a:lnSpc>
                <a:spcPct val="150000"/>
              </a:lnSpc>
            </a:pPr>
            <a:r>
              <a:rPr lang="en-GB" dirty="0" smtClean="0"/>
              <a:t>But the most important factor is to think a lot before selecting your board.</a:t>
            </a:r>
          </a:p>
          <a:p>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224272"/>
          </a:xfrm>
        </p:spPr>
        <p:txBody>
          <a:bodyPr/>
          <a:lstStyle/>
          <a:p>
            <a:r>
              <a:rPr lang="en-GB" dirty="0" smtClean="0"/>
              <a:t>Lecture Outlines</a:t>
            </a:r>
          </a:p>
          <a:p>
            <a:pPr lvl="1"/>
            <a:r>
              <a:rPr lang="en-GB" dirty="0" smtClean="0"/>
              <a:t>Overview of the Board</a:t>
            </a:r>
          </a:p>
          <a:p>
            <a:pPr lvl="2"/>
            <a:r>
              <a:rPr lang="en-GB" dirty="0" smtClean="0"/>
              <a:t>Board legal duties</a:t>
            </a:r>
          </a:p>
          <a:p>
            <a:pPr lvl="3"/>
            <a:r>
              <a:rPr lang="en-GB" dirty="0" smtClean="0"/>
              <a:t>May not be the federal law requirement but the state wants </a:t>
            </a:r>
            <a:r>
              <a:rPr lang="en-GB" dirty="0" err="1" smtClean="0"/>
              <a:t>BoDs</a:t>
            </a:r>
            <a:r>
              <a:rPr lang="en-GB" dirty="0" smtClean="0"/>
              <a:t>.</a:t>
            </a:r>
          </a:p>
          <a:p>
            <a:pPr lvl="2"/>
            <a:r>
              <a:rPr lang="en-GB" dirty="0" smtClean="0"/>
              <a:t>Firms profitability and increase in share value</a:t>
            </a:r>
          </a:p>
          <a:p>
            <a:pPr lvl="2"/>
            <a:r>
              <a:rPr lang="en-GB" dirty="0" smtClean="0"/>
              <a:t>Loyal and fair</a:t>
            </a:r>
          </a:p>
          <a:p>
            <a:pPr lvl="2"/>
            <a:r>
              <a:rPr lang="en-GB" dirty="0" smtClean="0"/>
              <a:t>Take care of the rule of ethics</a:t>
            </a:r>
          </a:p>
          <a:p>
            <a:pPr lvl="3"/>
            <a:r>
              <a:rPr lang="en-GB" dirty="0" smtClean="0"/>
              <a:t>Employment practices</a:t>
            </a:r>
            <a:endParaRPr lang="en-GB" dirty="0"/>
          </a:p>
          <a:p>
            <a:pPr lvl="3"/>
            <a:r>
              <a:rPr lang="en-GB" dirty="0" smtClean="0"/>
              <a:t>Human rights</a:t>
            </a:r>
          </a:p>
          <a:p>
            <a:pPr lvl="3"/>
            <a:r>
              <a:rPr lang="en-GB" dirty="0" smtClean="0"/>
              <a:t>Environment regulations</a:t>
            </a:r>
          </a:p>
          <a:p>
            <a:pPr lvl="3"/>
            <a:r>
              <a:rPr lang="en-GB" dirty="0" smtClean="0"/>
              <a:t>Corruptions</a:t>
            </a:r>
          </a:p>
          <a:p>
            <a:pPr lvl="3"/>
            <a:r>
              <a:rPr lang="en-GB" dirty="0" smtClean="0"/>
              <a:t>Moral obligations</a:t>
            </a:r>
          </a:p>
          <a:p>
            <a:pPr lvl="3"/>
            <a:endParaRPr lang="en-GB" dirty="0" smtClean="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Board Committees</a:t>
            </a:r>
          </a:p>
          <a:p>
            <a:pPr>
              <a:buNone/>
            </a:pPr>
            <a:endParaRPr lang="en-GB" dirty="0" smtClean="0"/>
          </a:p>
          <a:p>
            <a:pPr lvl="1"/>
            <a:r>
              <a:rPr lang="en-GB" dirty="0" smtClean="0"/>
              <a:t>An Executive Committee</a:t>
            </a:r>
          </a:p>
          <a:p>
            <a:pPr lvl="1"/>
            <a:r>
              <a:rPr lang="en-GB" dirty="0" smtClean="0"/>
              <a:t>A Finance Committee</a:t>
            </a:r>
          </a:p>
          <a:p>
            <a:pPr lvl="1"/>
            <a:r>
              <a:rPr lang="en-GB" dirty="0" smtClean="0"/>
              <a:t>A Public Relation Committee</a:t>
            </a:r>
          </a:p>
          <a:p>
            <a:pPr lvl="1"/>
            <a:endParaRPr lang="en-GB" dirty="0" smtClean="0"/>
          </a:p>
          <a:p>
            <a:r>
              <a:rPr lang="en-GB" dirty="0" smtClean="0"/>
              <a:t>Board Sub Committees</a:t>
            </a:r>
          </a:p>
          <a:p>
            <a:pPr lvl="1"/>
            <a:r>
              <a:rPr lang="en-GB" dirty="0" smtClean="0"/>
              <a:t>Audit Committee</a:t>
            </a:r>
          </a:p>
          <a:p>
            <a:pPr lvl="1"/>
            <a:r>
              <a:rPr lang="en-GB" dirty="0" smtClean="0"/>
              <a:t>Compensation Committee</a:t>
            </a:r>
          </a:p>
          <a:p>
            <a:pPr lvl="1"/>
            <a:r>
              <a:rPr lang="en-GB" dirty="0" smtClean="0"/>
              <a:t>Nomination Committee</a:t>
            </a:r>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GB" b="1" i="1" dirty="0" smtClean="0"/>
              <a:t>Overview of the Board</a:t>
            </a:r>
          </a:p>
          <a:p>
            <a:pPr>
              <a:buNone/>
            </a:pPr>
            <a:endParaRPr lang="en-GB" b="1" i="1" dirty="0" smtClean="0"/>
          </a:p>
          <a:p>
            <a:r>
              <a:rPr lang="en-GB" b="1" dirty="0" smtClean="0"/>
              <a:t>The Board Legal Duties</a:t>
            </a:r>
          </a:p>
          <a:p>
            <a:pPr>
              <a:buNone/>
            </a:pPr>
            <a:endParaRPr lang="en-GB" b="1" dirty="0" smtClean="0"/>
          </a:p>
          <a:p>
            <a:pPr lvl="1"/>
            <a:r>
              <a:rPr lang="en-GB" b="1" dirty="0" smtClean="0"/>
              <a:t>No federal law explicitly dictates that public corporation must have a BODs.</a:t>
            </a:r>
          </a:p>
          <a:p>
            <a:pPr lvl="1"/>
            <a:endParaRPr lang="en-GB" b="1" dirty="0" smtClean="0"/>
          </a:p>
          <a:p>
            <a:pPr lvl="1"/>
            <a:r>
              <a:rPr lang="en-GB" b="1" dirty="0" smtClean="0"/>
              <a:t>State laws vary </a:t>
            </a:r>
            <a:r>
              <a:rPr lang="en-GB" b="1" dirty="0" smtClean="0"/>
              <a:t>from </a:t>
            </a:r>
            <a:r>
              <a:rPr lang="en-GB" b="1" dirty="0" smtClean="0"/>
              <a:t>one state to the others.</a:t>
            </a:r>
          </a:p>
          <a:p>
            <a:pPr lvl="1">
              <a:buNone/>
            </a:pPr>
            <a:endParaRPr lang="en-GB" b="1" dirty="0" smtClean="0"/>
          </a:p>
          <a:p>
            <a:pPr lvl="1"/>
            <a:r>
              <a:rPr lang="en-GB" b="1" dirty="0" smtClean="0"/>
              <a:t>Fortunately every state requires that a corporation having a BODs.</a:t>
            </a:r>
            <a:endParaRPr lang="en-GB" b="1"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GB" dirty="0" smtClean="0"/>
              <a:t>Directors are supposed to enhance the firm’s profitability and share value.</a:t>
            </a:r>
          </a:p>
          <a:p>
            <a:pPr lvl="1">
              <a:buNone/>
            </a:pPr>
            <a:endParaRPr lang="en-GB" dirty="0" smtClean="0"/>
          </a:p>
          <a:p>
            <a:pPr lvl="1"/>
            <a:r>
              <a:rPr lang="en-GB" dirty="0" smtClean="0"/>
              <a:t>Directors also have a duty of loyalty and fair dealing.</a:t>
            </a:r>
          </a:p>
          <a:p>
            <a:pPr lvl="1"/>
            <a:endParaRPr lang="en-GB" dirty="0" smtClean="0"/>
          </a:p>
          <a:p>
            <a:pPr lvl="1"/>
            <a:r>
              <a:rPr lang="en-GB" dirty="0" smtClean="0"/>
              <a:t>They must put the interest of shareholders before the their own individual interest.</a:t>
            </a:r>
          </a:p>
          <a:p>
            <a:pPr lvl="1"/>
            <a:endParaRPr lang="en-GB" dirty="0" smtClean="0"/>
          </a:p>
          <a:p>
            <a:pPr lvl="1"/>
            <a:r>
              <a:rPr lang="en-GB" dirty="0" smtClean="0"/>
              <a:t>Must perform the duty of care, means being informed and making rational decision.</a:t>
            </a:r>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endParaRPr lang="en-GB" dirty="0" smtClean="0"/>
          </a:p>
          <a:p>
            <a:pPr lvl="1"/>
            <a:endParaRPr lang="en-GB" dirty="0" smtClean="0"/>
          </a:p>
          <a:p>
            <a:pPr lvl="1"/>
            <a:r>
              <a:rPr lang="en-GB" dirty="0" smtClean="0"/>
              <a:t>Must perform the duty of Supervision to establish the rules of ethics by holding regularly meetings to review the firm’s performance, operations and management.</a:t>
            </a:r>
          </a:p>
          <a:p>
            <a:pPr lvl="2"/>
            <a:r>
              <a:rPr lang="en-GB" dirty="0" smtClean="0"/>
              <a:t>Business ethics are Employment Practices, Human Rights, Environment Regulations, Corruption, Moral Obligation of MNCs.</a:t>
            </a:r>
          </a:p>
          <a:p>
            <a:pPr lvl="1">
              <a:buNone/>
            </a:pPr>
            <a:endParaRPr lang="en-GB" dirty="0" smtClean="0"/>
          </a:p>
          <a:p>
            <a:pPr lvl="1"/>
            <a:r>
              <a:rPr lang="en-GB" dirty="0" smtClean="0"/>
              <a:t>They must ensure that the accurate financial reporting and objective auditing are taking place.</a:t>
            </a:r>
            <a:endParaRPr lang="en-GB" dirty="0"/>
          </a:p>
        </p:txBody>
      </p:sp>
      <p:sp>
        <p:nvSpPr>
          <p:cNvPr id="3" name="Title 2"/>
          <p:cNvSpPr>
            <a:spLocks noGrp="1"/>
          </p:cNvSpPr>
          <p:nvPr>
            <p:ph type="title"/>
          </p:nvPr>
        </p:nvSpPr>
        <p:spPr/>
        <p:txBody>
          <a:bodyPr/>
          <a:lstStyle/>
          <a:p>
            <a:pPr algn="ctr"/>
            <a:r>
              <a:rPr lang="en-GB" dirty="0" smtClean="0"/>
              <a:t>The Board of Directors</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158</TotalTime>
  <Words>1179</Words>
  <Application>Microsoft Office PowerPoint</Application>
  <PresentationFormat>On-screen Show (4:3)</PresentationFormat>
  <Paragraphs>192</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Corporate Governance</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lpstr>The Board of Directors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Governance</dc:title>
  <dc:creator>Irfan</dc:creator>
  <cp:lastModifiedBy>NTS</cp:lastModifiedBy>
  <cp:revision>51</cp:revision>
  <dcterms:created xsi:type="dcterms:W3CDTF">2006-08-16T00:00:00Z</dcterms:created>
  <dcterms:modified xsi:type="dcterms:W3CDTF">2013-04-22T11:38:31Z</dcterms:modified>
</cp:coreProperties>
</file>