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sldIdLst>
    <p:sldId id="256" r:id="rId2"/>
    <p:sldId id="264" r:id="rId3"/>
    <p:sldId id="257" r:id="rId4"/>
    <p:sldId id="260" r:id="rId5"/>
    <p:sldId id="261" r:id="rId6"/>
    <p:sldId id="262" r:id="rId7"/>
    <p:sldId id="263" r:id="rId8"/>
    <p:sldId id="265" r:id="rId9"/>
    <p:sldId id="266" r:id="rId10"/>
    <p:sldId id="267" r:id="rId11"/>
    <p:sldId id="268" r:id="rId12"/>
    <p:sldId id="25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3" r:id="rId26"/>
    <p:sldId id="281" r:id="rId27"/>
    <p:sldId id="282"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1" d="100"/>
          <a:sy n="71" d="100"/>
        </p:scale>
        <p:origin x="-127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6/18/2013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6/18/2013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6/18/2013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6/18/2013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6/18/2013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6/18/2013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6/18/2013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6/18/2013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6/18/2013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random/>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3200" dirty="0" smtClean="0">
                <a:solidFill>
                  <a:schemeClr val="accent1">
                    <a:lumMod val="50000"/>
                  </a:schemeClr>
                </a:solidFill>
              </a:rPr>
              <a:t>Maximization</a:t>
            </a:r>
          </a:p>
          <a:p>
            <a:r>
              <a:rPr lang="en-US" sz="2400" dirty="0" smtClean="0">
                <a:solidFill>
                  <a:schemeClr val="tx1"/>
                </a:solidFill>
              </a:rPr>
              <a:t>by</a:t>
            </a:r>
          </a:p>
          <a:p>
            <a:r>
              <a:rPr lang="en-US" sz="2400" dirty="0" smtClean="0">
                <a:solidFill>
                  <a:schemeClr val="tx1"/>
                </a:solidFill>
              </a:rPr>
              <a:t>Dr. </a:t>
            </a:r>
            <a:r>
              <a:rPr lang="en-US" sz="2400" dirty="0" err="1" smtClean="0">
                <a:solidFill>
                  <a:schemeClr val="tx1"/>
                </a:solidFill>
              </a:rPr>
              <a:t>Arshad</a:t>
            </a:r>
            <a:r>
              <a:rPr lang="en-US" sz="2400" dirty="0" smtClean="0">
                <a:solidFill>
                  <a:schemeClr val="tx1"/>
                </a:solidFill>
              </a:rPr>
              <a:t> </a:t>
            </a:r>
            <a:r>
              <a:rPr lang="en-US" sz="2400" dirty="0" err="1" smtClean="0">
                <a:solidFill>
                  <a:schemeClr val="tx1"/>
                </a:solidFill>
              </a:rPr>
              <a:t>zaheer</a:t>
            </a:r>
            <a:endParaRPr lang="en-US" sz="2400" dirty="0">
              <a:solidFill>
                <a:schemeClr val="tx1"/>
              </a:solidFill>
            </a:endParaRPr>
          </a:p>
        </p:txBody>
      </p:sp>
      <p:sp>
        <p:nvSpPr>
          <p:cNvPr id="2" name="Title 1"/>
          <p:cNvSpPr>
            <a:spLocks noGrp="1"/>
          </p:cNvSpPr>
          <p:nvPr>
            <p:ph type="ctrTitle"/>
          </p:nvPr>
        </p:nvSpPr>
        <p:spPr>
          <a:xfrm>
            <a:off x="685800" y="838200"/>
            <a:ext cx="7772400" cy="990600"/>
          </a:xfrm>
        </p:spPr>
        <p:txBody>
          <a:bodyPr>
            <a:normAutofit/>
          </a:bodyPr>
          <a:lstStyle/>
          <a:p>
            <a:pPr algn="ctr"/>
            <a:r>
              <a:rPr lang="en-US" sz="5400" b="1" dirty="0" smtClean="0">
                <a:solidFill>
                  <a:schemeClr val="tx1"/>
                </a:solidFill>
              </a:rPr>
              <a:t>Simplex Method</a:t>
            </a:r>
            <a:endParaRPr lang="en-US" sz="5400" b="1" dirty="0">
              <a:solidFill>
                <a:schemeClr val="tx1"/>
              </a:solidFill>
            </a:endParaRP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r>
              <a:rPr lang="en-US" dirty="0" smtClean="0">
                <a:solidFill>
                  <a:schemeClr val="accent6">
                    <a:lumMod val="75000"/>
                  </a:schemeClr>
                </a:solidFill>
              </a:rPr>
              <a:t>6.</a:t>
            </a:r>
            <a:r>
              <a:rPr lang="en-US" dirty="0" smtClean="0"/>
              <a:t>	</a:t>
            </a:r>
            <a:r>
              <a:rPr lang="en-US" sz="3000" b="1" dirty="0" smtClean="0"/>
              <a:t>Select an entering variable using the 	optimality condition</a:t>
            </a:r>
          </a:p>
          <a:p>
            <a:pPr>
              <a:buNone/>
            </a:pPr>
            <a:r>
              <a:rPr lang="en-US" dirty="0" smtClean="0"/>
              <a:t>The entering variable in a maximization probe is non basic variable with most negative co efficient in the f- row. The optimum is reached at the iteration where all the f- row coefficients are non negative</a:t>
            </a:r>
            <a:endParaRPr lang="en-US" dirty="0"/>
          </a:p>
        </p:txBody>
      </p:sp>
      <p:sp>
        <p:nvSpPr>
          <p:cNvPr id="4" name="Title 1"/>
          <p:cNvSpPr>
            <a:spLocks noGrp="1"/>
          </p:cNvSpPr>
          <p:nvPr>
            <p:ph type="title"/>
          </p:nvPr>
        </p:nvSpPr>
        <p:spPr/>
        <p:txBody>
          <a:bodyPr>
            <a:normAutofit/>
          </a:bodyPr>
          <a:lstStyle/>
          <a:p>
            <a:r>
              <a:rPr lang="en-US" sz="4000" dirty="0" smtClean="0"/>
              <a:t>Steps of Simplex Method (Details)</a:t>
            </a:r>
            <a:endParaRPr lang="en-US" sz="4000" dirty="0"/>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r>
              <a:rPr lang="en-US" dirty="0" smtClean="0">
                <a:solidFill>
                  <a:schemeClr val="accent6">
                    <a:lumMod val="75000"/>
                  </a:schemeClr>
                </a:solidFill>
              </a:rPr>
              <a:t>7.</a:t>
            </a:r>
            <a:r>
              <a:rPr lang="en-US" dirty="0" smtClean="0"/>
              <a:t>		</a:t>
            </a:r>
            <a:r>
              <a:rPr lang="en-US" sz="3000" b="1" dirty="0" smtClean="0"/>
              <a:t>Select a leaving variable using the 	feasibility condition</a:t>
            </a:r>
          </a:p>
          <a:p>
            <a:r>
              <a:rPr lang="en-US" dirty="0" smtClean="0"/>
              <a:t>In case of maximization the leaving variable is the basic variable associated with the smallest non negative ratio with the strictly positive denominator. There is no need to take ratios for negative and zero because they can not be entered into basic variable column. </a:t>
            </a:r>
            <a:endParaRPr lang="en-US" dirty="0"/>
          </a:p>
        </p:txBody>
      </p:sp>
      <p:sp>
        <p:nvSpPr>
          <p:cNvPr id="4" name="Title 1"/>
          <p:cNvSpPr>
            <a:spLocks noGrp="1"/>
          </p:cNvSpPr>
          <p:nvPr>
            <p:ph type="title"/>
          </p:nvPr>
        </p:nvSpPr>
        <p:spPr/>
        <p:txBody>
          <a:bodyPr>
            <a:normAutofit/>
          </a:bodyPr>
          <a:lstStyle/>
          <a:p>
            <a:r>
              <a:rPr lang="en-US" sz="4000" dirty="0" smtClean="0"/>
              <a:t>Steps of Simplex Method (Details)</a:t>
            </a:r>
            <a:endParaRPr lang="en-US" sz="4000" dirty="0"/>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514350" indent="-514350">
              <a:buNone/>
            </a:pPr>
            <a:r>
              <a:rPr lang="en-US" sz="3000" b="1" dirty="0" smtClean="0">
                <a:solidFill>
                  <a:schemeClr val="accent6">
                    <a:lumMod val="75000"/>
                  </a:schemeClr>
                </a:solidFill>
              </a:rPr>
              <a:t>8.</a:t>
            </a:r>
            <a:r>
              <a:rPr lang="en-US" sz="3000" b="1" dirty="0" smtClean="0"/>
              <a:t>		Write the optimal solution</a:t>
            </a:r>
          </a:p>
          <a:p>
            <a:pPr marL="514350" indent="-514350">
              <a:buNone/>
            </a:pPr>
            <a:r>
              <a:rPr lang="en-US" dirty="0" smtClean="0"/>
              <a:t>When the solution criteria is satisfied, the values of the decision variables will be taken from tableau from corresponding RHS.</a:t>
            </a:r>
          </a:p>
          <a:p>
            <a:pPr marL="514350" indent="-514350">
              <a:buNone/>
            </a:pPr>
            <a:endParaRPr lang="en-US" dirty="0" smtClean="0"/>
          </a:p>
          <a:p>
            <a:pPr marL="514350" indent="-514350">
              <a:buNone/>
            </a:pPr>
            <a:r>
              <a:rPr lang="en-US" dirty="0" smtClean="0">
                <a:solidFill>
                  <a:srgbClr val="FF0000"/>
                </a:solidFill>
              </a:rPr>
              <a:t>Put these values in the original maximization function to calculate optimal point.</a:t>
            </a:r>
          </a:p>
        </p:txBody>
      </p:sp>
      <p:sp>
        <p:nvSpPr>
          <p:cNvPr id="4" name="Title 1"/>
          <p:cNvSpPr>
            <a:spLocks noGrp="1"/>
          </p:cNvSpPr>
          <p:nvPr>
            <p:ph type="title"/>
          </p:nvPr>
        </p:nvSpPr>
        <p:spPr/>
        <p:txBody>
          <a:bodyPr>
            <a:normAutofit/>
          </a:bodyPr>
          <a:lstStyle/>
          <a:p>
            <a:r>
              <a:rPr lang="en-US" sz="4000" dirty="0" smtClean="0"/>
              <a:t>Steps of Simplex Method (Details)</a:t>
            </a:r>
            <a:endParaRPr lang="en-US" sz="4000" dirty="0"/>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51048"/>
            <a:ext cx="8534400" cy="758952"/>
          </a:xfrm>
        </p:spPr>
        <p:txBody>
          <a:bodyPr/>
          <a:lstStyle/>
          <a:p>
            <a:r>
              <a:rPr lang="en-US" b="1" dirty="0" smtClean="0">
                <a:solidFill>
                  <a:srgbClr val="FF0000"/>
                </a:solidFill>
              </a:rPr>
              <a:t>Illustration No 1</a:t>
            </a:r>
            <a:endParaRPr lang="en-US" b="1" dirty="0">
              <a:solidFill>
                <a:srgbClr val="FF0000"/>
              </a:solidFill>
            </a:endParaRPr>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Illustration</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Maximize: 	</a:t>
            </a:r>
            <a:r>
              <a:rPr lang="en-US" b="1" dirty="0" smtClean="0"/>
              <a:t>f=5x</a:t>
            </a:r>
            <a:r>
              <a:rPr lang="en-US" b="1" baseline="-25000" dirty="0" smtClean="0"/>
              <a:t>1</a:t>
            </a:r>
            <a:r>
              <a:rPr lang="en-US" b="1" dirty="0" smtClean="0"/>
              <a:t>+ 4x</a:t>
            </a:r>
            <a:r>
              <a:rPr lang="en-US" b="1" baseline="-25000" dirty="0" smtClean="0"/>
              <a:t>2		</a:t>
            </a:r>
            <a:r>
              <a:rPr lang="en-US" dirty="0" smtClean="0"/>
              <a:t>(Objective Function)</a:t>
            </a:r>
          </a:p>
          <a:p>
            <a:pPr>
              <a:buNone/>
            </a:pPr>
            <a:r>
              <a:rPr lang="en-US" dirty="0" smtClean="0"/>
              <a:t>Subject to:				(Constraints)</a:t>
            </a:r>
          </a:p>
          <a:p>
            <a:pPr>
              <a:buNone/>
            </a:pPr>
            <a:r>
              <a:rPr lang="en-US" dirty="0" smtClean="0"/>
              <a:t>		</a:t>
            </a:r>
            <a:r>
              <a:rPr lang="en-US" sz="3000" dirty="0" smtClean="0"/>
              <a:t>6x</a:t>
            </a:r>
            <a:r>
              <a:rPr lang="en-US" sz="3000" baseline="-25000" dirty="0" smtClean="0"/>
              <a:t>1</a:t>
            </a:r>
            <a:r>
              <a:rPr lang="en-US" sz="3000" dirty="0" smtClean="0"/>
              <a:t>+ 4x</a:t>
            </a:r>
            <a:r>
              <a:rPr lang="en-US" sz="3000" baseline="-25000" dirty="0" smtClean="0"/>
              <a:t>2</a:t>
            </a:r>
            <a:r>
              <a:rPr lang="en-US" sz="3000" dirty="0" smtClean="0"/>
              <a:t>  </a:t>
            </a:r>
            <a:r>
              <a:rPr lang="en-US" sz="3000" baseline="-25000" dirty="0" smtClean="0"/>
              <a:t>≤</a:t>
            </a:r>
            <a:r>
              <a:rPr lang="en-US" sz="3000" dirty="0" smtClean="0"/>
              <a:t> 24		(1)</a:t>
            </a:r>
          </a:p>
          <a:p>
            <a:pPr>
              <a:buNone/>
            </a:pPr>
            <a:r>
              <a:rPr lang="en-US" sz="3000" dirty="0" smtClean="0"/>
              <a:t>		x</a:t>
            </a:r>
            <a:r>
              <a:rPr lang="en-US" sz="3000" baseline="-25000" dirty="0" smtClean="0"/>
              <a:t>1</a:t>
            </a:r>
            <a:r>
              <a:rPr lang="en-US" sz="3000" dirty="0" smtClean="0"/>
              <a:t>+ 2x</a:t>
            </a:r>
            <a:r>
              <a:rPr lang="en-US" sz="3000" baseline="-25000" dirty="0" smtClean="0"/>
              <a:t>2</a:t>
            </a:r>
            <a:r>
              <a:rPr lang="en-US" sz="3000" dirty="0" smtClean="0"/>
              <a:t>    </a:t>
            </a:r>
            <a:r>
              <a:rPr lang="en-US" sz="3000" baseline="-25000" dirty="0" smtClean="0"/>
              <a:t>≤</a:t>
            </a:r>
            <a:r>
              <a:rPr lang="en-US" sz="3000" dirty="0" smtClean="0"/>
              <a:t> 6		(2)</a:t>
            </a:r>
          </a:p>
          <a:p>
            <a:pPr>
              <a:buNone/>
            </a:pPr>
            <a:r>
              <a:rPr lang="en-US" sz="3000" dirty="0" smtClean="0"/>
              <a:t>		-x</a:t>
            </a:r>
            <a:r>
              <a:rPr lang="en-US" sz="3000" baseline="-25000" dirty="0" smtClean="0"/>
              <a:t>1</a:t>
            </a:r>
            <a:r>
              <a:rPr lang="en-US" sz="3000" dirty="0" smtClean="0"/>
              <a:t>+ x</a:t>
            </a:r>
            <a:r>
              <a:rPr lang="en-US" sz="3000" baseline="-25000" dirty="0" smtClean="0"/>
              <a:t>2</a:t>
            </a:r>
            <a:r>
              <a:rPr lang="en-US" sz="3000" dirty="0" smtClean="0"/>
              <a:t>     </a:t>
            </a:r>
            <a:r>
              <a:rPr lang="en-US" sz="3000" baseline="-25000" dirty="0" smtClean="0"/>
              <a:t>≤</a:t>
            </a:r>
            <a:r>
              <a:rPr lang="en-US" sz="3000" dirty="0" smtClean="0"/>
              <a:t>  1		(3)</a:t>
            </a:r>
          </a:p>
          <a:p>
            <a:pPr>
              <a:buNone/>
            </a:pPr>
            <a:r>
              <a:rPr lang="en-US" sz="3000" dirty="0" smtClean="0"/>
              <a:t>			x</a:t>
            </a:r>
            <a:r>
              <a:rPr lang="en-US" sz="3000" baseline="-25000" dirty="0" smtClean="0"/>
              <a:t>2</a:t>
            </a:r>
            <a:r>
              <a:rPr lang="en-US" sz="3000" dirty="0" smtClean="0"/>
              <a:t>    </a:t>
            </a:r>
            <a:r>
              <a:rPr lang="en-US" sz="3000" baseline="-25000" dirty="0" smtClean="0"/>
              <a:t>≤</a:t>
            </a:r>
            <a:r>
              <a:rPr lang="en-US" sz="3000" dirty="0" smtClean="0"/>
              <a:t> 2		(4)</a:t>
            </a:r>
          </a:p>
          <a:p>
            <a:pPr>
              <a:buNone/>
            </a:pPr>
            <a:r>
              <a:rPr lang="en-US" sz="3000" dirty="0" smtClean="0"/>
              <a:t>					</a:t>
            </a:r>
            <a:r>
              <a:rPr lang="en-US" dirty="0" smtClean="0"/>
              <a:t>(Non-Negative Constraints)</a:t>
            </a:r>
            <a:endParaRPr lang="en-US" sz="3000" dirty="0" smtClean="0"/>
          </a:p>
          <a:p>
            <a:pPr>
              <a:buNone/>
            </a:pPr>
            <a:r>
              <a:rPr lang="en-US" sz="3200" dirty="0" smtClean="0"/>
              <a:t>			x</a:t>
            </a:r>
            <a:r>
              <a:rPr lang="en-US" sz="3200" baseline="-25000" dirty="0" smtClean="0"/>
              <a:t>1, </a:t>
            </a:r>
            <a:r>
              <a:rPr lang="en-US" sz="3200" dirty="0" smtClean="0"/>
              <a:t>x</a:t>
            </a:r>
            <a:r>
              <a:rPr lang="en-US" sz="3200" baseline="-25000" dirty="0" smtClean="0"/>
              <a:t>2   </a:t>
            </a:r>
            <a:r>
              <a:rPr lang="en-US" sz="4800" baseline="-25000" dirty="0" smtClean="0"/>
              <a:t>≥</a:t>
            </a:r>
            <a:r>
              <a:rPr lang="en-US" sz="3200" dirty="0" smtClean="0"/>
              <a:t> 0</a:t>
            </a:r>
            <a:endParaRPr lang="en-US" sz="3000" dirty="0"/>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4048"/>
            <a:ext cx="8534400" cy="758952"/>
          </a:xfrm>
        </p:spPr>
        <p:txBody>
          <a:bodyPr>
            <a:noAutofit/>
          </a:bodyPr>
          <a:lstStyle/>
          <a:p>
            <a:r>
              <a:rPr lang="en-US" sz="3200" dirty="0" smtClean="0"/>
              <a:t>Rewriting Constraints equations in 		homogeneous order</a:t>
            </a:r>
            <a:endParaRPr lang="en-US" sz="3200" dirty="0"/>
          </a:p>
        </p:txBody>
      </p:sp>
      <p:sp>
        <p:nvSpPr>
          <p:cNvPr id="3" name="Content Placeholder 2"/>
          <p:cNvSpPr>
            <a:spLocks noGrp="1"/>
          </p:cNvSpPr>
          <p:nvPr>
            <p:ph sz="quarter" idx="1"/>
          </p:nvPr>
        </p:nvSpPr>
        <p:spPr/>
        <p:txBody>
          <a:bodyPr/>
          <a:lstStyle/>
          <a:p>
            <a:pPr>
              <a:buNone/>
            </a:pPr>
            <a:r>
              <a:rPr lang="en-US" b="1" dirty="0" smtClean="0"/>
              <a:t>Step</a:t>
            </a:r>
            <a:r>
              <a:rPr lang="en-US" sz="2800" dirty="0" smtClean="0"/>
              <a:t> </a:t>
            </a:r>
            <a:r>
              <a:rPr lang="en-US" sz="2800" b="1" dirty="0" smtClean="0"/>
              <a:t>1.</a:t>
            </a:r>
            <a:r>
              <a:rPr lang="en-US" dirty="0" smtClean="0"/>
              <a:t>Rewriting Constraints equations in 		homogeneous order</a:t>
            </a:r>
          </a:p>
          <a:p>
            <a:pPr>
              <a:buNone/>
            </a:pPr>
            <a:r>
              <a:rPr lang="en-US" sz="2800" dirty="0" smtClean="0"/>
              <a:t>		</a:t>
            </a:r>
            <a:r>
              <a:rPr lang="en-US" sz="3200" dirty="0" smtClean="0"/>
              <a:t>6x</a:t>
            </a:r>
            <a:r>
              <a:rPr lang="en-US" sz="3200" baseline="-25000" dirty="0" smtClean="0"/>
              <a:t>1</a:t>
            </a:r>
            <a:r>
              <a:rPr lang="en-US" sz="3200" dirty="0" smtClean="0"/>
              <a:t>+ 4x</a:t>
            </a:r>
            <a:r>
              <a:rPr lang="en-US" sz="3200" baseline="-25000" dirty="0" smtClean="0"/>
              <a:t>2</a:t>
            </a:r>
            <a:r>
              <a:rPr lang="en-US" sz="3200" dirty="0" smtClean="0"/>
              <a:t> </a:t>
            </a:r>
            <a:r>
              <a:rPr lang="en-US" sz="2800" dirty="0" smtClean="0"/>
              <a:t> ≤ </a:t>
            </a:r>
            <a:r>
              <a:rPr lang="en-US" sz="3200" dirty="0" smtClean="0"/>
              <a:t>24		(1)</a:t>
            </a:r>
          </a:p>
          <a:p>
            <a:pPr>
              <a:buNone/>
            </a:pPr>
            <a:r>
              <a:rPr lang="en-US" sz="3200" dirty="0" smtClean="0"/>
              <a:t>		x</a:t>
            </a:r>
            <a:r>
              <a:rPr lang="en-US" sz="3200" baseline="-25000" dirty="0" smtClean="0"/>
              <a:t>1</a:t>
            </a:r>
            <a:r>
              <a:rPr lang="en-US" sz="3200" dirty="0" smtClean="0"/>
              <a:t>+ </a:t>
            </a:r>
            <a:r>
              <a:rPr lang="en-US" sz="2800" dirty="0" smtClean="0"/>
              <a:t>2x</a:t>
            </a:r>
            <a:r>
              <a:rPr lang="en-US" sz="3200" baseline="-25000" dirty="0" smtClean="0"/>
              <a:t>2</a:t>
            </a:r>
            <a:r>
              <a:rPr lang="en-US" sz="2800" dirty="0" smtClean="0"/>
              <a:t>     ≤</a:t>
            </a:r>
            <a:r>
              <a:rPr lang="en-US" sz="3200" dirty="0" smtClean="0"/>
              <a:t> 6		(2)</a:t>
            </a:r>
          </a:p>
          <a:p>
            <a:pPr>
              <a:buNone/>
            </a:pPr>
            <a:r>
              <a:rPr lang="en-US" sz="3200" dirty="0" smtClean="0"/>
              <a:t>		-x</a:t>
            </a:r>
            <a:r>
              <a:rPr lang="en-US" sz="3200" baseline="-25000" dirty="0" smtClean="0"/>
              <a:t>1</a:t>
            </a:r>
            <a:r>
              <a:rPr lang="en-US" sz="3200" dirty="0" smtClean="0"/>
              <a:t>+ x</a:t>
            </a:r>
            <a:r>
              <a:rPr lang="en-US" sz="3200" baseline="-25000" dirty="0" smtClean="0"/>
              <a:t>2</a:t>
            </a:r>
            <a:r>
              <a:rPr lang="en-US" sz="3200" dirty="0" smtClean="0"/>
              <a:t>     </a:t>
            </a:r>
            <a:r>
              <a:rPr lang="en-US" sz="2800" dirty="0" smtClean="0"/>
              <a:t>≤</a:t>
            </a:r>
            <a:r>
              <a:rPr lang="en-US" sz="3200" dirty="0" smtClean="0"/>
              <a:t> 1		(3)</a:t>
            </a:r>
          </a:p>
          <a:p>
            <a:pPr>
              <a:buNone/>
            </a:pPr>
            <a:r>
              <a:rPr lang="en-US" sz="2800" dirty="0" smtClean="0"/>
              <a:t>		 0x</a:t>
            </a:r>
            <a:r>
              <a:rPr lang="en-US" sz="2800" baseline="-25000" dirty="0" smtClean="0"/>
              <a:t>1</a:t>
            </a:r>
            <a:r>
              <a:rPr lang="en-US" sz="2800" dirty="0" smtClean="0"/>
              <a:t>+ x</a:t>
            </a:r>
            <a:r>
              <a:rPr lang="en-US" sz="2800" baseline="-25000" dirty="0" smtClean="0"/>
              <a:t>2 </a:t>
            </a:r>
            <a:r>
              <a:rPr lang="en-US" sz="2800" dirty="0" smtClean="0"/>
              <a:t>     ≤ 2		(4)</a:t>
            </a:r>
          </a:p>
          <a:p>
            <a:pPr>
              <a:buNone/>
            </a:pPr>
            <a:r>
              <a:rPr lang="en-US" sz="2800" dirty="0" smtClean="0"/>
              <a:t>		x</a:t>
            </a:r>
            <a:r>
              <a:rPr lang="en-US" sz="2800" baseline="-25000" dirty="0" smtClean="0"/>
              <a:t>1, </a:t>
            </a:r>
            <a:r>
              <a:rPr lang="en-US" sz="2800" dirty="0" smtClean="0"/>
              <a:t>x</a:t>
            </a:r>
            <a:r>
              <a:rPr lang="en-US" sz="2800" baseline="-25000" dirty="0" smtClean="0"/>
              <a:t>2   </a:t>
            </a:r>
            <a:r>
              <a:rPr lang="en-US" sz="4400" baseline="-25000" dirty="0" smtClean="0"/>
              <a:t>≥</a:t>
            </a:r>
            <a:r>
              <a:rPr lang="en-US" sz="2800" dirty="0" smtClean="0"/>
              <a:t> 0</a:t>
            </a:r>
          </a:p>
          <a:p>
            <a:endParaRPr lang="en-US" dirty="0"/>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Inequalities Constraints in Equation Form</a:t>
            </a:r>
            <a:endParaRPr lang="en-US" dirty="0"/>
          </a:p>
        </p:txBody>
      </p:sp>
      <p:sp>
        <p:nvSpPr>
          <p:cNvPr id="3" name="Content Placeholder 2"/>
          <p:cNvSpPr>
            <a:spLocks noGrp="1"/>
          </p:cNvSpPr>
          <p:nvPr>
            <p:ph sz="quarter" idx="1"/>
          </p:nvPr>
        </p:nvSpPr>
        <p:spPr>
          <a:xfrm>
            <a:off x="301752" y="1447800"/>
            <a:ext cx="8503920" cy="5334000"/>
          </a:xfrm>
        </p:spPr>
        <p:txBody>
          <a:bodyPr>
            <a:noAutofit/>
          </a:bodyPr>
          <a:lstStyle/>
          <a:p>
            <a:pPr>
              <a:buNone/>
            </a:pPr>
            <a:r>
              <a:rPr lang="en-US" dirty="0" smtClean="0"/>
              <a:t>Write inequalities constraints in equation form by adding slack variable “S”.</a:t>
            </a:r>
          </a:p>
          <a:p>
            <a:pPr>
              <a:buNone/>
            </a:pPr>
            <a:r>
              <a:rPr lang="en-US" dirty="0" smtClean="0"/>
              <a:t>		e.g.	6x</a:t>
            </a:r>
            <a:r>
              <a:rPr lang="en-US" baseline="-25000" dirty="0" smtClean="0"/>
              <a:t>1</a:t>
            </a:r>
            <a:r>
              <a:rPr lang="en-US" dirty="0" smtClean="0"/>
              <a:t>+ 4x</a:t>
            </a:r>
            <a:r>
              <a:rPr lang="en-US" baseline="-25000" dirty="0" smtClean="0"/>
              <a:t>2</a:t>
            </a:r>
            <a:r>
              <a:rPr lang="en-US" dirty="0" smtClean="0"/>
              <a:t>+ S = 24	(S is slack variable)</a:t>
            </a:r>
          </a:p>
          <a:p>
            <a:pPr>
              <a:buNone/>
            </a:pPr>
            <a:r>
              <a:rPr lang="en-US" dirty="0" smtClean="0"/>
              <a:t>	Let S</a:t>
            </a:r>
            <a:r>
              <a:rPr lang="en-US" baseline="-25000" dirty="0" smtClean="0"/>
              <a:t>1</a:t>
            </a:r>
            <a:r>
              <a:rPr lang="en-US" dirty="0" smtClean="0"/>
              <a:t>, S</a:t>
            </a:r>
            <a:r>
              <a:rPr lang="en-US" baseline="-25000" dirty="0" smtClean="0"/>
              <a:t>2</a:t>
            </a:r>
            <a:r>
              <a:rPr lang="en-US" dirty="0" smtClean="0"/>
              <a:t>, S</a:t>
            </a:r>
            <a:r>
              <a:rPr lang="en-US" baseline="-25000" dirty="0" smtClean="0"/>
              <a:t>3</a:t>
            </a:r>
            <a:r>
              <a:rPr lang="en-US" dirty="0" smtClean="0"/>
              <a:t> and S</a:t>
            </a:r>
            <a:r>
              <a:rPr lang="en-US" baseline="-25000" dirty="0" smtClean="0"/>
              <a:t>4</a:t>
            </a:r>
            <a:r>
              <a:rPr lang="en-US" dirty="0" smtClean="0"/>
              <a:t> be the slack variables for first, second, third and fourth constraints respectively.</a:t>
            </a:r>
          </a:p>
          <a:p>
            <a:pPr>
              <a:buNone/>
            </a:pPr>
            <a:r>
              <a:rPr lang="en-US" dirty="0" smtClean="0"/>
              <a:t>			6x</a:t>
            </a:r>
            <a:r>
              <a:rPr lang="en-US" baseline="-25000" dirty="0" smtClean="0"/>
              <a:t>1</a:t>
            </a:r>
            <a:r>
              <a:rPr lang="en-US" dirty="0" smtClean="0"/>
              <a:t>+ 4x</a:t>
            </a:r>
            <a:r>
              <a:rPr lang="en-US" baseline="-25000" dirty="0" smtClean="0"/>
              <a:t>2</a:t>
            </a:r>
            <a:r>
              <a:rPr lang="en-US" dirty="0" smtClean="0"/>
              <a:t>+ S1 = 24		………….	(5)</a:t>
            </a:r>
          </a:p>
          <a:p>
            <a:pPr>
              <a:buNone/>
            </a:pPr>
            <a:r>
              <a:rPr lang="en-US" dirty="0" smtClean="0"/>
              <a:t>			x</a:t>
            </a:r>
            <a:r>
              <a:rPr lang="en-US" baseline="-25000" dirty="0" smtClean="0"/>
              <a:t>1</a:t>
            </a:r>
            <a:r>
              <a:rPr lang="en-US" dirty="0" smtClean="0"/>
              <a:t>+ 2x</a:t>
            </a:r>
            <a:r>
              <a:rPr lang="en-US" baseline="-25000" dirty="0" smtClean="0"/>
              <a:t>2</a:t>
            </a:r>
            <a:r>
              <a:rPr lang="en-US" dirty="0" smtClean="0"/>
              <a:t>+ S</a:t>
            </a:r>
            <a:r>
              <a:rPr lang="en-US" baseline="-25000" dirty="0" smtClean="0"/>
              <a:t>2</a:t>
            </a:r>
            <a:r>
              <a:rPr lang="en-US" dirty="0" smtClean="0"/>
              <a:t>    =  6		………….	(6)</a:t>
            </a:r>
          </a:p>
          <a:p>
            <a:pPr>
              <a:buNone/>
            </a:pPr>
            <a:r>
              <a:rPr lang="en-US" dirty="0" smtClean="0"/>
              <a:t>			-x</a:t>
            </a:r>
            <a:r>
              <a:rPr lang="en-US" baseline="-25000" dirty="0" smtClean="0"/>
              <a:t>1</a:t>
            </a:r>
            <a:r>
              <a:rPr lang="en-US" dirty="0" smtClean="0"/>
              <a:t>+ x</a:t>
            </a:r>
            <a:r>
              <a:rPr lang="en-US" baseline="-25000" dirty="0" smtClean="0"/>
              <a:t>2</a:t>
            </a:r>
            <a:r>
              <a:rPr lang="en-US" dirty="0" smtClean="0"/>
              <a:t> + S</a:t>
            </a:r>
            <a:r>
              <a:rPr lang="en-US" baseline="-25000" dirty="0" smtClean="0"/>
              <a:t>3</a:t>
            </a:r>
            <a:r>
              <a:rPr lang="en-US" dirty="0" smtClean="0"/>
              <a:t>    = 1		………….	(7)</a:t>
            </a:r>
          </a:p>
          <a:p>
            <a:pPr>
              <a:buNone/>
            </a:pPr>
            <a:r>
              <a:rPr lang="en-US" dirty="0" smtClean="0"/>
              <a:t>			0x</a:t>
            </a:r>
            <a:r>
              <a:rPr lang="en-US" baseline="-25000" dirty="0" smtClean="0"/>
              <a:t>1</a:t>
            </a:r>
            <a:r>
              <a:rPr lang="en-US" dirty="0" smtClean="0"/>
              <a:t>+ x</a:t>
            </a:r>
            <a:r>
              <a:rPr lang="en-US" baseline="-25000" dirty="0" smtClean="0"/>
              <a:t>2</a:t>
            </a:r>
            <a:r>
              <a:rPr lang="en-US" dirty="0" smtClean="0"/>
              <a:t>+ S</a:t>
            </a:r>
            <a:r>
              <a:rPr lang="en-US" baseline="-25000" dirty="0" smtClean="0"/>
              <a:t>4</a:t>
            </a:r>
            <a:r>
              <a:rPr lang="en-US" dirty="0" smtClean="0"/>
              <a:t>    = 2		………….	(8)</a:t>
            </a:r>
          </a:p>
          <a:p>
            <a:pPr>
              <a:buNone/>
            </a:pPr>
            <a:r>
              <a:rPr lang="en-US" dirty="0" smtClean="0"/>
              <a:t>			x</a:t>
            </a:r>
            <a:r>
              <a:rPr lang="en-US" baseline="-25000" dirty="0" smtClean="0"/>
              <a:t>1</a:t>
            </a:r>
            <a:r>
              <a:rPr lang="en-US" dirty="0" smtClean="0"/>
              <a:t>, x</a:t>
            </a:r>
            <a:r>
              <a:rPr lang="en-US" baseline="-25000" dirty="0" smtClean="0"/>
              <a:t>2</a:t>
            </a:r>
            <a:r>
              <a:rPr lang="en-US" dirty="0" smtClean="0"/>
              <a:t>,S</a:t>
            </a:r>
            <a:r>
              <a:rPr lang="en-US" baseline="-25000" dirty="0" smtClean="0"/>
              <a:t>1</a:t>
            </a:r>
            <a:r>
              <a:rPr lang="en-US" dirty="0" smtClean="0"/>
              <a:t>, S</a:t>
            </a:r>
            <a:r>
              <a:rPr lang="en-US" baseline="-25000" dirty="0" smtClean="0"/>
              <a:t>2</a:t>
            </a:r>
            <a:r>
              <a:rPr lang="en-US" dirty="0" smtClean="0"/>
              <a:t>,S</a:t>
            </a:r>
            <a:r>
              <a:rPr lang="en-US" baseline="-25000" dirty="0" smtClean="0"/>
              <a:t>3</a:t>
            </a:r>
            <a:r>
              <a:rPr lang="en-US" dirty="0" smtClean="0"/>
              <a:t>, S</a:t>
            </a:r>
            <a:r>
              <a:rPr lang="en-US" baseline="-25000" dirty="0" smtClean="0"/>
              <a:t>4</a:t>
            </a:r>
            <a:r>
              <a:rPr lang="en-US" dirty="0" smtClean="0"/>
              <a:t> ≥ 0	    </a:t>
            </a:r>
            <a:r>
              <a:rPr lang="en-US" sz="2800" b="1" dirty="0" smtClean="0">
                <a:solidFill>
                  <a:srgbClr val="FF0000"/>
                </a:solidFill>
                <a:latin typeface="Times New Roman" pitchFamily="18" charset="0"/>
                <a:cs typeface="Times New Roman" pitchFamily="18" charset="0"/>
              </a:rPr>
              <a:t>f-5X</a:t>
            </a:r>
            <a:r>
              <a:rPr lang="en-US" sz="2800" b="1" baseline="-25000" dirty="0" smtClean="0">
                <a:solidFill>
                  <a:srgbClr val="FF0000"/>
                </a:solidFill>
                <a:latin typeface="Times New Roman" pitchFamily="18" charset="0"/>
                <a:cs typeface="Times New Roman" pitchFamily="18" charset="0"/>
              </a:rPr>
              <a:t>1 </a:t>
            </a:r>
            <a:r>
              <a:rPr lang="en-US" sz="2800" b="1" dirty="0">
                <a:solidFill>
                  <a:srgbClr val="FF0000"/>
                </a:solidFill>
                <a:latin typeface="Times New Roman" pitchFamily="18" charset="0"/>
                <a:cs typeface="Times New Roman" pitchFamily="18" charset="0"/>
              </a:rPr>
              <a:t>-4X</a:t>
            </a:r>
            <a:r>
              <a:rPr lang="en-US" sz="2800" b="1" baseline="-25000" dirty="0">
                <a:solidFill>
                  <a:srgbClr val="FF0000"/>
                </a:solidFill>
                <a:latin typeface="Times New Roman" pitchFamily="18" charset="0"/>
                <a:cs typeface="Times New Roman" pitchFamily="18" charset="0"/>
              </a:rPr>
              <a:t>2 </a:t>
            </a:r>
            <a:r>
              <a:rPr lang="en-US" sz="2800" b="1" dirty="0">
                <a:solidFill>
                  <a:srgbClr val="FF0000"/>
                </a:solidFill>
                <a:latin typeface="Times New Roman" pitchFamily="18" charset="0"/>
                <a:cs typeface="Times New Roman" pitchFamily="18" charset="0"/>
              </a:rPr>
              <a:t> =0</a:t>
            </a:r>
            <a:endParaRPr lang="en-US" sz="2800" b="1" baseline="-25000" dirty="0">
              <a:solidFill>
                <a:srgbClr val="FF0000"/>
              </a:solidFill>
              <a:latin typeface="Times New Roman" pitchFamily="18" charset="0"/>
              <a:cs typeface="Times New Roman" pitchFamily="18" charset="0"/>
            </a:endParaRPr>
          </a:p>
          <a:p>
            <a:pPr>
              <a:buNone/>
            </a:pPr>
            <a:endParaRPr lang="en-US" dirty="0" smtClean="0"/>
          </a:p>
          <a:p>
            <a:pPr>
              <a:buNone/>
            </a:pPr>
            <a:endParaRPr lang="en-US" dirty="0"/>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Initial feasible solution</a:t>
            </a:r>
            <a:endParaRPr lang="en-US" dirty="0"/>
          </a:p>
        </p:txBody>
      </p:sp>
      <p:sp>
        <p:nvSpPr>
          <p:cNvPr id="3" name="Content Placeholder 2"/>
          <p:cNvSpPr>
            <a:spLocks noGrp="1"/>
          </p:cNvSpPr>
          <p:nvPr>
            <p:ph sz="quarter" idx="1"/>
          </p:nvPr>
        </p:nvSpPr>
        <p:spPr>
          <a:xfrm>
            <a:off x="301752" y="1298448"/>
            <a:ext cx="8503920" cy="5330952"/>
          </a:xfrm>
        </p:spPr>
        <p:txBody>
          <a:bodyPr>
            <a:noAutofit/>
          </a:bodyPr>
          <a:lstStyle/>
          <a:p>
            <a:pPr>
              <a:spcBef>
                <a:spcPts val="0"/>
              </a:spcBef>
              <a:buNone/>
            </a:pPr>
            <a:r>
              <a:rPr lang="en-US" dirty="0" smtClean="0"/>
              <a:t>	How many variable will be given Arbitrary values = </a:t>
            </a:r>
          </a:p>
          <a:p>
            <a:pPr>
              <a:spcBef>
                <a:spcPts val="0"/>
              </a:spcBef>
              <a:buNone/>
            </a:pPr>
            <a:r>
              <a:rPr lang="en-US" dirty="0" smtClean="0"/>
              <a:t>				# of Variables -- # of Equations</a:t>
            </a:r>
          </a:p>
          <a:p>
            <a:pPr>
              <a:spcBef>
                <a:spcPts val="0"/>
              </a:spcBef>
              <a:buNone/>
            </a:pPr>
            <a:r>
              <a:rPr lang="en-US" dirty="0" smtClean="0"/>
              <a:t>					6	-	4	=	2	</a:t>
            </a:r>
          </a:p>
          <a:p>
            <a:pPr>
              <a:spcBef>
                <a:spcPts val="0"/>
              </a:spcBef>
              <a:buNone/>
            </a:pPr>
            <a:r>
              <a:rPr lang="en-US" dirty="0" smtClean="0"/>
              <a:t>	Let 	x1= 0,  x2 = 0</a:t>
            </a:r>
          </a:p>
          <a:p>
            <a:pPr>
              <a:spcBef>
                <a:spcPts val="0"/>
              </a:spcBef>
              <a:buNone/>
            </a:pPr>
            <a:r>
              <a:rPr lang="en-US" dirty="0" smtClean="0"/>
              <a:t>	Putting above values in objective function (f=5x1+ 4x2) and equation 5-8, </a:t>
            </a:r>
          </a:p>
          <a:p>
            <a:pPr>
              <a:spcBef>
                <a:spcPts val="0"/>
              </a:spcBef>
              <a:buNone/>
            </a:pPr>
            <a:r>
              <a:rPr lang="en-US" dirty="0" smtClean="0"/>
              <a:t>			f = 0</a:t>
            </a:r>
          </a:p>
          <a:p>
            <a:pPr>
              <a:spcBef>
                <a:spcPts val="0"/>
              </a:spcBef>
              <a:buNone/>
            </a:pPr>
            <a:r>
              <a:rPr lang="en-US" dirty="0" smtClean="0"/>
              <a:t>			S1 = 24						S2 = 6</a:t>
            </a:r>
          </a:p>
          <a:p>
            <a:pPr>
              <a:spcBef>
                <a:spcPts val="0"/>
              </a:spcBef>
              <a:buNone/>
            </a:pPr>
            <a:r>
              <a:rPr lang="en-US" dirty="0" smtClean="0"/>
              <a:t>			S3 = 1</a:t>
            </a:r>
          </a:p>
          <a:p>
            <a:pPr>
              <a:spcBef>
                <a:spcPts val="0"/>
              </a:spcBef>
              <a:buNone/>
            </a:pPr>
            <a:r>
              <a:rPr lang="en-US" dirty="0" smtClean="0"/>
              <a:t>			S4 = 2</a:t>
            </a:r>
          </a:p>
          <a:p>
            <a:pPr algn="ctr">
              <a:spcBef>
                <a:spcPts val="0"/>
              </a:spcBef>
              <a:buNone/>
            </a:pPr>
            <a:r>
              <a:rPr lang="en-US" dirty="0" smtClean="0"/>
              <a:t>x</a:t>
            </a:r>
            <a:r>
              <a:rPr lang="en-US" baseline="-25000" dirty="0" smtClean="0"/>
              <a:t>1</a:t>
            </a:r>
            <a:r>
              <a:rPr lang="en-US" dirty="0" smtClean="0"/>
              <a:t>, x</a:t>
            </a:r>
            <a:r>
              <a:rPr lang="en-US" baseline="-25000" dirty="0" smtClean="0"/>
              <a:t>2</a:t>
            </a:r>
            <a:r>
              <a:rPr lang="en-US" dirty="0" smtClean="0"/>
              <a:t>,S</a:t>
            </a:r>
            <a:r>
              <a:rPr lang="en-US" baseline="-25000" dirty="0" smtClean="0"/>
              <a:t>1</a:t>
            </a:r>
            <a:r>
              <a:rPr lang="en-US" dirty="0" smtClean="0"/>
              <a:t>, S</a:t>
            </a:r>
            <a:r>
              <a:rPr lang="en-US" baseline="-25000" dirty="0" smtClean="0"/>
              <a:t>2</a:t>
            </a:r>
            <a:r>
              <a:rPr lang="en-US" dirty="0" smtClean="0"/>
              <a:t>,S</a:t>
            </a:r>
            <a:r>
              <a:rPr lang="en-US" baseline="-25000" dirty="0" smtClean="0"/>
              <a:t>3</a:t>
            </a:r>
            <a:r>
              <a:rPr lang="en-US" dirty="0" smtClean="0"/>
              <a:t>, S</a:t>
            </a:r>
            <a:r>
              <a:rPr lang="en-US" baseline="-25000" dirty="0" smtClean="0"/>
              <a:t>4</a:t>
            </a:r>
            <a:r>
              <a:rPr lang="en-US" dirty="0" smtClean="0"/>
              <a:t> ≥ 0</a:t>
            </a:r>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52400" y="1371600"/>
          <a:ext cx="8915400" cy="5257800"/>
        </p:xfrm>
        <a:graphic>
          <a:graphicData uri="http://schemas.openxmlformats.org/drawingml/2006/table">
            <a:tbl>
              <a:tblPr firstRow="1" bandRow="1">
                <a:tableStyleId>{5C22544A-7EE6-4342-B048-85BDC9FD1C3A}</a:tableStyleId>
              </a:tblPr>
              <a:tblGrid>
                <a:gridCol w="1143000"/>
                <a:gridCol w="609600"/>
                <a:gridCol w="609600"/>
                <a:gridCol w="762000"/>
                <a:gridCol w="762000"/>
                <a:gridCol w="685800"/>
                <a:gridCol w="762000"/>
                <a:gridCol w="1066800"/>
                <a:gridCol w="2514600"/>
              </a:tblGrid>
              <a:tr h="370840">
                <a:tc>
                  <a:txBody>
                    <a:bodyPr/>
                    <a:lstStyle/>
                    <a:p>
                      <a:pPr marL="0" marR="0" algn="ctr">
                        <a:lnSpc>
                          <a:spcPct val="115000"/>
                        </a:lnSpc>
                        <a:spcBef>
                          <a:spcPts val="0"/>
                        </a:spcBef>
                        <a:spcAft>
                          <a:spcPts val="0"/>
                        </a:spcAft>
                      </a:pPr>
                      <a:r>
                        <a:rPr lang="en-US" sz="2500" dirty="0" smtClean="0"/>
                        <a:t>Basic</a:t>
                      </a:r>
                      <a:endParaRPr lang="en-US" sz="25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dirty="0"/>
                        <a:t>x</a:t>
                      </a:r>
                      <a:r>
                        <a:rPr lang="en-US" sz="2500" baseline="-25000" dirty="0"/>
                        <a:t>1</a:t>
                      </a:r>
                      <a:endParaRPr lang="en-US" sz="25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dirty="0"/>
                        <a:t>x</a:t>
                      </a:r>
                      <a:r>
                        <a:rPr lang="en-US" sz="2500" baseline="-25000" dirty="0"/>
                        <a:t>2</a:t>
                      </a:r>
                      <a:endParaRPr lang="en-US" sz="25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dirty="0"/>
                        <a:t>S</a:t>
                      </a:r>
                      <a:r>
                        <a:rPr lang="en-US" sz="2500" baseline="-25000" dirty="0"/>
                        <a:t>1</a:t>
                      </a:r>
                      <a:endParaRPr lang="en-US" sz="25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dirty="0"/>
                        <a:t>S</a:t>
                      </a:r>
                      <a:r>
                        <a:rPr lang="en-US" sz="2500" baseline="-25000" dirty="0"/>
                        <a:t>2</a:t>
                      </a:r>
                      <a:endParaRPr lang="en-US" sz="25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a:t>S</a:t>
                      </a:r>
                      <a:r>
                        <a:rPr lang="en-US" sz="2500" baseline="-25000"/>
                        <a:t>3</a:t>
                      </a:r>
                      <a:endParaRPr lang="en-US" sz="25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a:t>S</a:t>
                      </a:r>
                      <a:r>
                        <a:rPr lang="en-US" sz="2500" baseline="-25000"/>
                        <a:t>4</a:t>
                      </a:r>
                      <a:endParaRPr lang="en-US" sz="25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a:t>RHS</a:t>
                      </a:r>
                      <a:endParaRPr lang="en-US" sz="25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a:t>Ratio</a:t>
                      </a:r>
                      <a:endParaRPr lang="en-US" sz="2500">
                        <a:latin typeface="Calibri"/>
                        <a:ea typeface="Calibri"/>
                        <a:cs typeface="Times New Roman"/>
                      </a:endParaRPr>
                    </a:p>
                  </a:txBody>
                  <a:tcPr marL="68580" marR="68580" marT="0" marB="0" anchor="ctr"/>
                </a:tc>
              </a:tr>
              <a:tr h="370840">
                <a:tc>
                  <a:txBody>
                    <a:bodyPr/>
                    <a:lstStyle/>
                    <a:p>
                      <a:pPr marL="0" marR="0" algn="ctr">
                        <a:lnSpc>
                          <a:spcPct val="115000"/>
                        </a:lnSpc>
                        <a:spcBef>
                          <a:spcPts val="0"/>
                        </a:spcBef>
                        <a:spcAft>
                          <a:spcPts val="0"/>
                        </a:spcAft>
                      </a:pPr>
                      <a:r>
                        <a:rPr lang="en-US" sz="2500"/>
                        <a:t>S</a:t>
                      </a:r>
                      <a:r>
                        <a:rPr lang="en-US" sz="2500" baseline="-25000"/>
                        <a:t>1</a:t>
                      </a:r>
                      <a:endParaRPr lang="en-US" sz="25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dirty="0"/>
                        <a:t>6</a:t>
                      </a:r>
                      <a:endParaRPr lang="en-US" sz="2500" dirty="0">
                        <a:latin typeface="Calibri"/>
                        <a:ea typeface="Calibri"/>
                        <a:cs typeface="Times New Roman"/>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en-US" sz="2500" dirty="0"/>
                        <a:t>4</a:t>
                      </a:r>
                      <a:endParaRPr lang="en-US" sz="2500" dirty="0">
                        <a:latin typeface="Calibri"/>
                        <a:ea typeface="Calibri"/>
                        <a:cs typeface="Times New Roman"/>
                      </a:endParaRPr>
                    </a:p>
                  </a:txBody>
                  <a:tcPr marL="68580" marR="68580" marT="0" marB="0" anchor="ctr">
                    <a:solidFill>
                      <a:srgbClr val="FFFF00"/>
                    </a:solidFill>
                  </a:tcPr>
                </a:tc>
                <a:tc>
                  <a:txBody>
                    <a:bodyPr/>
                    <a:lstStyle/>
                    <a:p>
                      <a:pPr marL="0" marR="0" algn="ctr">
                        <a:lnSpc>
                          <a:spcPct val="115000"/>
                        </a:lnSpc>
                        <a:spcBef>
                          <a:spcPts val="0"/>
                        </a:spcBef>
                        <a:spcAft>
                          <a:spcPts val="0"/>
                        </a:spcAft>
                      </a:pPr>
                      <a:r>
                        <a:rPr lang="en-US" sz="2500" dirty="0"/>
                        <a:t>1</a:t>
                      </a:r>
                      <a:endParaRPr lang="en-US" sz="2500" dirty="0">
                        <a:latin typeface="Calibri"/>
                        <a:ea typeface="Calibri"/>
                        <a:cs typeface="Times New Roman"/>
                      </a:endParaRPr>
                    </a:p>
                  </a:txBody>
                  <a:tcPr marL="68580" marR="68580" marT="0" marB="0" anchor="ctr">
                    <a:solidFill>
                      <a:srgbClr val="FFFF00"/>
                    </a:solidFill>
                  </a:tcPr>
                </a:tc>
                <a:tc>
                  <a:txBody>
                    <a:bodyPr/>
                    <a:lstStyle/>
                    <a:p>
                      <a:pPr marL="0" marR="0" algn="ctr">
                        <a:lnSpc>
                          <a:spcPct val="115000"/>
                        </a:lnSpc>
                        <a:spcBef>
                          <a:spcPts val="0"/>
                        </a:spcBef>
                        <a:spcAft>
                          <a:spcPts val="0"/>
                        </a:spcAft>
                      </a:pPr>
                      <a:r>
                        <a:rPr lang="en-US" sz="2500" dirty="0"/>
                        <a:t>0</a:t>
                      </a:r>
                      <a:endParaRPr lang="en-US" sz="2500" dirty="0">
                        <a:latin typeface="Calibri"/>
                        <a:ea typeface="Calibri"/>
                        <a:cs typeface="Times New Roman"/>
                      </a:endParaRPr>
                    </a:p>
                  </a:txBody>
                  <a:tcPr marL="68580" marR="68580" marT="0" marB="0" anchor="ctr">
                    <a:solidFill>
                      <a:srgbClr val="FFFF00"/>
                    </a:solidFill>
                  </a:tcPr>
                </a:tc>
                <a:tc>
                  <a:txBody>
                    <a:bodyPr/>
                    <a:lstStyle/>
                    <a:p>
                      <a:pPr marL="0" marR="0" algn="ctr">
                        <a:lnSpc>
                          <a:spcPct val="115000"/>
                        </a:lnSpc>
                        <a:spcBef>
                          <a:spcPts val="0"/>
                        </a:spcBef>
                        <a:spcAft>
                          <a:spcPts val="0"/>
                        </a:spcAft>
                      </a:pPr>
                      <a:r>
                        <a:rPr lang="en-US" sz="2500"/>
                        <a:t>0</a:t>
                      </a:r>
                      <a:endParaRPr lang="en-US" sz="2500">
                        <a:latin typeface="Calibri"/>
                        <a:ea typeface="Calibri"/>
                        <a:cs typeface="Times New Roman"/>
                      </a:endParaRPr>
                    </a:p>
                  </a:txBody>
                  <a:tcPr marL="68580" marR="68580" marT="0" marB="0" anchor="ctr">
                    <a:solidFill>
                      <a:srgbClr val="FFFF00"/>
                    </a:solidFill>
                  </a:tcPr>
                </a:tc>
                <a:tc>
                  <a:txBody>
                    <a:bodyPr/>
                    <a:lstStyle/>
                    <a:p>
                      <a:pPr marL="0" marR="0" algn="ctr">
                        <a:lnSpc>
                          <a:spcPct val="115000"/>
                        </a:lnSpc>
                        <a:spcBef>
                          <a:spcPts val="0"/>
                        </a:spcBef>
                        <a:spcAft>
                          <a:spcPts val="0"/>
                        </a:spcAft>
                      </a:pPr>
                      <a:r>
                        <a:rPr lang="en-US" sz="2500"/>
                        <a:t>0</a:t>
                      </a:r>
                      <a:endParaRPr lang="en-US" sz="2500">
                        <a:latin typeface="Calibri"/>
                        <a:ea typeface="Calibri"/>
                        <a:cs typeface="Times New Roman"/>
                      </a:endParaRPr>
                    </a:p>
                  </a:txBody>
                  <a:tcPr marL="68580" marR="68580" marT="0" marB="0" anchor="ctr">
                    <a:solidFill>
                      <a:srgbClr val="FFFF00"/>
                    </a:solidFill>
                  </a:tcPr>
                </a:tc>
                <a:tc>
                  <a:txBody>
                    <a:bodyPr/>
                    <a:lstStyle/>
                    <a:p>
                      <a:pPr marL="0" marR="0" algn="ctr">
                        <a:lnSpc>
                          <a:spcPct val="115000"/>
                        </a:lnSpc>
                        <a:spcBef>
                          <a:spcPts val="0"/>
                        </a:spcBef>
                        <a:spcAft>
                          <a:spcPts val="0"/>
                        </a:spcAft>
                      </a:pPr>
                      <a:r>
                        <a:rPr lang="en-US" sz="2500"/>
                        <a:t>24</a:t>
                      </a:r>
                      <a:endParaRPr lang="en-US" sz="2500">
                        <a:latin typeface="Calibri"/>
                        <a:ea typeface="Calibri"/>
                        <a:cs typeface="Times New Roman"/>
                      </a:endParaRPr>
                    </a:p>
                  </a:txBody>
                  <a:tcPr marL="68580" marR="68580" marT="0" marB="0" anchor="ctr">
                    <a:solidFill>
                      <a:srgbClr val="FFFF00"/>
                    </a:solidFill>
                  </a:tcPr>
                </a:tc>
                <a:tc>
                  <a:txBody>
                    <a:bodyPr/>
                    <a:lstStyle/>
                    <a:p>
                      <a:pPr marL="0" marR="0">
                        <a:lnSpc>
                          <a:spcPct val="115000"/>
                        </a:lnSpc>
                        <a:spcBef>
                          <a:spcPts val="0"/>
                        </a:spcBef>
                        <a:spcAft>
                          <a:spcPts val="0"/>
                        </a:spcAft>
                      </a:pPr>
                      <a:r>
                        <a:rPr lang="en-US" sz="2500" dirty="0"/>
                        <a:t>24/6 = 4 (min)</a:t>
                      </a:r>
                      <a:endParaRPr lang="en-US" sz="2500" dirty="0">
                        <a:latin typeface="Calibri"/>
                        <a:ea typeface="Calibri"/>
                        <a:cs typeface="Times New Roman"/>
                      </a:endParaRPr>
                    </a:p>
                  </a:txBody>
                  <a:tcPr marL="68580" marR="68580" marT="0" marB="0" anchor="ctr">
                    <a:solidFill>
                      <a:srgbClr val="FFFF00"/>
                    </a:solidFill>
                  </a:tcPr>
                </a:tc>
              </a:tr>
              <a:tr h="370840">
                <a:tc>
                  <a:txBody>
                    <a:bodyPr/>
                    <a:lstStyle/>
                    <a:p>
                      <a:pPr marL="0" marR="0" algn="ctr">
                        <a:lnSpc>
                          <a:spcPct val="115000"/>
                        </a:lnSpc>
                        <a:spcBef>
                          <a:spcPts val="0"/>
                        </a:spcBef>
                        <a:spcAft>
                          <a:spcPts val="0"/>
                        </a:spcAft>
                      </a:pPr>
                      <a:r>
                        <a:rPr lang="en-US" sz="2500"/>
                        <a:t>S</a:t>
                      </a:r>
                      <a:r>
                        <a:rPr lang="en-US" sz="2500" baseline="-25000"/>
                        <a:t>2</a:t>
                      </a:r>
                      <a:endParaRPr lang="en-US" sz="25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a:t>1</a:t>
                      </a:r>
                      <a:endParaRPr lang="en-US" sz="2500">
                        <a:latin typeface="Calibri"/>
                        <a:ea typeface="Calibri"/>
                        <a:cs typeface="Times New Roman"/>
                      </a:endParaRPr>
                    </a:p>
                  </a:txBody>
                  <a:tcPr marL="68580" marR="68580" marT="0" marB="0" anchor="ctr">
                    <a:solidFill>
                      <a:srgbClr val="FFFF00"/>
                    </a:solidFill>
                  </a:tcPr>
                </a:tc>
                <a:tc>
                  <a:txBody>
                    <a:bodyPr/>
                    <a:lstStyle/>
                    <a:p>
                      <a:pPr marL="0" marR="0" algn="ctr">
                        <a:lnSpc>
                          <a:spcPct val="115000"/>
                        </a:lnSpc>
                        <a:spcBef>
                          <a:spcPts val="0"/>
                        </a:spcBef>
                        <a:spcAft>
                          <a:spcPts val="0"/>
                        </a:spcAft>
                      </a:pPr>
                      <a:r>
                        <a:rPr lang="en-US" sz="2500"/>
                        <a:t>2</a:t>
                      </a:r>
                      <a:endParaRPr lang="en-US" sz="25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a:t>0</a:t>
                      </a:r>
                      <a:endParaRPr lang="en-US" sz="25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dirty="0"/>
                        <a:t>1</a:t>
                      </a:r>
                      <a:endParaRPr lang="en-US" sz="25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dirty="0"/>
                        <a:t>0</a:t>
                      </a:r>
                      <a:endParaRPr lang="en-US" sz="25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dirty="0"/>
                        <a:t>0</a:t>
                      </a:r>
                      <a:endParaRPr lang="en-US" sz="25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dirty="0"/>
                        <a:t>6</a:t>
                      </a:r>
                      <a:endParaRPr lang="en-US" sz="2500" dirty="0">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500" dirty="0"/>
                        <a:t>6/1=6 </a:t>
                      </a:r>
                      <a:endParaRPr lang="en-US" sz="2500" dirty="0">
                        <a:latin typeface="Calibri"/>
                        <a:ea typeface="Calibri"/>
                        <a:cs typeface="Times New Roman"/>
                      </a:endParaRPr>
                    </a:p>
                  </a:txBody>
                  <a:tcPr marL="68580" marR="68580" marT="0" marB="0" anchor="ctr"/>
                </a:tc>
              </a:tr>
              <a:tr h="370840">
                <a:tc>
                  <a:txBody>
                    <a:bodyPr/>
                    <a:lstStyle/>
                    <a:p>
                      <a:pPr marL="0" marR="0" algn="ctr">
                        <a:lnSpc>
                          <a:spcPct val="115000"/>
                        </a:lnSpc>
                        <a:spcBef>
                          <a:spcPts val="0"/>
                        </a:spcBef>
                        <a:spcAft>
                          <a:spcPts val="0"/>
                        </a:spcAft>
                      </a:pPr>
                      <a:r>
                        <a:rPr lang="en-US" sz="2500" dirty="0"/>
                        <a:t>S</a:t>
                      </a:r>
                      <a:r>
                        <a:rPr lang="en-US" sz="2500" baseline="-25000" dirty="0"/>
                        <a:t>3</a:t>
                      </a:r>
                      <a:endParaRPr lang="en-US" sz="25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a:t>-1</a:t>
                      </a:r>
                      <a:endParaRPr lang="en-US" sz="2500">
                        <a:latin typeface="Calibri"/>
                        <a:ea typeface="Calibri"/>
                        <a:cs typeface="Times New Roman"/>
                      </a:endParaRPr>
                    </a:p>
                  </a:txBody>
                  <a:tcPr marL="68580" marR="68580" marT="0" marB="0" anchor="ctr">
                    <a:solidFill>
                      <a:srgbClr val="FFFF00"/>
                    </a:solidFill>
                  </a:tcPr>
                </a:tc>
                <a:tc>
                  <a:txBody>
                    <a:bodyPr/>
                    <a:lstStyle/>
                    <a:p>
                      <a:pPr marL="0" marR="0" algn="ctr">
                        <a:lnSpc>
                          <a:spcPct val="115000"/>
                        </a:lnSpc>
                        <a:spcBef>
                          <a:spcPts val="0"/>
                        </a:spcBef>
                        <a:spcAft>
                          <a:spcPts val="0"/>
                        </a:spcAft>
                      </a:pPr>
                      <a:r>
                        <a:rPr lang="en-US" sz="2500"/>
                        <a:t>1</a:t>
                      </a:r>
                      <a:endParaRPr lang="en-US" sz="25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a:t>0</a:t>
                      </a:r>
                      <a:endParaRPr lang="en-US" sz="25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a:t>0</a:t>
                      </a:r>
                      <a:endParaRPr lang="en-US" sz="25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a:t>1</a:t>
                      </a:r>
                      <a:endParaRPr lang="en-US" sz="25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a:t>0</a:t>
                      </a:r>
                      <a:endParaRPr lang="en-US" sz="25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a:t>1</a:t>
                      </a:r>
                      <a:endParaRPr lang="en-US" sz="2500">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500" dirty="0"/>
                        <a:t>Pivot Column coefficient is negative so ratio is not possible</a:t>
                      </a:r>
                      <a:endParaRPr lang="en-US" sz="2500" dirty="0">
                        <a:latin typeface="Calibri"/>
                        <a:ea typeface="Calibri"/>
                        <a:cs typeface="Times New Roman"/>
                      </a:endParaRPr>
                    </a:p>
                  </a:txBody>
                  <a:tcPr marL="68580" marR="68580" marT="0" marB="0" anchor="ctr"/>
                </a:tc>
              </a:tr>
              <a:tr h="370840">
                <a:tc>
                  <a:txBody>
                    <a:bodyPr/>
                    <a:lstStyle/>
                    <a:p>
                      <a:pPr marL="0" marR="0" algn="ctr">
                        <a:lnSpc>
                          <a:spcPct val="115000"/>
                        </a:lnSpc>
                        <a:spcBef>
                          <a:spcPts val="0"/>
                        </a:spcBef>
                        <a:spcAft>
                          <a:spcPts val="0"/>
                        </a:spcAft>
                      </a:pPr>
                      <a:r>
                        <a:rPr lang="en-US" sz="2500"/>
                        <a:t>S</a:t>
                      </a:r>
                      <a:r>
                        <a:rPr lang="en-US" sz="2500" baseline="-25000"/>
                        <a:t>4</a:t>
                      </a:r>
                      <a:endParaRPr lang="en-US" sz="25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a:t>0</a:t>
                      </a:r>
                      <a:endParaRPr lang="en-US" sz="2500">
                        <a:latin typeface="Calibri"/>
                        <a:ea typeface="Calibri"/>
                        <a:cs typeface="Times New Roman"/>
                      </a:endParaRPr>
                    </a:p>
                  </a:txBody>
                  <a:tcPr marL="68580" marR="68580" marT="0" marB="0" anchor="ctr">
                    <a:solidFill>
                      <a:srgbClr val="FFFF00"/>
                    </a:solidFill>
                  </a:tcPr>
                </a:tc>
                <a:tc>
                  <a:txBody>
                    <a:bodyPr/>
                    <a:lstStyle/>
                    <a:p>
                      <a:pPr marL="0" marR="0" algn="ctr">
                        <a:lnSpc>
                          <a:spcPct val="115000"/>
                        </a:lnSpc>
                        <a:spcBef>
                          <a:spcPts val="0"/>
                        </a:spcBef>
                        <a:spcAft>
                          <a:spcPts val="0"/>
                        </a:spcAft>
                      </a:pPr>
                      <a:r>
                        <a:rPr lang="en-US" sz="2500"/>
                        <a:t>1</a:t>
                      </a:r>
                      <a:endParaRPr lang="en-US" sz="25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a:t>0</a:t>
                      </a:r>
                      <a:endParaRPr lang="en-US" sz="25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a:t>0</a:t>
                      </a:r>
                      <a:endParaRPr lang="en-US" sz="25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a:t>0</a:t>
                      </a:r>
                      <a:endParaRPr lang="en-US" sz="25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a:t>1</a:t>
                      </a:r>
                      <a:endParaRPr lang="en-US" sz="25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a:t>2</a:t>
                      </a:r>
                      <a:endParaRPr lang="en-US" sz="2500">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500" dirty="0"/>
                        <a:t>Pivot Column coefficient is zero so ratio is not possible</a:t>
                      </a:r>
                      <a:endParaRPr lang="en-US" sz="2500" dirty="0">
                        <a:latin typeface="Calibri"/>
                        <a:ea typeface="Calibri"/>
                        <a:cs typeface="Times New Roman"/>
                      </a:endParaRPr>
                    </a:p>
                  </a:txBody>
                  <a:tcPr marL="68580" marR="68580" marT="0" marB="0" anchor="ctr"/>
                </a:tc>
              </a:tr>
              <a:tr h="370840">
                <a:tc>
                  <a:txBody>
                    <a:bodyPr/>
                    <a:lstStyle/>
                    <a:p>
                      <a:pPr marL="0" marR="0" algn="ctr">
                        <a:lnSpc>
                          <a:spcPct val="115000"/>
                        </a:lnSpc>
                        <a:spcBef>
                          <a:spcPts val="0"/>
                        </a:spcBef>
                        <a:spcAft>
                          <a:spcPts val="0"/>
                        </a:spcAft>
                      </a:pPr>
                      <a:r>
                        <a:rPr lang="en-US" sz="2500" dirty="0"/>
                        <a:t>f</a:t>
                      </a:r>
                      <a:endParaRPr lang="en-US" sz="25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dirty="0"/>
                        <a:t>-5</a:t>
                      </a:r>
                      <a:endParaRPr lang="en-US" sz="2500" dirty="0">
                        <a:latin typeface="Calibri"/>
                        <a:ea typeface="Calibri"/>
                        <a:cs typeface="Times New Roman"/>
                      </a:endParaRPr>
                    </a:p>
                  </a:txBody>
                  <a:tcPr marL="68580" marR="68580" marT="0" marB="0" anchor="ctr">
                    <a:solidFill>
                      <a:srgbClr val="FFFF00"/>
                    </a:solidFill>
                  </a:tcPr>
                </a:tc>
                <a:tc>
                  <a:txBody>
                    <a:bodyPr/>
                    <a:lstStyle/>
                    <a:p>
                      <a:pPr marL="0" marR="0" algn="ctr">
                        <a:lnSpc>
                          <a:spcPct val="115000"/>
                        </a:lnSpc>
                        <a:spcBef>
                          <a:spcPts val="0"/>
                        </a:spcBef>
                        <a:spcAft>
                          <a:spcPts val="0"/>
                        </a:spcAft>
                      </a:pPr>
                      <a:r>
                        <a:rPr lang="en-US" sz="2500"/>
                        <a:t>-4</a:t>
                      </a:r>
                      <a:endParaRPr lang="en-US" sz="25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a:t>0</a:t>
                      </a:r>
                      <a:endParaRPr lang="en-US" sz="25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a:t>0</a:t>
                      </a:r>
                      <a:endParaRPr lang="en-US" sz="25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a:t>0</a:t>
                      </a:r>
                      <a:endParaRPr lang="en-US" sz="25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a:t>0</a:t>
                      </a:r>
                      <a:endParaRPr lang="en-US" sz="25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dirty="0"/>
                        <a:t>0</a:t>
                      </a:r>
                      <a:endParaRPr lang="en-US" sz="25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500" dirty="0"/>
                        <a:t> </a:t>
                      </a:r>
                      <a:endParaRPr lang="en-US" sz="2500" dirty="0">
                        <a:latin typeface="Calibri"/>
                        <a:ea typeface="Calibri"/>
                        <a:cs typeface="Times New Roman"/>
                      </a:endParaRPr>
                    </a:p>
                  </a:txBody>
                  <a:tcPr marL="68580" marR="68580" marT="0" marB="0" anchor="ctr"/>
                </a:tc>
              </a:tr>
            </a:tbl>
          </a:graphicData>
        </a:graphic>
      </p:graphicFrame>
      <p:sp>
        <p:nvSpPr>
          <p:cNvPr id="8" name="Curved Down Arrow 7"/>
          <p:cNvSpPr/>
          <p:nvPr/>
        </p:nvSpPr>
        <p:spPr>
          <a:xfrm rot="429183" flipH="1">
            <a:off x="239064" y="694694"/>
            <a:ext cx="1404849" cy="609600"/>
          </a:xfrm>
          <a:prstGeom prst="curvedDownArrow">
            <a:avLst>
              <a:gd name="adj1" fmla="val 33709"/>
              <a:gd name="adj2" fmla="val 106569"/>
              <a:gd name="adj3" fmla="val 322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981200" y="133290"/>
            <a:ext cx="2514600" cy="400110"/>
          </a:xfrm>
          <a:prstGeom prst="rect">
            <a:avLst/>
          </a:prstGeom>
          <a:noFill/>
        </p:spPr>
        <p:txBody>
          <a:bodyPr wrap="square" rtlCol="0">
            <a:spAutoFit/>
          </a:bodyPr>
          <a:lstStyle/>
          <a:p>
            <a:r>
              <a:rPr lang="en-US" sz="2000" b="1" dirty="0" smtClean="0"/>
              <a:t>Pivot Column</a:t>
            </a:r>
            <a:endParaRPr lang="en-US" sz="2000" b="1" dirty="0"/>
          </a:p>
        </p:txBody>
      </p:sp>
      <p:cxnSp>
        <p:nvCxnSpPr>
          <p:cNvPr id="11" name="Straight Arrow Connector 10"/>
          <p:cNvCxnSpPr/>
          <p:nvPr/>
        </p:nvCxnSpPr>
        <p:spPr>
          <a:xfrm rot="5400000">
            <a:off x="1638300" y="723900"/>
            <a:ext cx="762000" cy="533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2" name="TextBox 11"/>
          <p:cNvSpPr txBox="1"/>
          <p:nvPr/>
        </p:nvSpPr>
        <p:spPr>
          <a:xfrm>
            <a:off x="5181600" y="133290"/>
            <a:ext cx="2438400" cy="400110"/>
          </a:xfrm>
          <a:prstGeom prst="rect">
            <a:avLst/>
          </a:prstGeom>
          <a:noFill/>
        </p:spPr>
        <p:txBody>
          <a:bodyPr wrap="square" rtlCol="0">
            <a:spAutoFit/>
          </a:bodyPr>
          <a:lstStyle/>
          <a:p>
            <a:r>
              <a:rPr lang="en-US" sz="2000" b="1" dirty="0" smtClean="0"/>
              <a:t>Pivot Row</a:t>
            </a:r>
            <a:endParaRPr lang="en-US" sz="2000" b="1" dirty="0"/>
          </a:p>
        </p:txBody>
      </p:sp>
      <p:cxnSp>
        <p:nvCxnSpPr>
          <p:cNvPr id="14" name="Straight Arrow Connector 13"/>
          <p:cNvCxnSpPr/>
          <p:nvPr/>
        </p:nvCxnSpPr>
        <p:spPr>
          <a:xfrm rot="5400000">
            <a:off x="4991100" y="1028700"/>
            <a:ext cx="1295400" cy="457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5" name="Right Arrow 14"/>
          <p:cNvSpPr/>
          <p:nvPr/>
        </p:nvSpPr>
        <p:spPr>
          <a:xfrm rot="10800000">
            <a:off x="12664" y="1856621"/>
            <a:ext cx="533400" cy="27697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p:nvPr/>
        </p:nvCxnSpPr>
        <p:spPr>
          <a:xfrm rot="10800000" flipV="1">
            <a:off x="1752600" y="990600"/>
            <a:ext cx="1828800" cy="914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8" name="TextBox 17"/>
          <p:cNvSpPr txBox="1"/>
          <p:nvPr/>
        </p:nvSpPr>
        <p:spPr>
          <a:xfrm>
            <a:off x="3505200" y="685800"/>
            <a:ext cx="1905000" cy="400110"/>
          </a:xfrm>
          <a:prstGeom prst="rect">
            <a:avLst/>
          </a:prstGeom>
          <a:noFill/>
        </p:spPr>
        <p:txBody>
          <a:bodyPr wrap="square" rtlCol="0">
            <a:spAutoFit/>
          </a:bodyPr>
          <a:lstStyle/>
          <a:p>
            <a:r>
              <a:rPr lang="en-US" sz="2000" b="1" dirty="0" smtClean="0"/>
              <a:t>Pivot No</a:t>
            </a:r>
            <a:endParaRPr lang="en-US" sz="2000" b="1" dirty="0"/>
          </a:p>
        </p:txBody>
      </p:sp>
      <p:sp>
        <p:nvSpPr>
          <p:cNvPr id="19" name="TextBox 18"/>
          <p:cNvSpPr txBox="1"/>
          <p:nvPr/>
        </p:nvSpPr>
        <p:spPr>
          <a:xfrm>
            <a:off x="228600" y="457200"/>
            <a:ext cx="8915400" cy="553998"/>
          </a:xfrm>
          <a:prstGeom prst="rect">
            <a:avLst/>
          </a:prstGeom>
          <a:noFill/>
        </p:spPr>
        <p:txBody>
          <a:bodyPr wrap="square" rtlCol="0">
            <a:spAutoFit/>
          </a:bodyPr>
          <a:lstStyle/>
          <a:p>
            <a:pPr algn="ctr"/>
            <a:r>
              <a:rPr lang="en-US" sz="3000" b="1" dirty="0" smtClean="0">
                <a:solidFill>
                  <a:schemeClr val="bg1">
                    <a:lumMod val="50000"/>
                  </a:schemeClr>
                </a:solidFill>
              </a:rPr>
              <a:t>Initial Tableau / Iteration</a:t>
            </a:r>
            <a:endParaRPr lang="en-US" sz="3000" b="1" dirty="0">
              <a:solidFill>
                <a:schemeClr val="bg1">
                  <a:lumMod val="50000"/>
                </a:schemeClr>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19"/>
                                        </p:tgtEl>
                                        <p:attrNameLst>
                                          <p:attrName>ppt_x</p:attrName>
                                        </p:attrNameLst>
                                      </p:cBhvr>
                                      <p:tavLst>
                                        <p:tav tm="0">
                                          <p:val>
                                            <p:strVal val="ppt_x"/>
                                          </p:val>
                                        </p:tav>
                                        <p:tav tm="100000">
                                          <p:val>
                                            <p:strVal val="ppt_x"/>
                                          </p:val>
                                        </p:tav>
                                      </p:tavLst>
                                    </p:anim>
                                    <p:anim calcmode="lin" valueType="num">
                                      <p:cBhvr additive="base">
                                        <p:cTn id="7" dur="500"/>
                                        <p:tgtEl>
                                          <p:spTgt spid="19"/>
                                        </p:tgtEl>
                                        <p:attrNameLst>
                                          <p:attrName>ppt_y</p:attrName>
                                        </p:attrNameLst>
                                      </p:cBhvr>
                                      <p:tavLst>
                                        <p:tav tm="0">
                                          <p:val>
                                            <p:strVal val="ppt_y"/>
                                          </p:val>
                                        </p:tav>
                                        <p:tav tm="100000">
                                          <p:val>
                                            <p:strVal val="1+ppt_h/2"/>
                                          </p:val>
                                        </p:tav>
                                      </p:tavLst>
                                    </p:anim>
                                    <p:set>
                                      <p:cBhvr>
                                        <p:cTn id="8" dur="1" fill="hold">
                                          <p:stCondLst>
                                            <p:cond delay="499"/>
                                          </p:stCondLst>
                                        </p:cTn>
                                        <p:tgtEl>
                                          <p:spTgt spid="19"/>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54" presetClass="entr" presetSubtype="0" accel="10000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ppt_w</p:attrName>
                                        </p:attrNameLst>
                                      </p:cBhvr>
                                      <p:tavLst>
                                        <p:tav tm="0">
                                          <p:val>
                                            <p:strVal val="#ppt_w*0.05"/>
                                          </p:val>
                                        </p:tav>
                                        <p:tav tm="100000">
                                          <p:val>
                                            <p:strVal val="#ppt_w"/>
                                          </p:val>
                                        </p:tav>
                                      </p:tavLst>
                                    </p:anim>
                                    <p:anim calcmode="lin" valueType="num">
                                      <p:cBhvr>
                                        <p:cTn id="14" dur="500" fill="hold"/>
                                        <p:tgtEl>
                                          <p:spTgt spid="11"/>
                                        </p:tgtEl>
                                        <p:attrNameLst>
                                          <p:attrName>ppt_h</p:attrName>
                                        </p:attrNameLst>
                                      </p:cBhvr>
                                      <p:tavLst>
                                        <p:tav tm="0">
                                          <p:val>
                                            <p:strVal val="#ppt_h"/>
                                          </p:val>
                                        </p:tav>
                                        <p:tav tm="100000">
                                          <p:val>
                                            <p:strVal val="#ppt_h"/>
                                          </p:val>
                                        </p:tav>
                                      </p:tavLst>
                                    </p:anim>
                                    <p:anim calcmode="lin" valueType="num">
                                      <p:cBhvr>
                                        <p:cTn id="15" dur="500" fill="hold"/>
                                        <p:tgtEl>
                                          <p:spTgt spid="11"/>
                                        </p:tgtEl>
                                        <p:attrNameLst>
                                          <p:attrName>ppt_x</p:attrName>
                                        </p:attrNameLst>
                                      </p:cBhvr>
                                      <p:tavLst>
                                        <p:tav tm="0">
                                          <p:val>
                                            <p:strVal val="#ppt_x-.2"/>
                                          </p:val>
                                        </p:tav>
                                        <p:tav tm="100000">
                                          <p:val>
                                            <p:strVal val="#ppt_x"/>
                                          </p:val>
                                        </p:tav>
                                      </p:tavLst>
                                    </p:anim>
                                    <p:anim calcmode="lin" valueType="num">
                                      <p:cBhvr>
                                        <p:cTn id="16" dur="500" fill="hold"/>
                                        <p:tgtEl>
                                          <p:spTgt spid="11"/>
                                        </p:tgtEl>
                                        <p:attrNameLst>
                                          <p:attrName>ppt_y</p:attrName>
                                        </p:attrNameLst>
                                      </p:cBhvr>
                                      <p:tavLst>
                                        <p:tav tm="0">
                                          <p:val>
                                            <p:strVal val="#ppt_y"/>
                                          </p:val>
                                        </p:tav>
                                        <p:tav tm="100000">
                                          <p:val>
                                            <p:strVal val="#ppt_y"/>
                                          </p:val>
                                        </p:tav>
                                      </p:tavLst>
                                    </p:anim>
                                    <p:animEffect transition="in" filter="fade">
                                      <p:cBhvr>
                                        <p:cTn id="17" dur="500"/>
                                        <p:tgtEl>
                                          <p:spTgt spid="11"/>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dissolve">
                                      <p:cBhvr>
                                        <p:cTn id="20" dur="500"/>
                                        <p:tgtEl>
                                          <p:spTgt spid="9"/>
                                        </p:tgtEl>
                                      </p:cBhvr>
                                    </p:animEffect>
                                  </p:childTnLst>
                                </p:cTn>
                              </p:par>
                            </p:childTnLst>
                          </p:cTn>
                        </p:par>
                        <p:par>
                          <p:cTn id="21" fill="hold">
                            <p:stCondLst>
                              <p:cond delay="500"/>
                            </p:stCondLst>
                            <p:childTnLst>
                              <p:par>
                                <p:cTn id="22" presetID="23" presetClass="entr" presetSubtype="16"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3" presetClass="entr" presetSubtype="16" fill="hold"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plus(in)">
                                      <p:cBhvr>
                                        <p:cTn id="30" dur="2000"/>
                                        <p:tgtEl>
                                          <p:spTgt spid="14"/>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randombar(horizontal)">
                                      <p:cBhvr>
                                        <p:cTn id="33" dur="500"/>
                                        <p:tgtEl>
                                          <p:spTgt spid="12"/>
                                        </p:tgtEl>
                                      </p:cBhvr>
                                    </p:animEffect>
                                  </p:childTnLst>
                                </p:cTn>
                              </p:par>
                            </p:childTnLst>
                          </p:cTn>
                        </p:par>
                        <p:par>
                          <p:cTn id="34" fill="hold">
                            <p:stCondLst>
                              <p:cond delay="2000"/>
                            </p:stCondLst>
                            <p:childTnLst>
                              <p:par>
                                <p:cTn id="35" presetID="31" presetClass="entr" presetSubtype="0" fill="hold" grpId="0" nodeType="afterEffect">
                                  <p:stCondLst>
                                    <p:cond delay="0"/>
                                  </p:stCondLst>
                                  <p:iterate type="lt">
                                    <p:tmPct val="5000"/>
                                  </p:iterate>
                                  <p:childTnLst>
                                    <p:set>
                                      <p:cBhvr>
                                        <p:cTn id="36" dur="1" fill="hold">
                                          <p:stCondLst>
                                            <p:cond delay="0"/>
                                          </p:stCondLst>
                                        </p:cTn>
                                        <p:tgtEl>
                                          <p:spTgt spid="15"/>
                                        </p:tgtEl>
                                        <p:attrNameLst>
                                          <p:attrName>style.visibility</p:attrName>
                                        </p:attrNameLst>
                                      </p:cBhvr>
                                      <p:to>
                                        <p:strVal val="visible"/>
                                      </p:to>
                                    </p:set>
                                    <p:anim calcmode="lin" valueType="num">
                                      <p:cBhvr>
                                        <p:cTn id="37" dur="1000" fill="hold"/>
                                        <p:tgtEl>
                                          <p:spTgt spid="15"/>
                                        </p:tgtEl>
                                        <p:attrNameLst>
                                          <p:attrName>ppt_w</p:attrName>
                                        </p:attrNameLst>
                                      </p:cBhvr>
                                      <p:tavLst>
                                        <p:tav tm="0">
                                          <p:val>
                                            <p:fltVal val="0"/>
                                          </p:val>
                                        </p:tav>
                                        <p:tav tm="100000">
                                          <p:val>
                                            <p:strVal val="#ppt_w"/>
                                          </p:val>
                                        </p:tav>
                                      </p:tavLst>
                                    </p:anim>
                                    <p:anim calcmode="lin" valueType="num">
                                      <p:cBhvr>
                                        <p:cTn id="38" dur="1000" fill="hold"/>
                                        <p:tgtEl>
                                          <p:spTgt spid="15"/>
                                        </p:tgtEl>
                                        <p:attrNameLst>
                                          <p:attrName>ppt_h</p:attrName>
                                        </p:attrNameLst>
                                      </p:cBhvr>
                                      <p:tavLst>
                                        <p:tav tm="0">
                                          <p:val>
                                            <p:fltVal val="0"/>
                                          </p:val>
                                        </p:tav>
                                        <p:tav tm="100000">
                                          <p:val>
                                            <p:strVal val="#ppt_h"/>
                                          </p:val>
                                        </p:tav>
                                      </p:tavLst>
                                    </p:anim>
                                    <p:anim calcmode="lin" valueType="num">
                                      <p:cBhvr>
                                        <p:cTn id="39" dur="1000" fill="hold"/>
                                        <p:tgtEl>
                                          <p:spTgt spid="15"/>
                                        </p:tgtEl>
                                        <p:attrNameLst>
                                          <p:attrName>style.rotation</p:attrName>
                                        </p:attrNameLst>
                                      </p:cBhvr>
                                      <p:tavLst>
                                        <p:tav tm="0">
                                          <p:val>
                                            <p:fltVal val="90"/>
                                          </p:val>
                                        </p:tav>
                                        <p:tav tm="100000">
                                          <p:val>
                                            <p:fltVal val="0"/>
                                          </p:val>
                                        </p:tav>
                                      </p:tavLst>
                                    </p:anim>
                                    <p:animEffect transition="in" filter="fade">
                                      <p:cBhvr>
                                        <p:cTn id="40" dur="10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8" presetClass="entr" presetSubtype="16" fill="hold"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diamond(in)">
                                      <p:cBhvr>
                                        <p:cTn id="45" dur="2000"/>
                                        <p:tgtEl>
                                          <p:spTgt spid="17"/>
                                        </p:tgtEl>
                                      </p:cBhvr>
                                    </p:animEffect>
                                  </p:childTnLst>
                                </p:cTn>
                              </p:par>
                              <p:par>
                                <p:cTn id="46" presetID="27" presetClass="entr" presetSubtype="0" fill="hold" grpId="0" nodeType="withEffect">
                                  <p:stCondLst>
                                    <p:cond delay="0"/>
                                  </p:stCondLst>
                                  <p:iterate type="lt">
                                    <p:tmPct val="50000"/>
                                  </p:iterate>
                                  <p:childTnLst>
                                    <p:set>
                                      <p:cBhvr>
                                        <p:cTn id="47" dur="1" fill="hold">
                                          <p:stCondLst>
                                            <p:cond delay="0"/>
                                          </p:stCondLst>
                                        </p:cTn>
                                        <p:tgtEl>
                                          <p:spTgt spid="18"/>
                                        </p:tgtEl>
                                        <p:attrNameLst>
                                          <p:attrName>style.visibility</p:attrName>
                                        </p:attrNameLst>
                                      </p:cBhvr>
                                      <p:to>
                                        <p:strVal val="visible"/>
                                      </p:to>
                                    </p:set>
                                    <p:anim calcmode="discrete" valueType="clr">
                                      <p:cBhvr override="childStyle">
                                        <p:cTn id="48" dur="80"/>
                                        <p:tgtEl>
                                          <p:spTgt spid="18"/>
                                        </p:tgtEl>
                                        <p:attrNameLst>
                                          <p:attrName>style.color</p:attrName>
                                        </p:attrNameLst>
                                      </p:cBhvr>
                                      <p:tavLst>
                                        <p:tav tm="0">
                                          <p:val>
                                            <p:clrVal>
                                              <a:schemeClr val="accent2"/>
                                            </p:clrVal>
                                          </p:val>
                                        </p:tav>
                                        <p:tav tm="50000">
                                          <p:val>
                                            <p:clrVal>
                                              <a:schemeClr val="hlink"/>
                                            </p:clrVal>
                                          </p:val>
                                        </p:tav>
                                      </p:tavLst>
                                    </p:anim>
                                    <p:anim calcmode="discrete" valueType="clr">
                                      <p:cBhvr>
                                        <p:cTn id="49" dur="80"/>
                                        <p:tgtEl>
                                          <p:spTgt spid="18"/>
                                        </p:tgtEl>
                                        <p:attrNameLst>
                                          <p:attrName>fillcolor</p:attrName>
                                        </p:attrNameLst>
                                      </p:cBhvr>
                                      <p:tavLst>
                                        <p:tav tm="0">
                                          <p:val>
                                            <p:clrVal>
                                              <a:schemeClr val="accent2"/>
                                            </p:clrVal>
                                          </p:val>
                                        </p:tav>
                                        <p:tav tm="50000">
                                          <p:val>
                                            <p:clrVal>
                                              <a:schemeClr val="hlink"/>
                                            </p:clrVal>
                                          </p:val>
                                        </p:tav>
                                      </p:tavLst>
                                    </p:anim>
                                    <p:set>
                                      <p:cBhvr>
                                        <p:cTn id="50" dur="80"/>
                                        <p:tgtEl>
                                          <p:spTgt spid="1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2" grpId="0"/>
      <p:bldP spid="15" grpId="0" animBg="1"/>
      <p:bldP spid="18" grpId="0"/>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Some cross checking measures</a:t>
            </a:r>
            <a:endParaRPr lang="en-US" sz="4000" dirty="0"/>
          </a:p>
        </p:txBody>
      </p:sp>
      <p:graphicFrame>
        <p:nvGraphicFramePr>
          <p:cNvPr id="4" name="Table 3"/>
          <p:cNvGraphicFramePr>
            <a:graphicFrameLocks noGrp="1"/>
          </p:cNvGraphicFramePr>
          <p:nvPr/>
        </p:nvGraphicFramePr>
        <p:xfrm>
          <a:off x="228598" y="3188208"/>
          <a:ext cx="8686802" cy="3364992"/>
        </p:xfrm>
        <a:graphic>
          <a:graphicData uri="http://schemas.openxmlformats.org/drawingml/2006/table">
            <a:tbl>
              <a:tblPr firstRow="1" bandRow="1">
                <a:tableStyleId>{5C22544A-7EE6-4342-B048-85BDC9FD1C3A}</a:tableStyleId>
              </a:tblPr>
              <a:tblGrid>
                <a:gridCol w="1551215"/>
                <a:gridCol w="827315"/>
                <a:gridCol w="827315"/>
                <a:gridCol w="1034143"/>
                <a:gridCol w="1034143"/>
                <a:gridCol w="930728"/>
                <a:gridCol w="1034143"/>
                <a:gridCol w="1447800"/>
              </a:tblGrid>
              <a:tr h="370840">
                <a:tc>
                  <a:txBody>
                    <a:bodyPr/>
                    <a:lstStyle/>
                    <a:p>
                      <a:pPr marL="0" marR="0" algn="ctr">
                        <a:lnSpc>
                          <a:spcPct val="115000"/>
                        </a:lnSpc>
                        <a:spcBef>
                          <a:spcPts val="0"/>
                        </a:spcBef>
                        <a:spcAft>
                          <a:spcPts val="0"/>
                        </a:spcAft>
                      </a:pPr>
                      <a:r>
                        <a:rPr lang="en-US" sz="3200" dirty="0" smtClean="0"/>
                        <a:t>Basic</a:t>
                      </a:r>
                      <a:endParaRPr lang="en-US" sz="32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3200" dirty="0"/>
                        <a:t>x</a:t>
                      </a:r>
                      <a:r>
                        <a:rPr lang="en-US" sz="3200" baseline="-25000" dirty="0"/>
                        <a:t>1</a:t>
                      </a:r>
                      <a:endParaRPr lang="en-US" sz="32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3200" dirty="0"/>
                        <a:t>x</a:t>
                      </a:r>
                      <a:r>
                        <a:rPr lang="en-US" sz="3200" baseline="-25000" dirty="0"/>
                        <a:t>2</a:t>
                      </a:r>
                      <a:endParaRPr lang="en-US" sz="32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3200" dirty="0"/>
                        <a:t>S</a:t>
                      </a:r>
                      <a:r>
                        <a:rPr lang="en-US" sz="3200" baseline="-25000" dirty="0"/>
                        <a:t>1</a:t>
                      </a:r>
                      <a:endParaRPr lang="en-US" sz="32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3200" dirty="0"/>
                        <a:t>S</a:t>
                      </a:r>
                      <a:r>
                        <a:rPr lang="en-US" sz="3200" baseline="-25000" dirty="0"/>
                        <a:t>2</a:t>
                      </a:r>
                      <a:endParaRPr lang="en-US" sz="32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3200"/>
                        <a:t>S</a:t>
                      </a:r>
                      <a:r>
                        <a:rPr lang="en-US" sz="3200" baseline="-25000"/>
                        <a:t>3</a:t>
                      </a:r>
                      <a:endParaRPr lang="en-US" sz="32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3200"/>
                        <a:t>S</a:t>
                      </a:r>
                      <a:r>
                        <a:rPr lang="en-US" sz="3200" baseline="-25000"/>
                        <a:t>4</a:t>
                      </a:r>
                      <a:endParaRPr lang="en-US" sz="32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3200"/>
                        <a:t>RHS</a:t>
                      </a:r>
                      <a:endParaRPr lang="en-US" sz="3200">
                        <a:latin typeface="Calibri"/>
                        <a:ea typeface="Calibri"/>
                        <a:cs typeface="Times New Roman"/>
                      </a:endParaRPr>
                    </a:p>
                  </a:txBody>
                  <a:tcPr marL="68580" marR="68580" marT="0" marB="0" anchor="ctr"/>
                </a:tc>
              </a:tr>
              <a:tr h="370840">
                <a:tc>
                  <a:txBody>
                    <a:bodyPr/>
                    <a:lstStyle/>
                    <a:p>
                      <a:pPr marL="0" marR="0" algn="ctr">
                        <a:lnSpc>
                          <a:spcPct val="115000"/>
                        </a:lnSpc>
                        <a:spcBef>
                          <a:spcPts val="0"/>
                        </a:spcBef>
                        <a:spcAft>
                          <a:spcPts val="0"/>
                        </a:spcAft>
                      </a:pPr>
                      <a:r>
                        <a:rPr lang="en-US" sz="3200"/>
                        <a:t>S</a:t>
                      </a:r>
                      <a:r>
                        <a:rPr lang="en-US" sz="3200" baseline="-25000"/>
                        <a:t>1</a:t>
                      </a:r>
                      <a:endParaRPr lang="en-US" sz="32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3200" dirty="0"/>
                        <a:t>6</a:t>
                      </a:r>
                      <a:endParaRPr lang="en-US" sz="3200" dirty="0">
                        <a:latin typeface="Calibri"/>
                        <a:ea typeface="Calibri"/>
                        <a:cs typeface="Times New Roman"/>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en-US" sz="3200" dirty="0"/>
                        <a:t>4</a:t>
                      </a:r>
                      <a:endParaRPr lang="en-US" sz="3200" dirty="0">
                        <a:latin typeface="Calibri"/>
                        <a:ea typeface="Calibri"/>
                        <a:cs typeface="Times New Roman"/>
                      </a:endParaRPr>
                    </a:p>
                  </a:txBody>
                  <a:tcPr marL="68580" marR="68580" marT="0" marB="0" anchor="ctr">
                    <a:solidFill>
                      <a:srgbClr val="FFFF00"/>
                    </a:solidFill>
                  </a:tcPr>
                </a:tc>
                <a:tc>
                  <a:txBody>
                    <a:bodyPr/>
                    <a:lstStyle/>
                    <a:p>
                      <a:pPr marL="0" marR="0" algn="ctr">
                        <a:lnSpc>
                          <a:spcPct val="115000"/>
                        </a:lnSpc>
                        <a:spcBef>
                          <a:spcPts val="0"/>
                        </a:spcBef>
                        <a:spcAft>
                          <a:spcPts val="0"/>
                        </a:spcAft>
                      </a:pPr>
                      <a:r>
                        <a:rPr lang="en-US" sz="3200" dirty="0">
                          <a:solidFill>
                            <a:srgbClr val="C00000"/>
                          </a:solidFill>
                        </a:rPr>
                        <a:t>1</a:t>
                      </a:r>
                      <a:endParaRPr lang="en-US" sz="3200" dirty="0">
                        <a:solidFill>
                          <a:srgbClr val="C00000"/>
                        </a:solidFill>
                        <a:latin typeface="Calibri"/>
                        <a:ea typeface="Calibri"/>
                        <a:cs typeface="Times New Roman"/>
                      </a:endParaRPr>
                    </a:p>
                  </a:txBody>
                  <a:tcPr marL="68580" marR="68580" marT="0" marB="0" anchor="ctr">
                    <a:solidFill>
                      <a:srgbClr val="FFFF00"/>
                    </a:solidFill>
                  </a:tcPr>
                </a:tc>
                <a:tc>
                  <a:txBody>
                    <a:bodyPr/>
                    <a:lstStyle/>
                    <a:p>
                      <a:pPr marL="0" marR="0" algn="ctr">
                        <a:lnSpc>
                          <a:spcPct val="115000"/>
                        </a:lnSpc>
                        <a:spcBef>
                          <a:spcPts val="0"/>
                        </a:spcBef>
                        <a:spcAft>
                          <a:spcPts val="0"/>
                        </a:spcAft>
                      </a:pPr>
                      <a:r>
                        <a:rPr lang="en-US" sz="3200" dirty="0"/>
                        <a:t>0</a:t>
                      </a:r>
                      <a:endParaRPr lang="en-US" sz="3200" dirty="0">
                        <a:latin typeface="Calibri"/>
                        <a:ea typeface="Calibri"/>
                        <a:cs typeface="Times New Roman"/>
                      </a:endParaRPr>
                    </a:p>
                  </a:txBody>
                  <a:tcPr marL="68580" marR="68580" marT="0" marB="0" anchor="ctr">
                    <a:solidFill>
                      <a:srgbClr val="FFFF00"/>
                    </a:solidFill>
                  </a:tcPr>
                </a:tc>
                <a:tc>
                  <a:txBody>
                    <a:bodyPr/>
                    <a:lstStyle/>
                    <a:p>
                      <a:pPr marL="0" marR="0" algn="ctr">
                        <a:lnSpc>
                          <a:spcPct val="115000"/>
                        </a:lnSpc>
                        <a:spcBef>
                          <a:spcPts val="0"/>
                        </a:spcBef>
                        <a:spcAft>
                          <a:spcPts val="0"/>
                        </a:spcAft>
                      </a:pPr>
                      <a:r>
                        <a:rPr lang="en-US" sz="3200"/>
                        <a:t>0</a:t>
                      </a:r>
                      <a:endParaRPr lang="en-US" sz="3200">
                        <a:latin typeface="Calibri"/>
                        <a:ea typeface="Calibri"/>
                        <a:cs typeface="Times New Roman"/>
                      </a:endParaRPr>
                    </a:p>
                  </a:txBody>
                  <a:tcPr marL="68580" marR="68580" marT="0" marB="0" anchor="ctr">
                    <a:solidFill>
                      <a:srgbClr val="FFFF00"/>
                    </a:solidFill>
                  </a:tcPr>
                </a:tc>
                <a:tc>
                  <a:txBody>
                    <a:bodyPr/>
                    <a:lstStyle/>
                    <a:p>
                      <a:pPr marL="0" marR="0" algn="ctr">
                        <a:lnSpc>
                          <a:spcPct val="115000"/>
                        </a:lnSpc>
                        <a:spcBef>
                          <a:spcPts val="0"/>
                        </a:spcBef>
                        <a:spcAft>
                          <a:spcPts val="0"/>
                        </a:spcAft>
                      </a:pPr>
                      <a:r>
                        <a:rPr lang="en-US" sz="3200"/>
                        <a:t>0</a:t>
                      </a:r>
                      <a:endParaRPr lang="en-US" sz="3200">
                        <a:latin typeface="Calibri"/>
                        <a:ea typeface="Calibri"/>
                        <a:cs typeface="Times New Roman"/>
                      </a:endParaRPr>
                    </a:p>
                  </a:txBody>
                  <a:tcPr marL="68580" marR="68580" marT="0" marB="0" anchor="ctr">
                    <a:solidFill>
                      <a:srgbClr val="FFFF00"/>
                    </a:solidFill>
                  </a:tcPr>
                </a:tc>
                <a:tc>
                  <a:txBody>
                    <a:bodyPr/>
                    <a:lstStyle/>
                    <a:p>
                      <a:pPr marL="0" marR="0" algn="ctr">
                        <a:lnSpc>
                          <a:spcPct val="115000"/>
                        </a:lnSpc>
                        <a:spcBef>
                          <a:spcPts val="0"/>
                        </a:spcBef>
                        <a:spcAft>
                          <a:spcPts val="0"/>
                        </a:spcAft>
                      </a:pPr>
                      <a:r>
                        <a:rPr lang="en-US" sz="3200"/>
                        <a:t>24</a:t>
                      </a:r>
                      <a:endParaRPr lang="en-US" sz="3200">
                        <a:latin typeface="Calibri"/>
                        <a:ea typeface="Calibri"/>
                        <a:cs typeface="Times New Roman"/>
                      </a:endParaRPr>
                    </a:p>
                  </a:txBody>
                  <a:tcPr marL="68580" marR="68580" marT="0" marB="0" anchor="ctr">
                    <a:solidFill>
                      <a:srgbClr val="FFFF00"/>
                    </a:solidFill>
                  </a:tcPr>
                </a:tc>
              </a:tr>
              <a:tr h="370840">
                <a:tc>
                  <a:txBody>
                    <a:bodyPr/>
                    <a:lstStyle/>
                    <a:p>
                      <a:pPr marL="0" marR="0" algn="ctr">
                        <a:lnSpc>
                          <a:spcPct val="115000"/>
                        </a:lnSpc>
                        <a:spcBef>
                          <a:spcPts val="0"/>
                        </a:spcBef>
                        <a:spcAft>
                          <a:spcPts val="0"/>
                        </a:spcAft>
                      </a:pPr>
                      <a:r>
                        <a:rPr lang="en-US" sz="3200"/>
                        <a:t>S</a:t>
                      </a:r>
                      <a:r>
                        <a:rPr lang="en-US" sz="3200" baseline="-25000"/>
                        <a:t>2</a:t>
                      </a:r>
                      <a:endParaRPr lang="en-US" sz="32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3200"/>
                        <a:t>1</a:t>
                      </a:r>
                      <a:endParaRPr lang="en-US" sz="3200">
                        <a:latin typeface="Calibri"/>
                        <a:ea typeface="Calibri"/>
                        <a:cs typeface="Times New Roman"/>
                      </a:endParaRPr>
                    </a:p>
                  </a:txBody>
                  <a:tcPr marL="68580" marR="68580" marT="0" marB="0" anchor="ctr">
                    <a:solidFill>
                      <a:srgbClr val="FFFF00"/>
                    </a:solidFill>
                  </a:tcPr>
                </a:tc>
                <a:tc>
                  <a:txBody>
                    <a:bodyPr/>
                    <a:lstStyle/>
                    <a:p>
                      <a:pPr marL="0" marR="0" algn="ctr">
                        <a:lnSpc>
                          <a:spcPct val="115000"/>
                        </a:lnSpc>
                        <a:spcBef>
                          <a:spcPts val="0"/>
                        </a:spcBef>
                        <a:spcAft>
                          <a:spcPts val="0"/>
                        </a:spcAft>
                      </a:pPr>
                      <a:r>
                        <a:rPr lang="en-US" sz="3200"/>
                        <a:t>2</a:t>
                      </a:r>
                      <a:endParaRPr lang="en-US" sz="32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3200">
                          <a:solidFill>
                            <a:srgbClr val="FF0000"/>
                          </a:solidFill>
                        </a:rPr>
                        <a:t>0</a:t>
                      </a:r>
                      <a:endParaRPr lang="en-US" sz="3200">
                        <a:solidFill>
                          <a:srgbClr val="FF0000"/>
                        </a:solidFill>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3200" dirty="0"/>
                        <a:t>1</a:t>
                      </a:r>
                      <a:endParaRPr lang="en-US" sz="32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3200" dirty="0"/>
                        <a:t>0</a:t>
                      </a:r>
                      <a:endParaRPr lang="en-US" sz="32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3200" dirty="0"/>
                        <a:t>0</a:t>
                      </a:r>
                      <a:endParaRPr lang="en-US" sz="32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3200" dirty="0"/>
                        <a:t>6</a:t>
                      </a:r>
                      <a:endParaRPr lang="en-US" sz="3200" dirty="0">
                        <a:latin typeface="Calibri"/>
                        <a:ea typeface="Calibri"/>
                        <a:cs typeface="Times New Roman"/>
                      </a:endParaRPr>
                    </a:p>
                  </a:txBody>
                  <a:tcPr marL="68580" marR="68580" marT="0" marB="0" anchor="ctr"/>
                </a:tc>
              </a:tr>
              <a:tr h="370840">
                <a:tc>
                  <a:txBody>
                    <a:bodyPr/>
                    <a:lstStyle/>
                    <a:p>
                      <a:pPr marL="0" marR="0" algn="ctr">
                        <a:lnSpc>
                          <a:spcPct val="115000"/>
                        </a:lnSpc>
                        <a:spcBef>
                          <a:spcPts val="0"/>
                        </a:spcBef>
                        <a:spcAft>
                          <a:spcPts val="0"/>
                        </a:spcAft>
                      </a:pPr>
                      <a:r>
                        <a:rPr lang="en-US" sz="3200" dirty="0"/>
                        <a:t>S</a:t>
                      </a:r>
                      <a:r>
                        <a:rPr lang="en-US" sz="3200" baseline="-25000" dirty="0"/>
                        <a:t>3</a:t>
                      </a:r>
                      <a:endParaRPr lang="en-US" sz="32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3200"/>
                        <a:t>-1</a:t>
                      </a:r>
                      <a:endParaRPr lang="en-US" sz="3200">
                        <a:latin typeface="Calibri"/>
                        <a:ea typeface="Calibri"/>
                        <a:cs typeface="Times New Roman"/>
                      </a:endParaRPr>
                    </a:p>
                  </a:txBody>
                  <a:tcPr marL="68580" marR="68580" marT="0" marB="0" anchor="ctr">
                    <a:solidFill>
                      <a:srgbClr val="FFFF00"/>
                    </a:solidFill>
                  </a:tcPr>
                </a:tc>
                <a:tc>
                  <a:txBody>
                    <a:bodyPr/>
                    <a:lstStyle/>
                    <a:p>
                      <a:pPr marL="0" marR="0" algn="ctr">
                        <a:lnSpc>
                          <a:spcPct val="115000"/>
                        </a:lnSpc>
                        <a:spcBef>
                          <a:spcPts val="0"/>
                        </a:spcBef>
                        <a:spcAft>
                          <a:spcPts val="0"/>
                        </a:spcAft>
                      </a:pPr>
                      <a:r>
                        <a:rPr lang="en-US" sz="3200"/>
                        <a:t>1</a:t>
                      </a:r>
                      <a:endParaRPr lang="en-US" sz="32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3200">
                          <a:solidFill>
                            <a:srgbClr val="FF0000"/>
                          </a:solidFill>
                        </a:rPr>
                        <a:t>0</a:t>
                      </a:r>
                      <a:endParaRPr lang="en-US" sz="3200">
                        <a:solidFill>
                          <a:srgbClr val="FF0000"/>
                        </a:solidFill>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3200"/>
                        <a:t>0</a:t>
                      </a:r>
                      <a:endParaRPr lang="en-US" sz="32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3200"/>
                        <a:t>1</a:t>
                      </a:r>
                      <a:endParaRPr lang="en-US" sz="32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3200"/>
                        <a:t>0</a:t>
                      </a:r>
                      <a:endParaRPr lang="en-US" sz="32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3200"/>
                        <a:t>1</a:t>
                      </a:r>
                      <a:endParaRPr lang="en-US" sz="3200">
                        <a:latin typeface="Calibri"/>
                        <a:ea typeface="Calibri"/>
                        <a:cs typeface="Times New Roman"/>
                      </a:endParaRPr>
                    </a:p>
                  </a:txBody>
                  <a:tcPr marL="68580" marR="68580" marT="0" marB="0" anchor="ctr"/>
                </a:tc>
              </a:tr>
              <a:tr h="370840">
                <a:tc>
                  <a:txBody>
                    <a:bodyPr/>
                    <a:lstStyle/>
                    <a:p>
                      <a:pPr marL="0" marR="0" algn="ctr">
                        <a:lnSpc>
                          <a:spcPct val="115000"/>
                        </a:lnSpc>
                        <a:spcBef>
                          <a:spcPts val="0"/>
                        </a:spcBef>
                        <a:spcAft>
                          <a:spcPts val="0"/>
                        </a:spcAft>
                      </a:pPr>
                      <a:r>
                        <a:rPr lang="en-US" sz="3200"/>
                        <a:t>S</a:t>
                      </a:r>
                      <a:r>
                        <a:rPr lang="en-US" sz="3200" baseline="-25000"/>
                        <a:t>4</a:t>
                      </a:r>
                      <a:endParaRPr lang="en-US" sz="32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3200"/>
                        <a:t>0</a:t>
                      </a:r>
                      <a:endParaRPr lang="en-US" sz="3200">
                        <a:latin typeface="Calibri"/>
                        <a:ea typeface="Calibri"/>
                        <a:cs typeface="Times New Roman"/>
                      </a:endParaRPr>
                    </a:p>
                  </a:txBody>
                  <a:tcPr marL="68580" marR="68580" marT="0" marB="0" anchor="ctr">
                    <a:solidFill>
                      <a:srgbClr val="FFFF00"/>
                    </a:solidFill>
                  </a:tcPr>
                </a:tc>
                <a:tc>
                  <a:txBody>
                    <a:bodyPr/>
                    <a:lstStyle/>
                    <a:p>
                      <a:pPr marL="0" marR="0" algn="ctr">
                        <a:lnSpc>
                          <a:spcPct val="115000"/>
                        </a:lnSpc>
                        <a:spcBef>
                          <a:spcPts val="0"/>
                        </a:spcBef>
                        <a:spcAft>
                          <a:spcPts val="0"/>
                        </a:spcAft>
                      </a:pPr>
                      <a:r>
                        <a:rPr lang="en-US" sz="3200"/>
                        <a:t>1</a:t>
                      </a:r>
                      <a:endParaRPr lang="en-US" sz="32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3200">
                          <a:solidFill>
                            <a:srgbClr val="FF0000"/>
                          </a:solidFill>
                        </a:rPr>
                        <a:t>0</a:t>
                      </a:r>
                      <a:endParaRPr lang="en-US" sz="3200">
                        <a:solidFill>
                          <a:srgbClr val="FF0000"/>
                        </a:solidFill>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3200"/>
                        <a:t>0</a:t>
                      </a:r>
                      <a:endParaRPr lang="en-US" sz="32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3200"/>
                        <a:t>0</a:t>
                      </a:r>
                      <a:endParaRPr lang="en-US" sz="32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3200"/>
                        <a:t>1</a:t>
                      </a:r>
                      <a:endParaRPr lang="en-US" sz="32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3200"/>
                        <a:t>2</a:t>
                      </a:r>
                      <a:endParaRPr lang="en-US" sz="3200">
                        <a:latin typeface="Calibri"/>
                        <a:ea typeface="Calibri"/>
                        <a:cs typeface="Times New Roman"/>
                      </a:endParaRPr>
                    </a:p>
                  </a:txBody>
                  <a:tcPr marL="68580" marR="68580" marT="0" marB="0" anchor="ctr"/>
                </a:tc>
              </a:tr>
              <a:tr h="370840">
                <a:tc>
                  <a:txBody>
                    <a:bodyPr/>
                    <a:lstStyle/>
                    <a:p>
                      <a:pPr marL="0" marR="0" algn="ctr">
                        <a:lnSpc>
                          <a:spcPct val="115000"/>
                        </a:lnSpc>
                        <a:spcBef>
                          <a:spcPts val="0"/>
                        </a:spcBef>
                        <a:spcAft>
                          <a:spcPts val="0"/>
                        </a:spcAft>
                      </a:pPr>
                      <a:r>
                        <a:rPr lang="en-US" sz="3200" dirty="0"/>
                        <a:t>f</a:t>
                      </a:r>
                      <a:endParaRPr lang="en-US" sz="32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3200" dirty="0"/>
                        <a:t>-5</a:t>
                      </a:r>
                      <a:endParaRPr lang="en-US" sz="3200" dirty="0">
                        <a:latin typeface="Calibri"/>
                        <a:ea typeface="Calibri"/>
                        <a:cs typeface="Times New Roman"/>
                      </a:endParaRPr>
                    </a:p>
                  </a:txBody>
                  <a:tcPr marL="68580" marR="68580" marT="0" marB="0" anchor="ctr">
                    <a:solidFill>
                      <a:srgbClr val="FFFF00"/>
                    </a:solidFill>
                  </a:tcPr>
                </a:tc>
                <a:tc>
                  <a:txBody>
                    <a:bodyPr/>
                    <a:lstStyle/>
                    <a:p>
                      <a:pPr marL="0" marR="0" algn="ctr">
                        <a:lnSpc>
                          <a:spcPct val="115000"/>
                        </a:lnSpc>
                        <a:spcBef>
                          <a:spcPts val="0"/>
                        </a:spcBef>
                        <a:spcAft>
                          <a:spcPts val="0"/>
                        </a:spcAft>
                      </a:pPr>
                      <a:r>
                        <a:rPr lang="en-US" sz="3200"/>
                        <a:t>-4</a:t>
                      </a:r>
                      <a:endParaRPr lang="en-US" sz="32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3200" dirty="0">
                          <a:solidFill>
                            <a:srgbClr val="FF0000"/>
                          </a:solidFill>
                        </a:rPr>
                        <a:t>0</a:t>
                      </a:r>
                      <a:endParaRPr lang="en-US" sz="3200" dirty="0">
                        <a:solidFill>
                          <a:srgbClr val="FF0000"/>
                        </a:solidFill>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3200"/>
                        <a:t>0</a:t>
                      </a:r>
                      <a:endParaRPr lang="en-US" sz="32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3200"/>
                        <a:t>0</a:t>
                      </a:r>
                      <a:endParaRPr lang="en-US" sz="32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3200"/>
                        <a:t>0</a:t>
                      </a:r>
                      <a:endParaRPr lang="en-US" sz="32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3200" dirty="0"/>
                        <a:t>0</a:t>
                      </a:r>
                      <a:endParaRPr lang="en-US" sz="3200" dirty="0">
                        <a:latin typeface="Calibri"/>
                        <a:ea typeface="Calibri"/>
                        <a:cs typeface="Times New Roman"/>
                      </a:endParaRPr>
                    </a:p>
                  </a:txBody>
                  <a:tcPr marL="68580" marR="68580" marT="0" marB="0" anchor="ctr"/>
                </a:tc>
              </a:tr>
            </a:tbl>
          </a:graphicData>
        </a:graphic>
      </p:graphicFrame>
      <p:sp>
        <p:nvSpPr>
          <p:cNvPr id="5" name="TextBox 4"/>
          <p:cNvSpPr txBox="1"/>
          <p:nvPr/>
        </p:nvSpPr>
        <p:spPr>
          <a:xfrm>
            <a:off x="228600" y="1422737"/>
            <a:ext cx="8686800" cy="1446550"/>
          </a:xfrm>
          <a:prstGeom prst="rect">
            <a:avLst/>
          </a:prstGeom>
          <a:solidFill>
            <a:srgbClr val="FFFF00"/>
          </a:solidFill>
        </p:spPr>
        <p:txBody>
          <a:bodyPr wrap="square" rtlCol="0">
            <a:spAutoFit/>
          </a:bodyPr>
          <a:lstStyle/>
          <a:p>
            <a:r>
              <a:rPr lang="en-US" sz="2200" b="1" dirty="0" smtClean="0">
                <a:solidFill>
                  <a:srgbClr val="FF0000"/>
                </a:solidFill>
              </a:rPr>
              <a:t>The basic variables are equal to 1 under their respective columns and all the other values in columns will be zero, so if you don’t  have zero or one on these position it means you have done some thing wrong.</a:t>
            </a:r>
            <a:endParaRPr lang="en-US" sz="2200" b="1" dirty="0">
              <a:solidFill>
                <a:srgbClr val="FF0000"/>
              </a:solidFill>
            </a:endParaRPr>
          </a:p>
        </p:txBody>
      </p:sp>
      <p:cxnSp>
        <p:nvCxnSpPr>
          <p:cNvPr id="8" name="Straight Arrow Connector 7"/>
          <p:cNvCxnSpPr/>
          <p:nvPr/>
        </p:nvCxnSpPr>
        <p:spPr>
          <a:xfrm rot="5400000">
            <a:off x="3619500" y="3314700"/>
            <a:ext cx="1219200" cy="228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a:off x="1447800" y="4265612"/>
            <a:ext cx="22098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2" name="Straight Arrow Connector 11"/>
          <p:cNvCxnSpPr/>
          <p:nvPr/>
        </p:nvCxnSpPr>
        <p:spPr>
          <a:xfrm rot="16200000" flipH="1">
            <a:off x="3543300" y="3619500"/>
            <a:ext cx="381000" cy="3048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childTnLst>
                          </p:cTn>
                        </p:par>
                        <p:par>
                          <p:cTn id="17" fill="hold">
                            <p:stCondLst>
                              <p:cond delay="1000"/>
                            </p:stCondLst>
                            <p:childTnLst>
                              <p:par>
                                <p:cTn id="18" presetID="13" presetClass="entr" presetSubtype="16"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plus(in)">
                                      <p:cBhvr>
                                        <p:cTn id="20"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Steps of Simplex Method</a:t>
            </a:r>
            <a:endParaRPr lang="en-US" b="1" dirty="0"/>
          </a:p>
        </p:txBody>
      </p:sp>
      <p:sp>
        <p:nvSpPr>
          <p:cNvPr id="3" name="Content Placeholder 2"/>
          <p:cNvSpPr>
            <a:spLocks noGrp="1"/>
          </p:cNvSpPr>
          <p:nvPr>
            <p:ph sz="quarter" idx="1"/>
          </p:nvPr>
        </p:nvSpPr>
        <p:spPr>
          <a:xfrm>
            <a:off x="301752" y="1527048"/>
            <a:ext cx="8503920" cy="4721352"/>
          </a:xfrm>
        </p:spPr>
        <p:txBody>
          <a:bodyPr>
            <a:normAutofit fontScale="92500" lnSpcReduction="20000"/>
          </a:bodyPr>
          <a:lstStyle/>
          <a:p>
            <a:pPr marL="514350" indent="-514350">
              <a:buFont typeface="+mj-lt"/>
              <a:buAutoNum type="arabicPeriod"/>
            </a:pPr>
            <a:r>
              <a:rPr lang="en-US" sz="3200" dirty="0" smtClean="0"/>
              <a:t>Express the problem in equation form</a:t>
            </a:r>
          </a:p>
          <a:p>
            <a:pPr marL="514350" indent="-514350">
              <a:buFont typeface="+mj-lt"/>
              <a:buAutoNum type="arabicPeriod"/>
            </a:pPr>
            <a:r>
              <a:rPr lang="en-US" sz="3200" dirty="0" smtClean="0"/>
              <a:t>Write the inequalities in form of equalities</a:t>
            </a:r>
          </a:p>
          <a:p>
            <a:pPr marL="514350" indent="-514350">
              <a:buFont typeface="+mj-lt"/>
              <a:buAutoNum type="arabicPeriod"/>
            </a:pPr>
            <a:r>
              <a:rPr lang="en-US" sz="3200" dirty="0" smtClean="0"/>
              <a:t>Determine an initial feasible solution</a:t>
            </a:r>
          </a:p>
          <a:p>
            <a:pPr marL="514350" indent="-514350">
              <a:buFont typeface="+mj-lt"/>
              <a:buAutoNum type="arabicPeriod"/>
            </a:pPr>
            <a:r>
              <a:rPr lang="en-US" sz="3200" dirty="0" smtClean="0"/>
              <a:t>Write initial tableau / iteration</a:t>
            </a:r>
          </a:p>
          <a:p>
            <a:pPr marL="514350" indent="-514350">
              <a:buFont typeface="+mj-lt"/>
              <a:buAutoNum type="arabicPeriod"/>
            </a:pPr>
            <a:r>
              <a:rPr lang="en-US" sz="3200" dirty="0" smtClean="0"/>
              <a:t>Determine the criteria for optimality</a:t>
            </a:r>
          </a:p>
          <a:p>
            <a:pPr marL="514350" indent="-514350">
              <a:buFont typeface="+mj-lt"/>
              <a:buAutoNum type="arabicPeriod"/>
            </a:pPr>
            <a:r>
              <a:rPr lang="en-US" sz="3200" dirty="0" smtClean="0"/>
              <a:t>Select an entering variable using the optimality condition</a:t>
            </a:r>
          </a:p>
          <a:p>
            <a:pPr marL="514350" indent="-514350">
              <a:buFont typeface="+mj-lt"/>
              <a:buAutoNum type="arabicPeriod"/>
            </a:pPr>
            <a:r>
              <a:rPr lang="en-US" sz="3200" dirty="0" smtClean="0"/>
              <a:t>Select a leaving variable using the feasibility condition</a:t>
            </a:r>
          </a:p>
          <a:p>
            <a:pPr marL="514350" indent="-514350">
              <a:buFont typeface="+mj-lt"/>
              <a:buAutoNum type="arabicPeriod"/>
            </a:pPr>
            <a:r>
              <a:rPr lang="en-US" sz="3200" dirty="0" smtClean="0"/>
              <a:t>Write the optimal solution</a:t>
            </a:r>
          </a:p>
          <a:p>
            <a:endParaRPr lang="en-US" dirty="0"/>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Calculation for next Iteration</a:t>
            </a:r>
            <a:endParaRPr lang="en-US" b="1" dirty="0"/>
          </a:p>
        </p:txBody>
      </p:sp>
      <p:graphicFrame>
        <p:nvGraphicFramePr>
          <p:cNvPr id="5" name="Table 4"/>
          <p:cNvGraphicFramePr>
            <a:graphicFrameLocks noGrp="1"/>
          </p:cNvGraphicFramePr>
          <p:nvPr/>
        </p:nvGraphicFramePr>
        <p:xfrm>
          <a:off x="685800" y="1676400"/>
          <a:ext cx="7772400" cy="946404"/>
        </p:xfrm>
        <a:graphic>
          <a:graphicData uri="http://schemas.openxmlformats.org/drawingml/2006/table">
            <a:tbl>
              <a:tblPr/>
              <a:tblGrid>
                <a:gridCol w="2930843"/>
                <a:gridCol w="1797367"/>
                <a:gridCol w="453390"/>
                <a:gridCol w="2590800"/>
              </a:tblGrid>
              <a:tr h="342900">
                <a:tc rowSpan="2">
                  <a:txBody>
                    <a:bodyPr/>
                    <a:lstStyle/>
                    <a:p>
                      <a:pPr marL="0" marR="0" algn="ctr">
                        <a:lnSpc>
                          <a:spcPct val="115000"/>
                        </a:lnSpc>
                        <a:spcBef>
                          <a:spcPts val="0"/>
                        </a:spcBef>
                        <a:spcAft>
                          <a:spcPts val="0"/>
                        </a:spcAft>
                      </a:pPr>
                      <a:r>
                        <a:rPr lang="en-US" sz="2700" b="1" dirty="0">
                          <a:solidFill>
                            <a:srgbClr val="000000"/>
                          </a:solidFill>
                          <a:latin typeface="Times New Roman"/>
                          <a:ea typeface="Times New Roman"/>
                          <a:cs typeface="Times New Roman"/>
                        </a:rPr>
                        <a:t>New Pivot Row = </a:t>
                      </a:r>
                      <a:endParaRPr lang="en-US" sz="2700" dirty="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700" b="1">
                          <a:solidFill>
                            <a:srgbClr val="000000"/>
                          </a:solidFill>
                          <a:latin typeface="Times New Roman"/>
                          <a:ea typeface="Times New Roman"/>
                          <a:cs typeface="Times New Roman"/>
                        </a:rPr>
                        <a:t>1</a:t>
                      </a:r>
                      <a:endParaRPr lang="en-US" sz="27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0"/>
                        </a:spcAft>
                      </a:pPr>
                      <a:r>
                        <a:rPr lang="en-US" sz="2700" b="1">
                          <a:solidFill>
                            <a:srgbClr val="000000"/>
                          </a:solidFill>
                          <a:latin typeface="Times New Roman"/>
                          <a:ea typeface="Times New Roman"/>
                          <a:cs typeface="Times New Roman"/>
                        </a:rPr>
                        <a:t>X</a:t>
                      </a:r>
                      <a:endParaRPr lang="en-US" sz="2700">
                        <a:latin typeface="Calibri"/>
                        <a:ea typeface="Calibri"/>
                        <a:cs typeface="Times New Roman"/>
                      </a:endParaRPr>
                    </a:p>
                  </a:txBody>
                  <a:tcPr marL="68580" marR="68580" marT="0" marB="0" anchor="ctr">
                    <a:lnL>
                      <a:noFill/>
                    </a:lnL>
                    <a:lnR>
                      <a:noFill/>
                    </a:lnR>
                    <a:lnT>
                      <a:noFill/>
                    </a:lnT>
                    <a:lnB>
                      <a:noFill/>
                    </a:lnB>
                  </a:tcPr>
                </a:tc>
                <a:tc rowSpan="2">
                  <a:txBody>
                    <a:bodyPr/>
                    <a:lstStyle/>
                    <a:p>
                      <a:pPr marL="0" marR="0" algn="l">
                        <a:lnSpc>
                          <a:spcPct val="115000"/>
                        </a:lnSpc>
                        <a:spcBef>
                          <a:spcPts val="0"/>
                        </a:spcBef>
                        <a:spcAft>
                          <a:spcPts val="0"/>
                        </a:spcAft>
                      </a:pPr>
                      <a:r>
                        <a:rPr lang="en-US" sz="2700" b="1">
                          <a:solidFill>
                            <a:srgbClr val="000000"/>
                          </a:solidFill>
                          <a:latin typeface="Times New Roman"/>
                          <a:ea typeface="Times New Roman"/>
                          <a:cs typeface="Times New Roman"/>
                        </a:rPr>
                        <a:t>Old Pivot Row</a:t>
                      </a:r>
                      <a:endParaRPr lang="en-US" sz="2700">
                        <a:latin typeface="Calibri"/>
                        <a:ea typeface="Calibri"/>
                        <a:cs typeface="Times New Roman"/>
                      </a:endParaRPr>
                    </a:p>
                  </a:txBody>
                  <a:tcPr marL="68580" marR="68580" marT="0" marB="0" anchor="ctr">
                    <a:lnL>
                      <a:noFill/>
                    </a:lnL>
                    <a:lnR>
                      <a:noFill/>
                    </a:lnR>
                    <a:lnT>
                      <a:noFill/>
                    </a:lnT>
                    <a:lnB>
                      <a:noFill/>
                    </a:lnB>
                  </a:tcPr>
                </a:tc>
              </a:tr>
              <a:tr h="257175">
                <a:tc vMerge="1">
                  <a:txBody>
                    <a:bodyPr/>
                    <a:lstStyle/>
                    <a:p>
                      <a:endParaRPr lang="en-US"/>
                    </a:p>
                  </a:txBody>
                  <a:tcPr/>
                </a:tc>
                <a:tc>
                  <a:txBody>
                    <a:bodyPr/>
                    <a:lstStyle/>
                    <a:p>
                      <a:pPr marL="0" marR="0" algn="ctr">
                        <a:lnSpc>
                          <a:spcPct val="115000"/>
                        </a:lnSpc>
                        <a:spcBef>
                          <a:spcPts val="0"/>
                        </a:spcBef>
                        <a:spcAft>
                          <a:spcPts val="0"/>
                        </a:spcAft>
                      </a:pPr>
                      <a:r>
                        <a:rPr lang="en-US" sz="2700" b="1" dirty="0">
                          <a:solidFill>
                            <a:srgbClr val="000000"/>
                          </a:solidFill>
                          <a:latin typeface="Times New Roman"/>
                          <a:ea typeface="Times New Roman"/>
                          <a:cs typeface="Times New Roman"/>
                        </a:rPr>
                        <a:t>Pivot No.</a:t>
                      </a:r>
                      <a:endParaRPr lang="en-US" sz="2700" dirty="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vMerge="1">
                  <a:txBody>
                    <a:bodyPr/>
                    <a:lstStyle/>
                    <a:p>
                      <a:endParaRPr lang="en-US"/>
                    </a:p>
                  </a:txBody>
                  <a:tcPr/>
                </a:tc>
                <a:tc vMerge="1">
                  <a:txBody>
                    <a:bodyPr/>
                    <a:lstStyle/>
                    <a:p>
                      <a:endParaRPr lang="en-US"/>
                    </a:p>
                  </a:txBody>
                  <a:tcPr/>
                </a:tc>
              </a:tr>
            </a:tbl>
          </a:graphicData>
        </a:graphic>
      </p:graphicFrame>
      <p:graphicFrame>
        <p:nvGraphicFramePr>
          <p:cNvPr id="7" name="Table 6"/>
          <p:cNvGraphicFramePr>
            <a:graphicFrameLocks noGrp="1"/>
          </p:cNvGraphicFramePr>
          <p:nvPr/>
        </p:nvGraphicFramePr>
        <p:xfrm>
          <a:off x="152400" y="2664904"/>
          <a:ext cx="9144000" cy="876300"/>
        </p:xfrm>
        <a:graphic>
          <a:graphicData uri="http://schemas.openxmlformats.org/drawingml/2006/table">
            <a:tbl>
              <a:tblPr/>
              <a:tblGrid>
                <a:gridCol w="1845577"/>
                <a:gridCol w="587229"/>
                <a:gridCol w="419450"/>
                <a:gridCol w="6291744"/>
              </a:tblGrid>
              <a:tr h="342900">
                <a:tc rowSpan="2">
                  <a:txBody>
                    <a:bodyPr/>
                    <a:lstStyle/>
                    <a:p>
                      <a:pPr marL="0" marR="0" algn="ctr">
                        <a:lnSpc>
                          <a:spcPct val="115000"/>
                        </a:lnSpc>
                        <a:spcBef>
                          <a:spcPts val="0"/>
                        </a:spcBef>
                        <a:spcAft>
                          <a:spcPts val="0"/>
                        </a:spcAft>
                      </a:pPr>
                      <a:r>
                        <a:rPr lang="en-US" sz="2500" b="0" dirty="0">
                          <a:solidFill>
                            <a:srgbClr val="000000"/>
                          </a:solidFill>
                          <a:latin typeface="+mj-lt"/>
                          <a:ea typeface="Times New Roman"/>
                          <a:cs typeface="Times New Roman"/>
                        </a:rPr>
                        <a:t>New Pivot Row = </a:t>
                      </a:r>
                      <a:endParaRPr lang="en-US" sz="2500" b="0" dirty="0">
                        <a:latin typeface="+mj-lt"/>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500" b="1">
                          <a:solidFill>
                            <a:srgbClr val="000000"/>
                          </a:solidFill>
                          <a:latin typeface="+mj-lt"/>
                          <a:ea typeface="Times New Roman"/>
                          <a:cs typeface="Times New Roman"/>
                        </a:rPr>
                        <a:t>1</a:t>
                      </a:r>
                      <a:endParaRPr lang="en-US" sz="2500">
                        <a:latin typeface="+mj-lt"/>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0"/>
                        </a:spcAft>
                      </a:pPr>
                      <a:r>
                        <a:rPr lang="en-US" sz="2500" b="1">
                          <a:solidFill>
                            <a:srgbClr val="000000"/>
                          </a:solidFill>
                          <a:latin typeface="+mj-lt"/>
                          <a:ea typeface="Times New Roman"/>
                          <a:cs typeface="Times New Roman"/>
                        </a:rPr>
                        <a:t>X</a:t>
                      </a:r>
                      <a:endParaRPr lang="en-US" sz="2500">
                        <a:latin typeface="+mj-lt"/>
                        <a:ea typeface="Calibri"/>
                        <a:cs typeface="Times New Roman"/>
                      </a:endParaRPr>
                    </a:p>
                  </a:txBody>
                  <a:tcPr marL="68580" marR="68580" marT="0" marB="0" anchor="ctr">
                    <a:lnL>
                      <a:noFill/>
                    </a:lnL>
                    <a:lnR>
                      <a:noFill/>
                    </a:lnR>
                    <a:lnT>
                      <a:noFill/>
                    </a:lnT>
                    <a:lnB>
                      <a:noFill/>
                    </a:lnB>
                  </a:tcPr>
                </a:tc>
                <a:tc rowSpan="2">
                  <a:txBody>
                    <a:bodyPr/>
                    <a:lstStyle/>
                    <a:p>
                      <a:pPr marL="0" marR="0" algn="l">
                        <a:lnSpc>
                          <a:spcPct val="115000"/>
                        </a:lnSpc>
                        <a:spcBef>
                          <a:spcPts val="0"/>
                        </a:spcBef>
                        <a:spcAft>
                          <a:spcPts val="0"/>
                        </a:spcAft>
                      </a:pPr>
                      <a:r>
                        <a:rPr kumimoji="0" lang="en-US" sz="2500" b="0" i="0" u="none" strike="noStrike" kern="1200" cap="none" normalizeH="0" baseline="0" dirty="0" smtClean="0">
                          <a:ln>
                            <a:noFill/>
                          </a:ln>
                          <a:solidFill>
                            <a:schemeClr val="tx1"/>
                          </a:solidFill>
                          <a:effectLst/>
                          <a:latin typeface="+mj-lt"/>
                          <a:ea typeface="Calibri" pitchFamily="34" charset="0"/>
                          <a:cs typeface="Times New Roman" pitchFamily="18" charset="0"/>
                        </a:rPr>
                        <a:t>[6	4	1	0	0	0        24]</a:t>
                      </a:r>
                      <a:endParaRPr lang="en-US" sz="2500" dirty="0">
                        <a:latin typeface="+mj-lt"/>
                        <a:ea typeface="Calibri"/>
                        <a:cs typeface="Times New Roman"/>
                      </a:endParaRPr>
                    </a:p>
                  </a:txBody>
                  <a:tcPr marL="68580" marR="68580" marT="0" marB="0" anchor="ctr">
                    <a:lnL>
                      <a:noFill/>
                    </a:lnL>
                    <a:lnR>
                      <a:noFill/>
                    </a:lnR>
                    <a:lnT>
                      <a:noFill/>
                    </a:lnT>
                    <a:lnB>
                      <a:noFill/>
                    </a:lnB>
                  </a:tcPr>
                </a:tc>
              </a:tr>
              <a:tr h="257175">
                <a:tc vMerge="1">
                  <a:txBody>
                    <a:bodyPr/>
                    <a:lstStyle/>
                    <a:p>
                      <a:endParaRPr lang="en-US"/>
                    </a:p>
                  </a:txBody>
                  <a:tcPr/>
                </a:tc>
                <a:tc>
                  <a:txBody>
                    <a:bodyPr/>
                    <a:lstStyle/>
                    <a:p>
                      <a:pPr marL="0" marR="0" algn="ctr">
                        <a:lnSpc>
                          <a:spcPct val="115000"/>
                        </a:lnSpc>
                        <a:spcBef>
                          <a:spcPts val="0"/>
                        </a:spcBef>
                        <a:spcAft>
                          <a:spcPts val="0"/>
                        </a:spcAft>
                      </a:pPr>
                      <a:r>
                        <a:rPr kumimoji="0" lang="en-US" sz="2500" b="0" i="0" u="none" strike="noStrike" kern="1200" cap="none" normalizeH="0" baseline="0" dirty="0" smtClean="0">
                          <a:ln>
                            <a:noFill/>
                          </a:ln>
                          <a:solidFill>
                            <a:schemeClr val="tx1"/>
                          </a:solidFill>
                          <a:effectLst/>
                          <a:latin typeface="+mj-lt"/>
                          <a:ea typeface="Calibri" pitchFamily="34" charset="0"/>
                          <a:cs typeface="Times New Roman" pitchFamily="18" charset="0"/>
                        </a:rPr>
                        <a:t>6</a:t>
                      </a:r>
                      <a:endParaRPr lang="en-US" sz="2500" dirty="0">
                        <a:latin typeface="+mj-lt"/>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vMerge="1">
                  <a:txBody>
                    <a:bodyPr/>
                    <a:lstStyle/>
                    <a:p>
                      <a:endParaRPr lang="en-US"/>
                    </a:p>
                  </a:txBody>
                  <a:tcPr/>
                </a:tc>
                <a:tc vMerge="1">
                  <a:txBody>
                    <a:bodyPr/>
                    <a:lstStyle/>
                    <a:p>
                      <a:endParaRPr lang="en-US"/>
                    </a:p>
                  </a:txBody>
                  <a:tcPr/>
                </a:tc>
              </a:tr>
            </a:tbl>
          </a:graphicData>
        </a:graphic>
      </p:graphicFrame>
      <p:sp>
        <p:nvSpPr>
          <p:cNvPr id="8" name="Rectangle 7"/>
          <p:cNvSpPr/>
          <p:nvPr/>
        </p:nvSpPr>
        <p:spPr>
          <a:xfrm>
            <a:off x="2590800" y="3710226"/>
            <a:ext cx="8534400" cy="477054"/>
          </a:xfrm>
          <a:prstGeom prst="rect">
            <a:avLst/>
          </a:prstGeom>
        </p:spPr>
        <p:txBody>
          <a:bodyPr wrap="square">
            <a:spAutoFit/>
          </a:bodyPr>
          <a:lstStyle/>
          <a:p>
            <a:r>
              <a:rPr lang="en-US" sz="2500" dirty="0" smtClean="0">
                <a:solidFill>
                  <a:srgbClr val="FF0000"/>
                </a:solidFill>
              </a:rPr>
              <a:t>=   [1	    2/3	    1/6	     0	     0	      0   	      4]</a:t>
            </a:r>
            <a:endParaRPr lang="en-US" sz="2500" dirty="0">
              <a:solidFill>
                <a:srgbClr val="FF0000"/>
              </a:solidFill>
            </a:endParaRPr>
          </a:p>
        </p:txBody>
      </p:sp>
      <p:sp>
        <p:nvSpPr>
          <p:cNvPr id="9" name="Rectangle 8"/>
          <p:cNvSpPr/>
          <p:nvPr/>
        </p:nvSpPr>
        <p:spPr>
          <a:xfrm>
            <a:off x="228600" y="4306669"/>
            <a:ext cx="8763000" cy="2169825"/>
          </a:xfrm>
          <a:prstGeom prst="rect">
            <a:avLst/>
          </a:prstGeom>
        </p:spPr>
        <p:txBody>
          <a:bodyPr wrap="square">
            <a:spAutoFit/>
          </a:bodyPr>
          <a:lstStyle/>
          <a:p>
            <a:r>
              <a:rPr lang="en-US" sz="2700" b="1" dirty="0" smtClean="0"/>
              <a:t>New Row = </a:t>
            </a:r>
            <a:r>
              <a:rPr lang="en-US" sz="2700" dirty="0" smtClean="0"/>
              <a:t>Old Row – Pivot Column Coefficient x New 							       Pivot Row</a:t>
            </a:r>
          </a:p>
          <a:p>
            <a:r>
              <a:rPr lang="en-US" sz="2700" dirty="0" smtClean="0"/>
              <a:t>New 	S2 Row = [1		2	0	1	0	0	6]</a:t>
            </a:r>
          </a:p>
          <a:p>
            <a:r>
              <a:rPr lang="en-US" sz="2700" dirty="0" smtClean="0"/>
              <a:t>		- (1)[1		2/3	1/6	0	0	0	4]</a:t>
            </a:r>
          </a:p>
          <a:p>
            <a:r>
              <a:rPr lang="en-US" sz="2700" dirty="0" smtClean="0"/>
              <a:t>		</a:t>
            </a:r>
            <a:r>
              <a:rPr lang="en-US" sz="2700" dirty="0" smtClean="0">
                <a:solidFill>
                  <a:srgbClr val="FF0000"/>
                </a:solidFill>
              </a:rPr>
              <a:t>=    [0		4/3	-1/6	1	0	0	2]</a:t>
            </a:r>
            <a:endParaRPr lang="en-US" sz="2700" dirty="0">
              <a:solidFill>
                <a:srgbClr val="FF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par>
                          <p:cTn id="10" fill="hold">
                            <p:stCondLst>
                              <p:cond delay="1000"/>
                            </p:stCondLst>
                            <p:childTnLst>
                              <p:par>
                                <p:cTn id="11" presetID="14" presetClass="entr" presetSubtype="1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randombar(horizontal)">
                                      <p:cBhvr>
                                        <p:cTn id="13" dur="500"/>
                                        <p:tgtEl>
                                          <p:spTgt spid="7"/>
                                        </p:tgtEl>
                                      </p:cBhvr>
                                    </p:animEffect>
                                  </p:childTnLst>
                                </p:cTn>
                              </p:par>
                            </p:childTnLst>
                          </p:cTn>
                        </p:par>
                        <p:par>
                          <p:cTn id="14" fill="hold">
                            <p:stCondLst>
                              <p:cond delay="1500"/>
                            </p:stCondLst>
                            <p:childTnLst>
                              <p:par>
                                <p:cTn id="15" presetID="37" presetClass="entr" presetSubtype="0" fill="hold" nodeType="after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1000"/>
                                        <p:tgtEl>
                                          <p:spTgt spid="8">
                                            <p:txEl>
                                              <p:pRg st="0" end="0"/>
                                            </p:txEl>
                                          </p:spTgt>
                                        </p:tgtEl>
                                      </p:cBhvr>
                                    </p:animEffect>
                                    <p:anim calcmode="lin" valueType="num">
                                      <p:cBhvr>
                                        <p:cTn id="1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9" dur="900" decel="100000" fill="hold"/>
                                        <p:tgtEl>
                                          <p:spTgt spid="8">
                                            <p:txEl>
                                              <p:pRg st="0" end="0"/>
                                            </p:txEl>
                                          </p:spTgt>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8">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animEffect transition="in" filter="randombar(horizontal)">
                                      <p:cBhvr>
                                        <p:cTn id="25" dur="500"/>
                                        <p:tgtEl>
                                          <p:spTgt spid="9">
                                            <p:txEl>
                                              <p:pRg st="0" end="0"/>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9">
                                            <p:txEl>
                                              <p:pRg st="1" end="1"/>
                                            </p:txEl>
                                          </p:spTgt>
                                        </p:tgtEl>
                                        <p:attrNameLst>
                                          <p:attrName>style.visibility</p:attrName>
                                        </p:attrNameLst>
                                      </p:cBhvr>
                                      <p:to>
                                        <p:strVal val="visible"/>
                                      </p:to>
                                    </p:set>
                                    <p:animEffect transition="in" filter="randombar(horizontal)">
                                      <p:cBhvr>
                                        <p:cTn id="28" dur="500"/>
                                        <p:tgtEl>
                                          <p:spTgt spid="9">
                                            <p:txEl>
                                              <p:pRg st="1" end="1"/>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9">
                                            <p:txEl>
                                              <p:pRg st="2" end="2"/>
                                            </p:txEl>
                                          </p:spTgt>
                                        </p:tgtEl>
                                        <p:attrNameLst>
                                          <p:attrName>style.visibility</p:attrName>
                                        </p:attrNameLst>
                                      </p:cBhvr>
                                      <p:to>
                                        <p:strVal val="visible"/>
                                      </p:to>
                                    </p:set>
                                    <p:animEffect transition="in" filter="randombar(horizontal)">
                                      <p:cBhvr>
                                        <p:cTn id="31" dur="500"/>
                                        <p:tgtEl>
                                          <p:spTgt spid="9">
                                            <p:txEl>
                                              <p:pRg st="2" end="2"/>
                                            </p:txEl>
                                          </p:spTgt>
                                        </p:tgtEl>
                                      </p:cBhvr>
                                    </p:animEffect>
                                  </p:childTnLst>
                                </p:cTn>
                              </p:par>
                              <p:par>
                                <p:cTn id="32" presetID="14" presetClass="entr" presetSubtype="10" fill="hold" nodeType="withEffect">
                                  <p:stCondLst>
                                    <p:cond delay="0"/>
                                  </p:stCondLst>
                                  <p:childTnLst>
                                    <p:set>
                                      <p:cBhvr>
                                        <p:cTn id="33" dur="1" fill="hold">
                                          <p:stCondLst>
                                            <p:cond delay="0"/>
                                          </p:stCondLst>
                                        </p:cTn>
                                        <p:tgtEl>
                                          <p:spTgt spid="9">
                                            <p:txEl>
                                              <p:pRg st="3" end="3"/>
                                            </p:txEl>
                                          </p:spTgt>
                                        </p:tgtEl>
                                        <p:attrNameLst>
                                          <p:attrName>style.visibility</p:attrName>
                                        </p:attrNameLst>
                                      </p:cBhvr>
                                      <p:to>
                                        <p:strVal val="visible"/>
                                      </p:to>
                                    </p:set>
                                    <p:animEffect transition="in" filter="randombar(horizontal)">
                                      <p:cBhvr>
                                        <p:cTn id="34"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a:t>
            </a:r>
            <a:endParaRPr lang="en-US" dirty="0"/>
          </a:p>
        </p:txBody>
      </p:sp>
      <p:sp>
        <p:nvSpPr>
          <p:cNvPr id="3" name="Content Placeholder 2"/>
          <p:cNvSpPr>
            <a:spLocks noGrp="1"/>
          </p:cNvSpPr>
          <p:nvPr>
            <p:ph sz="quarter" idx="1"/>
          </p:nvPr>
        </p:nvSpPr>
        <p:spPr>
          <a:xfrm>
            <a:off x="301752" y="1527048"/>
            <a:ext cx="8842248" cy="5711952"/>
          </a:xfrm>
        </p:spPr>
        <p:txBody>
          <a:bodyPr>
            <a:normAutofit/>
          </a:bodyPr>
          <a:lstStyle/>
          <a:p>
            <a:pPr>
              <a:buNone/>
            </a:pPr>
            <a:r>
              <a:rPr lang="en-US" b="1" dirty="0" smtClean="0"/>
              <a:t>New  S3 Row</a:t>
            </a:r>
            <a:r>
              <a:rPr lang="en-US" dirty="0" smtClean="0"/>
              <a:t> =[-1	1	0	0	1	0	1]</a:t>
            </a:r>
          </a:p>
          <a:p>
            <a:pPr>
              <a:buNone/>
            </a:pPr>
            <a:r>
              <a:rPr lang="en-US" dirty="0" smtClean="0"/>
              <a:t>			-(-1) [1	2/3	1/6	0	0	0	4]</a:t>
            </a:r>
          </a:p>
          <a:p>
            <a:pPr>
              <a:buNone/>
            </a:pPr>
            <a:r>
              <a:rPr lang="en-US" dirty="0" smtClean="0"/>
              <a:t>			</a:t>
            </a:r>
            <a:r>
              <a:rPr lang="en-US" dirty="0" smtClean="0">
                <a:solidFill>
                  <a:srgbClr val="C00000"/>
                </a:solidFill>
              </a:rPr>
              <a:t>=       [0	5/3	1/6	0	1	0	5]</a:t>
            </a:r>
          </a:p>
          <a:p>
            <a:pPr>
              <a:buNone/>
            </a:pPr>
            <a:r>
              <a:rPr lang="en-US" b="1" dirty="0" smtClean="0"/>
              <a:t>New 	S4 Row</a:t>
            </a:r>
            <a:r>
              <a:rPr lang="en-US" dirty="0" smtClean="0"/>
              <a:t> = [0	1	0	0	0	1	2]</a:t>
            </a:r>
          </a:p>
          <a:p>
            <a:pPr>
              <a:buNone/>
            </a:pPr>
            <a:r>
              <a:rPr lang="en-US" dirty="0" smtClean="0"/>
              <a:t>		     	- (0) [1	2/3	1/6	0	0	0	4]</a:t>
            </a:r>
          </a:p>
          <a:p>
            <a:pPr>
              <a:buNone/>
            </a:pPr>
            <a:r>
              <a:rPr lang="en-US" dirty="0" smtClean="0"/>
              <a:t>			</a:t>
            </a:r>
            <a:r>
              <a:rPr lang="en-US" dirty="0" smtClean="0">
                <a:solidFill>
                  <a:srgbClr val="C00000"/>
                </a:solidFill>
              </a:rPr>
              <a:t>=       [0	1	0	0	0	1	2]</a:t>
            </a:r>
          </a:p>
          <a:p>
            <a:pPr>
              <a:buNone/>
            </a:pPr>
            <a:r>
              <a:rPr lang="en-US" b="1" dirty="0" smtClean="0"/>
              <a:t>New 	f Row</a:t>
            </a:r>
            <a:r>
              <a:rPr lang="en-US" dirty="0" smtClean="0"/>
              <a:t> =     [-5	-4	0	0	0	0	0]</a:t>
            </a:r>
          </a:p>
          <a:p>
            <a:pPr>
              <a:buNone/>
            </a:pPr>
            <a:r>
              <a:rPr lang="en-US" dirty="0" smtClean="0"/>
              <a:t>		     	-(-5) [1	2/3	1/6	0	0	0	4]</a:t>
            </a:r>
          </a:p>
          <a:p>
            <a:pPr>
              <a:buNone/>
            </a:pPr>
            <a:r>
              <a:rPr lang="en-US" dirty="0" smtClean="0"/>
              <a:t>			=</a:t>
            </a:r>
            <a:r>
              <a:rPr lang="en-US" dirty="0" smtClean="0">
                <a:solidFill>
                  <a:srgbClr val="C00000"/>
                </a:solidFill>
              </a:rPr>
              <a:t>       [0       -2/3	5/6	0	0	0      20]</a:t>
            </a:r>
            <a:endParaRPr lang="en-US" dirty="0">
              <a:solidFill>
                <a:srgbClr val="C0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par>
                                <p:cTn id="10" presetID="27" presetClass="entr" presetSubtype="0" fill="hold" nodeType="withEffect">
                                  <p:stCondLst>
                                    <p:cond delay="0"/>
                                  </p:stCondLst>
                                  <p:iterate type="lt">
                                    <p:tmPct val="50000"/>
                                  </p:iterate>
                                  <p:childTnLst>
                                    <p:set>
                                      <p:cBhvr>
                                        <p:cTn id="11"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2"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3">
                                            <p:txEl>
                                              <p:pRg st="1" end="1"/>
                                            </p:txEl>
                                          </p:spTgt>
                                        </p:tgtEl>
                                        <p:attrNameLst>
                                          <p:attrName>fill.type</p:attrName>
                                        </p:attrNameLst>
                                      </p:cBhvr>
                                      <p:to>
                                        <p:strVal val="solid"/>
                                      </p:to>
                                    </p:set>
                                  </p:childTnLst>
                                </p:cTn>
                              </p:par>
                              <p:par>
                                <p:cTn id="15" presetID="27" presetClass="entr" presetSubtype="0" fill="hold" nodeType="withEffect">
                                  <p:stCondLst>
                                    <p:cond delay="0"/>
                                  </p:stCondLst>
                                  <p:iterate type="lt">
                                    <p:tmPct val="50000"/>
                                  </p:iterate>
                                  <p:childTnLst>
                                    <p:set>
                                      <p:cBhvr>
                                        <p:cTn id="16"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17"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19" dur="80"/>
                                        <p:tgtEl>
                                          <p:spTgt spid="3">
                                            <p:txEl>
                                              <p:pRg st="2" end="2"/>
                                            </p:txEl>
                                          </p:spTgt>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25"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27"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3">
                                            <p:txEl>
                                              <p:pRg st="3" end="3"/>
                                            </p:txEl>
                                          </p:spTgt>
                                        </p:tgtEl>
                                      </p:cBhvr>
                                    </p:animEffect>
                                  </p:childTnLst>
                                </p:cTn>
                              </p:par>
                              <p:par>
                                <p:cTn id="32" presetID="25"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35"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36"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37"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38"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39"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40"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41" dur="1000" decel="50000">
                                          <p:stCondLst>
                                            <p:cond delay="0"/>
                                          </p:stCondLst>
                                        </p:cTn>
                                        <p:tgtEl>
                                          <p:spTgt spid="3">
                                            <p:txEl>
                                              <p:pRg st="4" end="4"/>
                                            </p:txEl>
                                          </p:spTgt>
                                        </p:tgtEl>
                                      </p:cBhvr>
                                    </p:animEffect>
                                  </p:childTnLst>
                                </p:cTn>
                              </p:par>
                              <p:par>
                                <p:cTn id="42" presetID="25" presetClass="entr" presetSubtype="0" fill="hold" nodeType="with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p:cTn id="44"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45"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46"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47"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48"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49"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50"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51" dur="1000" decel="50000">
                                          <p:stCondLst>
                                            <p:cond delay="0"/>
                                          </p:stCondLst>
                                        </p:cTn>
                                        <p:tgtEl>
                                          <p:spTgt spid="3">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9" presetID="47" presetClass="entr" presetSubtype="0" fill="hold" nodeType="with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par>
                                <p:cTn id="64" presetID="47" presetClass="entr" presetSubtype="0" fill="hold" nodeType="withEffect">
                                  <p:stCondLst>
                                    <p:cond delay="0"/>
                                  </p:stCondLst>
                                  <p:childTnLst>
                                    <p:set>
                                      <p:cBhvr>
                                        <p:cTn id="65" dur="1" fill="hold">
                                          <p:stCondLst>
                                            <p:cond delay="0"/>
                                          </p:stCondLst>
                                        </p:cTn>
                                        <p:tgtEl>
                                          <p:spTgt spid="3">
                                            <p:txEl>
                                              <p:pRg st="8" end="8"/>
                                            </p:txEl>
                                          </p:spTgt>
                                        </p:tgtEl>
                                        <p:attrNameLst>
                                          <p:attrName>style.visibility</p:attrName>
                                        </p:attrNameLst>
                                      </p:cBhvr>
                                      <p:to>
                                        <p:strVal val="visible"/>
                                      </p:to>
                                    </p:set>
                                    <p:animEffect transition="in" filter="fade">
                                      <p:cBhvr>
                                        <p:cTn id="66" dur="1000"/>
                                        <p:tgtEl>
                                          <p:spTgt spid="3">
                                            <p:txEl>
                                              <p:pRg st="8" end="8"/>
                                            </p:txEl>
                                          </p:spTgt>
                                        </p:tgtEl>
                                      </p:cBhvr>
                                    </p:animEffect>
                                    <p:anim calcmode="lin" valueType="num">
                                      <p:cBhvr>
                                        <p:cTn id="6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lstStyle/>
          <a:p>
            <a:r>
              <a:rPr lang="en-US" dirty="0" smtClean="0"/>
              <a:t>Calculation</a:t>
            </a:r>
            <a:endParaRPr lang="en-US" dirty="0"/>
          </a:p>
        </p:txBody>
      </p:sp>
      <p:sp>
        <p:nvSpPr>
          <p:cNvPr id="6" name="Freeform 5"/>
          <p:cNvSpPr>
            <a:spLocks/>
          </p:cNvSpPr>
          <p:nvPr/>
        </p:nvSpPr>
        <p:spPr bwMode="auto">
          <a:xfrm rot="21041636" flipH="1" flipV="1">
            <a:off x="912607" y="2718126"/>
            <a:ext cx="1593680" cy="232490"/>
          </a:xfrm>
          <a:custGeom>
            <a:avLst/>
            <a:gdLst>
              <a:gd name="T0" fmla="*/ 299 w 2011"/>
              <a:gd name="T1" fmla="*/ 0 h 1920"/>
              <a:gd name="T2" fmla="*/ 51 w 2011"/>
              <a:gd name="T3" fmla="*/ 544 h 1920"/>
              <a:gd name="T4" fmla="*/ 99 w 2011"/>
              <a:gd name="T5" fmla="*/ 1160 h 1920"/>
              <a:gd name="T6" fmla="*/ 643 w 2011"/>
              <a:gd name="T7" fmla="*/ 1752 h 1920"/>
              <a:gd name="T8" fmla="*/ 2011 w 2011"/>
              <a:gd name="T9" fmla="*/ 1920 h 1920"/>
            </a:gdLst>
            <a:ahLst/>
            <a:cxnLst>
              <a:cxn ang="0">
                <a:pos x="T0" y="T1"/>
              </a:cxn>
              <a:cxn ang="0">
                <a:pos x="T2" y="T3"/>
              </a:cxn>
              <a:cxn ang="0">
                <a:pos x="T4" y="T5"/>
              </a:cxn>
              <a:cxn ang="0">
                <a:pos x="T6" y="T7"/>
              </a:cxn>
              <a:cxn ang="0">
                <a:pos x="T8" y="T9"/>
              </a:cxn>
            </a:cxnLst>
            <a:rect l="0" t="0" r="r" b="b"/>
            <a:pathLst>
              <a:path w="2011" h="1920">
                <a:moveTo>
                  <a:pt x="299" y="0"/>
                </a:moveTo>
                <a:cubicBezTo>
                  <a:pt x="258" y="91"/>
                  <a:pt x="84" y="351"/>
                  <a:pt x="51" y="544"/>
                </a:cubicBezTo>
                <a:cubicBezTo>
                  <a:pt x="18" y="737"/>
                  <a:pt x="0" y="959"/>
                  <a:pt x="99" y="1160"/>
                </a:cubicBezTo>
                <a:cubicBezTo>
                  <a:pt x="198" y="1361"/>
                  <a:pt x="324" y="1625"/>
                  <a:pt x="643" y="1752"/>
                </a:cubicBezTo>
                <a:cubicBezTo>
                  <a:pt x="962" y="1879"/>
                  <a:pt x="1726" y="1885"/>
                  <a:pt x="2011" y="1920"/>
                </a:cubicBezTo>
              </a:path>
            </a:pathLst>
          </a:custGeom>
          <a:noFill/>
          <a:ln w="57150" cmpd="sng">
            <a:solidFill>
              <a:schemeClr val="folHlink"/>
            </a:solidFill>
            <a:round/>
            <a:headEnd/>
            <a:tailEnd type="triangle" w="med" len="med"/>
          </a:ln>
          <a:effectLst>
            <a:outerShdw dist="17961" dir="2700000" algn="ctr" rotWithShape="0">
              <a:schemeClr val="tx1"/>
            </a:outerShdw>
          </a:effectLst>
          <a:extLst/>
        </p:spPr>
        <p:txBody>
          <a:bodyPr wrap="squar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a:effectLst>
                <a:outerShdw blurRad="38100" dist="38100" dir="2700000" algn="tl">
                  <a:srgbClr val="000000">
                    <a:alpha val="43137"/>
                  </a:srgbClr>
                </a:outerShdw>
              </a:effectLst>
            </a:endParaRPr>
          </a:p>
        </p:txBody>
      </p:sp>
      <p:graphicFrame>
        <p:nvGraphicFramePr>
          <p:cNvPr id="8" name="Table 7"/>
          <p:cNvGraphicFramePr>
            <a:graphicFrameLocks noGrp="1"/>
          </p:cNvGraphicFramePr>
          <p:nvPr/>
        </p:nvGraphicFramePr>
        <p:xfrm>
          <a:off x="381000" y="2946400"/>
          <a:ext cx="8610600" cy="3302000"/>
        </p:xfrm>
        <a:graphic>
          <a:graphicData uri="http://schemas.openxmlformats.org/drawingml/2006/table">
            <a:tbl>
              <a:tblPr firstRow="1" bandRow="1">
                <a:tableStyleId>{5C22544A-7EE6-4342-B048-85BDC9FD1C3A}</a:tableStyleId>
              </a:tblPr>
              <a:tblGrid>
                <a:gridCol w="1030328"/>
                <a:gridCol w="735949"/>
                <a:gridCol w="735949"/>
                <a:gridCol w="809543"/>
                <a:gridCol w="662354"/>
                <a:gridCol w="883138"/>
                <a:gridCol w="809543"/>
                <a:gridCol w="1030328"/>
                <a:gridCol w="1913468"/>
              </a:tblGrid>
              <a:tr h="508000">
                <a:tc>
                  <a:txBody>
                    <a:bodyPr/>
                    <a:lstStyle/>
                    <a:p>
                      <a:pPr algn="l" fontAlgn="b"/>
                      <a:r>
                        <a:rPr lang="en-US" sz="2500" b="1" u="none" strike="noStrike" dirty="0" smtClean="0"/>
                        <a:t>Basic</a:t>
                      </a:r>
                      <a:endParaRPr lang="en-US" sz="2500" b="1" i="0" u="none" strike="noStrike" dirty="0">
                        <a:solidFill>
                          <a:srgbClr val="000000"/>
                        </a:solidFill>
                        <a:latin typeface="Calibri"/>
                      </a:endParaRPr>
                    </a:p>
                  </a:txBody>
                  <a:tcPr marL="0" marR="0" marT="0" marB="0" anchor="ctr"/>
                </a:tc>
                <a:tc>
                  <a:txBody>
                    <a:bodyPr/>
                    <a:lstStyle/>
                    <a:p>
                      <a:pPr algn="ctr" fontAlgn="ctr"/>
                      <a:r>
                        <a:rPr lang="en-US" sz="2500" b="1" u="none" strike="noStrike"/>
                        <a:t>x</a:t>
                      </a:r>
                      <a:r>
                        <a:rPr lang="en-US" sz="2500" b="1" u="none" strike="noStrike" baseline="-25000"/>
                        <a:t>1</a:t>
                      </a:r>
                      <a:endParaRPr lang="en-US" sz="2500" b="1" i="0" u="none" strike="noStrike">
                        <a:solidFill>
                          <a:srgbClr val="000000"/>
                        </a:solidFill>
                        <a:latin typeface="Times New Roman"/>
                      </a:endParaRPr>
                    </a:p>
                  </a:txBody>
                  <a:tcPr marL="0" marR="0" marT="0" marB="0" anchor="ctr"/>
                </a:tc>
                <a:tc>
                  <a:txBody>
                    <a:bodyPr/>
                    <a:lstStyle/>
                    <a:p>
                      <a:pPr algn="ctr" fontAlgn="ctr"/>
                      <a:r>
                        <a:rPr lang="en-US" sz="2500" b="1" u="none" strike="noStrike"/>
                        <a:t>x</a:t>
                      </a:r>
                      <a:r>
                        <a:rPr lang="en-US" sz="2500" b="1" u="none" strike="noStrike" baseline="-25000"/>
                        <a:t>2</a:t>
                      </a:r>
                      <a:endParaRPr lang="en-US" sz="2500" b="1" i="0" u="none" strike="noStrike">
                        <a:solidFill>
                          <a:srgbClr val="000000"/>
                        </a:solidFill>
                        <a:latin typeface="Times New Roman"/>
                      </a:endParaRPr>
                    </a:p>
                  </a:txBody>
                  <a:tcPr marL="0" marR="0" marT="0" marB="0" anchor="ctr"/>
                </a:tc>
                <a:tc>
                  <a:txBody>
                    <a:bodyPr/>
                    <a:lstStyle/>
                    <a:p>
                      <a:pPr algn="ctr" fontAlgn="ctr"/>
                      <a:r>
                        <a:rPr lang="en-US" sz="2500" b="1" u="none" strike="noStrike"/>
                        <a:t>S</a:t>
                      </a:r>
                      <a:r>
                        <a:rPr lang="en-US" sz="2500" b="1" u="none" strike="noStrike" baseline="-25000"/>
                        <a:t>1</a:t>
                      </a:r>
                      <a:endParaRPr lang="en-US" sz="2500" b="1" i="0" u="none" strike="noStrike">
                        <a:solidFill>
                          <a:srgbClr val="000000"/>
                        </a:solidFill>
                        <a:latin typeface="Times New Roman"/>
                      </a:endParaRPr>
                    </a:p>
                  </a:txBody>
                  <a:tcPr marL="0" marR="0" marT="0" marB="0" anchor="ctr"/>
                </a:tc>
                <a:tc>
                  <a:txBody>
                    <a:bodyPr/>
                    <a:lstStyle/>
                    <a:p>
                      <a:pPr algn="ctr" fontAlgn="ctr"/>
                      <a:r>
                        <a:rPr lang="en-US" sz="2500" b="1" u="none" strike="noStrike"/>
                        <a:t>S</a:t>
                      </a:r>
                      <a:r>
                        <a:rPr lang="en-US" sz="2500" b="1" u="none" strike="noStrike" baseline="-25000"/>
                        <a:t>2</a:t>
                      </a:r>
                      <a:endParaRPr lang="en-US" sz="2500" b="1" i="0" u="none" strike="noStrike">
                        <a:solidFill>
                          <a:srgbClr val="000000"/>
                        </a:solidFill>
                        <a:latin typeface="Times New Roman"/>
                      </a:endParaRPr>
                    </a:p>
                  </a:txBody>
                  <a:tcPr marL="0" marR="0" marT="0" marB="0" anchor="ctr"/>
                </a:tc>
                <a:tc>
                  <a:txBody>
                    <a:bodyPr/>
                    <a:lstStyle/>
                    <a:p>
                      <a:pPr algn="ctr" fontAlgn="ctr"/>
                      <a:r>
                        <a:rPr lang="en-US" sz="2500" b="1" u="none" strike="noStrike"/>
                        <a:t>S</a:t>
                      </a:r>
                      <a:r>
                        <a:rPr lang="en-US" sz="2500" b="1" u="none" strike="noStrike" baseline="-25000"/>
                        <a:t>3</a:t>
                      </a:r>
                      <a:endParaRPr lang="en-US" sz="2500" b="1" i="0" u="none" strike="noStrike">
                        <a:solidFill>
                          <a:srgbClr val="000000"/>
                        </a:solidFill>
                        <a:latin typeface="Times New Roman"/>
                      </a:endParaRPr>
                    </a:p>
                  </a:txBody>
                  <a:tcPr marL="0" marR="0" marT="0" marB="0" anchor="ctr"/>
                </a:tc>
                <a:tc>
                  <a:txBody>
                    <a:bodyPr/>
                    <a:lstStyle/>
                    <a:p>
                      <a:pPr algn="ctr" fontAlgn="ctr"/>
                      <a:r>
                        <a:rPr lang="en-US" sz="2500" b="1" u="none" strike="noStrike"/>
                        <a:t>S</a:t>
                      </a:r>
                      <a:r>
                        <a:rPr lang="en-US" sz="2500" b="1" u="none" strike="noStrike" baseline="-25000"/>
                        <a:t>4</a:t>
                      </a:r>
                      <a:endParaRPr lang="en-US" sz="2500" b="1" i="0" u="none" strike="noStrike">
                        <a:solidFill>
                          <a:srgbClr val="000000"/>
                        </a:solidFill>
                        <a:latin typeface="Times New Roman"/>
                      </a:endParaRPr>
                    </a:p>
                  </a:txBody>
                  <a:tcPr marL="0" marR="0" marT="0" marB="0" anchor="ctr"/>
                </a:tc>
                <a:tc>
                  <a:txBody>
                    <a:bodyPr/>
                    <a:lstStyle/>
                    <a:p>
                      <a:pPr algn="ctr" fontAlgn="ctr"/>
                      <a:r>
                        <a:rPr lang="en-US" sz="2500" b="1" u="none" strike="noStrike" dirty="0"/>
                        <a:t>RHS</a:t>
                      </a:r>
                      <a:endParaRPr lang="en-US" sz="2500" b="1" i="0" u="none" strike="noStrike" dirty="0">
                        <a:solidFill>
                          <a:srgbClr val="000000"/>
                        </a:solidFill>
                        <a:latin typeface="Times New Roman"/>
                      </a:endParaRPr>
                    </a:p>
                  </a:txBody>
                  <a:tcPr marL="0" marR="0" marT="0" marB="0" anchor="ctr"/>
                </a:tc>
                <a:tc>
                  <a:txBody>
                    <a:bodyPr/>
                    <a:lstStyle/>
                    <a:p>
                      <a:pPr algn="ctr" fontAlgn="ctr"/>
                      <a:r>
                        <a:rPr lang="en-US" sz="2500" b="1" i="0" u="none" strike="noStrike">
                          <a:solidFill>
                            <a:srgbClr val="000000"/>
                          </a:solidFill>
                          <a:latin typeface="Times New Roman"/>
                        </a:rPr>
                        <a:t>Ratio</a:t>
                      </a:r>
                    </a:p>
                  </a:txBody>
                  <a:tcPr marL="0" marR="0" marT="0" marB="0" anchor="ctr"/>
                </a:tc>
              </a:tr>
              <a:tr h="508000">
                <a:tc>
                  <a:txBody>
                    <a:bodyPr/>
                    <a:lstStyle/>
                    <a:p>
                      <a:pPr algn="ctr" fontAlgn="ctr"/>
                      <a:r>
                        <a:rPr lang="en-US" sz="2500" b="1" u="none" strike="noStrike" dirty="0"/>
                        <a:t>x</a:t>
                      </a:r>
                      <a:r>
                        <a:rPr lang="en-US" sz="2500" b="1" u="none" strike="noStrike" baseline="-25000" dirty="0"/>
                        <a:t>1</a:t>
                      </a:r>
                      <a:endParaRPr lang="en-US" sz="2500" b="1" i="0" u="none" strike="noStrike" dirty="0">
                        <a:solidFill>
                          <a:srgbClr val="000000"/>
                        </a:solidFill>
                        <a:latin typeface="Times New Roman"/>
                      </a:endParaRPr>
                    </a:p>
                  </a:txBody>
                  <a:tcPr marL="0" marR="0" marT="0" marB="0" anchor="ctr"/>
                </a:tc>
                <a:tc>
                  <a:txBody>
                    <a:bodyPr/>
                    <a:lstStyle/>
                    <a:p>
                      <a:pPr marL="0" algn="ctr" rtl="0" eaLnBrk="1" fontAlgn="ctr" latinLnBrk="0" hangingPunct="1"/>
                      <a:r>
                        <a:rPr kumimoji="0" lang="en-US" sz="2500" b="1" u="none" strike="noStrike" kern="1200" dirty="0"/>
                        <a:t>1</a:t>
                      </a:r>
                      <a:endParaRPr kumimoji="0" lang="en-US" sz="2500" b="1" i="0" u="none" strike="noStrike" kern="1200" dirty="0">
                        <a:solidFill>
                          <a:srgbClr val="000000"/>
                        </a:solidFill>
                        <a:latin typeface="Times New Roman"/>
                        <a:ea typeface="+mn-ea"/>
                        <a:cs typeface="+mn-cs"/>
                      </a:endParaRPr>
                    </a:p>
                  </a:txBody>
                  <a:tcPr marL="0" marR="0" marT="0" marB="0" anchor="ctr"/>
                </a:tc>
                <a:tc>
                  <a:txBody>
                    <a:bodyPr/>
                    <a:lstStyle/>
                    <a:p>
                      <a:pPr marL="0" algn="ctr" rtl="0" eaLnBrk="1" fontAlgn="ctr" latinLnBrk="0" hangingPunct="1"/>
                      <a:r>
                        <a:rPr kumimoji="0" lang="en-US" sz="2500" b="1" u="none" strike="noStrike" kern="1200" dirty="0"/>
                        <a:t>2/3</a:t>
                      </a:r>
                      <a:endParaRPr kumimoji="0" lang="en-US" sz="2500" b="1" i="0" u="none" strike="noStrike" kern="1200" dirty="0">
                        <a:solidFill>
                          <a:srgbClr val="000000"/>
                        </a:solidFill>
                        <a:latin typeface="Times New Roman"/>
                        <a:ea typeface="+mn-ea"/>
                        <a:cs typeface="+mn-cs"/>
                      </a:endParaRPr>
                    </a:p>
                  </a:txBody>
                  <a:tcPr marL="0" marR="0" marT="0" marB="0" anchor="ctr">
                    <a:solidFill>
                      <a:srgbClr val="FFFF00"/>
                    </a:solidFill>
                  </a:tcPr>
                </a:tc>
                <a:tc>
                  <a:txBody>
                    <a:bodyPr/>
                    <a:lstStyle/>
                    <a:p>
                      <a:pPr marL="0" algn="ctr" rtl="0" eaLnBrk="1" fontAlgn="ctr" latinLnBrk="0" hangingPunct="1"/>
                      <a:r>
                        <a:rPr kumimoji="0" lang="en-US" sz="2500" b="1" u="none" strike="noStrike" kern="1200" dirty="0"/>
                        <a:t>1/6</a:t>
                      </a:r>
                      <a:endParaRPr kumimoji="0" lang="en-US" sz="2500" b="1" i="0" u="none" strike="noStrike" kern="1200" dirty="0">
                        <a:solidFill>
                          <a:srgbClr val="000000"/>
                        </a:solidFill>
                        <a:latin typeface="Times New Roman"/>
                        <a:ea typeface="+mn-ea"/>
                        <a:cs typeface="+mn-cs"/>
                      </a:endParaRPr>
                    </a:p>
                  </a:txBody>
                  <a:tcPr marL="0" marR="0" marT="0" marB="0" anchor="ctr"/>
                </a:tc>
                <a:tc>
                  <a:txBody>
                    <a:bodyPr/>
                    <a:lstStyle/>
                    <a:p>
                      <a:pPr marL="0" algn="ctr" rtl="0" eaLnBrk="1" fontAlgn="ctr" latinLnBrk="0" hangingPunct="1"/>
                      <a:r>
                        <a:rPr kumimoji="0" lang="en-US" sz="2500" b="1" u="none" strike="noStrike" kern="1200" dirty="0"/>
                        <a:t>0</a:t>
                      </a:r>
                      <a:endParaRPr kumimoji="0" lang="en-US" sz="2500" b="1" i="0" u="none" strike="noStrike" kern="1200" dirty="0">
                        <a:solidFill>
                          <a:srgbClr val="000000"/>
                        </a:solidFill>
                        <a:latin typeface="Times New Roman"/>
                        <a:ea typeface="+mn-ea"/>
                        <a:cs typeface="+mn-cs"/>
                      </a:endParaRPr>
                    </a:p>
                  </a:txBody>
                  <a:tcPr marL="0" marR="0" marT="0" marB="0" anchor="ctr"/>
                </a:tc>
                <a:tc>
                  <a:txBody>
                    <a:bodyPr/>
                    <a:lstStyle/>
                    <a:p>
                      <a:pPr marL="0" algn="ctr" rtl="0" eaLnBrk="1" fontAlgn="ctr" latinLnBrk="0" hangingPunct="1"/>
                      <a:r>
                        <a:rPr kumimoji="0" lang="en-US" sz="2500" b="1" u="none" strike="noStrike" kern="1200" dirty="0"/>
                        <a:t>0</a:t>
                      </a:r>
                      <a:endParaRPr kumimoji="0" lang="en-US" sz="2500" b="1" i="0" u="none" strike="noStrike" kern="1200" dirty="0">
                        <a:solidFill>
                          <a:srgbClr val="000000"/>
                        </a:solidFill>
                        <a:latin typeface="Times New Roman"/>
                        <a:ea typeface="+mn-ea"/>
                        <a:cs typeface="+mn-cs"/>
                      </a:endParaRPr>
                    </a:p>
                  </a:txBody>
                  <a:tcPr marL="0" marR="0" marT="0" marB="0" anchor="ctr"/>
                </a:tc>
                <a:tc>
                  <a:txBody>
                    <a:bodyPr/>
                    <a:lstStyle/>
                    <a:p>
                      <a:pPr marL="0" algn="ctr" rtl="0" eaLnBrk="1" fontAlgn="ctr" latinLnBrk="0" hangingPunct="1"/>
                      <a:r>
                        <a:rPr kumimoji="0" lang="en-US" sz="2500" b="1" u="none" strike="noStrike" kern="1200" dirty="0"/>
                        <a:t>0</a:t>
                      </a:r>
                      <a:endParaRPr kumimoji="0" lang="en-US" sz="2500" b="1" i="0" u="none" strike="noStrike" kern="1200" dirty="0">
                        <a:solidFill>
                          <a:srgbClr val="000000"/>
                        </a:solidFill>
                        <a:latin typeface="Times New Roman"/>
                        <a:ea typeface="+mn-ea"/>
                        <a:cs typeface="+mn-cs"/>
                      </a:endParaRPr>
                    </a:p>
                  </a:txBody>
                  <a:tcPr marL="0" marR="0" marT="0" marB="0" anchor="ctr"/>
                </a:tc>
                <a:tc>
                  <a:txBody>
                    <a:bodyPr/>
                    <a:lstStyle/>
                    <a:p>
                      <a:pPr marL="0" algn="ctr" rtl="0" eaLnBrk="1" fontAlgn="ctr" latinLnBrk="0" hangingPunct="1"/>
                      <a:r>
                        <a:rPr kumimoji="0" lang="en-US" sz="2500" b="1" u="none" strike="noStrike" kern="1200" dirty="0"/>
                        <a:t>4</a:t>
                      </a:r>
                      <a:endParaRPr kumimoji="0" lang="en-US" sz="2500" b="1" i="0" u="none" strike="noStrike" kern="1200" dirty="0">
                        <a:solidFill>
                          <a:srgbClr val="000000"/>
                        </a:solidFill>
                        <a:latin typeface="Times New Roman"/>
                        <a:ea typeface="+mn-ea"/>
                        <a:cs typeface="+mn-cs"/>
                      </a:endParaRPr>
                    </a:p>
                  </a:txBody>
                  <a:tcPr marL="0" marR="0" marT="0" marB="0" anchor="ctr"/>
                </a:tc>
                <a:tc>
                  <a:txBody>
                    <a:bodyPr/>
                    <a:lstStyle/>
                    <a:p>
                      <a:pPr algn="l" fontAlgn="ctr"/>
                      <a:r>
                        <a:rPr lang="en-US" sz="2500" b="1" i="0" u="none" strike="noStrike" dirty="0">
                          <a:solidFill>
                            <a:srgbClr val="000000"/>
                          </a:solidFill>
                          <a:latin typeface="Times New Roman"/>
                        </a:rPr>
                        <a:t>4/(2/3)=6</a:t>
                      </a:r>
                    </a:p>
                  </a:txBody>
                  <a:tcPr marL="0" marR="0" marT="0" marB="0" anchor="ctr"/>
                </a:tc>
              </a:tr>
              <a:tr h="508000">
                <a:tc>
                  <a:txBody>
                    <a:bodyPr/>
                    <a:lstStyle/>
                    <a:p>
                      <a:pPr algn="ctr" fontAlgn="ctr"/>
                      <a:r>
                        <a:rPr lang="en-US" sz="2500" b="1" u="none" strike="noStrike"/>
                        <a:t>S</a:t>
                      </a:r>
                      <a:r>
                        <a:rPr lang="en-US" sz="2500" b="1" u="none" strike="noStrike" baseline="-25000"/>
                        <a:t>2</a:t>
                      </a:r>
                      <a:endParaRPr lang="en-US" sz="2500" b="1" i="0" u="none" strike="noStrike">
                        <a:solidFill>
                          <a:srgbClr val="000000"/>
                        </a:solidFill>
                        <a:latin typeface="Times New Roman"/>
                      </a:endParaRPr>
                    </a:p>
                  </a:txBody>
                  <a:tcPr marL="0" marR="0" marT="0" marB="0" anchor="ctr"/>
                </a:tc>
                <a:tc>
                  <a:txBody>
                    <a:bodyPr/>
                    <a:lstStyle/>
                    <a:p>
                      <a:pPr algn="ctr" fontAlgn="ctr"/>
                      <a:r>
                        <a:rPr lang="en-US" sz="2500" b="1" u="none" strike="noStrike" dirty="0"/>
                        <a:t>0</a:t>
                      </a:r>
                      <a:endParaRPr lang="en-US" sz="2500" b="1" i="0" u="none" strike="noStrike" dirty="0">
                        <a:solidFill>
                          <a:srgbClr val="000000"/>
                        </a:solidFill>
                        <a:latin typeface="Times New Roman"/>
                      </a:endParaRPr>
                    </a:p>
                  </a:txBody>
                  <a:tcPr marL="0" marR="0" marT="0" marB="0" anchor="ctr">
                    <a:solidFill>
                      <a:srgbClr val="FFFF00"/>
                    </a:solidFill>
                  </a:tcPr>
                </a:tc>
                <a:tc>
                  <a:txBody>
                    <a:bodyPr/>
                    <a:lstStyle/>
                    <a:p>
                      <a:pPr algn="ctr" fontAlgn="ctr"/>
                      <a:r>
                        <a:rPr lang="en-US" sz="2500" b="1" u="none" strike="noStrike" dirty="0">
                          <a:solidFill>
                            <a:srgbClr val="FF0000"/>
                          </a:solidFill>
                        </a:rPr>
                        <a:t>4/3</a:t>
                      </a:r>
                      <a:endParaRPr lang="en-US" sz="2500" b="1" i="0" u="none" strike="noStrike" dirty="0">
                        <a:solidFill>
                          <a:srgbClr val="FF0000"/>
                        </a:solidFill>
                        <a:latin typeface="Times New Roman"/>
                      </a:endParaRPr>
                    </a:p>
                  </a:txBody>
                  <a:tcPr marL="0" marR="0" marT="0" marB="0" anchor="ctr">
                    <a:solidFill>
                      <a:srgbClr val="FFFF00"/>
                    </a:solidFill>
                  </a:tcPr>
                </a:tc>
                <a:tc>
                  <a:txBody>
                    <a:bodyPr/>
                    <a:lstStyle/>
                    <a:p>
                      <a:pPr algn="ctr" fontAlgn="ctr"/>
                      <a:r>
                        <a:rPr lang="en-US" sz="2500" b="1" u="none" strike="noStrike" dirty="0"/>
                        <a:t>-1/6</a:t>
                      </a:r>
                      <a:endParaRPr lang="en-US" sz="2500" b="1" i="0" u="none" strike="noStrike" dirty="0">
                        <a:solidFill>
                          <a:srgbClr val="000000"/>
                        </a:solidFill>
                        <a:latin typeface="Times New Roman"/>
                      </a:endParaRPr>
                    </a:p>
                  </a:txBody>
                  <a:tcPr marL="0" marR="0" marT="0" marB="0" anchor="ctr">
                    <a:solidFill>
                      <a:srgbClr val="FFFF00"/>
                    </a:solidFill>
                  </a:tcPr>
                </a:tc>
                <a:tc>
                  <a:txBody>
                    <a:bodyPr/>
                    <a:lstStyle/>
                    <a:p>
                      <a:pPr algn="ctr" fontAlgn="ctr"/>
                      <a:r>
                        <a:rPr lang="en-US" sz="2500" b="1" u="none" strike="noStrike" dirty="0"/>
                        <a:t>1</a:t>
                      </a:r>
                      <a:endParaRPr lang="en-US" sz="2500" b="1" i="0" u="none" strike="noStrike" dirty="0">
                        <a:solidFill>
                          <a:srgbClr val="000000"/>
                        </a:solidFill>
                        <a:latin typeface="Times New Roman"/>
                      </a:endParaRPr>
                    </a:p>
                  </a:txBody>
                  <a:tcPr marL="0" marR="0" marT="0" marB="0" anchor="ctr">
                    <a:solidFill>
                      <a:srgbClr val="FFFF00"/>
                    </a:solidFill>
                  </a:tcPr>
                </a:tc>
                <a:tc>
                  <a:txBody>
                    <a:bodyPr/>
                    <a:lstStyle/>
                    <a:p>
                      <a:pPr algn="ctr" fontAlgn="ctr"/>
                      <a:r>
                        <a:rPr lang="en-US" sz="2500" b="1" u="none" strike="noStrike" dirty="0"/>
                        <a:t>0</a:t>
                      </a:r>
                      <a:endParaRPr lang="en-US" sz="2500" b="1" i="0" u="none" strike="noStrike" dirty="0">
                        <a:solidFill>
                          <a:srgbClr val="000000"/>
                        </a:solidFill>
                        <a:latin typeface="Times New Roman"/>
                      </a:endParaRPr>
                    </a:p>
                  </a:txBody>
                  <a:tcPr marL="0" marR="0" marT="0" marB="0" anchor="ctr">
                    <a:solidFill>
                      <a:srgbClr val="FFFF00"/>
                    </a:solidFill>
                  </a:tcPr>
                </a:tc>
                <a:tc>
                  <a:txBody>
                    <a:bodyPr/>
                    <a:lstStyle/>
                    <a:p>
                      <a:pPr algn="ctr" fontAlgn="ctr"/>
                      <a:r>
                        <a:rPr lang="en-US" sz="2500" b="1" u="none" strike="noStrike" dirty="0"/>
                        <a:t>0</a:t>
                      </a:r>
                      <a:endParaRPr lang="en-US" sz="2500" b="1" i="0" u="none" strike="noStrike" dirty="0">
                        <a:solidFill>
                          <a:srgbClr val="000000"/>
                        </a:solidFill>
                        <a:latin typeface="Times New Roman"/>
                      </a:endParaRPr>
                    </a:p>
                  </a:txBody>
                  <a:tcPr marL="0" marR="0" marT="0" marB="0" anchor="ctr">
                    <a:solidFill>
                      <a:srgbClr val="FFFF00"/>
                    </a:solidFill>
                  </a:tcPr>
                </a:tc>
                <a:tc>
                  <a:txBody>
                    <a:bodyPr/>
                    <a:lstStyle/>
                    <a:p>
                      <a:pPr algn="ctr" fontAlgn="ctr"/>
                      <a:r>
                        <a:rPr lang="en-US" sz="2500" b="1" u="none" strike="noStrike" dirty="0"/>
                        <a:t>2</a:t>
                      </a:r>
                      <a:endParaRPr lang="en-US" sz="2500" b="1" i="0" u="none" strike="noStrike" dirty="0">
                        <a:solidFill>
                          <a:srgbClr val="000000"/>
                        </a:solidFill>
                        <a:latin typeface="Times New Roman"/>
                      </a:endParaRPr>
                    </a:p>
                  </a:txBody>
                  <a:tcPr marL="0" marR="0" marT="0" marB="0" anchor="ctr">
                    <a:solidFill>
                      <a:srgbClr val="FFFF00"/>
                    </a:solidFill>
                  </a:tcPr>
                </a:tc>
                <a:tc>
                  <a:txBody>
                    <a:bodyPr/>
                    <a:lstStyle/>
                    <a:p>
                      <a:pPr algn="l" fontAlgn="ctr"/>
                      <a:r>
                        <a:rPr lang="en-US" sz="2500" b="1" i="0" u="none" strike="noStrike" dirty="0">
                          <a:solidFill>
                            <a:srgbClr val="000000"/>
                          </a:solidFill>
                          <a:latin typeface="Times New Roman"/>
                        </a:rPr>
                        <a:t>2/(4/3) = 1.5 (min)</a:t>
                      </a:r>
                    </a:p>
                  </a:txBody>
                  <a:tcPr marL="0" marR="0" marT="0" marB="0" anchor="ctr"/>
                </a:tc>
              </a:tr>
              <a:tr h="508000">
                <a:tc>
                  <a:txBody>
                    <a:bodyPr/>
                    <a:lstStyle/>
                    <a:p>
                      <a:pPr algn="ctr" fontAlgn="ctr"/>
                      <a:r>
                        <a:rPr lang="en-US" sz="2500" b="1" u="none" strike="noStrike" dirty="0"/>
                        <a:t>S</a:t>
                      </a:r>
                      <a:r>
                        <a:rPr lang="en-US" sz="2500" b="1" u="none" strike="noStrike" baseline="-25000" dirty="0"/>
                        <a:t>3</a:t>
                      </a:r>
                      <a:endParaRPr lang="en-US" sz="2500" b="1" i="0" u="none" strike="noStrike" dirty="0">
                        <a:solidFill>
                          <a:srgbClr val="000000"/>
                        </a:solidFill>
                        <a:latin typeface="Times New Roman"/>
                      </a:endParaRPr>
                    </a:p>
                  </a:txBody>
                  <a:tcPr marL="0" marR="0" marT="0" marB="0" anchor="ctr"/>
                </a:tc>
                <a:tc>
                  <a:txBody>
                    <a:bodyPr/>
                    <a:lstStyle/>
                    <a:p>
                      <a:pPr algn="ctr" fontAlgn="ctr"/>
                      <a:r>
                        <a:rPr lang="en-US" sz="2500" b="1" u="none" strike="noStrike"/>
                        <a:t>0</a:t>
                      </a:r>
                      <a:endParaRPr lang="en-US" sz="2500" b="1" i="0" u="none" strike="noStrike">
                        <a:solidFill>
                          <a:srgbClr val="000000"/>
                        </a:solidFill>
                        <a:latin typeface="Times New Roman"/>
                      </a:endParaRPr>
                    </a:p>
                  </a:txBody>
                  <a:tcPr marL="0" marR="0" marT="0" marB="0" anchor="ctr"/>
                </a:tc>
                <a:tc>
                  <a:txBody>
                    <a:bodyPr/>
                    <a:lstStyle/>
                    <a:p>
                      <a:pPr algn="ctr" fontAlgn="ctr"/>
                      <a:r>
                        <a:rPr lang="en-US" sz="2500" b="1" u="none" strike="noStrike"/>
                        <a:t>5/3</a:t>
                      </a:r>
                      <a:endParaRPr lang="en-US" sz="2500" b="1" i="0" u="none" strike="noStrike">
                        <a:solidFill>
                          <a:srgbClr val="000000"/>
                        </a:solidFill>
                        <a:latin typeface="Times New Roman"/>
                      </a:endParaRPr>
                    </a:p>
                  </a:txBody>
                  <a:tcPr marL="0" marR="0" marT="0" marB="0" anchor="ctr">
                    <a:solidFill>
                      <a:srgbClr val="FFFF00"/>
                    </a:solidFill>
                  </a:tcPr>
                </a:tc>
                <a:tc>
                  <a:txBody>
                    <a:bodyPr/>
                    <a:lstStyle/>
                    <a:p>
                      <a:pPr algn="ctr" fontAlgn="ctr"/>
                      <a:r>
                        <a:rPr lang="en-US" sz="2500" b="1" u="none" strike="noStrike" dirty="0"/>
                        <a:t>1/6</a:t>
                      </a:r>
                      <a:endParaRPr lang="en-US" sz="2500" b="1" i="0" u="none" strike="noStrike" dirty="0">
                        <a:solidFill>
                          <a:srgbClr val="000000"/>
                        </a:solidFill>
                        <a:latin typeface="Times New Roman"/>
                      </a:endParaRPr>
                    </a:p>
                  </a:txBody>
                  <a:tcPr marL="0" marR="0" marT="0" marB="0" anchor="ctr"/>
                </a:tc>
                <a:tc>
                  <a:txBody>
                    <a:bodyPr/>
                    <a:lstStyle/>
                    <a:p>
                      <a:pPr algn="ctr" fontAlgn="ctr"/>
                      <a:r>
                        <a:rPr lang="en-US" sz="2500" b="1" u="none" strike="noStrike"/>
                        <a:t>0</a:t>
                      </a:r>
                      <a:endParaRPr lang="en-US" sz="2500" b="1" i="0" u="none" strike="noStrike">
                        <a:solidFill>
                          <a:srgbClr val="000000"/>
                        </a:solidFill>
                        <a:latin typeface="Times New Roman"/>
                      </a:endParaRPr>
                    </a:p>
                  </a:txBody>
                  <a:tcPr marL="0" marR="0" marT="0" marB="0" anchor="ctr"/>
                </a:tc>
                <a:tc>
                  <a:txBody>
                    <a:bodyPr/>
                    <a:lstStyle/>
                    <a:p>
                      <a:pPr algn="ctr" fontAlgn="ctr"/>
                      <a:r>
                        <a:rPr lang="en-US" sz="2500" b="1" u="none" strike="noStrike"/>
                        <a:t>1</a:t>
                      </a:r>
                      <a:endParaRPr lang="en-US" sz="2500" b="1" i="0" u="none" strike="noStrike">
                        <a:solidFill>
                          <a:srgbClr val="000000"/>
                        </a:solidFill>
                        <a:latin typeface="Times New Roman"/>
                      </a:endParaRPr>
                    </a:p>
                  </a:txBody>
                  <a:tcPr marL="0" marR="0" marT="0" marB="0" anchor="ctr"/>
                </a:tc>
                <a:tc>
                  <a:txBody>
                    <a:bodyPr/>
                    <a:lstStyle/>
                    <a:p>
                      <a:pPr algn="ctr" fontAlgn="ctr"/>
                      <a:r>
                        <a:rPr lang="en-US" sz="2500" b="1" u="none" strike="noStrike"/>
                        <a:t>0</a:t>
                      </a:r>
                      <a:endParaRPr lang="en-US" sz="2500" b="1" i="0" u="none" strike="noStrike">
                        <a:solidFill>
                          <a:srgbClr val="000000"/>
                        </a:solidFill>
                        <a:latin typeface="Times New Roman"/>
                      </a:endParaRPr>
                    </a:p>
                  </a:txBody>
                  <a:tcPr marL="0" marR="0" marT="0" marB="0" anchor="ctr"/>
                </a:tc>
                <a:tc>
                  <a:txBody>
                    <a:bodyPr/>
                    <a:lstStyle/>
                    <a:p>
                      <a:pPr algn="ctr" fontAlgn="ctr"/>
                      <a:r>
                        <a:rPr lang="en-US" sz="2500" b="1" u="none" strike="noStrike"/>
                        <a:t>5</a:t>
                      </a:r>
                      <a:endParaRPr lang="en-US" sz="2500" b="1" i="0" u="none" strike="noStrike">
                        <a:solidFill>
                          <a:srgbClr val="000000"/>
                        </a:solidFill>
                        <a:latin typeface="Times New Roman"/>
                      </a:endParaRPr>
                    </a:p>
                  </a:txBody>
                  <a:tcPr marL="0" marR="0" marT="0" marB="0" anchor="ctr"/>
                </a:tc>
                <a:tc>
                  <a:txBody>
                    <a:bodyPr/>
                    <a:lstStyle/>
                    <a:p>
                      <a:pPr algn="l" fontAlgn="ctr"/>
                      <a:r>
                        <a:rPr lang="en-US" sz="2500" b="1" i="0" u="none" strike="noStrike" dirty="0">
                          <a:solidFill>
                            <a:srgbClr val="000000"/>
                          </a:solidFill>
                          <a:latin typeface="Times New Roman"/>
                        </a:rPr>
                        <a:t>5/(5/3) = 3</a:t>
                      </a:r>
                    </a:p>
                  </a:txBody>
                  <a:tcPr marL="0" marR="0" marT="0" marB="0" anchor="ctr"/>
                </a:tc>
              </a:tr>
              <a:tr h="508000">
                <a:tc>
                  <a:txBody>
                    <a:bodyPr/>
                    <a:lstStyle/>
                    <a:p>
                      <a:pPr algn="ctr" fontAlgn="ctr"/>
                      <a:r>
                        <a:rPr lang="en-US" sz="2500" b="1" u="none" strike="noStrike"/>
                        <a:t>S</a:t>
                      </a:r>
                      <a:r>
                        <a:rPr lang="en-US" sz="2500" b="1" u="none" strike="noStrike" baseline="-25000"/>
                        <a:t>4</a:t>
                      </a:r>
                      <a:endParaRPr lang="en-US" sz="2500" b="1" i="0" u="none" strike="noStrike">
                        <a:solidFill>
                          <a:srgbClr val="000000"/>
                        </a:solidFill>
                        <a:latin typeface="Times New Roman"/>
                      </a:endParaRPr>
                    </a:p>
                  </a:txBody>
                  <a:tcPr marL="0" marR="0" marT="0" marB="0" anchor="ctr"/>
                </a:tc>
                <a:tc>
                  <a:txBody>
                    <a:bodyPr/>
                    <a:lstStyle/>
                    <a:p>
                      <a:pPr algn="ctr" fontAlgn="ctr"/>
                      <a:r>
                        <a:rPr lang="en-US" sz="2500" b="1" u="none" strike="noStrike"/>
                        <a:t>0</a:t>
                      </a:r>
                      <a:endParaRPr lang="en-US" sz="2500" b="1" i="0" u="none" strike="noStrike">
                        <a:solidFill>
                          <a:srgbClr val="000000"/>
                        </a:solidFill>
                        <a:latin typeface="Times New Roman"/>
                      </a:endParaRPr>
                    </a:p>
                  </a:txBody>
                  <a:tcPr marL="0" marR="0" marT="0" marB="0" anchor="ctr"/>
                </a:tc>
                <a:tc>
                  <a:txBody>
                    <a:bodyPr/>
                    <a:lstStyle/>
                    <a:p>
                      <a:pPr algn="ctr" fontAlgn="ctr"/>
                      <a:r>
                        <a:rPr lang="en-US" sz="2500" b="1" u="none" strike="noStrike"/>
                        <a:t>1</a:t>
                      </a:r>
                      <a:endParaRPr lang="en-US" sz="2500" b="1" i="0" u="none" strike="noStrike">
                        <a:solidFill>
                          <a:srgbClr val="000000"/>
                        </a:solidFill>
                        <a:latin typeface="Times New Roman"/>
                      </a:endParaRPr>
                    </a:p>
                  </a:txBody>
                  <a:tcPr marL="0" marR="0" marT="0" marB="0" anchor="ctr">
                    <a:solidFill>
                      <a:srgbClr val="FFFF00"/>
                    </a:solidFill>
                  </a:tcPr>
                </a:tc>
                <a:tc>
                  <a:txBody>
                    <a:bodyPr/>
                    <a:lstStyle/>
                    <a:p>
                      <a:pPr algn="ctr" fontAlgn="ctr"/>
                      <a:r>
                        <a:rPr lang="en-US" sz="2500" b="1" u="none" strike="noStrike"/>
                        <a:t>0</a:t>
                      </a:r>
                      <a:endParaRPr lang="en-US" sz="2500" b="1" i="0" u="none" strike="noStrike">
                        <a:solidFill>
                          <a:srgbClr val="000000"/>
                        </a:solidFill>
                        <a:latin typeface="Times New Roman"/>
                      </a:endParaRPr>
                    </a:p>
                  </a:txBody>
                  <a:tcPr marL="0" marR="0" marT="0" marB="0" anchor="ctr"/>
                </a:tc>
                <a:tc>
                  <a:txBody>
                    <a:bodyPr/>
                    <a:lstStyle/>
                    <a:p>
                      <a:pPr algn="ctr" fontAlgn="ctr"/>
                      <a:r>
                        <a:rPr lang="en-US" sz="2500" b="1" u="none" strike="noStrike"/>
                        <a:t>0</a:t>
                      </a:r>
                      <a:endParaRPr lang="en-US" sz="2500" b="1" i="0" u="none" strike="noStrike">
                        <a:solidFill>
                          <a:srgbClr val="000000"/>
                        </a:solidFill>
                        <a:latin typeface="Times New Roman"/>
                      </a:endParaRPr>
                    </a:p>
                  </a:txBody>
                  <a:tcPr marL="0" marR="0" marT="0" marB="0" anchor="ctr"/>
                </a:tc>
                <a:tc>
                  <a:txBody>
                    <a:bodyPr/>
                    <a:lstStyle/>
                    <a:p>
                      <a:pPr algn="ctr" fontAlgn="ctr"/>
                      <a:r>
                        <a:rPr lang="en-US" sz="2500" b="1" u="none" strike="noStrike"/>
                        <a:t>0</a:t>
                      </a:r>
                      <a:endParaRPr lang="en-US" sz="2500" b="1" i="0" u="none" strike="noStrike">
                        <a:solidFill>
                          <a:srgbClr val="000000"/>
                        </a:solidFill>
                        <a:latin typeface="Times New Roman"/>
                      </a:endParaRPr>
                    </a:p>
                  </a:txBody>
                  <a:tcPr marL="0" marR="0" marT="0" marB="0" anchor="ctr"/>
                </a:tc>
                <a:tc>
                  <a:txBody>
                    <a:bodyPr/>
                    <a:lstStyle/>
                    <a:p>
                      <a:pPr algn="ctr" fontAlgn="ctr"/>
                      <a:r>
                        <a:rPr lang="en-US" sz="2500" b="1" u="none" strike="noStrike"/>
                        <a:t>1</a:t>
                      </a:r>
                      <a:endParaRPr lang="en-US" sz="2500" b="1" i="0" u="none" strike="noStrike">
                        <a:solidFill>
                          <a:srgbClr val="000000"/>
                        </a:solidFill>
                        <a:latin typeface="Times New Roman"/>
                      </a:endParaRPr>
                    </a:p>
                  </a:txBody>
                  <a:tcPr marL="0" marR="0" marT="0" marB="0" anchor="ctr"/>
                </a:tc>
                <a:tc>
                  <a:txBody>
                    <a:bodyPr/>
                    <a:lstStyle/>
                    <a:p>
                      <a:pPr algn="ctr" fontAlgn="ctr"/>
                      <a:r>
                        <a:rPr lang="en-US" sz="2500" b="1" u="none" strike="noStrike"/>
                        <a:t>2</a:t>
                      </a:r>
                      <a:endParaRPr lang="en-US" sz="2500" b="1" i="0" u="none" strike="noStrike">
                        <a:solidFill>
                          <a:srgbClr val="000000"/>
                        </a:solidFill>
                        <a:latin typeface="Times New Roman"/>
                      </a:endParaRPr>
                    </a:p>
                  </a:txBody>
                  <a:tcPr marL="0" marR="0" marT="0" marB="0" anchor="ctr"/>
                </a:tc>
                <a:tc>
                  <a:txBody>
                    <a:bodyPr/>
                    <a:lstStyle/>
                    <a:p>
                      <a:pPr algn="l" fontAlgn="ctr"/>
                      <a:r>
                        <a:rPr lang="en-US" sz="2500" b="1" i="0" u="none" strike="noStrike" dirty="0">
                          <a:solidFill>
                            <a:srgbClr val="000000"/>
                          </a:solidFill>
                          <a:latin typeface="Times New Roman"/>
                        </a:rPr>
                        <a:t>2/1=2</a:t>
                      </a:r>
                    </a:p>
                  </a:txBody>
                  <a:tcPr marL="0" marR="0" marT="0" marB="0" anchor="ctr"/>
                </a:tc>
              </a:tr>
              <a:tr h="508000">
                <a:tc>
                  <a:txBody>
                    <a:bodyPr/>
                    <a:lstStyle/>
                    <a:p>
                      <a:pPr algn="ctr" fontAlgn="ctr"/>
                      <a:r>
                        <a:rPr lang="en-US" sz="2500" b="1" u="none" strike="noStrike"/>
                        <a:t>f</a:t>
                      </a:r>
                      <a:endParaRPr lang="en-US" sz="2500" b="1" i="0" u="none" strike="noStrike">
                        <a:solidFill>
                          <a:srgbClr val="000000"/>
                        </a:solidFill>
                        <a:latin typeface="Times New Roman"/>
                      </a:endParaRPr>
                    </a:p>
                  </a:txBody>
                  <a:tcPr marL="0" marR="0" marT="0" marB="0" anchor="ctr"/>
                </a:tc>
                <a:tc>
                  <a:txBody>
                    <a:bodyPr/>
                    <a:lstStyle/>
                    <a:p>
                      <a:pPr algn="ctr" fontAlgn="ctr"/>
                      <a:r>
                        <a:rPr lang="en-US" sz="2500" b="1" u="none" strike="noStrike" dirty="0"/>
                        <a:t>0</a:t>
                      </a:r>
                      <a:endParaRPr lang="en-US" sz="2500" b="1" i="0" u="none" strike="noStrike" dirty="0">
                        <a:solidFill>
                          <a:srgbClr val="000000"/>
                        </a:solidFill>
                        <a:latin typeface="Times New Roman"/>
                      </a:endParaRPr>
                    </a:p>
                  </a:txBody>
                  <a:tcPr marL="0" marR="0" marT="0" marB="0" anchor="ctr"/>
                </a:tc>
                <a:tc>
                  <a:txBody>
                    <a:bodyPr/>
                    <a:lstStyle/>
                    <a:p>
                      <a:pPr algn="ctr" fontAlgn="ctr"/>
                      <a:r>
                        <a:rPr lang="en-US" sz="2500" b="1" u="none" strike="noStrike" dirty="0"/>
                        <a:t>-2/3</a:t>
                      </a:r>
                      <a:endParaRPr lang="en-US" sz="2500" b="1" i="0" u="none" strike="noStrike" dirty="0">
                        <a:solidFill>
                          <a:srgbClr val="000000"/>
                        </a:solidFill>
                        <a:latin typeface="Times New Roman"/>
                      </a:endParaRPr>
                    </a:p>
                  </a:txBody>
                  <a:tcPr marL="0" marR="0" marT="0" marB="0" anchor="ctr">
                    <a:solidFill>
                      <a:srgbClr val="FFFF00"/>
                    </a:solidFill>
                  </a:tcPr>
                </a:tc>
                <a:tc>
                  <a:txBody>
                    <a:bodyPr/>
                    <a:lstStyle/>
                    <a:p>
                      <a:pPr algn="ctr" fontAlgn="ctr"/>
                      <a:r>
                        <a:rPr lang="en-US" sz="2500" b="1" u="none" strike="noStrike"/>
                        <a:t>5/6</a:t>
                      </a:r>
                      <a:endParaRPr lang="en-US" sz="2500" b="1" i="0" u="none" strike="noStrike">
                        <a:solidFill>
                          <a:srgbClr val="000000"/>
                        </a:solidFill>
                        <a:latin typeface="Times New Roman"/>
                      </a:endParaRPr>
                    </a:p>
                  </a:txBody>
                  <a:tcPr marL="0" marR="0" marT="0" marB="0" anchor="ctr"/>
                </a:tc>
                <a:tc>
                  <a:txBody>
                    <a:bodyPr/>
                    <a:lstStyle/>
                    <a:p>
                      <a:pPr algn="ctr" fontAlgn="ctr"/>
                      <a:r>
                        <a:rPr lang="en-US" sz="2500" b="1" u="none" strike="noStrike"/>
                        <a:t>0</a:t>
                      </a:r>
                      <a:endParaRPr lang="en-US" sz="2500" b="1" i="0" u="none" strike="noStrike">
                        <a:solidFill>
                          <a:srgbClr val="000000"/>
                        </a:solidFill>
                        <a:latin typeface="Times New Roman"/>
                      </a:endParaRPr>
                    </a:p>
                  </a:txBody>
                  <a:tcPr marL="0" marR="0" marT="0" marB="0" anchor="ctr"/>
                </a:tc>
                <a:tc>
                  <a:txBody>
                    <a:bodyPr/>
                    <a:lstStyle/>
                    <a:p>
                      <a:pPr algn="ctr" fontAlgn="ctr"/>
                      <a:r>
                        <a:rPr lang="en-US" sz="2500" b="1" u="none" strike="noStrike"/>
                        <a:t>0</a:t>
                      </a:r>
                      <a:endParaRPr lang="en-US" sz="2500" b="1" i="0" u="none" strike="noStrike">
                        <a:solidFill>
                          <a:srgbClr val="000000"/>
                        </a:solidFill>
                        <a:latin typeface="Times New Roman"/>
                      </a:endParaRPr>
                    </a:p>
                  </a:txBody>
                  <a:tcPr marL="0" marR="0" marT="0" marB="0" anchor="ctr"/>
                </a:tc>
                <a:tc>
                  <a:txBody>
                    <a:bodyPr/>
                    <a:lstStyle/>
                    <a:p>
                      <a:pPr algn="ctr" fontAlgn="ctr"/>
                      <a:r>
                        <a:rPr lang="en-US" sz="2500" b="1" u="none" strike="noStrike"/>
                        <a:t>0</a:t>
                      </a:r>
                      <a:endParaRPr lang="en-US" sz="2500" b="1" i="0" u="none" strike="noStrike">
                        <a:solidFill>
                          <a:srgbClr val="000000"/>
                        </a:solidFill>
                        <a:latin typeface="Times New Roman"/>
                      </a:endParaRPr>
                    </a:p>
                  </a:txBody>
                  <a:tcPr marL="0" marR="0" marT="0" marB="0" anchor="ctr"/>
                </a:tc>
                <a:tc>
                  <a:txBody>
                    <a:bodyPr/>
                    <a:lstStyle/>
                    <a:p>
                      <a:pPr algn="ctr" fontAlgn="ctr"/>
                      <a:r>
                        <a:rPr lang="en-US" sz="2500" b="1" u="none" strike="noStrike" dirty="0"/>
                        <a:t>20</a:t>
                      </a:r>
                      <a:endParaRPr lang="en-US" sz="2500" b="1" i="0" u="none" strike="noStrike" dirty="0">
                        <a:solidFill>
                          <a:srgbClr val="000000"/>
                        </a:solidFill>
                        <a:latin typeface="Times New Roman"/>
                      </a:endParaRPr>
                    </a:p>
                  </a:txBody>
                  <a:tcPr marL="0" marR="0" marT="0" marB="0" anchor="ctr"/>
                </a:tc>
                <a:tc>
                  <a:txBody>
                    <a:bodyPr/>
                    <a:lstStyle/>
                    <a:p>
                      <a:pPr algn="ctr" fontAlgn="ctr"/>
                      <a:endParaRPr lang="en-US" sz="2500" b="1" i="0" u="none" strike="noStrike" dirty="0">
                        <a:solidFill>
                          <a:srgbClr val="000000"/>
                        </a:solidFill>
                        <a:latin typeface="Times New Roman"/>
                      </a:endParaRPr>
                    </a:p>
                  </a:txBody>
                  <a:tcPr marL="0" marR="0" marT="0" marB="0" anchor="ctr"/>
                </a:tc>
              </a:tr>
            </a:tbl>
          </a:graphicData>
        </a:graphic>
      </p:graphicFrame>
      <p:sp>
        <p:nvSpPr>
          <p:cNvPr id="9" name="TextBox 8"/>
          <p:cNvSpPr txBox="1"/>
          <p:nvPr/>
        </p:nvSpPr>
        <p:spPr>
          <a:xfrm>
            <a:off x="533400" y="1404372"/>
            <a:ext cx="8153400" cy="1338828"/>
          </a:xfrm>
          <a:prstGeom prst="rect">
            <a:avLst/>
          </a:prstGeom>
          <a:noFill/>
        </p:spPr>
        <p:txBody>
          <a:bodyPr wrap="square" rtlCol="0">
            <a:spAutoFit/>
          </a:bodyPr>
          <a:lstStyle/>
          <a:p>
            <a:r>
              <a:rPr lang="en-US" sz="2700" dirty="0" smtClean="0">
                <a:solidFill>
                  <a:schemeClr val="tx1">
                    <a:lumMod val="95000"/>
                    <a:lumOff val="5000"/>
                  </a:schemeClr>
                </a:solidFill>
              </a:rPr>
              <a:t>Still the solution is not optimal as there is -2/3 as negative coefficient of objective function so we again repeat the whole process</a:t>
            </a:r>
            <a:endParaRPr lang="en-US" sz="2700" dirty="0">
              <a:solidFill>
                <a:schemeClr val="tx1">
                  <a:lumMod val="95000"/>
                  <a:lumOff val="5000"/>
                </a:schemeClr>
              </a:solidFill>
            </a:endParaRPr>
          </a:p>
        </p:txBody>
      </p:sp>
      <p:sp>
        <p:nvSpPr>
          <p:cNvPr id="10" name="Right Arrow 9"/>
          <p:cNvSpPr/>
          <p:nvPr/>
        </p:nvSpPr>
        <p:spPr>
          <a:xfrm rot="10800000">
            <a:off x="152400" y="4191000"/>
            <a:ext cx="533400" cy="27697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a:t>
            </a:r>
            <a:endParaRPr lang="en-US" dirty="0"/>
          </a:p>
        </p:txBody>
      </p:sp>
      <p:sp>
        <p:nvSpPr>
          <p:cNvPr id="3" name="Content Placeholder 2"/>
          <p:cNvSpPr>
            <a:spLocks noGrp="1"/>
          </p:cNvSpPr>
          <p:nvPr>
            <p:ph sz="quarter" idx="1"/>
          </p:nvPr>
        </p:nvSpPr>
        <p:spPr>
          <a:xfrm>
            <a:off x="0" y="1527048"/>
            <a:ext cx="9144000" cy="4572000"/>
          </a:xfrm>
          <a:noFill/>
        </p:spPr>
        <p:txBody>
          <a:bodyPr>
            <a:normAutofit/>
          </a:bodyPr>
          <a:lstStyle/>
          <a:p>
            <a:pPr marL="0" marR="0">
              <a:lnSpc>
                <a:spcPct val="115000"/>
              </a:lnSpc>
              <a:spcBef>
                <a:spcPts val="0"/>
              </a:spcBef>
              <a:spcAft>
                <a:spcPts val="1000"/>
              </a:spcAft>
              <a:buNone/>
            </a:pPr>
            <a:endParaRPr lang="en-US" sz="2800" dirty="0" smtClean="0">
              <a:latin typeface="Times New Roman"/>
              <a:ea typeface="Calibri"/>
              <a:cs typeface="Times New Roman"/>
            </a:endParaRPr>
          </a:p>
          <a:p>
            <a:pPr marL="0" marR="0">
              <a:lnSpc>
                <a:spcPct val="115000"/>
              </a:lnSpc>
              <a:spcBef>
                <a:spcPts val="0"/>
              </a:spcBef>
              <a:spcAft>
                <a:spcPts val="1000"/>
              </a:spcAft>
              <a:buNone/>
            </a:pPr>
            <a:endParaRPr lang="en-US" sz="2800" dirty="0" smtClean="0">
              <a:latin typeface="Times New Roman"/>
              <a:ea typeface="Calibri"/>
              <a:cs typeface="Times New Roman"/>
            </a:endParaRPr>
          </a:p>
          <a:p>
            <a:pPr marL="0" marR="0">
              <a:lnSpc>
                <a:spcPct val="115000"/>
              </a:lnSpc>
              <a:spcBef>
                <a:spcPts val="0"/>
              </a:spcBef>
              <a:spcAft>
                <a:spcPts val="1000"/>
              </a:spcAft>
              <a:buNone/>
            </a:pPr>
            <a:endParaRPr lang="en-US" sz="2800" dirty="0" smtClean="0">
              <a:latin typeface="Times New Roman"/>
              <a:ea typeface="Calibri"/>
              <a:cs typeface="Times New Roman"/>
            </a:endParaRPr>
          </a:p>
          <a:p>
            <a:pPr marL="0" marR="0">
              <a:lnSpc>
                <a:spcPct val="115000"/>
              </a:lnSpc>
              <a:spcBef>
                <a:spcPts val="0"/>
              </a:spcBef>
              <a:spcAft>
                <a:spcPts val="1000"/>
              </a:spcAft>
              <a:buNone/>
            </a:pPr>
            <a:endParaRPr lang="en-US" sz="2800" dirty="0" smtClean="0">
              <a:highlight>
                <a:srgbClr val="C0C0C0"/>
              </a:highlight>
              <a:latin typeface="Times New Roman"/>
              <a:ea typeface="Calibri"/>
              <a:cs typeface="Times New Roman"/>
            </a:endParaRPr>
          </a:p>
          <a:p>
            <a:pPr marL="0" marR="0">
              <a:lnSpc>
                <a:spcPct val="115000"/>
              </a:lnSpc>
              <a:spcBef>
                <a:spcPts val="0"/>
              </a:spcBef>
              <a:spcAft>
                <a:spcPts val="1000"/>
              </a:spcAft>
              <a:buNone/>
            </a:pPr>
            <a:r>
              <a:rPr lang="en-US" sz="2500" dirty="0" smtClean="0">
                <a:latin typeface="+mj-lt"/>
                <a:ea typeface="Calibri" pitchFamily="34" charset="0"/>
                <a:cs typeface="Times New Roman" pitchFamily="18" charset="0"/>
              </a:rPr>
              <a:t>New Pivot Row= 3/4[0	4/3	-1/6	   1	   0	   0	  2]</a:t>
            </a:r>
          </a:p>
          <a:p>
            <a:pPr marL="0" marR="0">
              <a:lnSpc>
                <a:spcPct val="115000"/>
              </a:lnSpc>
              <a:spcBef>
                <a:spcPts val="0"/>
              </a:spcBef>
              <a:spcAft>
                <a:spcPts val="1000"/>
              </a:spcAft>
              <a:buNone/>
            </a:pPr>
            <a:r>
              <a:rPr lang="en-US" sz="2800" b="1" dirty="0" smtClean="0">
                <a:solidFill>
                  <a:srgbClr val="FF0000"/>
                </a:solidFill>
                <a:highlight>
                  <a:srgbClr val="C0C0C0"/>
                </a:highlight>
                <a:latin typeface="Times New Roman"/>
                <a:ea typeface="Calibri" pitchFamily="34" charset="0"/>
                <a:cs typeface="Times New Roman"/>
              </a:rPr>
              <a:t>			  </a:t>
            </a:r>
            <a:r>
              <a:rPr lang="en-US" sz="2500" b="1" dirty="0" smtClean="0">
                <a:solidFill>
                  <a:srgbClr val="FF0000"/>
                </a:solidFill>
                <a:latin typeface="+mj-lt"/>
                <a:ea typeface="Calibri" pitchFamily="34" charset="0"/>
                <a:cs typeface="Times New Roman" pitchFamily="18" charset="0"/>
              </a:rPr>
              <a:t>[0	1	-1/8	3/4	   0	  0     3/2]</a:t>
            </a:r>
            <a:r>
              <a:rPr lang="en-US" sz="2800" dirty="0" smtClean="0">
                <a:latin typeface="Times New Roman"/>
                <a:ea typeface="Calibri"/>
                <a:cs typeface="Times New Roman"/>
              </a:rPr>
              <a:t>	</a:t>
            </a:r>
            <a:endParaRPr lang="en-US" sz="1800" dirty="0" smtClean="0">
              <a:latin typeface="Calibri"/>
              <a:ea typeface="Calibri"/>
              <a:cs typeface="Times New Roman"/>
            </a:endParaRPr>
          </a:p>
          <a:p>
            <a:pPr>
              <a:buNone/>
            </a:pPr>
            <a:endParaRPr lang="en-US" dirty="0"/>
          </a:p>
        </p:txBody>
      </p:sp>
      <p:graphicFrame>
        <p:nvGraphicFramePr>
          <p:cNvPr id="4" name="Table 3"/>
          <p:cNvGraphicFramePr>
            <a:graphicFrameLocks noGrp="1"/>
          </p:cNvGraphicFramePr>
          <p:nvPr/>
        </p:nvGraphicFramePr>
        <p:xfrm>
          <a:off x="685800" y="1676400"/>
          <a:ext cx="7772400" cy="946404"/>
        </p:xfrm>
        <a:graphic>
          <a:graphicData uri="http://schemas.openxmlformats.org/drawingml/2006/table">
            <a:tbl>
              <a:tblPr/>
              <a:tblGrid>
                <a:gridCol w="2930843"/>
                <a:gridCol w="1797367"/>
                <a:gridCol w="453390"/>
                <a:gridCol w="2590800"/>
              </a:tblGrid>
              <a:tr h="342900">
                <a:tc rowSpan="2">
                  <a:txBody>
                    <a:bodyPr/>
                    <a:lstStyle/>
                    <a:p>
                      <a:pPr marL="0" marR="0" algn="ctr">
                        <a:lnSpc>
                          <a:spcPct val="115000"/>
                        </a:lnSpc>
                        <a:spcBef>
                          <a:spcPts val="0"/>
                        </a:spcBef>
                        <a:spcAft>
                          <a:spcPts val="0"/>
                        </a:spcAft>
                      </a:pPr>
                      <a:r>
                        <a:rPr lang="en-US" sz="2700" b="1">
                          <a:solidFill>
                            <a:srgbClr val="000000"/>
                          </a:solidFill>
                          <a:latin typeface="Times New Roman"/>
                          <a:ea typeface="Times New Roman"/>
                          <a:cs typeface="Times New Roman"/>
                        </a:rPr>
                        <a:t>New Pivot Row = </a:t>
                      </a:r>
                      <a:endParaRPr lang="en-US" sz="27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700" b="1">
                          <a:solidFill>
                            <a:srgbClr val="000000"/>
                          </a:solidFill>
                          <a:latin typeface="Times New Roman"/>
                          <a:ea typeface="Times New Roman"/>
                          <a:cs typeface="Times New Roman"/>
                        </a:rPr>
                        <a:t>1</a:t>
                      </a:r>
                      <a:endParaRPr lang="en-US" sz="27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0"/>
                        </a:spcAft>
                      </a:pPr>
                      <a:r>
                        <a:rPr lang="en-US" sz="2700" b="1">
                          <a:solidFill>
                            <a:srgbClr val="000000"/>
                          </a:solidFill>
                          <a:latin typeface="Times New Roman"/>
                          <a:ea typeface="Times New Roman"/>
                          <a:cs typeface="Times New Roman"/>
                        </a:rPr>
                        <a:t>X</a:t>
                      </a:r>
                      <a:endParaRPr lang="en-US" sz="2700">
                        <a:latin typeface="Calibri"/>
                        <a:ea typeface="Calibri"/>
                        <a:cs typeface="Times New Roman"/>
                      </a:endParaRPr>
                    </a:p>
                  </a:txBody>
                  <a:tcPr marL="68580" marR="68580" marT="0" marB="0" anchor="ctr">
                    <a:lnL>
                      <a:noFill/>
                    </a:lnL>
                    <a:lnR>
                      <a:noFill/>
                    </a:lnR>
                    <a:lnT>
                      <a:noFill/>
                    </a:lnT>
                    <a:lnB>
                      <a:noFill/>
                    </a:lnB>
                  </a:tcPr>
                </a:tc>
                <a:tc rowSpan="2">
                  <a:txBody>
                    <a:bodyPr/>
                    <a:lstStyle/>
                    <a:p>
                      <a:pPr marL="0" marR="0" algn="l">
                        <a:lnSpc>
                          <a:spcPct val="115000"/>
                        </a:lnSpc>
                        <a:spcBef>
                          <a:spcPts val="0"/>
                        </a:spcBef>
                        <a:spcAft>
                          <a:spcPts val="0"/>
                        </a:spcAft>
                      </a:pPr>
                      <a:r>
                        <a:rPr lang="en-US" sz="2700" b="1">
                          <a:solidFill>
                            <a:srgbClr val="000000"/>
                          </a:solidFill>
                          <a:latin typeface="Times New Roman"/>
                          <a:ea typeface="Times New Roman"/>
                          <a:cs typeface="Times New Roman"/>
                        </a:rPr>
                        <a:t>Old Pivot Row</a:t>
                      </a:r>
                      <a:endParaRPr lang="en-US" sz="2700">
                        <a:latin typeface="Calibri"/>
                        <a:ea typeface="Calibri"/>
                        <a:cs typeface="Times New Roman"/>
                      </a:endParaRPr>
                    </a:p>
                  </a:txBody>
                  <a:tcPr marL="68580" marR="68580" marT="0" marB="0" anchor="ctr">
                    <a:lnL>
                      <a:noFill/>
                    </a:lnL>
                    <a:lnR>
                      <a:noFill/>
                    </a:lnR>
                    <a:lnT>
                      <a:noFill/>
                    </a:lnT>
                    <a:lnB>
                      <a:noFill/>
                    </a:lnB>
                  </a:tcPr>
                </a:tc>
              </a:tr>
              <a:tr h="257175">
                <a:tc vMerge="1">
                  <a:txBody>
                    <a:bodyPr/>
                    <a:lstStyle/>
                    <a:p>
                      <a:endParaRPr lang="en-US"/>
                    </a:p>
                  </a:txBody>
                  <a:tcPr/>
                </a:tc>
                <a:tc>
                  <a:txBody>
                    <a:bodyPr/>
                    <a:lstStyle/>
                    <a:p>
                      <a:pPr marL="0" marR="0" algn="ctr">
                        <a:lnSpc>
                          <a:spcPct val="115000"/>
                        </a:lnSpc>
                        <a:spcBef>
                          <a:spcPts val="0"/>
                        </a:spcBef>
                        <a:spcAft>
                          <a:spcPts val="0"/>
                        </a:spcAft>
                      </a:pPr>
                      <a:r>
                        <a:rPr lang="en-US" sz="2700" b="1" dirty="0">
                          <a:solidFill>
                            <a:srgbClr val="000000"/>
                          </a:solidFill>
                          <a:latin typeface="Times New Roman"/>
                          <a:ea typeface="Times New Roman"/>
                          <a:cs typeface="Times New Roman"/>
                        </a:rPr>
                        <a:t>Pivot No.</a:t>
                      </a:r>
                      <a:endParaRPr lang="en-US" sz="2700" dirty="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vMerge="1">
                  <a:txBody>
                    <a:bodyPr/>
                    <a:lstStyle/>
                    <a:p>
                      <a:endParaRPr lang="en-US"/>
                    </a:p>
                  </a:txBody>
                  <a:tcPr/>
                </a:tc>
                <a:tc vMerge="1">
                  <a:txBody>
                    <a:bodyPr/>
                    <a:lstStyle/>
                    <a:p>
                      <a:endParaRPr lang="en-US"/>
                    </a:p>
                  </a:txBody>
                  <a:tcPr/>
                </a:tc>
              </a:tr>
            </a:tbl>
          </a:graphicData>
        </a:graphic>
      </p:graphicFrame>
      <p:graphicFrame>
        <p:nvGraphicFramePr>
          <p:cNvPr id="5" name="Table 4"/>
          <p:cNvGraphicFramePr>
            <a:graphicFrameLocks noGrp="1"/>
          </p:cNvGraphicFramePr>
          <p:nvPr/>
        </p:nvGraphicFramePr>
        <p:xfrm>
          <a:off x="152400" y="2664904"/>
          <a:ext cx="9144000" cy="876300"/>
        </p:xfrm>
        <a:graphic>
          <a:graphicData uri="http://schemas.openxmlformats.org/drawingml/2006/table">
            <a:tbl>
              <a:tblPr/>
              <a:tblGrid>
                <a:gridCol w="1676400"/>
                <a:gridCol w="756406"/>
                <a:gridCol w="419450"/>
                <a:gridCol w="6291744"/>
              </a:tblGrid>
              <a:tr h="342900">
                <a:tc rowSpan="2">
                  <a:txBody>
                    <a:bodyPr/>
                    <a:lstStyle/>
                    <a:p>
                      <a:pPr marL="0" marR="0" algn="ctr">
                        <a:lnSpc>
                          <a:spcPct val="115000"/>
                        </a:lnSpc>
                        <a:spcBef>
                          <a:spcPts val="0"/>
                        </a:spcBef>
                        <a:spcAft>
                          <a:spcPts val="0"/>
                        </a:spcAft>
                      </a:pPr>
                      <a:r>
                        <a:rPr lang="en-US" sz="2500" b="0" dirty="0">
                          <a:solidFill>
                            <a:srgbClr val="000000"/>
                          </a:solidFill>
                          <a:latin typeface="+mj-lt"/>
                          <a:ea typeface="Times New Roman"/>
                          <a:cs typeface="Times New Roman"/>
                        </a:rPr>
                        <a:t>New Pivot Row = </a:t>
                      </a:r>
                      <a:endParaRPr lang="en-US" sz="2500" b="0" dirty="0">
                        <a:latin typeface="+mj-lt"/>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500" b="1">
                          <a:solidFill>
                            <a:srgbClr val="000000"/>
                          </a:solidFill>
                          <a:latin typeface="+mj-lt"/>
                          <a:ea typeface="Times New Roman"/>
                          <a:cs typeface="Times New Roman"/>
                        </a:rPr>
                        <a:t>1</a:t>
                      </a:r>
                      <a:endParaRPr lang="en-US" sz="2500">
                        <a:latin typeface="+mj-lt"/>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rowSpan="2">
                  <a:txBody>
                    <a:bodyPr/>
                    <a:lstStyle/>
                    <a:p>
                      <a:pPr marL="0" marR="0" algn="l">
                        <a:lnSpc>
                          <a:spcPct val="115000"/>
                        </a:lnSpc>
                        <a:spcBef>
                          <a:spcPts val="0"/>
                        </a:spcBef>
                        <a:spcAft>
                          <a:spcPts val="0"/>
                        </a:spcAft>
                      </a:pPr>
                      <a:r>
                        <a:rPr lang="en-US" sz="2500" b="1">
                          <a:solidFill>
                            <a:srgbClr val="000000"/>
                          </a:solidFill>
                          <a:latin typeface="+mj-lt"/>
                          <a:ea typeface="Times New Roman"/>
                          <a:cs typeface="Times New Roman"/>
                        </a:rPr>
                        <a:t>X</a:t>
                      </a:r>
                      <a:endParaRPr lang="en-US" sz="2500">
                        <a:latin typeface="+mj-lt"/>
                        <a:ea typeface="Calibri"/>
                        <a:cs typeface="Times New Roman"/>
                      </a:endParaRPr>
                    </a:p>
                  </a:txBody>
                  <a:tcPr marL="68580" marR="68580" marT="0" marB="0" anchor="ctr">
                    <a:lnL>
                      <a:noFill/>
                    </a:lnL>
                    <a:lnR>
                      <a:noFill/>
                    </a:lnR>
                    <a:lnT>
                      <a:noFill/>
                    </a:lnT>
                    <a:lnB>
                      <a:noFill/>
                    </a:lnB>
                  </a:tcPr>
                </a:tc>
                <a:tc rowSpan="2">
                  <a:txBody>
                    <a:bodyPr/>
                    <a:lstStyle/>
                    <a:p>
                      <a:pPr marL="0" marR="0" algn="l">
                        <a:lnSpc>
                          <a:spcPct val="115000"/>
                        </a:lnSpc>
                        <a:spcBef>
                          <a:spcPts val="0"/>
                        </a:spcBef>
                        <a:spcAft>
                          <a:spcPts val="0"/>
                        </a:spcAft>
                      </a:pPr>
                      <a:r>
                        <a:rPr kumimoji="0" lang="en-US" sz="2500" b="0" i="0" u="none" strike="noStrike" kern="1200" cap="none" normalizeH="0" baseline="0" dirty="0" smtClean="0">
                          <a:ln>
                            <a:noFill/>
                          </a:ln>
                          <a:solidFill>
                            <a:schemeClr val="tx1"/>
                          </a:solidFill>
                          <a:effectLst/>
                          <a:latin typeface="+mj-lt"/>
                          <a:ea typeface="Calibri" pitchFamily="34" charset="0"/>
                          <a:cs typeface="Times New Roman" pitchFamily="18" charset="0"/>
                        </a:rPr>
                        <a:t>[0	4/3	-1/6	1	0	0	2]</a:t>
                      </a:r>
                      <a:endParaRPr lang="en-US" sz="2500" dirty="0">
                        <a:latin typeface="+mj-lt"/>
                        <a:ea typeface="Calibri"/>
                        <a:cs typeface="Times New Roman"/>
                      </a:endParaRPr>
                    </a:p>
                  </a:txBody>
                  <a:tcPr marL="68580" marR="68580" marT="0" marB="0" anchor="ctr">
                    <a:lnL>
                      <a:noFill/>
                    </a:lnL>
                    <a:lnR>
                      <a:noFill/>
                    </a:lnR>
                    <a:lnT>
                      <a:noFill/>
                    </a:lnT>
                    <a:lnB>
                      <a:noFill/>
                    </a:lnB>
                  </a:tcPr>
                </a:tc>
              </a:tr>
              <a:tr h="257175">
                <a:tc vMerge="1">
                  <a:txBody>
                    <a:bodyPr/>
                    <a:lstStyle/>
                    <a:p>
                      <a:endParaRPr lang="en-US"/>
                    </a:p>
                  </a:txBody>
                  <a:tcPr/>
                </a:tc>
                <a:tc>
                  <a:txBody>
                    <a:bodyPr/>
                    <a:lstStyle/>
                    <a:p>
                      <a:pPr marL="0" marR="0" algn="ctr">
                        <a:lnSpc>
                          <a:spcPct val="115000"/>
                        </a:lnSpc>
                        <a:spcBef>
                          <a:spcPts val="0"/>
                        </a:spcBef>
                        <a:spcAft>
                          <a:spcPts val="0"/>
                        </a:spcAft>
                      </a:pPr>
                      <a:r>
                        <a:rPr kumimoji="0" lang="en-US" sz="2500" b="0" i="0" u="none" strike="noStrike" kern="1200" cap="none" normalizeH="0" baseline="0" dirty="0" smtClean="0">
                          <a:ln>
                            <a:noFill/>
                          </a:ln>
                          <a:solidFill>
                            <a:schemeClr val="tx1"/>
                          </a:solidFill>
                          <a:effectLst/>
                          <a:latin typeface="+mj-lt"/>
                          <a:ea typeface="Calibri" pitchFamily="34" charset="0"/>
                          <a:cs typeface="Times New Roman" pitchFamily="18" charset="0"/>
                        </a:rPr>
                        <a:t>4/3</a:t>
                      </a:r>
                      <a:endParaRPr lang="en-US" sz="2500" dirty="0">
                        <a:latin typeface="+mj-lt"/>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vMerge="1">
                  <a:txBody>
                    <a:bodyPr/>
                    <a:lstStyle/>
                    <a:p>
                      <a:endParaRPr lang="en-US"/>
                    </a:p>
                  </a:txBody>
                  <a:tcPr/>
                </a:tc>
                <a:tc vMerge="1">
                  <a:txBody>
                    <a:bodyPr/>
                    <a:lstStyle/>
                    <a:p>
                      <a:endParaRPr lang="en-US"/>
                    </a:p>
                  </a:txBody>
                  <a:tcPr/>
                </a:tc>
              </a:tr>
            </a:tbl>
          </a:graphicData>
        </a:graphic>
      </p:graphicFrame>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a:t>
            </a:r>
            <a:endParaRPr lang="en-US" dirty="0"/>
          </a:p>
        </p:txBody>
      </p:sp>
      <p:sp>
        <p:nvSpPr>
          <p:cNvPr id="3" name="Content Placeholder 2"/>
          <p:cNvSpPr>
            <a:spLocks noGrp="1"/>
          </p:cNvSpPr>
          <p:nvPr>
            <p:ph sz="quarter" idx="1"/>
          </p:nvPr>
        </p:nvSpPr>
        <p:spPr>
          <a:xfrm>
            <a:off x="228600" y="1447800"/>
            <a:ext cx="8686800" cy="4572000"/>
          </a:xfrm>
        </p:spPr>
        <p:txBody>
          <a:bodyPr>
            <a:noAutofit/>
          </a:bodyPr>
          <a:lstStyle/>
          <a:p>
            <a:pPr>
              <a:buNone/>
            </a:pPr>
            <a:r>
              <a:rPr lang="en-US" sz="2000" b="1" dirty="0" smtClean="0"/>
              <a:t>New Row = Old Row – Pivot Column Coefficient x New Pivot Row</a:t>
            </a:r>
            <a:endParaRPr lang="en-US" sz="2000" dirty="0" smtClean="0"/>
          </a:p>
          <a:p>
            <a:pPr>
              <a:buNone/>
            </a:pPr>
            <a:r>
              <a:rPr lang="en-US" sz="2500" b="1" dirty="0" smtClean="0"/>
              <a:t>New x</a:t>
            </a:r>
            <a:r>
              <a:rPr lang="en-US" sz="2500" b="1" baseline="-25000" dirty="0" smtClean="0"/>
              <a:t>1</a:t>
            </a:r>
            <a:r>
              <a:rPr lang="en-US" sz="2500" b="1" dirty="0" smtClean="0"/>
              <a:t> Row</a:t>
            </a:r>
            <a:r>
              <a:rPr lang="en-US" sz="2000" dirty="0" smtClean="0"/>
              <a:t> = [1	2/3	1/6	0	0	0	4]</a:t>
            </a:r>
          </a:p>
          <a:p>
            <a:pPr>
              <a:buNone/>
            </a:pPr>
            <a:r>
              <a:rPr lang="en-US" sz="2000" dirty="0" smtClean="0"/>
              <a:t>		        - (2/3)[0	1	-1/8	3/4	0	0	3/2]</a:t>
            </a:r>
          </a:p>
          <a:p>
            <a:pPr>
              <a:buNone/>
            </a:pPr>
            <a:r>
              <a:rPr lang="en-US" sz="2000" dirty="0" smtClean="0"/>
              <a:t>			</a:t>
            </a:r>
            <a:r>
              <a:rPr lang="en-US" sz="2000" dirty="0" smtClean="0">
                <a:solidFill>
                  <a:srgbClr val="FF0000"/>
                </a:solidFill>
              </a:rPr>
              <a:t>=    </a:t>
            </a:r>
            <a:r>
              <a:rPr lang="en-US" sz="2000" b="1" dirty="0" smtClean="0">
                <a:solidFill>
                  <a:srgbClr val="FF0000"/>
                </a:solidFill>
              </a:rPr>
              <a:t>[1	0	1/4	-1/2	0	0	3]</a:t>
            </a:r>
            <a:r>
              <a:rPr lang="en-US" sz="2000" dirty="0" smtClean="0"/>
              <a:t>	</a:t>
            </a:r>
          </a:p>
          <a:p>
            <a:pPr>
              <a:buNone/>
            </a:pPr>
            <a:r>
              <a:rPr lang="en-US" sz="2500" b="1" dirty="0" smtClean="0"/>
              <a:t>New S</a:t>
            </a:r>
            <a:r>
              <a:rPr lang="en-US" sz="1800" b="1" dirty="0" smtClean="0"/>
              <a:t>3</a:t>
            </a:r>
            <a:r>
              <a:rPr lang="en-US" sz="2500" b="1" dirty="0" smtClean="0"/>
              <a:t> Row </a:t>
            </a:r>
            <a:r>
              <a:rPr lang="en-US" sz="2000" dirty="0" smtClean="0"/>
              <a:t>=[0	5/3	1/6	0	1	0	5]</a:t>
            </a:r>
          </a:p>
          <a:p>
            <a:pPr>
              <a:buNone/>
            </a:pPr>
            <a:r>
              <a:rPr lang="en-US" sz="2000" dirty="0" smtClean="0"/>
              <a:t>		            - 5/3[0	1	-1/8	3/4	0	0	3/2]</a:t>
            </a:r>
          </a:p>
          <a:p>
            <a:pPr>
              <a:buNone/>
            </a:pPr>
            <a:r>
              <a:rPr lang="en-US" sz="2000" dirty="0" smtClean="0"/>
              <a:t>			=    </a:t>
            </a:r>
            <a:r>
              <a:rPr lang="en-US" sz="2000" b="1" dirty="0" smtClean="0">
                <a:solidFill>
                  <a:srgbClr val="FF0000"/>
                </a:solidFill>
              </a:rPr>
              <a:t>[0	0	3/8	-5/4	1	0	5/2]</a:t>
            </a:r>
            <a:endParaRPr lang="en-US" sz="2000" dirty="0" smtClean="0"/>
          </a:p>
          <a:p>
            <a:pPr>
              <a:buNone/>
            </a:pPr>
            <a:r>
              <a:rPr lang="en-US" sz="2000" b="1" dirty="0" smtClean="0"/>
              <a:t>New  S</a:t>
            </a:r>
            <a:r>
              <a:rPr lang="en-US" sz="2000" b="1" baseline="-25000" dirty="0" smtClean="0"/>
              <a:t>4</a:t>
            </a:r>
            <a:r>
              <a:rPr lang="en-US" sz="2000" b="1" dirty="0" smtClean="0"/>
              <a:t> Row</a:t>
            </a:r>
            <a:r>
              <a:rPr lang="en-US" sz="2000" dirty="0" smtClean="0"/>
              <a:t> =  [0	1	0	0	0	1	2]</a:t>
            </a:r>
          </a:p>
          <a:p>
            <a:pPr>
              <a:buNone/>
            </a:pPr>
            <a:r>
              <a:rPr lang="en-US" sz="2000" dirty="0" smtClean="0"/>
              <a:t>		            - (1) [0	1	-1/8	3/4	0	0	3/2]</a:t>
            </a:r>
          </a:p>
          <a:p>
            <a:pPr>
              <a:buNone/>
            </a:pPr>
            <a:r>
              <a:rPr lang="en-US" sz="2000" dirty="0" smtClean="0"/>
              <a:t>			</a:t>
            </a:r>
            <a:r>
              <a:rPr lang="en-US" sz="2000" dirty="0" smtClean="0">
                <a:solidFill>
                  <a:srgbClr val="FF0000"/>
                </a:solidFill>
              </a:rPr>
              <a:t>=   </a:t>
            </a:r>
            <a:r>
              <a:rPr lang="en-US" sz="2000" b="1" dirty="0" smtClean="0">
                <a:solidFill>
                  <a:srgbClr val="FF0000"/>
                </a:solidFill>
              </a:rPr>
              <a:t>[0	0	1/8	-3/4	0	1	1/2]</a:t>
            </a:r>
            <a:endParaRPr lang="en-US" sz="2000" dirty="0" smtClean="0"/>
          </a:p>
          <a:p>
            <a:pPr>
              <a:buNone/>
            </a:pPr>
            <a:r>
              <a:rPr lang="en-US" sz="2000" b="1" dirty="0" smtClean="0"/>
              <a:t>New  f Row </a:t>
            </a:r>
            <a:r>
              <a:rPr lang="en-US" sz="2000" dirty="0" smtClean="0"/>
              <a:t>=        [0  -2/3	5/6	0	0	0	20]</a:t>
            </a:r>
          </a:p>
          <a:p>
            <a:pPr>
              <a:buNone/>
            </a:pPr>
            <a:r>
              <a:rPr lang="en-US" sz="2000" dirty="0" smtClean="0"/>
              <a:t>		    - (-2/3)  [0	1	-1/8	3/4	0	0	3/2]</a:t>
            </a:r>
          </a:p>
          <a:p>
            <a:pPr>
              <a:buNone/>
            </a:pPr>
            <a:r>
              <a:rPr lang="en-US" sz="2000" dirty="0" smtClean="0"/>
              <a:t>		                = </a:t>
            </a:r>
            <a:r>
              <a:rPr lang="en-US" sz="2000" b="1" dirty="0" smtClean="0">
                <a:solidFill>
                  <a:srgbClr val="FF0000"/>
                </a:solidFill>
              </a:rPr>
              <a:t>[0	0	3/4	1/2	0	0	21]</a:t>
            </a:r>
            <a:r>
              <a:rPr lang="en-US" sz="2000" dirty="0" smtClean="0"/>
              <a:t>	</a:t>
            </a:r>
          </a:p>
          <a:p>
            <a:pPr>
              <a:buNone/>
            </a:pPr>
            <a:endParaRPr lang="en-US" sz="20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
                                            <p:txEl>
                                              <p:pRg st="4" end="4"/>
                                            </p:txEl>
                                          </p:spTgt>
                                        </p:tgtEl>
                                      </p:cBhvr>
                                    </p:animEffect>
                                  </p:childTnLst>
                                </p:cTn>
                              </p:par>
                              <p:par>
                                <p:cTn id="30" presetID="29"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3">
                                            <p:txEl>
                                              <p:pRg st="5" end="5"/>
                                            </p:txEl>
                                          </p:spTgt>
                                        </p:tgtEl>
                                      </p:cBhvr>
                                    </p:animEffect>
                                  </p:childTnLst>
                                </p:cTn>
                              </p:par>
                              <p:par>
                                <p:cTn id="35" presetID="29"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7" presetClass="entr" presetSubtype="0"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7" presetID="47" presetClass="entr" presetSubtype="0" fill="hold"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2" presetID="47" presetClass="entr" presetSubtype="0" fill="hold"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fade">
                                      <p:cBhvr>
                                        <p:cTn id="54" dur="1000"/>
                                        <p:tgtEl>
                                          <p:spTgt spid="3">
                                            <p:txEl>
                                              <p:pRg st="9" end="9"/>
                                            </p:txEl>
                                          </p:spTgt>
                                        </p:tgtEl>
                                      </p:cBhvr>
                                    </p:animEffect>
                                    <p:anim calcmode="lin" valueType="num">
                                      <p:cBhvr>
                                        <p:cTn id="5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7" presetClass="entr" presetSubtype="0" fill="hold" nodeType="clickEffect">
                                  <p:stCondLst>
                                    <p:cond delay="0"/>
                                  </p:stCondLst>
                                  <p:iterate type="lt">
                                    <p:tmPct val="50000"/>
                                  </p:iterate>
                                  <p:childTnLst>
                                    <p:set>
                                      <p:cBhvr>
                                        <p:cTn id="60" dur="1" fill="hold">
                                          <p:stCondLst>
                                            <p:cond delay="0"/>
                                          </p:stCondLst>
                                        </p:cTn>
                                        <p:tgtEl>
                                          <p:spTgt spid="3">
                                            <p:txEl>
                                              <p:pRg st="10" end="10"/>
                                            </p:txEl>
                                          </p:spTgt>
                                        </p:tgtEl>
                                        <p:attrNameLst>
                                          <p:attrName>style.visibility</p:attrName>
                                        </p:attrNameLst>
                                      </p:cBhvr>
                                      <p:to>
                                        <p:strVal val="visible"/>
                                      </p:to>
                                    </p:set>
                                    <p:anim calcmode="discrete" valueType="clr">
                                      <p:cBhvr override="childStyle">
                                        <p:cTn id="61" dur="80"/>
                                        <p:tgtEl>
                                          <p:spTgt spid="3">
                                            <p:txEl>
                                              <p:pRg st="10" end="1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2" dur="80"/>
                                        <p:tgtEl>
                                          <p:spTgt spid="3">
                                            <p:txEl>
                                              <p:pRg st="10" end="10"/>
                                            </p:txEl>
                                          </p:spTgt>
                                        </p:tgtEl>
                                        <p:attrNameLst>
                                          <p:attrName>fillcolor</p:attrName>
                                        </p:attrNameLst>
                                      </p:cBhvr>
                                      <p:tavLst>
                                        <p:tav tm="0">
                                          <p:val>
                                            <p:clrVal>
                                              <a:schemeClr val="accent2"/>
                                            </p:clrVal>
                                          </p:val>
                                        </p:tav>
                                        <p:tav tm="50000">
                                          <p:val>
                                            <p:clrVal>
                                              <a:schemeClr val="hlink"/>
                                            </p:clrVal>
                                          </p:val>
                                        </p:tav>
                                      </p:tavLst>
                                    </p:anim>
                                    <p:set>
                                      <p:cBhvr>
                                        <p:cTn id="63" dur="80"/>
                                        <p:tgtEl>
                                          <p:spTgt spid="3">
                                            <p:txEl>
                                              <p:pRg st="10" end="10"/>
                                            </p:txEl>
                                          </p:spTgt>
                                        </p:tgtEl>
                                        <p:attrNameLst>
                                          <p:attrName>fill.type</p:attrName>
                                        </p:attrNameLst>
                                      </p:cBhvr>
                                      <p:to>
                                        <p:strVal val="solid"/>
                                      </p:to>
                                    </p:set>
                                  </p:childTnLst>
                                </p:cTn>
                              </p:par>
                              <p:par>
                                <p:cTn id="64" presetID="27" presetClass="entr" presetSubtype="0" fill="hold" nodeType="withEffect">
                                  <p:stCondLst>
                                    <p:cond delay="0"/>
                                  </p:stCondLst>
                                  <p:iterate type="lt">
                                    <p:tmPct val="50000"/>
                                  </p:iterate>
                                  <p:childTnLst>
                                    <p:set>
                                      <p:cBhvr>
                                        <p:cTn id="65" dur="1" fill="hold">
                                          <p:stCondLst>
                                            <p:cond delay="0"/>
                                          </p:stCondLst>
                                        </p:cTn>
                                        <p:tgtEl>
                                          <p:spTgt spid="3">
                                            <p:txEl>
                                              <p:pRg st="11" end="11"/>
                                            </p:txEl>
                                          </p:spTgt>
                                        </p:tgtEl>
                                        <p:attrNameLst>
                                          <p:attrName>style.visibility</p:attrName>
                                        </p:attrNameLst>
                                      </p:cBhvr>
                                      <p:to>
                                        <p:strVal val="visible"/>
                                      </p:to>
                                    </p:set>
                                    <p:anim calcmode="discrete" valueType="clr">
                                      <p:cBhvr override="childStyle">
                                        <p:cTn id="66" dur="80"/>
                                        <p:tgtEl>
                                          <p:spTgt spid="3">
                                            <p:txEl>
                                              <p:pRg st="11" end="1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7" dur="80"/>
                                        <p:tgtEl>
                                          <p:spTgt spid="3">
                                            <p:txEl>
                                              <p:pRg st="11" end="11"/>
                                            </p:txEl>
                                          </p:spTgt>
                                        </p:tgtEl>
                                        <p:attrNameLst>
                                          <p:attrName>fillcolor</p:attrName>
                                        </p:attrNameLst>
                                      </p:cBhvr>
                                      <p:tavLst>
                                        <p:tav tm="0">
                                          <p:val>
                                            <p:clrVal>
                                              <a:schemeClr val="accent2"/>
                                            </p:clrVal>
                                          </p:val>
                                        </p:tav>
                                        <p:tav tm="50000">
                                          <p:val>
                                            <p:clrVal>
                                              <a:schemeClr val="hlink"/>
                                            </p:clrVal>
                                          </p:val>
                                        </p:tav>
                                      </p:tavLst>
                                    </p:anim>
                                    <p:set>
                                      <p:cBhvr>
                                        <p:cTn id="68" dur="80"/>
                                        <p:tgtEl>
                                          <p:spTgt spid="3">
                                            <p:txEl>
                                              <p:pRg st="11" end="11"/>
                                            </p:txEl>
                                          </p:spTgt>
                                        </p:tgtEl>
                                        <p:attrNameLst>
                                          <p:attrName>fill.type</p:attrName>
                                        </p:attrNameLst>
                                      </p:cBhvr>
                                      <p:to>
                                        <p:strVal val="solid"/>
                                      </p:to>
                                    </p:set>
                                  </p:childTnLst>
                                </p:cTn>
                              </p:par>
                              <p:par>
                                <p:cTn id="69" presetID="27" presetClass="entr" presetSubtype="0" fill="hold" nodeType="withEffect">
                                  <p:stCondLst>
                                    <p:cond delay="0"/>
                                  </p:stCondLst>
                                  <p:iterate type="lt">
                                    <p:tmPct val="50000"/>
                                  </p:iterate>
                                  <p:childTnLst>
                                    <p:set>
                                      <p:cBhvr>
                                        <p:cTn id="70" dur="1" fill="hold">
                                          <p:stCondLst>
                                            <p:cond delay="0"/>
                                          </p:stCondLst>
                                        </p:cTn>
                                        <p:tgtEl>
                                          <p:spTgt spid="3">
                                            <p:txEl>
                                              <p:pRg st="12" end="12"/>
                                            </p:txEl>
                                          </p:spTgt>
                                        </p:tgtEl>
                                        <p:attrNameLst>
                                          <p:attrName>style.visibility</p:attrName>
                                        </p:attrNameLst>
                                      </p:cBhvr>
                                      <p:to>
                                        <p:strVal val="visible"/>
                                      </p:to>
                                    </p:set>
                                    <p:anim calcmode="discrete" valueType="clr">
                                      <p:cBhvr override="childStyle">
                                        <p:cTn id="71" dur="80"/>
                                        <p:tgtEl>
                                          <p:spTgt spid="3">
                                            <p:txEl>
                                              <p:pRg st="12" end="1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2" dur="80"/>
                                        <p:tgtEl>
                                          <p:spTgt spid="3">
                                            <p:txEl>
                                              <p:pRg st="12" end="12"/>
                                            </p:txEl>
                                          </p:spTgt>
                                        </p:tgtEl>
                                        <p:attrNameLst>
                                          <p:attrName>fillcolor</p:attrName>
                                        </p:attrNameLst>
                                      </p:cBhvr>
                                      <p:tavLst>
                                        <p:tav tm="0">
                                          <p:val>
                                            <p:clrVal>
                                              <a:schemeClr val="accent2"/>
                                            </p:clrVal>
                                          </p:val>
                                        </p:tav>
                                        <p:tav tm="50000">
                                          <p:val>
                                            <p:clrVal>
                                              <a:schemeClr val="hlink"/>
                                            </p:clrVal>
                                          </p:val>
                                        </p:tav>
                                      </p:tavLst>
                                    </p:anim>
                                    <p:set>
                                      <p:cBhvr>
                                        <p:cTn id="73" dur="80"/>
                                        <p:tgtEl>
                                          <p:spTgt spid="3">
                                            <p:txEl>
                                              <p:pRg st="12" end="1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Criteria for optimality</a:t>
            </a:r>
            <a:endParaRPr lang="en-US" dirty="0"/>
          </a:p>
        </p:txBody>
      </p:sp>
      <p:sp>
        <p:nvSpPr>
          <p:cNvPr id="3" name="Content Placeholder 2"/>
          <p:cNvSpPr>
            <a:spLocks noGrp="1"/>
          </p:cNvSpPr>
          <p:nvPr>
            <p:ph sz="quarter" idx="1"/>
          </p:nvPr>
        </p:nvSpPr>
        <p:spPr/>
        <p:txBody>
          <a:bodyPr/>
          <a:lstStyle/>
          <a:p>
            <a:r>
              <a:rPr lang="en-US" dirty="0" smtClean="0"/>
              <a:t>Solution of current tableau is said to be optimal if all the objective function co-efficient becomes </a:t>
            </a:r>
            <a:r>
              <a:rPr lang="en-US" b="1" dirty="0" smtClean="0">
                <a:solidFill>
                  <a:srgbClr val="FF0000"/>
                </a:solidFill>
              </a:rPr>
              <a:t>Non Negative / </a:t>
            </a:r>
            <a:r>
              <a:rPr lang="en-US" b="1" dirty="0" smtClean="0"/>
              <a:t>Positive</a:t>
            </a:r>
          </a:p>
          <a:p>
            <a:endParaRPr lang="en-US" dirty="0"/>
          </a:p>
        </p:txBody>
      </p:sp>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 for optimality</a:t>
            </a:r>
            <a:r>
              <a:rPr lang="en-US" b="1" dirty="0" smtClean="0"/>
              <a:t> satisfied</a:t>
            </a:r>
            <a:endParaRPr lang="en-US" b="1" dirty="0"/>
          </a:p>
        </p:txBody>
      </p:sp>
      <p:graphicFrame>
        <p:nvGraphicFramePr>
          <p:cNvPr id="4" name="Table 3"/>
          <p:cNvGraphicFramePr>
            <a:graphicFrameLocks noGrp="1"/>
          </p:cNvGraphicFramePr>
          <p:nvPr/>
        </p:nvGraphicFramePr>
        <p:xfrm>
          <a:off x="304800" y="1524000"/>
          <a:ext cx="8610600" cy="2960163"/>
        </p:xfrm>
        <a:graphic>
          <a:graphicData uri="http://schemas.openxmlformats.org/drawingml/2006/table">
            <a:tbl>
              <a:tblPr/>
              <a:tblGrid>
                <a:gridCol w="1081960"/>
                <a:gridCol w="1081960"/>
                <a:gridCol w="1059420"/>
                <a:gridCol w="1059420"/>
                <a:gridCol w="1081960"/>
                <a:gridCol w="1081960"/>
                <a:gridCol w="1081960"/>
                <a:gridCol w="1081960"/>
              </a:tblGrid>
              <a:tr h="506523">
                <a:tc>
                  <a:txBody>
                    <a:bodyPr/>
                    <a:lstStyle/>
                    <a:p>
                      <a:pPr marL="0" marR="0" algn="ctr">
                        <a:lnSpc>
                          <a:spcPct val="115000"/>
                        </a:lnSpc>
                        <a:spcBef>
                          <a:spcPts val="0"/>
                        </a:spcBef>
                        <a:spcAft>
                          <a:spcPts val="0"/>
                        </a:spcAft>
                      </a:pPr>
                      <a:r>
                        <a:rPr lang="en-US" sz="2200" b="1" dirty="0">
                          <a:solidFill>
                            <a:srgbClr val="000000"/>
                          </a:solidFill>
                          <a:latin typeface="+mj-lt"/>
                          <a:ea typeface="Times New Roman"/>
                          <a:cs typeface="Times New Roman"/>
                        </a:rPr>
                        <a:t>Basics</a:t>
                      </a:r>
                      <a:endParaRPr lang="en-US" sz="2200" b="1" dirty="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b="1">
                          <a:solidFill>
                            <a:srgbClr val="000000"/>
                          </a:solidFill>
                          <a:latin typeface="+mj-lt"/>
                          <a:ea typeface="Times New Roman"/>
                          <a:cs typeface="Times New Roman"/>
                        </a:rPr>
                        <a:t>x</a:t>
                      </a:r>
                      <a:r>
                        <a:rPr lang="en-US" sz="2200" baseline="-25000">
                          <a:solidFill>
                            <a:srgbClr val="000000"/>
                          </a:solidFill>
                          <a:latin typeface="+mj-lt"/>
                          <a:ea typeface="Times New Roman"/>
                          <a:cs typeface="Times New Roman"/>
                        </a:rPr>
                        <a:t>1</a:t>
                      </a:r>
                      <a:endParaRPr lang="en-US" sz="22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b="1">
                          <a:solidFill>
                            <a:srgbClr val="000000"/>
                          </a:solidFill>
                          <a:latin typeface="+mj-lt"/>
                          <a:ea typeface="Times New Roman"/>
                          <a:cs typeface="Times New Roman"/>
                        </a:rPr>
                        <a:t>x</a:t>
                      </a:r>
                      <a:r>
                        <a:rPr lang="en-US" sz="2200" baseline="-25000">
                          <a:solidFill>
                            <a:srgbClr val="000000"/>
                          </a:solidFill>
                          <a:latin typeface="+mj-lt"/>
                          <a:ea typeface="Times New Roman"/>
                          <a:cs typeface="Times New Roman"/>
                        </a:rPr>
                        <a:t>2</a:t>
                      </a:r>
                      <a:endParaRPr lang="en-US" sz="22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b="1">
                          <a:solidFill>
                            <a:srgbClr val="000000"/>
                          </a:solidFill>
                          <a:latin typeface="+mj-lt"/>
                          <a:ea typeface="Times New Roman"/>
                          <a:cs typeface="Times New Roman"/>
                        </a:rPr>
                        <a:t>S</a:t>
                      </a:r>
                      <a:r>
                        <a:rPr lang="en-US" sz="2200" baseline="-25000">
                          <a:solidFill>
                            <a:srgbClr val="000000"/>
                          </a:solidFill>
                          <a:latin typeface="+mj-lt"/>
                          <a:ea typeface="Times New Roman"/>
                          <a:cs typeface="Times New Roman"/>
                        </a:rPr>
                        <a:t>1</a:t>
                      </a:r>
                      <a:endParaRPr lang="en-US" sz="22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b="1">
                          <a:solidFill>
                            <a:srgbClr val="000000"/>
                          </a:solidFill>
                          <a:latin typeface="+mj-lt"/>
                          <a:ea typeface="Times New Roman"/>
                          <a:cs typeface="Times New Roman"/>
                        </a:rPr>
                        <a:t>S</a:t>
                      </a:r>
                      <a:r>
                        <a:rPr lang="en-US" sz="2200" baseline="-25000">
                          <a:solidFill>
                            <a:srgbClr val="000000"/>
                          </a:solidFill>
                          <a:latin typeface="+mj-lt"/>
                          <a:ea typeface="Times New Roman"/>
                          <a:cs typeface="Times New Roman"/>
                        </a:rPr>
                        <a:t>2</a:t>
                      </a:r>
                      <a:endParaRPr lang="en-US" sz="22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b="1">
                          <a:solidFill>
                            <a:srgbClr val="000000"/>
                          </a:solidFill>
                          <a:latin typeface="+mj-lt"/>
                          <a:ea typeface="Times New Roman"/>
                          <a:cs typeface="Times New Roman"/>
                        </a:rPr>
                        <a:t>S</a:t>
                      </a:r>
                      <a:r>
                        <a:rPr lang="en-US" sz="2200" baseline="-25000">
                          <a:solidFill>
                            <a:srgbClr val="000000"/>
                          </a:solidFill>
                          <a:latin typeface="+mj-lt"/>
                          <a:ea typeface="Times New Roman"/>
                          <a:cs typeface="Times New Roman"/>
                        </a:rPr>
                        <a:t>3</a:t>
                      </a:r>
                      <a:endParaRPr lang="en-US" sz="22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b="1">
                          <a:solidFill>
                            <a:srgbClr val="000000"/>
                          </a:solidFill>
                          <a:latin typeface="+mj-lt"/>
                          <a:ea typeface="Times New Roman"/>
                          <a:cs typeface="Times New Roman"/>
                        </a:rPr>
                        <a:t>S</a:t>
                      </a:r>
                      <a:r>
                        <a:rPr lang="en-US" sz="2200" baseline="-25000">
                          <a:solidFill>
                            <a:srgbClr val="000000"/>
                          </a:solidFill>
                          <a:latin typeface="+mj-lt"/>
                          <a:ea typeface="Times New Roman"/>
                          <a:cs typeface="Times New Roman"/>
                        </a:rPr>
                        <a:t>4</a:t>
                      </a:r>
                      <a:endParaRPr lang="en-US" sz="22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b="1" dirty="0">
                          <a:solidFill>
                            <a:srgbClr val="000000"/>
                          </a:solidFill>
                          <a:latin typeface="+mj-lt"/>
                          <a:ea typeface="Times New Roman"/>
                          <a:cs typeface="Times New Roman"/>
                        </a:rPr>
                        <a:t>RHS</a:t>
                      </a:r>
                      <a:endParaRPr lang="en-US" sz="2200" dirty="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8234">
                <a:tc>
                  <a:txBody>
                    <a:bodyPr/>
                    <a:lstStyle/>
                    <a:p>
                      <a:pPr marL="0" marR="0" algn="ctr">
                        <a:lnSpc>
                          <a:spcPct val="115000"/>
                        </a:lnSpc>
                        <a:spcBef>
                          <a:spcPts val="0"/>
                        </a:spcBef>
                        <a:spcAft>
                          <a:spcPts val="0"/>
                        </a:spcAft>
                      </a:pPr>
                      <a:r>
                        <a:rPr lang="en-US" sz="2400" b="1">
                          <a:solidFill>
                            <a:srgbClr val="000000"/>
                          </a:solidFill>
                          <a:latin typeface="+mj-lt"/>
                          <a:ea typeface="Times New Roman"/>
                          <a:cs typeface="Times New Roman"/>
                        </a:rPr>
                        <a:t>x</a:t>
                      </a:r>
                      <a:r>
                        <a:rPr lang="en-US" sz="2800" baseline="-25000">
                          <a:solidFill>
                            <a:srgbClr val="000000"/>
                          </a:solidFill>
                          <a:latin typeface="+mj-lt"/>
                          <a:ea typeface="Times New Roman"/>
                          <a:cs typeface="Times New Roman"/>
                        </a:rPr>
                        <a:t>1</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2800">
                          <a:solidFill>
                            <a:srgbClr val="000000"/>
                          </a:solidFill>
                          <a:latin typeface="+mj-lt"/>
                          <a:ea typeface="Times New Roman"/>
                          <a:cs typeface="Times New Roman"/>
                        </a:rPr>
                        <a:t>1</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solidFill>
                            <a:srgbClr val="000000"/>
                          </a:solidFill>
                          <a:latin typeface="+mj-lt"/>
                          <a:ea typeface="Times New Roman"/>
                          <a:cs typeface="Times New Roman"/>
                        </a:rPr>
                        <a:t>0</a:t>
                      </a:r>
                      <a:endParaRPr lang="en-US" sz="1600" dirty="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mj-lt"/>
                          <a:ea typeface="Times New Roman"/>
                          <a:cs typeface="Times New Roman"/>
                        </a:rPr>
                        <a:t>1/4</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mj-lt"/>
                          <a:ea typeface="Times New Roman"/>
                          <a:cs typeface="Times New Roman"/>
                        </a:rPr>
                        <a:t>-1/2</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mj-lt"/>
                          <a:ea typeface="Times New Roman"/>
                          <a:cs typeface="Times New Roman"/>
                        </a:rPr>
                        <a:t>0</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mj-lt"/>
                          <a:ea typeface="Times New Roman"/>
                          <a:cs typeface="Times New Roman"/>
                        </a:rPr>
                        <a:t>0</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mj-lt"/>
                          <a:ea typeface="Times New Roman"/>
                          <a:cs typeface="Times New Roman"/>
                        </a:rPr>
                        <a:t>3</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458234">
                <a:tc>
                  <a:txBody>
                    <a:bodyPr/>
                    <a:lstStyle/>
                    <a:p>
                      <a:pPr marL="0" marR="0" algn="ctr">
                        <a:lnSpc>
                          <a:spcPct val="115000"/>
                        </a:lnSpc>
                        <a:spcBef>
                          <a:spcPts val="0"/>
                        </a:spcBef>
                        <a:spcAft>
                          <a:spcPts val="0"/>
                        </a:spcAft>
                      </a:pPr>
                      <a:r>
                        <a:rPr lang="en-US" sz="2400" b="1">
                          <a:solidFill>
                            <a:srgbClr val="000000"/>
                          </a:solidFill>
                          <a:latin typeface="+mj-lt"/>
                          <a:ea typeface="Times New Roman"/>
                          <a:cs typeface="Times New Roman"/>
                        </a:rPr>
                        <a:t>x</a:t>
                      </a:r>
                      <a:r>
                        <a:rPr lang="en-US" sz="2800" baseline="-25000">
                          <a:solidFill>
                            <a:srgbClr val="000000"/>
                          </a:solidFill>
                          <a:latin typeface="+mj-lt"/>
                          <a:ea typeface="Times New Roman"/>
                          <a:cs typeface="Times New Roman"/>
                        </a:rPr>
                        <a:t>2</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2800">
                          <a:solidFill>
                            <a:srgbClr val="000000"/>
                          </a:solidFill>
                          <a:latin typeface="+mj-lt"/>
                          <a:ea typeface="Times New Roman"/>
                          <a:cs typeface="Times New Roman"/>
                        </a:rPr>
                        <a:t>0</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mj-lt"/>
                          <a:ea typeface="Times New Roman"/>
                          <a:cs typeface="Times New Roman"/>
                        </a:rPr>
                        <a:t>1</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mj-lt"/>
                          <a:ea typeface="Times New Roman"/>
                          <a:cs typeface="Times New Roman"/>
                        </a:rPr>
                        <a:t>-1/8</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mj-lt"/>
                          <a:ea typeface="Times New Roman"/>
                          <a:cs typeface="Times New Roman"/>
                        </a:rPr>
                        <a:t>3/4</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mj-lt"/>
                          <a:ea typeface="Times New Roman"/>
                          <a:cs typeface="Times New Roman"/>
                        </a:rPr>
                        <a:t>0</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mj-lt"/>
                          <a:ea typeface="Times New Roman"/>
                          <a:cs typeface="Times New Roman"/>
                        </a:rPr>
                        <a:t>0</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mj-lt"/>
                          <a:ea typeface="Times New Roman"/>
                          <a:cs typeface="Times New Roman"/>
                        </a:rPr>
                        <a:t>3/2</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458234">
                <a:tc>
                  <a:txBody>
                    <a:bodyPr/>
                    <a:lstStyle/>
                    <a:p>
                      <a:pPr marL="0" marR="0" algn="ctr">
                        <a:lnSpc>
                          <a:spcPct val="115000"/>
                        </a:lnSpc>
                        <a:spcBef>
                          <a:spcPts val="0"/>
                        </a:spcBef>
                        <a:spcAft>
                          <a:spcPts val="0"/>
                        </a:spcAft>
                      </a:pPr>
                      <a:r>
                        <a:rPr lang="en-US" sz="2400" b="1">
                          <a:solidFill>
                            <a:srgbClr val="000000"/>
                          </a:solidFill>
                          <a:latin typeface="+mj-lt"/>
                          <a:ea typeface="Times New Roman"/>
                          <a:cs typeface="Times New Roman"/>
                        </a:rPr>
                        <a:t>S</a:t>
                      </a:r>
                      <a:r>
                        <a:rPr lang="en-US" sz="2400" b="1" baseline="-25000">
                          <a:solidFill>
                            <a:srgbClr val="000000"/>
                          </a:solidFill>
                          <a:latin typeface="+mj-lt"/>
                          <a:ea typeface="Times New Roman"/>
                          <a:cs typeface="Times New Roman"/>
                        </a:rPr>
                        <a:t>3</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mj-lt"/>
                          <a:ea typeface="Times New Roman"/>
                          <a:cs typeface="Times New Roman"/>
                        </a:rPr>
                        <a:t>0</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mj-lt"/>
                          <a:ea typeface="Times New Roman"/>
                          <a:cs typeface="Times New Roman"/>
                        </a:rPr>
                        <a:t>0</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mj-lt"/>
                          <a:ea typeface="Times New Roman"/>
                          <a:cs typeface="Times New Roman"/>
                        </a:rPr>
                        <a:t>3/8</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mj-lt"/>
                          <a:ea typeface="Times New Roman"/>
                          <a:cs typeface="Times New Roman"/>
                        </a:rPr>
                        <a:t>-5/4</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solidFill>
                            <a:schemeClr val="tx1"/>
                          </a:solidFill>
                          <a:latin typeface="+mj-lt"/>
                          <a:ea typeface="Calibri"/>
                          <a:cs typeface="Times New Roman"/>
                        </a:rPr>
                        <a:t>1</a:t>
                      </a:r>
                      <a:endParaRPr lang="en-US" sz="1600" dirty="0">
                        <a:solidFill>
                          <a:schemeClr val="tx1"/>
                        </a:solidFill>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mj-lt"/>
                          <a:ea typeface="Times New Roman"/>
                          <a:cs typeface="Times New Roman"/>
                        </a:rPr>
                        <a:t>0</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mj-lt"/>
                          <a:ea typeface="Times New Roman"/>
                          <a:cs typeface="Times New Roman"/>
                        </a:rPr>
                        <a:t>5/2</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8234">
                <a:tc>
                  <a:txBody>
                    <a:bodyPr/>
                    <a:lstStyle/>
                    <a:p>
                      <a:pPr marL="0" marR="0" algn="ctr">
                        <a:lnSpc>
                          <a:spcPct val="115000"/>
                        </a:lnSpc>
                        <a:spcBef>
                          <a:spcPts val="0"/>
                        </a:spcBef>
                        <a:spcAft>
                          <a:spcPts val="0"/>
                        </a:spcAft>
                      </a:pPr>
                      <a:r>
                        <a:rPr lang="en-US" sz="2400" b="1">
                          <a:solidFill>
                            <a:srgbClr val="000000"/>
                          </a:solidFill>
                          <a:latin typeface="+mj-lt"/>
                          <a:ea typeface="Times New Roman"/>
                          <a:cs typeface="Times New Roman"/>
                        </a:rPr>
                        <a:t>S</a:t>
                      </a:r>
                      <a:r>
                        <a:rPr lang="en-US" sz="2400" b="1" baseline="-25000">
                          <a:solidFill>
                            <a:srgbClr val="000000"/>
                          </a:solidFill>
                          <a:latin typeface="+mj-lt"/>
                          <a:ea typeface="Times New Roman"/>
                          <a:cs typeface="Times New Roman"/>
                        </a:rPr>
                        <a:t>4</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mj-lt"/>
                          <a:ea typeface="Times New Roman"/>
                          <a:cs typeface="Times New Roman"/>
                        </a:rPr>
                        <a:t>0</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mj-lt"/>
                          <a:ea typeface="Times New Roman"/>
                          <a:cs typeface="Times New Roman"/>
                        </a:rPr>
                        <a:t>0</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mj-lt"/>
                          <a:ea typeface="Times New Roman"/>
                          <a:cs typeface="Times New Roman"/>
                        </a:rPr>
                        <a:t>1/8</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mj-lt"/>
                          <a:ea typeface="Times New Roman"/>
                          <a:cs typeface="Times New Roman"/>
                        </a:rPr>
                        <a:t>-3/4</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mj-lt"/>
                          <a:ea typeface="Times New Roman"/>
                          <a:cs typeface="Times New Roman"/>
                        </a:rPr>
                        <a:t>0</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mj-lt"/>
                          <a:ea typeface="Times New Roman"/>
                          <a:cs typeface="Times New Roman"/>
                        </a:rPr>
                        <a:t>1</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mj-lt"/>
                          <a:ea typeface="Times New Roman"/>
                          <a:cs typeface="Times New Roman"/>
                        </a:rPr>
                        <a:t>½</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8234">
                <a:tc>
                  <a:txBody>
                    <a:bodyPr/>
                    <a:lstStyle/>
                    <a:p>
                      <a:pPr marL="0" marR="0" algn="ctr">
                        <a:lnSpc>
                          <a:spcPct val="115000"/>
                        </a:lnSpc>
                        <a:spcBef>
                          <a:spcPts val="0"/>
                        </a:spcBef>
                        <a:spcAft>
                          <a:spcPts val="0"/>
                        </a:spcAft>
                      </a:pPr>
                      <a:r>
                        <a:rPr lang="en-US" sz="2400" b="1">
                          <a:solidFill>
                            <a:srgbClr val="000000"/>
                          </a:solidFill>
                          <a:latin typeface="+mj-lt"/>
                          <a:ea typeface="Times New Roman"/>
                          <a:cs typeface="Times New Roman"/>
                        </a:rPr>
                        <a:t>f</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2800">
                          <a:solidFill>
                            <a:srgbClr val="000000"/>
                          </a:solidFill>
                          <a:latin typeface="+mj-lt"/>
                          <a:ea typeface="Times New Roman"/>
                          <a:cs typeface="Times New Roman"/>
                        </a:rPr>
                        <a:t>0</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2800">
                          <a:solidFill>
                            <a:srgbClr val="000000"/>
                          </a:solidFill>
                          <a:latin typeface="+mj-lt"/>
                          <a:ea typeface="Times New Roman"/>
                          <a:cs typeface="Times New Roman"/>
                        </a:rPr>
                        <a:t>0</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2800">
                          <a:solidFill>
                            <a:srgbClr val="000000"/>
                          </a:solidFill>
                          <a:latin typeface="+mj-lt"/>
                          <a:ea typeface="Times New Roman"/>
                          <a:cs typeface="Times New Roman"/>
                        </a:rPr>
                        <a:t>3/4</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2800">
                          <a:solidFill>
                            <a:srgbClr val="000000"/>
                          </a:solidFill>
                          <a:latin typeface="+mj-lt"/>
                          <a:ea typeface="Times New Roman"/>
                          <a:cs typeface="Times New Roman"/>
                        </a:rPr>
                        <a:t>1/2</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2800">
                          <a:solidFill>
                            <a:srgbClr val="000000"/>
                          </a:solidFill>
                          <a:latin typeface="+mj-lt"/>
                          <a:ea typeface="Times New Roman"/>
                          <a:cs typeface="Times New Roman"/>
                        </a:rPr>
                        <a:t>0</a:t>
                      </a:r>
                      <a:endParaRPr lang="en-US" sz="160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2800" dirty="0">
                          <a:solidFill>
                            <a:srgbClr val="000000"/>
                          </a:solidFill>
                          <a:latin typeface="+mj-lt"/>
                          <a:ea typeface="Times New Roman"/>
                          <a:cs typeface="Times New Roman"/>
                        </a:rPr>
                        <a:t>0</a:t>
                      </a:r>
                      <a:endParaRPr lang="en-US" sz="1600" dirty="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2800" dirty="0">
                          <a:solidFill>
                            <a:srgbClr val="000000"/>
                          </a:solidFill>
                          <a:latin typeface="+mj-lt"/>
                          <a:ea typeface="Times New Roman"/>
                          <a:cs typeface="Times New Roman"/>
                        </a:rPr>
                        <a:t>21</a:t>
                      </a:r>
                      <a:endParaRPr lang="en-US" sz="1600" dirty="0">
                        <a:latin typeface="+mj-lt"/>
                        <a:ea typeface="Calibri"/>
                        <a:cs typeface="Times New Roman"/>
                      </a:endParaRPr>
                    </a:p>
                  </a:txBody>
                  <a:tcPr marL="61939" marR="619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bl>
          </a:graphicData>
        </a:graphic>
      </p:graphicFrame>
      <p:sp>
        <p:nvSpPr>
          <p:cNvPr id="5" name="TextBox 4"/>
          <p:cNvSpPr txBox="1"/>
          <p:nvPr/>
        </p:nvSpPr>
        <p:spPr>
          <a:xfrm>
            <a:off x="304800" y="4953000"/>
            <a:ext cx="8839200" cy="1246495"/>
          </a:xfrm>
          <a:prstGeom prst="rect">
            <a:avLst/>
          </a:prstGeom>
          <a:noFill/>
        </p:spPr>
        <p:txBody>
          <a:bodyPr wrap="square" rtlCol="0">
            <a:spAutoFit/>
          </a:bodyPr>
          <a:lstStyle/>
          <a:p>
            <a:r>
              <a:rPr lang="en-US" sz="2500" b="1" dirty="0" smtClean="0">
                <a:solidFill>
                  <a:srgbClr val="FF0000"/>
                </a:solidFill>
              </a:rPr>
              <a:t>Criteria for Optimum Solution because all coefficients (of objective function) are non-negative or zero</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Optimal Solution</a:t>
            </a:r>
            <a:endParaRPr lang="en-US" dirty="0"/>
          </a:p>
        </p:txBody>
      </p:sp>
      <p:sp>
        <p:nvSpPr>
          <p:cNvPr id="3" name="Content Placeholder 2"/>
          <p:cNvSpPr>
            <a:spLocks noGrp="1"/>
          </p:cNvSpPr>
          <p:nvPr>
            <p:ph sz="quarter" idx="1"/>
          </p:nvPr>
        </p:nvSpPr>
        <p:spPr>
          <a:xfrm>
            <a:off x="301752" y="1527048"/>
            <a:ext cx="8503920" cy="5026152"/>
          </a:xfrm>
        </p:spPr>
        <p:txBody>
          <a:bodyPr/>
          <a:lstStyle/>
          <a:p>
            <a:pPr>
              <a:buNone/>
            </a:pPr>
            <a:r>
              <a:rPr lang="en-US" b="1" dirty="0" smtClean="0"/>
              <a:t>		X1</a:t>
            </a:r>
            <a:r>
              <a:rPr lang="en-US" dirty="0" smtClean="0"/>
              <a:t>  </a:t>
            </a:r>
            <a:r>
              <a:rPr lang="en-US" b="1" dirty="0" smtClean="0"/>
              <a:t>=</a:t>
            </a:r>
            <a:r>
              <a:rPr lang="en-US" dirty="0" smtClean="0"/>
              <a:t> 3</a:t>
            </a:r>
          </a:p>
          <a:p>
            <a:pPr>
              <a:buNone/>
            </a:pPr>
            <a:r>
              <a:rPr lang="en-US" b="1" dirty="0" smtClean="0"/>
              <a:t>		X2</a:t>
            </a:r>
            <a:r>
              <a:rPr lang="en-US" dirty="0" smtClean="0"/>
              <a:t> </a:t>
            </a:r>
            <a:r>
              <a:rPr lang="en-US" b="1" dirty="0" smtClean="0"/>
              <a:t>=</a:t>
            </a:r>
            <a:r>
              <a:rPr lang="en-US" dirty="0" smtClean="0"/>
              <a:t> 3/2</a:t>
            </a:r>
          </a:p>
          <a:p>
            <a:pPr>
              <a:buNone/>
            </a:pPr>
            <a:r>
              <a:rPr lang="en-US" b="1" dirty="0" smtClean="0"/>
              <a:t>		f</a:t>
            </a:r>
            <a:r>
              <a:rPr lang="en-US" dirty="0" smtClean="0"/>
              <a:t>      </a:t>
            </a:r>
            <a:r>
              <a:rPr lang="en-US" b="1" dirty="0" smtClean="0"/>
              <a:t>=</a:t>
            </a:r>
            <a:r>
              <a:rPr lang="en-US" dirty="0" smtClean="0"/>
              <a:t> 21</a:t>
            </a:r>
            <a:endParaRPr lang="en-US" b="1" dirty="0" smtClean="0"/>
          </a:p>
          <a:p>
            <a:pPr>
              <a:buNone/>
            </a:pPr>
            <a:r>
              <a:rPr lang="en-US" b="1" dirty="0" smtClean="0"/>
              <a:t>Cross checking of maximization point</a:t>
            </a:r>
          </a:p>
          <a:p>
            <a:pPr>
              <a:buNone/>
            </a:pPr>
            <a:r>
              <a:rPr lang="en-US" dirty="0" smtClean="0"/>
              <a:t>put values of X1 and X2 from above solution into original objective function</a:t>
            </a:r>
          </a:p>
          <a:p>
            <a:pPr>
              <a:buNone/>
            </a:pPr>
            <a:r>
              <a:rPr lang="en-US" b="1" dirty="0" smtClean="0"/>
              <a:t>		f=5x</a:t>
            </a:r>
            <a:r>
              <a:rPr lang="en-US" b="1" baseline="-25000" dirty="0" smtClean="0"/>
              <a:t>1</a:t>
            </a:r>
            <a:r>
              <a:rPr lang="en-US" b="1" dirty="0" smtClean="0"/>
              <a:t>+ 4x</a:t>
            </a:r>
            <a:r>
              <a:rPr lang="en-US" b="1" baseline="-25000" dirty="0" smtClean="0"/>
              <a:t>2</a:t>
            </a:r>
            <a:endParaRPr lang="en-US" dirty="0" smtClean="0"/>
          </a:p>
          <a:p>
            <a:pPr>
              <a:buNone/>
            </a:pPr>
            <a:r>
              <a:rPr lang="en-US" b="1" dirty="0" smtClean="0"/>
              <a:t>	 	=5 (3) + 4(3/2)</a:t>
            </a:r>
          </a:p>
          <a:p>
            <a:pPr>
              <a:buNone/>
            </a:pPr>
            <a:r>
              <a:rPr lang="en-US" b="1" dirty="0" smtClean="0"/>
              <a:t>	 	=21</a:t>
            </a:r>
            <a:endParaRPr lang="en-US" dirty="0" smtClean="0"/>
          </a:p>
        </p:txBody>
      </p:sp>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6659" y="2667000"/>
            <a:ext cx="4685898" cy="923330"/>
          </a:xfrm>
          <a:prstGeom prst="rect">
            <a:avLst/>
          </a:prstGeom>
          <a:noFill/>
        </p:spPr>
        <p:txBody>
          <a:bodyPr wrap="none" lIns="91440" tIns="45720" rIns="91440" bIns="45720">
            <a:spAutoFit/>
          </a:bodyPr>
          <a:lstStyle/>
          <a:p>
            <a:pPr algn="ctr"/>
            <a:r>
              <a:rPr lang="en-U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Stay </a:t>
            </a:r>
            <a:r>
              <a:rPr lang="en-US" sz="5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Blessed</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Steps of Simplex Method (Details)</a:t>
            </a:r>
            <a:endParaRPr lang="en-US" sz="4000" dirty="0"/>
          </a:p>
        </p:txBody>
      </p:sp>
      <p:sp>
        <p:nvSpPr>
          <p:cNvPr id="3" name="Content Placeholder 2"/>
          <p:cNvSpPr>
            <a:spLocks noGrp="1"/>
          </p:cNvSpPr>
          <p:nvPr>
            <p:ph sz="quarter" idx="1"/>
          </p:nvPr>
        </p:nvSpPr>
        <p:spPr/>
        <p:txBody>
          <a:bodyPr>
            <a:normAutofit/>
          </a:bodyPr>
          <a:lstStyle/>
          <a:p>
            <a:pPr>
              <a:buNone/>
            </a:pPr>
            <a:r>
              <a:rPr lang="en-US" dirty="0" smtClean="0"/>
              <a:t>There are following steps related to solving a Maximization problem by simplex method</a:t>
            </a:r>
          </a:p>
          <a:p>
            <a:pPr marL="514350" indent="-514350">
              <a:buFont typeface="+mj-lt"/>
              <a:buAutoNum type="arabicPeriod"/>
            </a:pPr>
            <a:r>
              <a:rPr lang="en-US" sz="3000" b="1" dirty="0" smtClean="0"/>
              <a:t>Express the problem in equation form</a:t>
            </a:r>
          </a:p>
          <a:p>
            <a:pPr marL="788670" lvl="1" indent="-514350"/>
            <a:r>
              <a:rPr lang="en-US" sz="2700" dirty="0" smtClean="0"/>
              <a:t>In the case the given problem is in the form of  statements we need to translate it in equations</a:t>
            </a:r>
          </a:p>
          <a:p>
            <a:pPr marL="514350" indent="-514350">
              <a:buFont typeface="+mj-lt"/>
              <a:buAutoNum type="arabicPeriod"/>
            </a:pPr>
            <a:r>
              <a:rPr lang="en-US" sz="3000" b="1" dirty="0" smtClean="0"/>
              <a:t>Write the inequalities in form of equalities</a:t>
            </a:r>
          </a:p>
          <a:p>
            <a:pPr marL="788670" lvl="1" indent="-514350"/>
            <a:r>
              <a:rPr lang="en-US" sz="2700" dirty="0" smtClean="0"/>
              <a:t>In this step we encounter normally three kinds of problem</a:t>
            </a:r>
          </a:p>
          <a:p>
            <a:pPr marL="788670" lvl="1" indent="-514350">
              <a:buFont typeface="+mj-lt"/>
              <a:buAutoNum type="arabicPeriod"/>
            </a:pPr>
            <a:endParaRPr lang="en-US" b="1"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152400" y="1434492"/>
          <a:ext cx="8915400" cy="5118708"/>
        </p:xfrm>
        <a:graphic>
          <a:graphicData uri="http://schemas.openxmlformats.org/drawingml/2006/table">
            <a:tbl>
              <a:tblPr firstRow="1" bandRow="1">
                <a:tableStyleId>{5C22544A-7EE6-4342-B048-85BDC9FD1C3A}</a:tableStyleId>
              </a:tblPr>
              <a:tblGrid>
                <a:gridCol w="2716060"/>
                <a:gridCol w="6199340"/>
              </a:tblGrid>
              <a:tr h="1183630">
                <a:tc>
                  <a:txBody>
                    <a:bodyPr/>
                    <a:lstStyle/>
                    <a:p>
                      <a:r>
                        <a:rPr lang="en-US" sz="3000" dirty="0" smtClean="0"/>
                        <a:t>Type</a:t>
                      </a:r>
                      <a:endParaRPr lang="en-US" sz="3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u="none" strike="noStrike" kern="1200" cap="none" spc="0" normalizeH="0" baseline="0" noProof="0" dirty="0" smtClean="0">
                          <a:ln>
                            <a:noFill/>
                          </a:ln>
                          <a:effectLst/>
                          <a:uLnTx/>
                          <a:uFillTx/>
                        </a:rPr>
                        <a:t>Less than equal to form (≤)</a:t>
                      </a:r>
                    </a:p>
                    <a:p>
                      <a:endParaRPr lang="en-US" sz="3000" dirty="0"/>
                    </a:p>
                  </a:txBody>
                  <a:tcPr/>
                </a:tc>
              </a:tr>
              <a:tr h="992757">
                <a:tc>
                  <a:txBody>
                    <a:bodyPr/>
                    <a:lstStyle/>
                    <a:p>
                      <a:r>
                        <a:rPr lang="en-US" sz="3000" dirty="0" smtClean="0"/>
                        <a:t>Example</a:t>
                      </a:r>
                      <a:endParaRPr lang="en-US" sz="3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u="none" strike="noStrike" kern="1200" cap="none" spc="0" normalizeH="0" baseline="0" noProof="0" dirty="0" smtClean="0">
                          <a:ln>
                            <a:noFill/>
                          </a:ln>
                          <a:effectLst/>
                          <a:uLnTx/>
                          <a:uFillTx/>
                        </a:rPr>
                        <a:t>4X1 + 3X2 </a:t>
                      </a:r>
                      <a:r>
                        <a:rPr kumimoji="0" lang="en-US" sz="3000" u="sng" strike="noStrike" kern="1200" cap="none" spc="0" normalizeH="0" baseline="0" noProof="0" dirty="0" smtClean="0">
                          <a:ln>
                            <a:noFill/>
                          </a:ln>
                          <a:effectLst/>
                          <a:uLnTx/>
                          <a:uFillTx/>
                        </a:rPr>
                        <a:t>&lt; </a:t>
                      </a:r>
                      <a:r>
                        <a:rPr kumimoji="0" lang="en-US" sz="3000" u="none" strike="noStrike" kern="1200" cap="none" spc="0" normalizeH="0" baseline="0" noProof="0" dirty="0" smtClean="0">
                          <a:ln>
                            <a:noFill/>
                          </a:ln>
                          <a:effectLst/>
                          <a:uLnTx/>
                          <a:uFillTx/>
                        </a:rPr>
                        <a:t> 240</a:t>
                      </a:r>
                    </a:p>
                    <a:p>
                      <a:endParaRPr lang="en-US" sz="3000" dirty="0"/>
                    </a:p>
                  </a:txBody>
                  <a:tcPr/>
                </a:tc>
              </a:tr>
              <a:tr h="1923398">
                <a:tc>
                  <a:txBody>
                    <a:bodyPr/>
                    <a:lstStyle/>
                    <a:p>
                      <a:r>
                        <a:rPr lang="en-US" sz="3000" dirty="0" smtClean="0"/>
                        <a:t>Solution</a:t>
                      </a:r>
                      <a:endParaRPr lang="en-US" sz="3000" dirty="0"/>
                    </a:p>
                  </a:txBody>
                  <a:tcPr/>
                </a:tc>
                <a:tc>
                  <a:txBody>
                    <a:bodyPr/>
                    <a:lstStyle/>
                    <a:p>
                      <a:pPr>
                        <a:buFont typeface="Wingdings" pitchFamily="2" charset="2"/>
                        <a:buChar char="q"/>
                      </a:pPr>
                      <a:r>
                        <a:rPr lang="en-US" sz="3000" dirty="0" smtClean="0"/>
                        <a:t>Introduce slack variable to solve this kind of problem</a:t>
                      </a:r>
                    </a:p>
                    <a:p>
                      <a:pPr>
                        <a:buFont typeface="Wingdings" pitchFamily="2" charset="2"/>
                        <a:buChar char="q"/>
                      </a:pPr>
                      <a:r>
                        <a:rPr lang="en-US" sz="3000" dirty="0" smtClean="0"/>
                        <a:t>Slack variables</a:t>
                      </a:r>
                      <a:r>
                        <a:rPr lang="en-US" sz="3000" baseline="0" dirty="0" smtClean="0"/>
                        <a:t> are always added</a:t>
                      </a:r>
                      <a:endParaRPr lang="en-US" sz="3000" dirty="0" smtClean="0"/>
                    </a:p>
                  </a:txBody>
                  <a:tcPr/>
                </a:tc>
              </a:tr>
              <a:tr h="992757">
                <a:tc>
                  <a:txBody>
                    <a:bodyPr/>
                    <a:lstStyle/>
                    <a:p>
                      <a:r>
                        <a:rPr lang="en-US" sz="3000" dirty="0" smtClean="0"/>
                        <a:t>New Equation</a:t>
                      </a:r>
                      <a:endParaRPr lang="en-US" sz="3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u="none" strike="noStrike" kern="1200" cap="none" spc="0" normalizeH="0" baseline="0" noProof="0" dirty="0" smtClean="0">
                          <a:ln>
                            <a:noFill/>
                          </a:ln>
                          <a:effectLst/>
                          <a:uLnTx/>
                          <a:uFillTx/>
                        </a:rPr>
                        <a:t>4X1 + 3X2 + </a:t>
                      </a:r>
                      <a:r>
                        <a:rPr kumimoji="0" lang="en-US" sz="3000" u="none" strike="noStrike" kern="1200" cap="none" spc="0" normalizeH="0" baseline="0" noProof="0" dirty="0" smtClean="0">
                          <a:ln>
                            <a:noFill/>
                          </a:ln>
                          <a:solidFill>
                            <a:srgbClr val="FF0000"/>
                          </a:solidFill>
                          <a:effectLst/>
                          <a:uLnTx/>
                          <a:uFillTx/>
                        </a:rPr>
                        <a:t>S1</a:t>
                      </a:r>
                      <a:r>
                        <a:rPr kumimoji="0" lang="en-US" sz="3000" u="none" strike="noStrike" kern="1200" cap="none" spc="0" normalizeH="0" baseline="0" noProof="0" dirty="0" smtClean="0">
                          <a:ln>
                            <a:noFill/>
                          </a:ln>
                          <a:effectLst/>
                          <a:uLnTx/>
                          <a:uFillTx/>
                        </a:rPr>
                        <a:t>= 240</a:t>
                      </a:r>
                    </a:p>
                    <a:p>
                      <a:endParaRPr lang="en-US" sz="3000" dirty="0"/>
                    </a:p>
                  </a:txBody>
                  <a:tcPr/>
                </a:tc>
              </a:tr>
            </a:tbl>
          </a:graphicData>
        </a:graphic>
      </p:graphicFrame>
      <p:sp>
        <p:nvSpPr>
          <p:cNvPr id="5" name="Title 1"/>
          <p:cNvSpPr>
            <a:spLocks noGrp="1"/>
          </p:cNvSpPr>
          <p:nvPr>
            <p:ph type="title"/>
          </p:nvPr>
        </p:nvSpPr>
        <p:spPr/>
        <p:txBody>
          <a:bodyPr>
            <a:normAutofit/>
          </a:bodyPr>
          <a:lstStyle/>
          <a:p>
            <a:r>
              <a:rPr lang="en-US" sz="4000" dirty="0" smtClean="0"/>
              <a:t>Steps of Simplex Method (Details)</a:t>
            </a:r>
            <a:endParaRPr lang="en-US" sz="4000" dirty="0"/>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sz="quarter" idx="1"/>
          </p:nvPr>
        </p:nvGraphicFramePr>
        <p:xfrm>
          <a:off x="152400" y="1434492"/>
          <a:ext cx="8915400" cy="5105625"/>
        </p:xfrm>
        <a:graphic>
          <a:graphicData uri="http://schemas.openxmlformats.org/drawingml/2006/table">
            <a:tbl>
              <a:tblPr firstRow="1" bandRow="1">
                <a:tableStyleId>{5C22544A-7EE6-4342-B048-85BDC9FD1C3A}</a:tableStyleId>
              </a:tblPr>
              <a:tblGrid>
                <a:gridCol w="2716060"/>
                <a:gridCol w="6199340"/>
              </a:tblGrid>
              <a:tr h="1183630">
                <a:tc>
                  <a:txBody>
                    <a:bodyPr/>
                    <a:lstStyle/>
                    <a:p>
                      <a:r>
                        <a:rPr lang="en-US" sz="3000" dirty="0" smtClean="0"/>
                        <a:t>Type</a:t>
                      </a:r>
                      <a:endParaRPr lang="en-US" sz="3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u="none" strike="noStrike" kern="1200" cap="none" spc="0" normalizeH="0" baseline="0" noProof="0" dirty="0" smtClean="0">
                          <a:ln>
                            <a:noFill/>
                          </a:ln>
                          <a:effectLst/>
                          <a:uLnTx/>
                          <a:uFillTx/>
                        </a:rPr>
                        <a:t>Equal to form (=)</a:t>
                      </a:r>
                    </a:p>
                    <a:p>
                      <a:endParaRPr lang="en-US" sz="3000" dirty="0"/>
                    </a:p>
                  </a:txBody>
                  <a:tcPr/>
                </a:tc>
              </a:tr>
              <a:tr h="992757">
                <a:tc>
                  <a:txBody>
                    <a:bodyPr/>
                    <a:lstStyle/>
                    <a:p>
                      <a:r>
                        <a:rPr lang="en-US" sz="3000" dirty="0" smtClean="0"/>
                        <a:t>Example</a:t>
                      </a:r>
                      <a:endParaRPr lang="en-US" sz="3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u="none" strike="noStrike" kern="1200" cap="none" spc="0" normalizeH="0" baseline="0" noProof="0" dirty="0" smtClean="0">
                          <a:ln>
                            <a:noFill/>
                          </a:ln>
                          <a:effectLst/>
                          <a:uLnTx/>
                          <a:uFillTx/>
                        </a:rPr>
                        <a:t>4X1 + 3X2 =  240</a:t>
                      </a:r>
                    </a:p>
                  </a:txBody>
                  <a:tcPr/>
                </a:tc>
              </a:tr>
              <a:tr h="1923398">
                <a:tc>
                  <a:txBody>
                    <a:bodyPr/>
                    <a:lstStyle/>
                    <a:p>
                      <a:r>
                        <a:rPr lang="en-US" sz="3000" dirty="0" smtClean="0"/>
                        <a:t>Solution</a:t>
                      </a:r>
                      <a:endParaRPr lang="en-US" sz="3000" dirty="0"/>
                    </a:p>
                  </a:txBody>
                  <a:tcPr/>
                </a:tc>
                <a:tc>
                  <a:txBody>
                    <a:bodyPr/>
                    <a:lstStyle/>
                    <a:p>
                      <a:pPr>
                        <a:buFont typeface="Wingdings" pitchFamily="2" charset="2"/>
                        <a:buChar char="q"/>
                      </a:pPr>
                      <a:r>
                        <a:rPr lang="en-US" sz="3000" dirty="0" smtClean="0"/>
                        <a:t>Introduce artificial variable to solve this kind of problem</a:t>
                      </a:r>
                    </a:p>
                    <a:p>
                      <a:pPr>
                        <a:buFont typeface="Wingdings" pitchFamily="2" charset="2"/>
                        <a:buChar char="q"/>
                      </a:pPr>
                      <a:r>
                        <a:rPr lang="en-US" sz="3000" dirty="0" smtClean="0"/>
                        <a:t>Artificial</a:t>
                      </a:r>
                      <a:r>
                        <a:rPr lang="en-US" sz="3000" baseline="0" dirty="0" smtClean="0"/>
                        <a:t> </a:t>
                      </a:r>
                      <a:r>
                        <a:rPr lang="en-US" sz="3000" dirty="0" smtClean="0"/>
                        <a:t> variables</a:t>
                      </a:r>
                      <a:r>
                        <a:rPr lang="en-US" sz="3000" baseline="0" dirty="0" smtClean="0"/>
                        <a:t> are always added</a:t>
                      </a:r>
                      <a:endParaRPr lang="en-US" sz="3000" dirty="0" smtClean="0"/>
                    </a:p>
                  </a:txBody>
                  <a:tcPr/>
                </a:tc>
              </a:tr>
              <a:tr h="992757">
                <a:tc>
                  <a:txBody>
                    <a:bodyPr/>
                    <a:lstStyle/>
                    <a:p>
                      <a:r>
                        <a:rPr lang="en-US" sz="3000" dirty="0" smtClean="0"/>
                        <a:t>New Equation</a:t>
                      </a:r>
                      <a:endParaRPr lang="en-US" sz="3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u="none" strike="noStrike" kern="1200" cap="none" spc="0" normalizeH="0" baseline="0" noProof="0" dirty="0" smtClean="0">
                          <a:ln>
                            <a:noFill/>
                          </a:ln>
                          <a:effectLst/>
                          <a:uLnTx/>
                          <a:uFillTx/>
                        </a:rPr>
                        <a:t>4X1 + 3X2 + </a:t>
                      </a:r>
                      <a:r>
                        <a:rPr kumimoji="0" lang="en-US" sz="3000" u="none" strike="noStrike" kern="1200" cap="none" spc="0" normalizeH="0" baseline="0" noProof="0" dirty="0" smtClean="0">
                          <a:ln>
                            <a:noFill/>
                          </a:ln>
                          <a:solidFill>
                            <a:srgbClr val="FF0000"/>
                          </a:solidFill>
                          <a:effectLst/>
                          <a:uLnTx/>
                          <a:uFillTx/>
                        </a:rPr>
                        <a:t>A1</a:t>
                      </a:r>
                      <a:r>
                        <a:rPr kumimoji="0" lang="en-US" sz="3000" u="none" strike="noStrike" kern="1200" cap="none" spc="0" normalizeH="0" baseline="0" noProof="0" dirty="0" smtClean="0">
                          <a:ln>
                            <a:noFill/>
                          </a:ln>
                          <a:effectLst/>
                          <a:uLnTx/>
                          <a:uFillTx/>
                        </a:rPr>
                        <a:t>= 240</a:t>
                      </a:r>
                    </a:p>
                    <a:p>
                      <a:endParaRPr lang="en-US" sz="3000" dirty="0"/>
                    </a:p>
                  </a:txBody>
                  <a:tcPr/>
                </a:tc>
              </a:tr>
            </a:tbl>
          </a:graphicData>
        </a:graphic>
      </p:graphicFrame>
      <p:sp>
        <p:nvSpPr>
          <p:cNvPr id="6" name="Title 1"/>
          <p:cNvSpPr>
            <a:spLocks noGrp="1"/>
          </p:cNvSpPr>
          <p:nvPr>
            <p:ph type="title"/>
          </p:nvPr>
        </p:nvSpPr>
        <p:spPr/>
        <p:txBody>
          <a:bodyPr>
            <a:normAutofit/>
          </a:bodyPr>
          <a:lstStyle/>
          <a:p>
            <a:r>
              <a:rPr lang="en-US" sz="4000" dirty="0" smtClean="0"/>
              <a:t>Steps of Simplex Method (Details)</a:t>
            </a:r>
            <a:endParaRPr lang="en-US" sz="4000" dirty="0"/>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152400" y="1408565"/>
          <a:ext cx="8915400" cy="5220835"/>
        </p:xfrm>
        <a:graphic>
          <a:graphicData uri="http://schemas.openxmlformats.org/drawingml/2006/table">
            <a:tbl>
              <a:tblPr firstRow="1" bandRow="1">
                <a:tableStyleId>{5C22544A-7EE6-4342-B048-85BDC9FD1C3A}</a:tableStyleId>
              </a:tblPr>
              <a:tblGrid>
                <a:gridCol w="2590800"/>
                <a:gridCol w="6324600"/>
              </a:tblGrid>
              <a:tr h="999356">
                <a:tc>
                  <a:txBody>
                    <a:bodyPr/>
                    <a:lstStyle/>
                    <a:p>
                      <a:r>
                        <a:rPr lang="en-US" sz="3000" dirty="0" smtClean="0"/>
                        <a:t>Type</a:t>
                      </a:r>
                      <a:endParaRPr lang="en-US" sz="3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u="none" strike="noStrike" kern="1200" cap="none" spc="0" normalizeH="0" baseline="0" noProof="0" dirty="0" smtClean="0">
                          <a:ln>
                            <a:noFill/>
                          </a:ln>
                          <a:effectLst/>
                          <a:uLnTx/>
                          <a:uFillTx/>
                        </a:rPr>
                        <a:t>Greater than Equal to form (≥)</a:t>
                      </a:r>
                    </a:p>
                  </a:txBody>
                  <a:tcPr/>
                </a:tc>
              </a:tr>
              <a:tr h="838199">
                <a:tc>
                  <a:txBody>
                    <a:bodyPr/>
                    <a:lstStyle/>
                    <a:p>
                      <a:r>
                        <a:rPr lang="en-US" sz="3000" dirty="0" smtClean="0"/>
                        <a:t>Example</a:t>
                      </a:r>
                      <a:endParaRPr lang="en-US" sz="3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u="none" strike="noStrike" kern="1200" cap="none" spc="0" normalizeH="0" baseline="0" noProof="0" dirty="0" smtClean="0">
                          <a:ln>
                            <a:noFill/>
                          </a:ln>
                          <a:effectLst/>
                          <a:uLnTx/>
                          <a:uFillTx/>
                        </a:rPr>
                        <a:t>4X1 + 3X2  ≥  240</a:t>
                      </a:r>
                    </a:p>
                  </a:txBody>
                  <a:tcPr/>
                </a:tc>
              </a:tr>
              <a:tr h="2187170">
                <a:tc>
                  <a:txBody>
                    <a:bodyPr/>
                    <a:lstStyle/>
                    <a:p>
                      <a:r>
                        <a:rPr lang="en-US" sz="3000" dirty="0" smtClean="0"/>
                        <a:t>Solution</a:t>
                      </a:r>
                      <a:endParaRPr lang="en-US" sz="3000" dirty="0"/>
                    </a:p>
                  </a:txBody>
                  <a:tcPr/>
                </a:tc>
                <a:tc>
                  <a:txBody>
                    <a:bodyPr/>
                    <a:lstStyle/>
                    <a:p>
                      <a:pPr>
                        <a:buFont typeface="Wingdings" pitchFamily="2" charset="2"/>
                        <a:buChar char="q"/>
                      </a:pPr>
                      <a:r>
                        <a:rPr lang="en-US" sz="3000" dirty="0" smtClean="0"/>
                        <a:t>Introduce surplus</a:t>
                      </a:r>
                      <a:r>
                        <a:rPr lang="en-US" sz="3000" baseline="0" dirty="0" smtClean="0"/>
                        <a:t> variable and these are always subtracted</a:t>
                      </a:r>
                      <a:endParaRPr lang="en-US" sz="3000" dirty="0" smtClean="0"/>
                    </a:p>
                    <a:p>
                      <a:pPr>
                        <a:buFont typeface="Wingdings" pitchFamily="2" charset="2"/>
                        <a:buChar char="q"/>
                      </a:pPr>
                      <a:r>
                        <a:rPr lang="en-US" sz="3000" dirty="0" smtClean="0"/>
                        <a:t>Introduce artificial variable to solve this kind of problem</a:t>
                      </a:r>
                      <a:r>
                        <a:rPr lang="en-US" sz="3000" baseline="0" dirty="0" smtClean="0"/>
                        <a:t> and these are always added</a:t>
                      </a:r>
                      <a:endParaRPr lang="en-US" sz="3000" dirty="0" smtClean="0"/>
                    </a:p>
                  </a:txBody>
                  <a:tcPr/>
                </a:tc>
              </a:tr>
              <a:tr h="925341">
                <a:tc>
                  <a:txBody>
                    <a:bodyPr/>
                    <a:lstStyle/>
                    <a:p>
                      <a:r>
                        <a:rPr lang="en-US" sz="3000" dirty="0" smtClean="0"/>
                        <a:t>New Equation</a:t>
                      </a:r>
                      <a:endParaRPr lang="en-US" sz="3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u="none" strike="noStrike" kern="1200" cap="none" spc="0" normalizeH="0" baseline="0" noProof="0" dirty="0" smtClean="0">
                          <a:ln>
                            <a:noFill/>
                          </a:ln>
                          <a:effectLst/>
                          <a:uLnTx/>
                          <a:uFillTx/>
                        </a:rPr>
                        <a:t>4X1 + 3X2 - </a:t>
                      </a:r>
                      <a:r>
                        <a:rPr kumimoji="0" lang="en-US" sz="3000" u="none" strike="noStrike" kern="1200" cap="none" spc="0" normalizeH="0" baseline="0" noProof="0" dirty="0" smtClean="0">
                          <a:ln>
                            <a:noFill/>
                          </a:ln>
                          <a:solidFill>
                            <a:srgbClr val="FF0000"/>
                          </a:solidFill>
                          <a:effectLst/>
                          <a:uLnTx/>
                          <a:uFillTx/>
                        </a:rPr>
                        <a:t>S1</a:t>
                      </a:r>
                      <a:r>
                        <a:rPr kumimoji="0" lang="en-US" sz="3000" u="none" strike="noStrike" kern="1200" cap="none" spc="0" normalizeH="0" baseline="0" noProof="0" dirty="0" smtClean="0">
                          <a:ln>
                            <a:noFill/>
                          </a:ln>
                          <a:effectLst/>
                          <a:uLnTx/>
                          <a:uFillTx/>
                        </a:rPr>
                        <a:t>+ </a:t>
                      </a:r>
                      <a:r>
                        <a:rPr kumimoji="0" lang="en-US" sz="3000" u="none" strike="noStrike" kern="1200" cap="none" spc="0" normalizeH="0" baseline="0" noProof="0" dirty="0" smtClean="0">
                          <a:ln>
                            <a:noFill/>
                          </a:ln>
                          <a:solidFill>
                            <a:srgbClr val="FF0000"/>
                          </a:solidFill>
                          <a:effectLst/>
                          <a:uLnTx/>
                          <a:uFillTx/>
                        </a:rPr>
                        <a:t>A1</a:t>
                      </a:r>
                      <a:r>
                        <a:rPr kumimoji="0" lang="en-US" sz="3000" u="none" strike="noStrike" kern="1200" cap="none" spc="0" normalizeH="0" baseline="0" noProof="0" dirty="0" smtClean="0">
                          <a:ln>
                            <a:noFill/>
                          </a:ln>
                          <a:effectLst/>
                          <a:uLnTx/>
                          <a:uFillTx/>
                        </a:rPr>
                        <a:t>= 240</a:t>
                      </a:r>
                    </a:p>
                    <a:p>
                      <a:endParaRPr lang="en-US" sz="3000" dirty="0"/>
                    </a:p>
                  </a:txBody>
                  <a:tcPr/>
                </a:tc>
              </a:tr>
            </a:tbl>
          </a:graphicData>
        </a:graphic>
      </p:graphicFrame>
      <p:sp>
        <p:nvSpPr>
          <p:cNvPr id="5" name="Title 1"/>
          <p:cNvSpPr>
            <a:spLocks noGrp="1"/>
          </p:cNvSpPr>
          <p:nvPr>
            <p:ph type="title"/>
          </p:nvPr>
        </p:nvSpPr>
        <p:spPr/>
        <p:txBody>
          <a:bodyPr>
            <a:normAutofit/>
          </a:bodyPr>
          <a:lstStyle/>
          <a:p>
            <a:r>
              <a:rPr lang="en-US" sz="4000" dirty="0" smtClean="0"/>
              <a:t>Steps of Simplex Method (Details)</a:t>
            </a:r>
            <a:endParaRPr lang="en-US" sz="4000" dirty="0"/>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27048"/>
            <a:ext cx="8503920" cy="5330952"/>
          </a:xfrm>
        </p:spPr>
        <p:txBody>
          <a:bodyPr>
            <a:normAutofit fontScale="92500" lnSpcReduction="10000"/>
          </a:bodyPr>
          <a:lstStyle/>
          <a:p>
            <a:pPr>
              <a:buNone/>
            </a:pPr>
            <a:r>
              <a:rPr lang="en-US" dirty="0" smtClean="0">
                <a:solidFill>
                  <a:schemeClr val="accent6">
                    <a:lumMod val="75000"/>
                  </a:schemeClr>
                </a:solidFill>
              </a:rPr>
              <a:t>3.		</a:t>
            </a:r>
            <a:r>
              <a:rPr lang="en-US" sz="3000" b="1" dirty="0" smtClean="0"/>
              <a:t>Determine an initial feasible solution</a:t>
            </a:r>
          </a:p>
          <a:p>
            <a:pPr>
              <a:buNone/>
            </a:pPr>
            <a:r>
              <a:rPr lang="en-US" dirty="0" smtClean="0"/>
              <a:t>To determine an initial feasible solution see how much equations and variables are </a:t>
            </a:r>
            <a:r>
              <a:rPr lang="en-US" dirty="0" smtClean="0"/>
              <a:t>there. </a:t>
            </a:r>
            <a:r>
              <a:rPr lang="en-US" dirty="0" smtClean="0"/>
              <a:t>This will help in deciding how much variables would be given arbitrary values</a:t>
            </a:r>
          </a:p>
          <a:p>
            <a:pPr>
              <a:buNone/>
            </a:pPr>
            <a:r>
              <a:rPr lang="en-US" b="1" dirty="0" smtClean="0"/>
              <a:t>Arbitrary values</a:t>
            </a:r>
            <a:r>
              <a:rPr lang="en-US" dirty="0" smtClean="0"/>
              <a:t> = # of Variables </a:t>
            </a:r>
            <a:r>
              <a:rPr lang="en-US" b="1" dirty="0" smtClean="0"/>
              <a:t>-- </a:t>
            </a:r>
            <a:r>
              <a:rPr lang="en-US" dirty="0" smtClean="0"/>
              <a:t># of Equations</a:t>
            </a:r>
          </a:p>
          <a:p>
            <a:pPr>
              <a:buNone/>
            </a:pPr>
            <a:r>
              <a:rPr lang="en-US" dirty="0" smtClean="0"/>
              <a:t>Suppose we have 6 variables and 4 equations;</a:t>
            </a:r>
          </a:p>
          <a:p>
            <a:pPr>
              <a:buNone/>
            </a:pPr>
            <a:r>
              <a:rPr lang="en-US" b="1" dirty="0" smtClean="0"/>
              <a:t>Arbitrary values</a:t>
            </a:r>
            <a:r>
              <a:rPr lang="en-US" dirty="0" smtClean="0"/>
              <a:t> = 6 </a:t>
            </a:r>
            <a:r>
              <a:rPr lang="en-US" b="1" dirty="0" smtClean="0"/>
              <a:t>– </a:t>
            </a:r>
            <a:r>
              <a:rPr lang="en-US" dirty="0" smtClean="0"/>
              <a:t>4</a:t>
            </a:r>
          </a:p>
          <a:p>
            <a:pPr>
              <a:buNone/>
            </a:pPr>
            <a:r>
              <a:rPr lang="en-US" dirty="0" smtClean="0"/>
              <a:t>				   = 2</a:t>
            </a:r>
          </a:p>
          <a:p>
            <a:pPr>
              <a:buNone/>
            </a:pPr>
            <a:r>
              <a:rPr lang="en-US" dirty="0" smtClean="0"/>
              <a:t>So the two variables will be given arbitrary values equal to zero</a:t>
            </a:r>
          </a:p>
          <a:p>
            <a:pPr>
              <a:buNone/>
            </a:pPr>
            <a:r>
              <a:rPr lang="en-US" dirty="0" smtClean="0">
                <a:solidFill>
                  <a:srgbClr val="FF0000"/>
                </a:solidFill>
              </a:rPr>
              <a:t>All the variables and the RHSs of equations should be non negative</a:t>
            </a:r>
          </a:p>
        </p:txBody>
      </p:sp>
      <p:sp>
        <p:nvSpPr>
          <p:cNvPr id="4" name="Title 1"/>
          <p:cNvSpPr>
            <a:spLocks noGrp="1"/>
          </p:cNvSpPr>
          <p:nvPr>
            <p:ph type="title"/>
          </p:nvPr>
        </p:nvSpPr>
        <p:spPr/>
        <p:txBody>
          <a:bodyPr>
            <a:normAutofit/>
          </a:bodyPr>
          <a:lstStyle/>
          <a:p>
            <a:r>
              <a:rPr lang="en-US" sz="4000" dirty="0" smtClean="0"/>
              <a:t>Steps of Simplex Method (Details)</a:t>
            </a:r>
            <a:endParaRPr lang="en-US" sz="4000" dirty="0"/>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r>
              <a:rPr lang="en-US" dirty="0" smtClean="0">
                <a:solidFill>
                  <a:schemeClr val="accent6">
                    <a:lumMod val="75000"/>
                  </a:schemeClr>
                </a:solidFill>
              </a:rPr>
              <a:t>4.</a:t>
            </a:r>
            <a:r>
              <a:rPr lang="en-US" dirty="0" smtClean="0"/>
              <a:t>	</a:t>
            </a:r>
            <a:r>
              <a:rPr lang="en-US" sz="3000" b="1" dirty="0" smtClean="0"/>
              <a:t>Write initial tableau / Iteration</a:t>
            </a:r>
          </a:p>
          <a:p>
            <a:pPr>
              <a:buNone/>
            </a:pPr>
            <a:r>
              <a:rPr lang="en-US" dirty="0" smtClean="0"/>
              <a:t>The values from the initial solution will be put into the initial tableau;</a:t>
            </a:r>
            <a:endParaRPr lang="en-US" dirty="0"/>
          </a:p>
        </p:txBody>
      </p:sp>
      <p:graphicFrame>
        <p:nvGraphicFramePr>
          <p:cNvPr id="4" name="Table 3"/>
          <p:cNvGraphicFramePr>
            <a:graphicFrameLocks noGrp="1"/>
          </p:cNvGraphicFramePr>
          <p:nvPr/>
        </p:nvGraphicFramePr>
        <p:xfrm>
          <a:off x="152400" y="3048000"/>
          <a:ext cx="8763000" cy="3048000"/>
        </p:xfrm>
        <a:graphic>
          <a:graphicData uri="http://schemas.openxmlformats.org/drawingml/2006/table">
            <a:tbl>
              <a:tblPr firstRow="1" bandRow="1">
                <a:tableStyleId>{5C22544A-7EE6-4342-B048-85BDC9FD1C3A}</a:tableStyleId>
              </a:tblPr>
              <a:tblGrid>
                <a:gridCol w="2000756"/>
                <a:gridCol w="1690561"/>
                <a:gridCol w="1690561"/>
                <a:gridCol w="1690561"/>
                <a:gridCol w="1690561"/>
              </a:tblGrid>
              <a:tr h="762000">
                <a:tc>
                  <a:txBody>
                    <a:bodyPr/>
                    <a:lstStyle/>
                    <a:p>
                      <a:r>
                        <a:rPr lang="en-US" sz="2800" b="1" dirty="0" smtClean="0"/>
                        <a:t>Basic</a:t>
                      </a:r>
                      <a:endParaRPr lang="en-US" sz="2800" b="1" dirty="0"/>
                    </a:p>
                  </a:txBody>
                  <a:tcPr/>
                </a:tc>
                <a:tc>
                  <a:txBody>
                    <a:bodyPr/>
                    <a:lstStyle/>
                    <a:p>
                      <a:endParaRPr lang="en-US" sz="2800" b="1" dirty="0"/>
                    </a:p>
                  </a:txBody>
                  <a:tcPr/>
                </a:tc>
                <a:tc>
                  <a:txBody>
                    <a:bodyPr/>
                    <a:lstStyle/>
                    <a:p>
                      <a:endParaRPr lang="en-US" sz="2800" b="1" dirty="0"/>
                    </a:p>
                  </a:txBody>
                  <a:tcPr/>
                </a:tc>
                <a:tc>
                  <a:txBody>
                    <a:bodyPr/>
                    <a:lstStyle/>
                    <a:p>
                      <a:endParaRPr lang="en-US" sz="2800" b="1" dirty="0"/>
                    </a:p>
                  </a:txBody>
                  <a:tcPr/>
                </a:tc>
                <a:tc>
                  <a:txBody>
                    <a:bodyPr/>
                    <a:lstStyle/>
                    <a:p>
                      <a:r>
                        <a:rPr lang="en-US" sz="2800" b="1" dirty="0" smtClean="0"/>
                        <a:t>RHS</a:t>
                      </a:r>
                      <a:endParaRPr lang="en-US" sz="2800" b="1" dirty="0"/>
                    </a:p>
                  </a:txBody>
                  <a:tcPr/>
                </a:tc>
              </a:tr>
              <a:tr h="762000">
                <a:tc>
                  <a:txBody>
                    <a:bodyPr/>
                    <a:lstStyle/>
                    <a:p>
                      <a:endParaRPr lang="en-US" sz="2800" b="1" dirty="0"/>
                    </a:p>
                  </a:txBody>
                  <a:tcPr/>
                </a:tc>
                <a:tc rowSpan="3" gridSpan="3">
                  <a:txBody>
                    <a:bodyPr/>
                    <a:lstStyle/>
                    <a:p>
                      <a:endParaRPr lang="en-US" sz="2800" b="1" dirty="0"/>
                    </a:p>
                  </a:txBody>
                  <a:tcPr/>
                </a:tc>
                <a:tc rowSpan="3" hMerge="1">
                  <a:txBody>
                    <a:bodyPr/>
                    <a:lstStyle/>
                    <a:p>
                      <a:endParaRPr lang="en-US"/>
                    </a:p>
                  </a:txBody>
                  <a:tcPr/>
                </a:tc>
                <a:tc rowSpan="3" hMerge="1">
                  <a:txBody>
                    <a:bodyPr/>
                    <a:lstStyle/>
                    <a:p>
                      <a:endParaRPr lang="en-US"/>
                    </a:p>
                  </a:txBody>
                  <a:tcPr/>
                </a:tc>
                <a:tc>
                  <a:txBody>
                    <a:bodyPr/>
                    <a:lstStyle/>
                    <a:p>
                      <a:endParaRPr lang="en-US" sz="2800" b="1" dirty="0"/>
                    </a:p>
                  </a:txBody>
                  <a:tcPr/>
                </a:tc>
              </a:tr>
              <a:tr h="762000">
                <a:tc>
                  <a:txBody>
                    <a:bodyPr/>
                    <a:lstStyle/>
                    <a:p>
                      <a:endParaRPr lang="en-US" sz="2800" b="1" dirty="0"/>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endParaRPr lang="en-US" sz="2800" b="1"/>
                    </a:p>
                  </a:txBody>
                  <a:tcPr/>
                </a:tc>
              </a:tr>
              <a:tr h="762000">
                <a:tc>
                  <a:txBody>
                    <a:bodyPr/>
                    <a:lstStyle/>
                    <a:p>
                      <a:r>
                        <a:rPr lang="en-US" sz="2800" b="1" dirty="0" smtClean="0"/>
                        <a:t>f</a:t>
                      </a:r>
                      <a:endParaRPr lang="en-US" sz="2800" b="1" dirty="0"/>
                    </a:p>
                  </a:txBody>
                  <a:tcPr/>
                </a:tc>
                <a:tc gridSpan="3" vMerge="1">
                  <a:txBody>
                    <a:bodyPr/>
                    <a:lstStyle/>
                    <a:p>
                      <a:endParaRPr lang="en-US"/>
                    </a:p>
                  </a:txBody>
                  <a:tcPr/>
                </a:tc>
                <a:tc hMerge="1" vMerge="1">
                  <a:txBody>
                    <a:bodyPr/>
                    <a:lstStyle/>
                    <a:p>
                      <a:endParaRPr lang="en-US"/>
                    </a:p>
                  </a:txBody>
                  <a:tcPr/>
                </a:tc>
                <a:tc hMerge="1" vMerge="1">
                  <a:txBody>
                    <a:bodyPr/>
                    <a:lstStyle/>
                    <a:p>
                      <a:endParaRPr lang="en-US" dirty="0"/>
                    </a:p>
                  </a:txBody>
                  <a:tcPr/>
                </a:tc>
                <a:tc>
                  <a:txBody>
                    <a:bodyPr/>
                    <a:lstStyle/>
                    <a:p>
                      <a:endParaRPr lang="en-US" sz="2800" b="1" dirty="0"/>
                    </a:p>
                  </a:txBody>
                  <a:tcPr/>
                </a:tc>
              </a:tr>
            </a:tbl>
          </a:graphicData>
        </a:graphic>
      </p:graphicFrame>
      <p:sp>
        <p:nvSpPr>
          <p:cNvPr id="6" name="Double Bracket 5"/>
          <p:cNvSpPr/>
          <p:nvPr/>
        </p:nvSpPr>
        <p:spPr>
          <a:xfrm>
            <a:off x="76200" y="3962400"/>
            <a:ext cx="1905000" cy="1371600"/>
          </a:xfrm>
          <a:prstGeom prst="bracketPair">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7" name="TextBox 6"/>
          <p:cNvSpPr txBox="1"/>
          <p:nvPr/>
        </p:nvSpPr>
        <p:spPr>
          <a:xfrm>
            <a:off x="76200" y="3886200"/>
            <a:ext cx="2362200" cy="1446550"/>
          </a:xfrm>
          <a:prstGeom prst="rect">
            <a:avLst/>
          </a:prstGeom>
          <a:noFill/>
        </p:spPr>
        <p:txBody>
          <a:bodyPr wrap="square" rtlCol="0">
            <a:spAutoFit/>
          </a:bodyPr>
          <a:lstStyle/>
          <a:p>
            <a:r>
              <a:rPr lang="en-US" sz="2200" b="1" dirty="0" smtClean="0">
                <a:solidFill>
                  <a:srgbClr val="FF0000"/>
                </a:solidFill>
              </a:rPr>
              <a:t>All the non zero variables from initial solution</a:t>
            </a:r>
          </a:p>
        </p:txBody>
      </p:sp>
      <p:sp>
        <p:nvSpPr>
          <p:cNvPr id="8" name="TextBox 7"/>
          <p:cNvSpPr txBox="1"/>
          <p:nvPr/>
        </p:nvSpPr>
        <p:spPr>
          <a:xfrm>
            <a:off x="2133600" y="3048000"/>
            <a:ext cx="5029200" cy="769441"/>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sz="2200" b="1" dirty="0" smtClean="0">
                <a:solidFill>
                  <a:srgbClr val="7030A0"/>
                </a:solidFill>
              </a:rPr>
              <a:t>Non basic Variables having zero values called  non basic variable</a:t>
            </a:r>
            <a:endParaRPr lang="en-US" sz="2200" b="1" dirty="0">
              <a:solidFill>
                <a:srgbClr val="7030A0"/>
              </a:solidFill>
            </a:endParaRPr>
          </a:p>
        </p:txBody>
      </p:sp>
      <p:sp>
        <p:nvSpPr>
          <p:cNvPr id="9" name="TextBox 8"/>
          <p:cNvSpPr txBox="1"/>
          <p:nvPr/>
        </p:nvSpPr>
        <p:spPr>
          <a:xfrm>
            <a:off x="7315200" y="4114800"/>
            <a:ext cx="1676400" cy="1785104"/>
          </a:xfrm>
          <a:prstGeom prst="rect">
            <a:avLst/>
          </a:prstGeom>
          <a:noFill/>
        </p:spPr>
        <p:txBody>
          <a:bodyPr wrap="square" rtlCol="0">
            <a:spAutoFit/>
          </a:bodyPr>
          <a:lstStyle/>
          <a:p>
            <a:r>
              <a:rPr lang="en-US" sz="2200"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The RHS of every equation will came here </a:t>
            </a:r>
            <a:endParaRPr lang="en-US" sz="2200"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p:txBody>
      </p:sp>
      <p:cxnSp>
        <p:nvCxnSpPr>
          <p:cNvPr id="11" name="Straight Connector 10"/>
          <p:cNvCxnSpPr/>
          <p:nvPr/>
        </p:nvCxnSpPr>
        <p:spPr>
          <a:xfrm>
            <a:off x="2133600" y="5408612"/>
            <a:ext cx="5105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286000" y="3962400"/>
            <a:ext cx="4800600" cy="1384995"/>
          </a:xfrm>
          <a:prstGeom prst="rect">
            <a:avLst/>
          </a:prstGeom>
          <a:noFill/>
        </p:spPr>
        <p:txBody>
          <a:bodyPr wrap="square" rtlCol="0">
            <a:spAutoFit/>
          </a:bodyPr>
          <a:lstStyle/>
          <a:p>
            <a:pPr lvl="0"/>
            <a:r>
              <a:rPr lang="en-US" sz="2800" b="1" dirty="0" smtClean="0">
                <a:solidFill>
                  <a:prstClr val="black"/>
                </a:solidFill>
              </a:rPr>
              <a:t>The coefficient of constraints will be written here</a:t>
            </a:r>
          </a:p>
        </p:txBody>
      </p:sp>
      <p:sp>
        <p:nvSpPr>
          <p:cNvPr id="13" name="TextBox 12"/>
          <p:cNvSpPr txBox="1"/>
          <p:nvPr/>
        </p:nvSpPr>
        <p:spPr>
          <a:xfrm>
            <a:off x="2286000" y="5410200"/>
            <a:ext cx="4572000" cy="707886"/>
          </a:xfrm>
          <a:prstGeom prst="rect">
            <a:avLst/>
          </a:prstGeom>
          <a:noFill/>
        </p:spPr>
        <p:txBody>
          <a:bodyPr wrap="square" rtlCol="0">
            <a:spAutoFit/>
          </a:bodyPr>
          <a:lstStyle/>
          <a:p>
            <a:r>
              <a:rPr lang="en-US" sz="2000" b="1" dirty="0" smtClean="0">
                <a:solidFill>
                  <a:srgbClr val="00B0F0"/>
                </a:solidFill>
              </a:rPr>
              <a:t>The coefficient  of objective function</a:t>
            </a:r>
            <a:endParaRPr lang="en-US" sz="2000" b="1" dirty="0">
              <a:solidFill>
                <a:srgbClr val="00B0F0"/>
              </a:solidFill>
            </a:endParaRPr>
          </a:p>
        </p:txBody>
      </p:sp>
      <p:sp>
        <p:nvSpPr>
          <p:cNvPr id="14" name="Title 1"/>
          <p:cNvSpPr>
            <a:spLocks noGrp="1"/>
          </p:cNvSpPr>
          <p:nvPr>
            <p:ph type="title"/>
          </p:nvPr>
        </p:nvSpPr>
        <p:spPr/>
        <p:txBody>
          <a:bodyPr>
            <a:normAutofit/>
          </a:bodyPr>
          <a:lstStyle/>
          <a:p>
            <a:r>
              <a:rPr lang="en-US" sz="4000" dirty="0" smtClean="0"/>
              <a:t>Steps of Simplex Method (Details)</a:t>
            </a:r>
            <a:endParaRPr lang="en-US" sz="40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par>
                          <p:cTn id="8" fill="hold">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amond(in)">
                                      <p:cBhvr>
                                        <p:cTn id="11" dur="20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strVal val="#ppt_w*0.05"/>
                                          </p:val>
                                        </p:tav>
                                        <p:tav tm="100000">
                                          <p:val>
                                            <p:strVal val="#ppt_w"/>
                                          </p:val>
                                        </p:tav>
                                      </p:tavLst>
                                    </p:anim>
                                    <p:anim calcmode="lin" valueType="num">
                                      <p:cBhvr>
                                        <p:cTn id="17" dur="500" fill="hold"/>
                                        <p:tgtEl>
                                          <p:spTgt spid="8"/>
                                        </p:tgtEl>
                                        <p:attrNameLst>
                                          <p:attrName>ppt_h</p:attrName>
                                        </p:attrNameLst>
                                      </p:cBhvr>
                                      <p:tavLst>
                                        <p:tav tm="0">
                                          <p:val>
                                            <p:strVal val="#ppt_h"/>
                                          </p:val>
                                        </p:tav>
                                        <p:tav tm="100000">
                                          <p:val>
                                            <p:strVal val="#ppt_h"/>
                                          </p:val>
                                        </p:tav>
                                      </p:tavLst>
                                    </p:anim>
                                    <p:anim calcmode="lin" valueType="num">
                                      <p:cBhvr>
                                        <p:cTn id="18" dur="500" fill="hold"/>
                                        <p:tgtEl>
                                          <p:spTgt spid="8"/>
                                        </p:tgtEl>
                                        <p:attrNameLst>
                                          <p:attrName>ppt_x</p:attrName>
                                        </p:attrNameLst>
                                      </p:cBhvr>
                                      <p:tavLst>
                                        <p:tav tm="0">
                                          <p:val>
                                            <p:strVal val="#ppt_x-.2"/>
                                          </p:val>
                                        </p:tav>
                                        <p:tav tm="100000">
                                          <p:val>
                                            <p:strVal val="#ppt_x"/>
                                          </p:val>
                                        </p:tav>
                                      </p:tavLst>
                                    </p:anim>
                                    <p:anim calcmode="lin" valueType="num">
                                      <p:cBhvr>
                                        <p:cTn id="19" dur="500" fill="hold"/>
                                        <p:tgtEl>
                                          <p:spTgt spid="8"/>
                                        </p:tgtEl>
                                        <p:attrNameLst>
                                          <p:attrName>ppt_y</p:attrName>
                                        </p:attrNameLst>
                                      </p:cBhvr>
                                      <p:tavLst>
                                        <p:tav tm="0">
                                          <p:val>
                                            <p:strVal val="#ppt_y"/>
                                          </p:val>
                                        </p:tav>
                                        <p:tav tm="100000">
                                          <p:val>
                                            <p:strVal val="#ppt_y"/>
                                          </p:val>
                                        </p:tav>
                                      </p:tavLst>
                                    </p:anim>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randombar(horizontal)">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27" presetClass="entr" presetSubtype="0" fill="hold" grpId="0" nodeType="clickEffect">
                                  <p:stCondLst>
                                    <p:cond delay="0"/>
                                  </p:stCondLst>
                                  <p:iterate type="lt">
                                    <p:tmPct val="50000"/>
                                  </p:iterate>
                                  <p:childTnLst>
                                    <p:set>
                                      <p:cBhvr>
                                        <p:cTn id="29" dur="1" fill="hold">
                                          <p:stCondLst>
                                            <p:cond delay="0"/>
                                          </p:stCondLst>
                                        </p:cTn>
                                        <p:tgtEl>
                                          <p:spTgt spid="12"/>
                                        </p:tgtEl>
                                        <p:attrNameLst>
                                          <p:attrName>style.visibility</p:attrName>
                                        </p:attrNameLst>
                                      </p:cBhvr>
                                      <p:to>
                                        <p:strVal val="visible"/>
                                      </p:to>
                                    </p:set>
                                    <p:anim calcmode="discrete" valueType="clr">
                                      <p:cBhvr override="childStyle">
                                        <p:cTn id="30" dur="80"/>
                                        <p:tgtEl>
                                          <p:spTgt spid="12"/>
                                        </p:tgtEl>
                                        <p:attrNameLst>
                                          <p:attrName>style.color</p:attrName>
                                        </p:attrNameLst>
                                      </p:cBhvr>
                                      <p:tavLst>
                                        <p:tav tm="0">
                                          <p:val>
                                            <p:clrVal>
                                              <a:schemeClr val="accent2"/>
                                            </p:clrVal>
                                          </p:val>
                                        </p:tav>
                                        <p:tav tm="50000">
                                          <p:val>
                                            <p:clrVal>
                                              <a:schemeClr val="hlink"/>
                                            </p:clrVal>
                                          </p:val>
                                        </p:tav>
                                      </p:tavLst>
                                    </p:anim>
                                    <p:anim calcmode="discrete" valueType="clr">
                                      <p:cBhvr>
                                        <p:cTn id="31" dur="80"/>
                                        <p:tgtEl>
                                          <p:spTgt spid="12"/>
                                        </p:tgtEl>
                                        <p:attrNameLst>
                                          <p:attrName>fillcolor</p:attrName>
                                        </p:attrNameLst>
                                      </p:cBhvr>
                                      <p:tavLst>
                                        <p:tav tm="0">
                                          <p:val>
                                            <p:clrVal>
                                              <a:schemeClr val="accent2"/>
                                            </p:clrVal>
                                          </p:val>
                                        </p:tav>
                                        <p:tav tm="50000">
                                          <p:val>
                                            <p:clrVal>
                                              <a:schemeClr val="hlink"/>
                                            </p:clrVal>
                                          </p:val>
                                        </p:tav>
                                      </p:tavLst>
                                    </p:anim>
                                    <p:set>
                                      <p:cBhvr>
                                        <p:cTn id="32" dur="80"/>
                                        <p:tgtEl>
                                          <p:spTgt spid="12"/>
                                        </p:tgtEl>
                                        <p:attrNameLst>
                                          <p:attrName>fill.type</p:attrName>
                                        </p:attrNameLst>
                                      </p:cBhvr>
                                      <p:to>
                                        <p:strVal val="solid"/>
                                      </p:to>
                                    </p:se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iterate type="lt">
                                    <p:tmPct val="5000"/>
                                  </p:iterate>
                                  <p:childTnLst>
                                    <p:set>
                                      <p:cBhvr>
                                        <p:cTn id="36" dur="1" fill="hold">
                                          <p:stCondLst>
                                            <p:cond delay="0"/>
                                          </p:stCondLst>
                                        </p:cTn>
                                        <p:tgtEl>
                                          <p:spTgt spid="13"/>
                                        </p:tgtEl>
                                        <p:attrNameLst>
                                          <p:attrName>style.visibility</p:attrName>
                                        </p:attrNameLst>
                                      </p:cBhvr>
                                      <p:to>
                                        <p:strVal val="visible"/>
                                      </p:to>
                                    </p:set>
                                    <p:anim calcmode="lin" valueType="num">
                                      <p:cBhvr>
                                        <p:cTn id="37" dur="1000" fill="hold"/>
                                        <p:tgtEl>
                                          <p:spTgt spid="13"/>
                                        </p:tgtEl>
                                        <p:attrNameLst>
                                          <p:attrName>ppt_w</p:attrName>
                                        </p:attrNameLst>
                                      </p:cBhvr>
                                      <p:tavLst>
                                        <p:tav tm="0">
                                          <p:val>
                                            <p:fltVal val="0"/>
                                          </p:val>
                                        </p:tav>
                                        <p:tav tm="100000">
                                          <p:val>
                                            <p:strVal val="#ppt_w"/>
                                          </p:val>
                                        </p:tav>
                                      </p:tavLst>
                                    </p:anim>
                                    <p:anim calcmode="lin" valueType="num">
                                      <p:cBhvr>
                                        <p:cTn id="38" dur="1000" fill="hold"/>
                                        <p:tgtEl>
                                          <p:spTgt spid="13"/>
                                        </p:tgtEl>
                                        <p:attrNameLst>
                                          <p:attrName>ppt_h</p:attrName>
                                        </p:attrNameLst>
                                      </p:cBhvr>
                                      <p:tavLst>
                                        <p:tav tm="0">
                                          <p:val>
                                            <p:fltVal val="0"/>
                                          </p:val>
                                        </p:tav>
                                        <p:tav tm="100000">
                                          <p:val>
                                            <p:strVal val="#ppt_h"/>
                                          </p:val>
                                        </p:tav>
                                      </p:tavLst>
                                    </p:anim>
                                    <p:anim calcmode="lin" valueType="num">
                                      <p:cBhvr>
                                        <p:cTn id="39" dur="1000" fill="hold"/>
                                        <p:tgtEl>
                                          <p:spTgt spid="13"/>
                                        </p:tgtEl>
                                        <p:attrNameLst>
                                          <p:attrName>style.rotation</p:attrName>
                                        </p:attrNameLst>
                                      </p:cBhvr>
                                      <p:tavLst>
                                        <p:tav tm="0">
                                          <p:val>
                                            <p:fltVal val="90"/>
                                          </p:val>
                                        </p:tav>
                                        <p:tav tm="100000">
                                          <p:val>
                                            <p:fltVal val="0"/>
                                          </p:val>
                                        </p:tav>
                                      </p:tavLst>
                                    </p:anim>
                                    <p:animEffect transition="in" filter="fade">
                                      <p:cBhvr>
                                        <p:cTn id="4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r>
              <a:rPr lang="en-US" dirty="0" smtClean="0">
                <a:solidFill>
                  <a:schemeClr val="accent6">
                    <a:lumMod val="75000"/>
                  </a:schemeClr>
                </a:solidFill>
              </a:rPr>
              <a:t>5.	</a:t>
            </a:r>
            <a:r>
              <a:rPr lang="en-US" dirty="0" smtClean="0"/>
              <a:t>	</a:t>
            </a:r>
            <a:r>
              <a:rPr lang="en-US" sz="3000" b="1" dirty="0" smtClean="0"/>
              <a:t>Determine the criteria for optimality</a:t>
            </a:r>
          </a:p>
          <a:p>
            <a:r>
              <a:rPr lang="en-US" dirty="0" smtClean="0"/>
              <a:t>Solution of current tableau is said to be optimal if all the objective function co-efficient becomes </a:t>
            </a:r>
            <a:r>
              <a:rPr lang="en-US" b="1" dirty="0" smtClean="0">
                <a:solidFill>
                  <a:srgbClr val="FF0000"/>
                </a:solidFill>
              </a:rPr>
              <a:t>Non Negative / </a:t>
            </a:r>
            <a:r>
              <a:rPr lang="en-US" b="1" dirty="0" smtClean="0"/>
              <a:t>Positive</a:t>
            </a:r>
            <a:endParaRPr lang="en-US" b="1" dirty="0"/>
          </a:p>
        </p:txBody>
      </p:sp>
      <p:sp>
        <p:nvSpPr>
          <p:cNvPr id="4" name="Title 1"/>
          <p:cNvSpPr>
            <a:spLocks noGrp="1"/>
          </p:cNvSpPr>
          <p:nvPr>
            <p:ph type="title"/>
          </p:nvPr>
        </p:nvSpPr>
        <p:spPr/>
        <p:txBody>
          <a:bodyPr>
            <a:normAutofit/>
          </a:bodyPr>
          <a:lstStyle/>
          <a:p>
            <a:r>
              <a:rPr lang="en-US" sz="4000" dirty="0" smtClean="0"/>
              <a:t>Steps of Simplex Method (Details)</a:t>
            </a:r>
            <a:endParaRPr lang="en-US" sz="4000" dirty="0"/>
          </a:p>
        </p:txBody>
      </p:sp>
    </p:spTree>
  </p:cSld>
  <p:clrMapOvr>
    <a:masterClrMapping/>
  </p:clrMapOvr>
  <p:transition>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542</TotalTime>
  <Words>872</Words>
  <Application>Microsoft Office PowerPoint</Application>
  <PresentationFormat>On-screen Show (4:3)</PresentationFormat>
  <Paragraphs>403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Civic</vt:lpstr>
      <vt:lpstr>Simplex Method</vt:lpstr>
      <vt:lpstr>Steps of Simplex Method</vt:lpstr>
      <vt:lpstr>Steps of Simplex Method (Details)</vt:lpstr>
      <vt:lpstr>Steps of Simplex Method (Details)</vt:lpstr>
      <vt:lpstr>Steps of Simplex Method (Details)</vt:lpstr>
      <vt:lpstr>Steps of Simplex Method (Details)</vt:lpstr>
      <vt:lpstr>Steps of Simplex Method (Details)</vt:lpstr>
      <vt:lpstr>Steps of Simplex Method (Details)</vt:lpstr>
      <vt:lpstr>Steps of Simplex Method (Details)</vt:lpstr>
      <vt:lpstr>Steps of Simplex Method (Details)</vt:lpstr>
      <vt:lpstr>Steps of Simplex Method (Details)</vt:lpstr>
      <vt:lpstr>Steps of Simplex Method (Details)</vt:lpstr>
      <vt:lpstr>Illustration No 1</vt:lpstr>
      <vt:lpstr>Illustration</vt:lpstr>
      <vt:lpstr>Rewriting Constraints equations in   homogeneous order</vt:lpstr>
      <vt:lpstr>Inequalities Constraints in Equation Form</vt:lpstr>
      <vt:lpstr>Initial feasible solution</vt:lpstr>
      <vt:lpstr>Slide 18</vt:lpstr>
      <vt:lpstr>Some cross checking measures</vt:lpstr>
      <vt:lpstr>Calculation for next Iteration</vt:lpstr>
      <vt:lpstr>Calculation</vt:lpstr>
      <vt:lpstr>Calculation</vt:lpstr>
      <vt:lpstr>Calculation</vt:lpstr>
      <vt:lpstr>Calculation</vt:lpstr>
      <vt:lpstr>Criteria for optimality</vt:lpstr>
      <vt:lpstr>Criteria for optimality satisfied</vt:lpstr>
      <vt:lpstr>Optimal Solution</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Simplex Method</dc:title>
  <dc:creator>Administrator</dc:creator>
  <cp:lastModifiedBy>Administrator</cp:lastModifiedBy>
  <cp:revision>168</cp:revision>
  <dcterms:created xsi:type="dcterms:W3CDTF">2006-08-16T00:00:00Z</dcterms:created>
  <dcterms:modified xsi:type="dcterms:W3CDTF">2013-06-18T15:43:56Z</dcterms:modified>
</cp:coreProperties>
</file>