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70" r:id="rId14"/>
    <p:sldId id="271" r:id="rId15"/>
    <p:sldId id="269" r:id="rId16"/>
    <p:sldId id="274" r:id="rId17"/>
    <p:sldId id="275" r:id="rId18"/>
    <p:sldId id="272" r:id="rId19"/>
    <p:sldId id="277" r:id="rId20"/>
    <p:sldId id="278" r:id="rId21"/>
    <p:sldId id="276" r:id="rId22"/>
    <p:sldId id="280" r:id="rId23"/>
    <p:sldId id="281"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45" d="100"/>
          <a:sy n="45" d="100"/>
        </p:scale>
        <p:origin x="-1411" y="-6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6/19/2013</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B6F15528-21DE-4FAA-801E-634DDDAF4B2B}"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6/19/2013</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6/19/2013</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1D8BD707-D9CF-40AE-B4C6-C98DA3205C09}" type="datetimeFigureOut">
              <a:rPr lang="en-US" smtClean="0"/>
              <a:pPr/>
              <a:t>6/19/2013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6/19/2013</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6F15528-21DE-4FAA-801E-634DDDAF4B2B}"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6/19/2013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1D8BD707-D9CF-40AE-B4C6-C98DA3205C09}" type="datetimeFigureOut">
              <a:rPr lang="en-US" smtClean="0"/>
              <a:pPr/>
              <a:t>6/19/2013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6/19/2013</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1D8BD707-D9CF-40AE-B4C6-C98DA3205C09}" type="datetimeFigureOut">
              <a:rPr lang="en-US" smtClean="0"/>
              <a:pPr/>
              <a:t>6/19/2013</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D8BD707-D9CF-40AE-B4C6-C98DA3205C09}" type="datetimeFigureOut">
              <a:rPr lang="en-US" smtClean="0"/>
              <a:pPr/>
              <a:t>6/19/2013</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6F15528-21DE-4FAA-801E-634DDDAF4B2B}"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vmlDrawing" Target="../drawings/vmlDrawing1.v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sz="3200" dirty="0" smtClean="0">
                <a:solidFill>
                  <a:schemeClr val="accent1">
                    <a:lumMod val="50000"/>
                  </a:schemeClr>
                </a:solidFill>
              </a:rPr>
              <a:t>Minimization</a:t>
            </a:r>
          </a:p>
          <a:p>
            <a:r>
              <a:rPr lang="en-US" sz="2400" dirty="0" smtClean="0">
                <a:solidFill>
                  <a:schemeClr val="tx1"/>
                </a:solidFill>
              </a:rPr>
              <a:t>by</a:t>
            </a:r>
          </a:p>
          <a:p>
            <a:r>
              <a:rPr lang="en-US" sz="2400" dirty="0" smtClean="0">
                <a:solidFill>
                  <a:schemeClr val="tx1"/>
                </a:solidFill>
              </a:rPr>
              <a:t>Dr. </a:t>
            </a:r>
            <a:r>
              <a:rPr lang="en-US" sz="2400" dirty="0" err="1" smtClean="0">
                <a:solidFill>
                  <a:schemeClr val="tx1"/>
                </a:solidFill>
              </a:rPr>
              <a:t>Arshad</a:t>
            </a:r>
            <a:r>
              <a:rPr lang="en-US" sz="2400" dirty="0" smtClean="0">
                <a:solidFill>
                  <a:schemeClr val="tx1"/>
                </a:solidFill>
              </a:rPr>
              <a:t> </a:t>
            </a:r>
            <a:r>
              <a:rPr lang="en-US" sz="2400" dirty="0" err="1" smtClean="0">
                <a:solidFill>
                  <a:schemeClr val="tx1"/>
                </a:solidFill>
              </a:rPr>
              <a:t>zaheer</a:t>
            </a:r>
            <a:endParaRPr lang="en-US" sz="2400" dirty="0">
              <a:solidFill>
                <a:schemeClr val="tx1"/>
              </a:solidFill>
            </a:endParaRPr>
          </a:p>
        </p:txBody>
      </p:sp>
      <p:sp>
        <p:nvSpPr>
          <p:cNvPr id="2" name="Title 1"/>
          <p:cNvSpPr>
            <a:spLocks noGrp="1"/>
          </p:cNvSpPr>
          <p:nvPr>
            <p:ph type="ctrTitle"/>
          </p:nvPr>
        </p:nvSpPr>
        <p:spPr>
          <a:xfrm>
            <a:off x="685800" y="838200"/>
            <a:ext cx="7772400" cy="990600"/>
          </a:xfrm>
        </p:spPr>
        <p:txBody>
          <a:bodyPr>
            <a:normAutofit/>
          </a:bodyPr>
          <a:lstStyle/>
          <a:p>
            <a:pPr algn="ctr"/>
            <a:r>
              <a:rPr lang="en-US" sz="5400" b="1" dirty="0" smtClean="0">
                <a:solidFill>
                  <a:schemeClr val="tx1"/>
                </a:solidFill>
              </a:rPr>
              <a:t>Simplex Method</a:t>
            </a:r>
            <a:endParaRPr lang="en-US" sz="5400" b="1" dirty="0">
              <a:solidFill>
                <a:schemeClr val="tx1"/>
              </a:solidFill>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set</a:t>
            </a:r>
            <a:endParaRPr lang="en-US" dirty="0"/>
          </a:p>
        </p:txBody>
      </p:sp>
      <p:sp>
        <p:nvSpPr>
          <p:cNvPr id="3" name="Content Placeholder 2"/>
          <p:cNvSpPr>
            <a:spLocks noGrp="1"/>
          </p:cNvSpPr>
          <p:nvPr>
            <p:ph sz="quarter" idx="1"/>
          </p:nvPr>
        </p:nvSpPr>
        <p:spPr/>
        <p:txBody>
          <a:bodyPr/>
          <a:lstStyle/>
          <a:p>
            <a:pPr>
              <a:buNone/>
            </a:pPr>
            <a:r>
              <a:rPr lang="en-US" dirty="0" smtClean="0"/>
              <a:t>	</a:t>
            </a:r>
            <a:r>
              <a:rPr lang="en-US" sz="3200" b="1" dirty="0" smtClean="0"/>
              <a:t>f</a:t>
            </a:r>
            <a:r>
              <a:rPr lang="en-US" b="1" dirty="0" smtClean="0"/>
              <a:t> = (– 7M + 4)x1+ (– 4M+1)X2 + </a:t>
            </a:r>
            <a:r>
              <a:rPr lang="en-US" b="1" dirty="0"/>
              <a:t>MS1</a:t>
            </a:r>
            <a:r>
              <a:rPr lang="en-US" b="1" dirty="0" smtClean="0"/>
              <a:t>+ </a:t>
            </a:r>
            <a:r>
              <a:rPr lang="en-US" b="1" dirty="0"/>
              <a:t>9M</a:t>
            </a:r>
            <a:endParaRPr lang="en-US" b="1" dirty="0" smtClean="0"/>
          </a:p>
          <a:p>
            <a:pPr>
              <a:buNone/>
            </a:pPr>
            <a:r>
              <a:rPr lang="en-US" sz="2800" dirty="0" smtClean="0"/>
              <a:t>Subject to:					</a:t>
            </a:r>
          </a:p>
          <a:p>
            <a:pPr>
              <a:buNone/>
            </a:pPr>
            <a:r>
              <a:rPr lang="en-US" sz="2800" dirty="0" smtClean="0"/>
              <a:t>			3x1+ x2+  A1  = 3		………….	(4)</a:t>
            </a:r>
          </a:p>
          <a:p>
            <a:pPr>
              <a:buNone/>
            </a:pPr>
            <a:r>
              <a:rPr lang="en-US" sz="2800" dirty="0" smtClean="0"/>
              <a:t>			4x1+ 3x2 – S1 + A2= 6	………….	(5)</a:t>
            </a:r>
          </a:p>
          <a:p>
            <a:pPr>
              <a:buNone/>
            </a:pPr>
            <a:r>
              <a:rPr lang="en-US" sz="2800" dirty="0" smtClean="0"/>
              <a:t>			x1+ 2x2+ S24		………….	(6)</a:t>
            </a:r>
          </a:p>
          <a:p>
            <a:pPr>
              <a:buNone/>
            </a:pPr>
            <a:r>
              <a:rPr lang="en-US" sz="2800" dirty="0" smtClean="0"/>
              <a:t>			 x</a:t>
            </a:r>
            <a:r>
              <a:rPr lang="en-US" sz="2800" baseline="-25000" dirty="0" smtClean="0"/>
              <a:t>1, </a:t>
            </a:r>
            <a:r>
              <a:rPr lang="en-US" sz="2800" dirty="0" smtClean="0"/>
              <a:t>x</a:t>
            </a:r>
            <a:r>
              <a:rPr lang="en-US" sz="2800" baseline="-25000" dirty="0" smtClean="0"/>
              <a:t>2</a:t>
            </a:r>
            <a:r>
              <a:rPr lang="en-US" sz="2800" dirty="0" smtClean="0"/>
              <a:t>, S</a:t>
            </a:r>
            <a:r>
              <a:rPr lang="en-US" sz="2800" baseline="-25000" dirty="0" smtClean="0"/>
              <a:t>1</a:t>
            </a:r>
            <a:r>
              <a:rPr lang="en-US" sz="2800" dirty="0" smtClean="0"/>
              <a:t> , S</a:t>
            </a:r>
            <a:r>
              <a:rPr lang="en-US" sz="2800" baseline="-25000" dirty="0" smtClean="0"/>
              <a:t>2</a:t>
            </a:r>
            <a:r>
              <a:rPr lang="en-US" sz="2800" dirty="0" smtClean="0"/>
              <a:t> , A</a:t>
            </a:r>
            <a:r>
              <a:rPr lang="en-US" sz="2800" baseline="-25000" dirty="0" smtClean="0"/>
              <a:t>1</a:t>
            </a:r>
            <a:r>
              <a:rPr lang="en-US" sz="2800" dirty="0" smtClean="0"/>
              <a:t> + A</a:t>
            </a:r>
            <a:r>
              <a:rPr lang="en-US" sz="2800" baseline="-25000" dirty="0" smtClean="0"/>
              <a:t>2 </a:t>
            </a:r>
            <a:r>
              <a:rPr lang="en-US" sz="4400" baseline="-25000" dirty="0" smtClean="0"/>
              <a:t>≥</a:t>
            </a:r>
            <a:r>
              <a:rPr lang="en-US" sz="2800" dirty="0" smtClean="0"/>
              <a:t> 0</a:t>
            </a:r>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Initial Feasible Solution</a:t>
            </a:r>
            <a:endParaRPr lang="en-US" dirty="0"/>
          </a:p>
        </p:txBody>
      </p:sp>
      <p:sp>
        <p:nvSpPr>
          <p:cNvPr id="3" name="Content Placeholder 2"/>
          <p:cNvSpPr>
            <a:spLocks noGrp="1"/>
          </p:cNvSpPr>
          <p:nvPr>
            <p:ph sz="quarter" idx="1"/>
          </p:nvPr>
        </p:nvSpPr>
        <p:spPr>
          <a:xfrm>
            <a:off x="301752" y="1527048"/>
            <a:ext cx="8503920" cy="5026152"/>
          </a:xfrm>
        </p:spPr>
        <p:txBody>
          <a:bodyPr>
            <a:normAutofit/>
          </a:bodyPr>
          <a:lstStyle/>
          <a:p>
            <a:pPr>
              <a:buNone/>
            </a:pPr>
            <a:r>
              <a:rPr lang="en-US" sz="2800" dirty="0" smtClean="0"/>
              <a:t>Arbitrary values =# of Variables -- # of Equation</a:t>
            </a:r>
          </a:p>
          <a:p>
            <a:pPr>
              <a:buNone/>
            </a:pPr>
            <a:r>
              <a:rPr lang="en-US" sz="2800" dirty="0" smtClean="0"/>
              <a:t>						6	-	3 = 3	</a:t>
            </a:r>
          </a:p>
          <a:p>
            <a:pPr>
              <a:buNone/>
            </a:pPr>
            <a:r>
              <a:rPr lang="en-US" sz="2800" dirty="0" smtClean="0"/>
              <a:t>	Let x1= 0, x2 = 0, S1 = 0</a:t>
            </a:r>
          </a:p>
          <a:p>
            <a:pPr>
              <a:buNone/>
            </a:pPr>
            <a:r>
              <a:rPr lang="en-US" sz="2800" dirty="0" smtClean="0"/>
              <a:t>	Putting above values in objective functions </a:t>
            </a:r>
          </a:p>
          <a:p>
            <a:pPr>
              <a:buNone/>
            </a:pPr>
            <a:r>
              <a:rPr lang="en-US" sz="2800" dirty="0" smtClean="0"/>
              <a:t>	and equation 4-6, 		</a:t>
            </a:r>
          </a:p>
          <a:p>
            <a:pPr>
              <a:buNone/>
            </a:pPr>
            <a:r>
              <a:rPr lang="en-US" sz="2800" dirty="0" smtClean="0"/>
              <a:t>		f 	= 9M</a:t>
            </a:r>
          </a:p>
          <a:p>
            <a:pPr>
              <a:buNone/>
            </a:pPr>
            <a:r>
              <a:rPr lang="en-US" sz="2800" dirty="0" smtClean="0"/>
              <a:t>		A1 	= 3</a:t>
            </a:r>
          </a:p>
          <a:p>
            <a:pPr>
              <a:buNone/>
            </a:pPr>
            <a:r>
              <a:rPr lang="en-US" sz="2800" dirty="0" smtClean="0"/>
              <a:t>		A2	= 6</a:t>
            </a:r>
          </a:p>
          <a:p>
            <a:pPr>
              <a:buNone/>
            </a:pPr>
            <a:r>
              <a:rPr lang="en-US" sz="2800" dirty="0" smtClean="0"/>
              <a:t>		S2	= 4</a:t>
            </a:r>
          </a:p>
        </p:txBody>
      </p:sp>
      <p:sp>
        <p:nvSpPr>
          <p:cNvPr id="4" name="TextBox 3"/>
          <p:cNvSpPr txBox="1"/>
          <p:nvPr/>
        </p:nvSpPr>
        <p:spPr>
          <a:xfrm>
            <a:off x="381000" y="2281297"/>
            <a:ext cx="8458200" cy="2062103"/>
          </a:xfrm>
          <a:prstGeom prst="rect">
            <a:avLst/>
          </a:prstGeom>
          <a:solidFill>
            <a:srgbClr val="00B0F0"/>
          </a:solidFill>
        </p:spPr>
        <p:txBody>
          <a:bodyPr wrap="square" rtlCol="0">
            <a:spAutoFit/>
          </a:bodyPr>
          <a:lstStyle/>
          <a:p>
            <a:pPr algn="just"/>
            <a:r>
              <a:rPr lang="en-US" sz="3200" b="1" dirty="0" smtClean="0"/>
              <a:t>This solution is called initial feasible solution because it satisfies the Non negativity constraint and also do not have any contradiction or violation</a:t>
            </a:r>
            <a:endParaRPr lang="en-US" sz="3200" b="1"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Initial Tableau</a:t>
            </a:r>
            <a:endParaRPr lang="en-US" b="1" dirty="0"/>
          </a:p>
        </p:txBody>
      </p:sp>
      <p:pic>
        <p:nvPicPr>
          <p:cNvPr id="1026" name="Picture 2" descr="C:\Users\Administrator\Desktop\19_03.gif"/>
          <p:cNvPicPr>
            <a:picLocks noChangeAspect="1" noChangeArrowheads="1"/>
          </p:cNvPicPr>
          <p:nvPr/>
        </p:nvPicPr>
        <p:blipFill>
          <a:blip r:embed="rId3" cstate="print"/>
          <a:srcRect/>
          <a:stretch>
            <a:fillRect/>
          </a:stretch>
        </p:blipFill>
        <p:spPr bwMode="auto">
          <a:xfrm>
            <a:off x="152400" y="1905001"/>
            <a:ext cx="8839200" cy="3733799"/>
          </a:xfrm>
          <a:prstGeom prst="rect">
            <a:avLst/>
          </a:prstGeom>
          <a:noFill/>
        </p:spPr>
      </p:pic>
      <p:sp>
        <p:nvSpPr>
          <p:cNvPr id="5" name="Right Arrow 4"/>
          <p:cNvSpPr/>
          <p:nvPr/>
        </p:nvSpPr>
        <p:spPr>
          <a:xfrm rot="10800000">
            <a:off x="76199" y="3124200"/>
            <a:ext cx="533400" cy="276981"/>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Arrow 5"/>
          <p:cNvSpPr/>
          <p:nvPr/>
        </p:nvSpPr>
        <p:spPr>
          <a:xfrm rot="16200000">
            <a:off x="1104900" y="5676900"/>
            <a:ext cx="609600" cy="381000"/>
          </a:xfrm>
          <a:prstGeom prst="right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381000" y="2474655"/>
            <a:ext cx="8458200" cy="2554545"/>
          </a:xfrm>
          <a:prstGeom prst="rect">
            <a:avLst/>
          </a:prstGeom>
          <a:solidFill>
            <a:srgbClr val="00B0F0"/>
          </a:solidFill>
        </p:spPr>
        <p:txBody>
          <a:bodyPr wrap="square" rtlCol="0">
            <a:spAutoFit/>
          </a:bodyPr>
          <a:lstStyle/>
          <a:p>
            <a:pPr algn="just"/>
            <a:r>
              <a:rPr lang="en-US" sz="3200" b="1" dirty="0" smtClean="0"/>
              <a:t>This tableau is not satisfied because our criteria for minimization is non positivity of all the coefficients of objective function so we will iterate it further</a:t>
            </a:r>
          </a:p>
        </p:txBody>
      </p:sp>
      <p:sp>
        <p:nvSpPr>
          <p:cNvPr id="9" name="TextBox 8"/>
          <p:cNvSpPr txBox="1"/>
          <p:nvPr/>
        </p:nvSpPr>
        <p:spPr>
          <a:xfrm>
            <a:off x="304800" y="2474655"/>
            <a:ext cx="8534400" cy="2554545"/>
          </a:xfrm>
          <a:prstGeom prst="rect">
            <a:avLst/>
          </a:prstGeom>
          <a:solidFill>
            <a:schemeClr val="accent2">
              <a:lumMod val="40000"/>
              <a:lumOff val="60000"/>
            </a:schemeClr>
          </a:solidFill>
        </p:spPr>
        <p:txBody>
          <a:bodyPr wrap="square" rtlCol="0">
            <a:spAutoFit/>
          </a:bodyPr>
          <a:lstStyle/>
          <a:p>
            <a:r>
              <a:rPr lang="en-US" sz="3200" b="1" dirty="0" smtClean="0"/>
              <a:t>We select the entering and leaving variable, the entering variable will be with the highest positive objective function coefficient and leaving variable will be with minimum ratio</a:t>
            </a:r>
            <a:endParaRPr lang="en-US" sz="32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iterate type="lt">
                                    <p:tmPct val="5000"/>
                                  </p:iterate>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par>
                          <p:cTn id="11" fill="hold">
                            <p:stCondLst>
                              <p:cond delay="1000"/>
                            </p:stCondLst>
                            <p:childTnLst>
                              <p:par>
                                <p:cTn id="12" presetID="31" presetClass="entr" presetSubtype="0" fill="hold" grpId="0" nodeType="afterEffect">
                                  <p:stCondLst>
                                    <p:cond delay="0"/>
                                  </p:stCondLst>
                                  <p:iterate type="lt">
                                    <p:tmPct val="5000"/>
                                  </p:iterate>
                                  <p:childTnLst>
                                    <p:set>
                                      <p:cBhvr>
                                        <p:cTn id="13" dur="1" fill="hold">
                                          <p:stCondLst>
                                            <p:cond delay="0"/>
                                          </p:stCondLst>
                                        </p:cTn>
                                        <p:tgtEl>
                                          <p:spTgt spid="6"/>
                                        </p:tgtEl>
                                        <p:attrNameLst>
                                          <p:attrName>style.visibility</p:attrName>
                                        </p:attrNameLst>
                                      </p:cBhvr>
                                      <p:to>
                                        <p:strVal val="visible"/>
                                      </p:to>
                                    </p:set>
                                    <p:anim calcmode="lin" valueType="num">
                                      <p:cBhvr>
                                        <p:cTn id="14" dur="1000" fill="hold"/>
                                        <p:tgtEl>
                                          <p:spTgt spid="6"/>
                                        </p:tgtEl>
                                        <p:attrNameLst>
                                          <p:attrName>ppt_w</p:attrName>
                                        </p:attrNameLst>
                                      </p:cBhvr>
                                      <p:tavLst>
                                        <p:tav tm="0">
                                          <p:val>
                                            <p:fltVal val="0"/>
                                          </p:val>
                                        </p:tav>
                                        <p:tav tm="100000">
                                          <p:val>
                                            <p:strVal val="#ppt_w"/>
                                          </p:val>
                                        </p:tav>
                                      </p:tavLst>
                                    </p:anim>
                                    <p:anim calcmode="lin" valueType="num">
                                      <p:cBhvr>
                                        <p:cTn id="15" dur="1000" fill="hold"/>
                                        <p:tgtEl>
                                          <p:spTgt spid="6"/>
                                        </p:tgtEl>
                                        <p:attrNameLst>
                                          <p:attrName>ppt_h</p:attrName>
                                        </p:attrNameLst>
                                      </p:cBhvr>
                                      <p:tavLst>
                                        <p:tav tm="0">
                                          <p:val>
                                            <p:fltVal val="0"/>
                                          </p:val>
                                        </p:tav>
                                        <p:tav tm="100000">
                                          <p:val>
                                            <p:strVal val="#ppt_h"/>
                                          </p:val>
                                        </p:tav>
                                      </p:tavLst>
                                    </p:anim>
                                    <p:anim calcmode="lin" valueType="num">
                                      <p:cBhvr>
                                        <p:cTn id="16" dur="1000" fill="hold"/>
                                        <p:tgtEl>
                                          <p:spTgt spid="6"/>
                                        </p:tgtEl>
                                        <p:attrNameLst>
                                          <p:attrName>style.rotation</p:attrName>
                                        </p:attrNameLst>
                                      </p:cBhvr>
                                      <p:tavLst>
                                        <p:tav tm="0">
                                          <p:val>
                                            <p:fltVal val="90"/>
                                          </p:val>
                                        </p:tav>
                                        <p:tav tm="100000">
                                          <p:val>
                                            <p:fltVal val="0"/>
                                          </p:val>
                                        </p:tav>
                                      </p:tavLst>
                                    </p:anim>
                                    <p:animEffect transition="in" filter="fade">
                                      <p:cBhvr>
                                        <p:cTn id="17" dur="1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p:cTn id="22" dur="500" fill="hold"/>
                                        <p:tgtEl>
                                          <p:spTgt spid="8"/>
                                        </p:tgtEl>
                                        <p:attrNameLst>
                                          <p:attrName>ppt_w</p:attrName>
                                        </p:attrNameLst>
                                      </p:cBhvr>
                                      <p:tavLst>
                                        <p:tav tm="0">
                                          <p:val>
                                            <p:fltVal val="0"/>
                                          </p:val>
                                        </p:tav>
                                        <p:tav tm="100000">
                                          <p:val>
                                            <p:strVal val="#ppt_w"/>
                                          </p:val>
                                        </p:tav>
                                      </p:tavLst>
                                    </p:anim>
                                    <p:anim calcmode="lin" valueType="num">
                                      <p:cBhvr>
                                        <p:cTn id="23" dur="500" fill="hold"/>
                                        <p:tgtEl>
                                          <p:spTgt spid="8"/>
                                        </p:tgtEl>
                                        <p:attrNameLst>
                                          <p:attrName>ppt_h</p:attrName>
                                        </p:attrNameLst>
                                      </p:cBhvr>
                                      <p:tavLst>
                                        <p:tav tm="0">
                                          <p:val>
                                            <p:fltVal val="0"/>
                                          </p:val>
                                        </p:tav>
                                        <p:tav tm="100000">
                                          <p:val>
                                            <p:strVal val="#ppt_h"/>
                                          </p:val>
                                        </p:tav>
                                      </p:tavLst>
                                    </p:anim>
                                    <p:animEffect transition="in" filter="fade">
                                      <p:cBhvr>
                                        <p:cTn id="24" dur="500"/>
                                        <p:tgtEl>
                                          <p:spTgt spid="8"/>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xit" presetSubtype="4" fill="hold" grpId="1" nodeType="clickEffect">
                                  <p:stCondLst>
                                    <p:cond delay="0"/>
                                  </p:stCondLst>
                                  <p:childTnLst>
                                    <p:anim calcmode="lin" valueType="num">
                                      <p:cBhvr additive="base">
                                        <p:cTn id="28" dur="500"/>
                                        <p:tgtEl>
                                          <p:spTgt spid="8"/>
                                        </p:tgtEl>
                                        <p:attrNameLst>
                                          <p:attrName>ppt_x</p:attrName>
                                        </p:attrNameLst>
                                      </p:cBhvr>
                                      <p:tavLst>
                                        <p:tav tm="0">
                                          <p:val>
                                            <p:strVal val="ppt_x"/>
                                          </p:val>
                                        </p:tav>
                                        <p:tav tm="100000">
                                          <p:val>
                                            <p:strVal val="ppt_x"/>
                                          </p:val>
                                        </p:tav>
                                      </p:tavLst>
                                    </p:anim>
                                    <p:anim calcmode="lin" valueType="num">
                                      <p:cBhvr additive="base">
                                        <p:cTn id="29" dur="500"/>
                                        <p:tgtEl>
                                          <p:spTgt spid="8"/>
                                        </p:tgtEl>
                                        <p:attrNameLst>
                                          <p:attrName>ppt_y</p:attrName>
                                        </p:attrNameLst>
                                      </p:cBhvr>
                                      <p:tavLst>
                                        <p:tav tm="0">
                                          <p:val>
                                            <p:strVal val="ppt_y"/>
                                          </p:val>
                                        </p:tav>
                                        <p:tav tm="100000">
                                          <p:val>
                                            <p:strVal val="1+ppt_h/2"/>
                                          </p:val>
                                        </p:tav>
                                      </p:tavLst>
                                    </p:anim>
                                    <p:set>
                                      <p:cBhvr>
                                        <p:cTn id="30" dur="1" fill="hold">
                                          <p:stCondLst>
                                            <p:cond delay="499"/>
                                          </p:stCondLst>
                                        </p:cTn>
                                        <p:tgtEl>
                                          <p:spTgt spid="8"/>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37" presetClass="entr" presetSubtype="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fade">
                                      <p:cBhvr>
                                        <p:cTn id="35" dur="1000"/>
                                        <p:tgtEl>
                                          <p:spTgt spid="9"/>
                                        </p:tgtEl>
                                      </p:cBhvr>
                                    </p:animEffect>
                                    <p:anim calcmode="lin" valueType="num">
                                      <p:cBhvr>
                                        <p:cTn id="36" dur="1000" fill="hold"/>
                                        <p:tgtEl>
                                          <p:spTgt spid="9"/>
                                        </p:tgtEl>
                                        <p:attrNameLst>
                                          <p:attrName>ppt_x</p:attrName>
                                        </p:attrNameLst>
                                      </p:cBhvr>
                                      <p:tavLst>
                                        <p:tav tm="0">
                                          <p:val>
                                            <p:strVal val="#ppt_x"/>
                                          </p:val>
                                        </p:tav>
                                        <p:tav tm="100000">
                                          <p:val>
                                            <p:strVal val="#ppt_x"/>
                                          </p:val>
                                        </p:tav>
                                      </p:tavLst>
                                    </p:anim>
                                    <p:anim calcmode="lin" valueType="num">
                                      <p:cBhvr>
                                        <p:cTn id="37" dur="900" decel="100000" fill="hold"/>
                                        <p:tgtEl>
                                          <p:spTgt spid="9"/>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8" grpId="0" animBg="1"/>
      <p:bldP spid="8" grpId="1" animBg="1"/>
      <p:bldP spid="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Calculation</a:t>
            </a:r>
            <a:endParaRPr lang="en-US" dirty="0"/>
          </a:p>
        </p:txBody>
      </p:sp>
      <p:sp>
        <p:nvSpPr>
          <p:cNvPr id="3" name="Content Placeholder 2"/>
          <p:cNvSpPr>
            <a:spLocks noGrp="1"/>
          </p:cNvSpPr>
          <p:nvPr>
            <p:ph sz="quarter" idx="1"/>
          </p:nvPr>
        </p:nvSpPr>
        <p:spPr>
          <a:xfrm>
            <a:off x="0" y="1527048"/>
            <a:ext cx="9144000" cy="4572000"/>
          </a:xfrm>
          <a:noFill/>
        </p:spPr>
        <p:txBody>
          <a:bodyPr>
            <a:normAutofit/>
          </a:bodyPr>
          <a:lstStyle/>
          <a:p>
            <a:pPr marL="0" marR="0">
              <a:lnSpc>
                <a:spcPct val="115000"/>
              </a:lnSpc>
              <a:spcBef>
                <a:spcPts val="0"/>
              </a:spcBef>
              <a:spcAft>
                <a:spcPts val="1000"/>
              </a:spcAft>
              <a:buNone/>
            </a:pPr>
            <a:endParaRPr lang="en-US" sz="2800" dirty="0" smtClean="0">
              <a:latin typeface="Times New Roman"/>
              <a:ea typeface="Calibri"/>
              <a:cs typeface="Times New Roman"/>
            </a:endParaRPr>
          </a:p>
          <a:p>
            <a:pPr marL="0" marR="0">
              <a:lnSpc>
                <a:spcPct val="115000"/>
              </a:lnSpc>
              <a:spcBef>
                <a:spcPts val="0"/>
              </a:spcBef>
              <a:spcAft>
                <a:spcPts val="1000"/>
              </a:spcAft>
              <a:buNone/>
            </a:pPr>
            <a:endParaRPr lang="en-US" sz="2800" dirty="0" smtClean="0">
              <a:latin typeface="Times New Roman"/>
              <a:ea typeface="Calibri"/>
              <a:cs typeface="Times New Roman"/>
            </a:endParaRPr>
          </a:p>
          <a:p>
            <a:pPr marL="0" marR="0">
              <a:lnSpc>
                <a:spcPct val="115000"/>
              </a:lnSpc>
              <a:spcBef>
                <a:spcPts val="0"/>
              </a:spcBef>
              <a:spcAft>
                <a:spcPts val="1000"/>
              </a:spcAft>
              <a:buNone/>
            </a:pPr>
            <a:endParaRPr lang="en-US" sz="2800" dirty="0" smtClean="0">
              <a:latin typeface="Times New Roman"/>
              <a:ea typeface="Calibri"/>
              <a:cs typeface="Times New Roman"/>
            </a:endParaRPr>
          </a:p>
          <a:p>
            <a:pPr marL="0" marR="0">
              <a:lnSpc>
                <a:spcPct val="115000"/>
              </a:lnSpc>
              <a:spcBef>
                <a:spcPts val="0"/>
              </a:spcBef>
              <a:spcAft>
                <a:spcPts val="1000"/>
              </a:spcAft>
              <a:buNone/>
            </a:pPr>
            <a:endParaRPr lang="en-US" sz="2800" dirty="0" smtClean="0">
              <a:highlight>
                <a:srgbClr val="C0C0C0"/>
              </a:highlight>
              <a:latin typeface="Times New Roman"/>
              <a:ea typeface="Calibri"/>
              <a:cs typeface="Times New Roman"/>
            </a:endParaRPr>
          </a:p>
          <a:p>
            <a:pPr marL="0" marR="0">
              <a:lnSpc>
                <a:spcPct val="115000"/>
              </a:lnSpc>
              <a:spcBef>
                <a:spcPts val="0"/>
              </a:spcBef>
              <a:spcAft>
                <a:spcPts val="1000"/>
              </a:spcAft>
              <a:buNone/>
            </a:pPr>
            <a:r>
              <a:rPr lang="en-US" sz="2800" b="1" dirty="0" smtClean="0">
                <a:solidFill>
                  <a:srgbClr val="FF0000"/>
                </a:solidFill>
                <a:highlight>
                  <a:srgbClr val="C0C0C0"/>
                </a:highlight>
                <a:latin typeface="Times New Roman"/>
                <a:ea typeface="Calibri" pitchFamily="34" charset="0"/>
                <a:cs typeface="Times New Roman"/>
              </a:rPr>
              <a:t>			  </a:t>
            </a:r>
            <a:r>
              <a:rPr lang="en-US" sz="2500" b="1" dirty="0" smtClean="0">
                <a:solidFill>
                  <a:srgbClr val="FF0000"/>
                </a:solidFill>
                <a:latin typeface="+mj-lt"/>
                <a:ea typeface="Calibri" pitchFamily="34" charset="0"/>
                <a:cs typeface="Times New Roman" pitchFamily="18" charset="0"/>
              </a:rPr>
              <a:t>[1	1/3	  0	  0	   1/3	   0        1]</a:t>
            </a:r>
            <a:r>
              <a:rPr lang="en-US" sz="2800" dirty="0" smtClean="0">
                <a:latin typeface="Times New Roman"/>
                <a:ea typeface="Calibri"/>
                <a:cs typeface="Times New Roman"/>
              </a:rPr>
              <a:t>	</a:t>
            </a:r>
            <a:endParaRPr lang="en-US" sz="1800" dirty="0" smtClean="0">
              <a:latin typeface="Calibri"/>
              <a:ea typeface="Calibri"/>
              <a:cs typeface="Times New Roman"/>
            </a:endParaRPr>
          </a:p>
          <a:p>
            <a:pPr>
              <a:buNone/>
            </a:pPr>
            <a:endParaRPr lang="en-US" dirty="0"/>
          </a:p>
        </p:txBody>
      </p:sp>
      <p:graphicFrame>
        <p:nvGraphicFramePr>
          <p:cNvPr id="4" name="Table 3"/>
          <p:cNvGraphicFramePr>
            <a:graphicFrameLocks noGrp="1"/>
          </p:cNvGraphicFramePr>
          <p:nvPr/>
        </p:nvGraphicFramePr>
        <p:xfrm>
          <a:off x="685800" y="1676400"/>
          <a:ext cx="7772400" cy="946404"/>
        </p:xfrm>
        <a:graphic>
          <a:graphicData uri="http://schemas.openxmlformats.org/drawingml/2006/table">
            <a:tbl>
              <a:tblPr/>
              <a:tblGrid>
                <a:gridCol w="2930843"/>
                <a:gridCol w="1797367"/>
                <a:gridCol w="453390"/>
                <a:gridCol w="2590800"/>
              </a:tblGrid>
              <a:tr h="342900">
                <a:tc rowSpan="2">
                  <a:txBody>
                    <a:bodyPr/>
                    <a:lstStyle/>
                    <a:p>
                      <a:pPr marL="0" marR="0" algn="ctr">
                        <a:lnSpc>
                          <a:spcPct val="115000"/>
                        </a:lnSpc>
                        <a:spcBef>
                          <a:spcPts val="0"/>
                        </a:spcBef>
                        <a:spcAft>
                          <a:spcPts val="0"/>
                        </a:spcAft>
                      </a:pPr>
                      <a:r>
                        <a:rPr lang="en-US" sz="2700" b="1">
                          <a:solidFill>
                            <a:srgbClr val="000000"/>
                          </a:solidFill>
                          <a:latin typeface="Times New Roman"/>
                          <a:ea typeface="Times New Roman"/>
                          <a:cs typeface="Times New Roman"/>
                        </a:rPr>
                        <a:t>New Pivot Row = </a:t>
                      </a:r>
                      <a:endParaRPr lang="en-US" sz="2700">
                        <a:latin typeface="Calibri"/>
                        <a:ea typeface="Calibri"/>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2700" b="1">
                          <a:solidFill>
                            <a:srgbClr val="000000"/>
                          </a:solidFill>
                          <a:latin typeface="Times New Roman"/>
                          <a:ea typeface="Times New Roman"/>
                          <a:cs typeface="Times New Roman"/>
                        </a:rPr>
                        <a:t>1</a:t>
                      </a:r>
                      <a:endParaRPr lang="en-US" sz="2700">
                        <a:latin typeface="Calibri"/>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rowSpan="2">
                  <a:txBody>
                    <a:bodyPr/>
                    <a:lstStyle/>
                    <a:p>
                      <a:pPr marL="0" marR="0" algn="l">
                        <a:lnSpc>
                          <a:spcPct val="115000"/>
                        </a:lnSpc>
                        <a:spcBef>
                          <a:spcPts val="0"/>
                        </a:spcBef>
                        <a:spcAft>
                          <a:spcPts val="0"/>
                        </a:spcAft>
                      </a:pPr>
                      <a:r>
                        <a:rPr lang="en-US" sz="2700" b="1">
                          <a:solidFill>
                            <a:srgbClr val="000000"/>
                          </a:solidFill>
                          <a:latin typeface="Times New Roman"/>
                          <a:ea typeface="Times New Roman"/>
                          <a:cs typeface="Times New Roman"/>
                        </a:rPr>
                        <a:t>X</a:t>
                      </a:r>
                      <a:endParaRPr lang="en-US" sz="2700">
                        <a:latin typeface="Calibri"/>
                        <a:ea typeface="Calibri"/>
                        <a:cs typeface="Times New Roman"/>
                      </a:endParaRPr>
                    </a:p>
                  </a:txBody>
                  <a:tcPr marL="68580" marR="68580" marT="0" marB="0" anchor="ctr">
                    <a:lnL>
                      <a:noFill/>
                    </a:lnL>
                    <a:lnR>
                      <a:noFill/>
                    </a:lnR>
                    <a:lnT>
                      <a:noFill/>
                    </a:lnT>
                    <a:lnB>
                      <a:noFill/>
                    </a:lnB>
                  </a:tcPr>
                </a:tc>
                <a:tc rowSpan="2">
                  <a:txBody>
                    <a:bodyPr/>
                    <a:lstStyle/>
                    <a:p>
                      <a:pPr marL="0" marR="0" algn="l">
                        <a:lnSpc>
                          <a:spcPct val="115000"/>
                        </a:lnSpc>
                        <a:spcBef>
                          <a:spcPts val="0"/>
                        </a:spcBef>
                        <a:spcAft>
                          <a:spcPts val="0"/>
                        </a:spcAft>
                      </a:pPr>
                      <a:r>
                        <a:rPr lang="en-US" sz="2700" b="1">
                          <a:solidFill>
                            <a:srgbClr val="000000"/>
                          </a:solidFill>
                          <a:latin typeface="Times New Roman"/>
                          <a:ea typeface="Times New Roman"/>
                          <a:cs typeface="Times New Roman"/>
                        </a:rPr>
                        <a:t>Old Pivot Row</a:t>
                      </a:r>
                      <a:endParaRPr lang="en-US" sz="2700">
                        <a:latin typeface="Calibri"/>
                        <a:ea typeface="Calibri"/>
                        <a:cs typeface="Times New Roman"/>
                      </a:endParaRPr>
                    </a:p>
                  </a:txBody>
                  <a:tcPr marL="68580" marR="68580" marT="0" marB="0" anchor="ctr">
                    <a:lnL>
                      <a:noFill/>
                    </a:lnL>
                    <a:lnR>
                      <a:noFill/>
                    </a:lnR>
                    <a:lnT>
                      <a:noFill/>
                    </a:lnT>
                    <a:lnB>
                      <a:noFill/>
                    </a:lnB>
                  </a:tcPr>
                </a:tc>
              </a:tr>
              <a:tr h="257175">
                <a:tc vMerge="1">
                  <a:txBody>
                    <a:bodyPr/>
                    <a:lstStyle/>
                    <a:p>
                      <a:endParaRPr lang="en-US"/>
                    </a:p>
                  </a:txBody>
                  <a:tcPr/>
                </a:tc>
                <a:tc>
                  <a:txBody>
                    <a:bodyPr/>
                    <a:lstStyle/>
                    <a:p>
                      <a:pPr marL="0" marR="0" algn="ctr">
                        <a:lnSpc>
                          <a:spcPct val="115000"/>
                        </a:lnSpc>
                        <a:spcBef>
                          <a:spcPts val="0"/>
                        </a:spcBef>
                        <a:spcAft>
                          <a:spcPts val="0"/>
                        </a:spcAft>
                      </a:pPr>
                      <a:r>
                        <a:rPr lang="en-US" sz="2700" b="1" dirty="0">
                          <a:solidFill>
                            <a:srgbClr val="000000"/>
                          </a:solidFill>
                          <a:latin typeface="Times New Roman"/>
                          <a:ea typeface="Times New Roman"/>
                          <a:cs typeface="Times New Roman"/>
                        </a:rPr>
                        <a:t>Pivot No.</a:t>
                      </a:r>
                      <a:endParaRPr lang="en-US" sz="2700" dirty="0">
                        <a:latin typeface="Calibri"/>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vMerge="1">
                  <a:txBody>
                    <a:bodyPr/>
                    <a:lstStyle/>
                    <a:p>
                      <a:endParaRPr lang="en-US"/>
                    </a:p>
                  </a:txBody>
                  <a:tcPr/>
                </a:tc>
                <a:tc vMerge="1">
                  <a:txBody>
                    <a:bodyPr/>
                    <a:lstStyle/>
                    <a:p>
                      <a:endParaRPr lang="en-US"/>
                    </a:p>
                  </a:txBody>
                  <a:tcPr/>
                </a:tc>
              </a:tr>
            </a:tbl>
          </a:graphicData>
        </a:graphic>
      </p:graphicFrame>
      <p:graphicFrame>
        <p:nvGraphicFramePr>
          <p:cNvPr id="5" name="Table 4"/>
          <p:cNvGraphicFramePr>
            <a:graphicFrameLocks noGrp="1"/>
          </p:cNvGraphicFramePr>
          <p:nvPr/>
        </p:nvGraphicFramePr>
        <p:xfrm>
          <a:off x="152400" y="2664904"/>
          <a:ext cx="9144000" cy="876300"/>
        </p:xfrm>
        <a:graphic>
          <a:graphicData uri="http://schemas.openxmlformats.org/drawingml/2006/table">
            <a:tbl>
              <a:tblPr/>
              <a:tblGrid>
                <a:gridCol w="1676400"/>
                <a:gridCol w="756406"/>
                <a:gridCol w="419450"/>
                <a:gridCol w="6291744"/>
              </a:tblGrid>
              <a:tr h="342900">
                <a:tc rowSpan="2">
                  <a:txBody>
                    <a:bodyPr/>
                    <a:lstStyle/>
                    <a:p>
                      <a:pPr marL="0" marR="0" algn="ctr">
                        <a:lnSpc>
                          <a:spcPct val="115000"/>
                        </a:lnSpc>
                        <a:spcBef>
                          <a:spcPts val="0"/>
                        </a:spcBef>
                        <a:spcAft>
                          <a:spcPts val="0"/>
                        </a:spcAft>
                      </a:pPr>
                      <a:r>
                        <a:rPr lang="en-US" sz="2500" b="0" dirty="0">
                          <a:solidFill>
                            <a:srgbClr val="000000"/>
                          </a:solidFill>
                          <a:latin typeface="+mj-lt"/>
                          <a:ea typeface="Times New Roman"/>
                          <a:cs typeface="Times New Roman"/>
                        </a:rPr>
                        <a:t>New Pivot Row = </a:t>
                      </a:r>
                      <a:endParaRPr lang="en-US" sz="2500" b="0" dirty="0">
                        <a:latin typeface="+mj-lt"/>
                        <a:ea typeface="Calibri"/>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2500" b="1">
                          <a:solidFill>
                            <a:srgbClr val="000000"/>
                          </a:solidFill>
                          <a:latin typeface="+mj-lt"/>
                          <a:ea typeface="Times New Roman"/>
                          <a:cs typeface="Times New Roman"/>
                        </a:rPr>
                        <a:t>1</a:t>
                      </a:r>
                      <a:endParaRPr lang="en-US" sz="2500">
                        <a:latin typeface="+mj-lt"/>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rowSpan="2">
                  <a:txBody>
                    <a:bodyPr/>
                    <a:lstStyle/>
                    <a:p>
                      <a:pPr marL="0" marR="0" algn="l">
                        <a:lnSpc>
                          <a:spcPct val="115000"/>
                        </a:lnSpc>
                        <a:spcBef>
                          <a:spcPts val="0"/>
                        </a:spcBef>
                        <a:spcAft>
                          <a:spcPts val="0"/>
                        </a:spcAft>
                      </a:pPr>
                      <a:r>
                        <a:rPr lang="en-US" sz="2500" b="1">
                          <a:solidFill>
                            <a:srgbClr val="000000"/>
                          </a:solidFill>
                          <a:latin typeface="+mj-lt"/>
                          <a:ea typeface="Times New Roman"/>
                          <a:cs typeface="Times New Roman"/>
                        </a:rPr>
                        <a:t>X</a:t>
                      </a:r>
                      <a:endParaRPr lang="en-US" sz="2500">
                        <a:latin typeface="+mj-lt"/>
                        <a:ea typeface="Calibri"/>
                        <a:cs typeface="Times New Roman"/>
                      </a:endParaRPr>
                    </a:p>
                  </a:txBody>
                  <a:tcPr marL="68580" marR="68580" marT="0" marB="0" anchor="ctr">
                    <a:lnL>
                      <a:noFill/>
                    </a:lnL>
                    <a:lnR>
                      <a:noFill/>
                    </a:lnR>
                    <a:lnT>
                      <a:noFill/>
                    </a:lnT>
                    <a:lnB>
                      <a:noFill/>
                    </a:lnB>
                  </a:tcPr>
                </a:tc>
                <a:tc rowSpan="2">
                  <a:txBody>
                    <a:bodyPr/>
                    <a:lstStyle/>
                    <a:p>
                      <a:pPr marL="0" marR="0" algn="l">
                        <a:lnSpc>
                          <a:spcPct val="115000"/>
                        </a:lnSpc>
                        <a:spcBef>
                          <a:spcPts val="0"/>
                        </a:spcBef>
                        <a:spcAft>
                          <a:spcPts val="0"/>
                        </a:spcAft>
                      </a:pPr>
                      <a:r>
                        <a:rPr kumimoji="0" lang="en-US" sz="2500" b="0" i="0" u="none" strike="noStrike" kern="1200" cap="none" normalizeH="0" baseline="0" dirty="0" smtClean="0">
                          <a:ln>
                            <a:noFill/>
                          </a:ln>
                          <a:solidFill>
                            <a:schemeClr val="tx1"/>
                          </a:solidFill>
                          <a:effectLst/>
                          <a:latin typeface="+mj-lt"/>
                          <a:ea typeface="Calibri" pitchFamily="34" charset="0"/>
                          <a:cs typeface="Times New Roman" pitchFamily="18" charset="0"/>
                        </a:rPr>
                        <a:t>[3	1	0	0	1	0	3]</a:t>
                      </a:r>
                      <a:endParaRPr lang="en-US" sz="2500" dirty="0">
                        <a:latin typeface="+mj-lt"/>
                        <a:ea typeface="Calibri"/>
                        <a:cs typeface="Times New Roman"/>
                      </a:endParaRPr>
                    </a:p>
                  </a:txBody>
                  <a:tcPr marL="68580" marR="68580" marT="0" marB="0" anchor="ctr">
                    <a:lnL>
                      <a:noFill/>
                    </a:lnL>
                    <a:lnR>
                      <a:noFill/>
                    </a:lnR>
                    <a:lnT>
                      <a:noFill/>
                    </a:lnT>
                    <a:lnB>
                      <a:noFill/>
                    </a:lnB>
                  </a:tcPr>
                </a:tc>
              </a:tr>
              <a:tr h="257175">
                <a:tc vMerge="1">
                  <a:txBody>
                    <a:bodyPr/>
                    <a:lstStyle/>
                    <a:p>
                      <a:endParaRPr lang="en-US"/>
                    </a:p>
                  </a:txBody>
                  <a:tcPr/>
                </a:tc>
                <a:tc>
                  <a:txBody>
                    <a:bodyPr/>
                    <a:lstStyle/>
                    <a:p>
                      <a:pPr marL="0" marR="0" algn="ctr">
                        <a:lnSpc>
                          <a:spcPct val="115000"/>
                        </a:lnSpc>
                        <a:spcBef>
                          <a:spcPts val="0"/>
                        </a:spcBef>
                        <a:spcAft>
                          <a:spcPts val="0"/>
                        </a:spcAft>
                      </a:pPr>
                      <a:r>
                        <a:rPr kumimoji="0" lang="en-US" sz="2500" b="0" i="0" u="none" strike="noStrike" kern="1200" cap="none" normalizeH="0" baseline="0" dirty="0" smtClean="0">
                          <a:ln>
                            <a:noFill/>
                          </a:ln>
                          <a:solidFill>
                            <a:schemeClr val="tx1"/>
                          </a:solidFill>
                          <a:effectLst/>
                          <a:latin typeface="+mj-lt"/>
                          <a:ea typeface="Calibri" pitchFamily="34" charset="0"/>
                          <a:cs typeface="Times New Roman" pitchFamily="18" charset="0"/>
                        </a:rPr>
                        <a:t>3</a:t>
                      </a:r>
                      <a:endParaRPr lang="en-US" sz="2500" dirty="0">
                        <a:latin typeface="+mj-lt"/>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vMerge="1">
                  <a:txBody>
                    <a:bodyPr/>
                    <a:lstStyle/>
                    <a:p>
                      <a:endParaRPr lang="en-US"/>
                    </a:p>
                  </a:txBody>
                  <a:tcPr/>
                </a:tc>
                <a:tc vMerge="1">
                  <a:txBody>
                    <a:bodyPr/>
                    <a:lstStyle/>
                    <a:p>
                      <a:endParaRPr lang="en-US"/>
                    </a:p>
                  </a:txBody>
                  <a:tcPr/>
                </a:tc>
              </a:tr>
            </a:tbl>
          </a:graphicData>
        </a:graphic>
      </p:graphicFrame>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Calculation</a:t>
            </a:r>
            <a:endParaRPr lang="en-US" dirty="0"/>
          </a:p>
        </p:txBody>
      </p:sp>
      <p:sp>
        <p:nvSpPr>
          <p:cNvPr id="3" name="Content Placeholder 2"/>
          <p:cNvSpPr>
            <a:spLocks noGrp="1"/>
          </p:cNvSpPr>
          <p:nvPr>
            <p:ph sz="quarter" idx="1"/>
          </p:nvPr>
        </p:nvSpPr>
        <p:spPr>
          <a:xfrm>
            <a:off x="228600" y="1600200"/>
            <a:ext cx="8686800" cy="4572000"/>
          </a:xfrm>
        </p:spPr>
        <p:txBody>
          <a:bodyPr>
            <a:noAutofit/>
          </a:bodyPr>
          <a:lstStyle/>
          <a:p>
            <a:pPr>
              <a:buNone/>
            </a:pPr>
            <a:r>
              <a:rPr lang="en-US" sz="2000" b="1" dirty="0" smtClean="0"/>
              <a:t>New Row = Old Row – Pivot Column Coefficient x New Pivot Row</a:t>
            </a:r>
            <a:endParaRPr lang="en-US" sz="2000" dirty="0" smtClean="0"/>
          </a:p>
          <a:p>
            <a:pPr>
              <a:buNone/>
            </a:pPr>
            <a:r>
              <a:rPr lang="en-US" sz="2500" b="1" dirty="0" smtClean="0"/>
              <a:t>New A</a:t>
            </a:r>
            <a:r>
              <a:rPr lang="en-US" sz="2500" dirty="0" smtClean="0"/>
              <a:t>2</a:t>
            </a:r>
            <a:r>
              <a:rPr lang="en-US" sz="2500" b="1" dirty="0" smtClean="0"/>
              <a:t> Row</a:t>
            </a:r>
            <a:r>
              <a:rPr lang="en-US" sz="2000" dirty="0" smtClean="0"/>
              <a:t> = [4	3	-1	0	0	1	6]</a:t>
            </a:r>
          </a:p>
          <a:p>
            <a:pPr>
              <a:buNone/>
            </a:pPr>
            <a:r>
              <a:rPr lang="en-US" sz="2000" dirty="0" smtClean="0"/>
              <a:t>			- (4)[1	1/3	0	0	1/3	0	1]</a:t>
            </a:r>
          </a:p>
          <a:p>
            <a:pPr>
              <a:buNone/>
            </a:pPr>
            <a:r>
              <a:rPr lang="en-US" sz="2000" dirty="0" smtClean="0"/>
              <a:t>			</a:t>
            </a:r>
            <a:r>
              <a:rPr lang="en-US" sz="2000" dirty="0" smtClean="0">
                <a:solidFill>
                  <a:srgbClr val="FF0000"/>
                </a:solidFill>
              </a:rPr>
              <a:t>=    </a:t>
            </a:r>
            <a:r>
              <a:rPr lang="en-US" sz="2000" b="1" dirty="0" smtClean="0">
                <a:solidFill>
                  <a:srgbClr val="FF0000"/>
                </a:solidFill>
              </a:rPr>
              <a:t>[0	5/3	-1	0	-4/3	1	2]</a:t>
            </a:r>
            <a:r>
              <a:rPr lang="en-US" sz="2000" dirty="0" smtClean="0"/>
              <a:t>	</a:t>
            </a:r>
          </a:p>
          <a:p>
            <a:pPr>
              <a:buNone/>
            </a:pPr>
            <a:r>
              <a:rPr lang="en-US" sz="2500" b="1" dirty="0" smtClean="0"/>
              <a:t>New S</a:t>
            </a:r>
            <a:r>
              <a:rPr lang="en-US" sz="2500" dirty="0" smtClean="0"/>
              <a:t>2</a:t>
            </a:r>
            <a:r>
              <a:rPr lang="en-US" sz="2500" b="1" dirty="0" smtClean="0"/>
              <a:t> Row </a:t>
            </a:r>
            <a:r>
              <a:rPr lang="en-US" sz="2000" dirty="0" smtClean="0"/>
              <a:t>=[1	2	0	1	0	0	4]</a:t>
            </a:r>
          </a:p>
          <a:p>
            <a:pPr>
              <a:buNone/>
            </a:pPr>
            <a:r>
              <a:rPr lang="en-US" sz="2000" dirty="0" smtClean="0"/>
              <a:t>		            - (1)   [1	1/3	0	0	1/3	0	1]</a:t>
            </a:r>
          </a:p>
          <a:p>
            <a:pPr>
              <a:buNone/>
            </a:pPr>
            <a:r>
              <a:rPr lang="en-US" sz="2000" dirty="0" smtClean="0"/>
              <a:t>			=    </a:t>
            </a:r>
            <a:r>
              <a:rPr lang="en-US" sz="2000" b="1" dirty="0" smtClean="0">
                <a:solidFill>
                  <a:srgbClr val="FF0000"/>
                </a:solidFill>
              </a:rPr>
              <a:t>[0	5/3	0	1	-1/3	0	3]</a:t>
            </a:r>
            <a:endParaRPr lang="en-US" sz="2000" dirty="0" smtClean="0"/>
          </a:p>
          <a:p>
            <a:pPr>
              <a:buNone/>
            </a:pPr>
            <a:r>
              <a:rPr lang="en-US" sz="2000" b="1" dirty="0" smtClean="0"/>
              <a:t>New   f  Row</a:t>
            </a:r>
            <a:r>
              <a:rPr lang="en-US" sz="2000" dirty="0" smtClean="0"/>
              <a:t>    = </a:t>
            </a:r>
          </a:p>
          <a:p>
            <a:pPr>
              <a:buNone/>
            </a:pPr>
            <a:r>
              <a:rPr lang="en-US" sz="2000" dirty="0" smtClean="0"/>
              <a:t>			[7M-4	4M-1	-M	0	0	0	9M]</a:t>
            </a:r>
          </a:p>
          <a:p>
            <a:pPr>
              <a:buNone/>
            </a:pPr>
            <a:r>
              <a:rPr lang="en-US" sz="2000" dirty="0" smtClean="0"/>
              <a:t>		- (7M-4) [1	1/3	0	0	1/3	0	1]</a:t>
            </a:r>
          </a:p>
          <a:p>
            <a:pPr>
              <a:buNone/>
            </a:pPr>
            <a:r>
              <a:rPr lang="en-US" sz="2000" dirty="0" smtClean="0">
                <a:solidFill>
                  <a:srgbClr val="FF0000"/>
                </a:solidFill>
              </a:rPr>
              <a:t>			</a:t>
            </a:r>
            <a:r>
              <a:rPr lang="en-US" sz="2000" b="1" dirty="0" smtClean="0">
                <a:solidFill>
                  <a:srgbClr val="FF0000"/>
                </a:solidFill>
              </a:rPr>
              <a:t>[0      5M+1/3	-M	0       -7M+4/3	0	 2M+4]</a:t>
            </a:r>
          </a:p>
          <a:p>
            <a:pPr>
              <a:buNone/>
            </a:pPr>
            <a:r>
              <a:rPr lang="en-US" sz="2000" dirty="0" smtClean="0"/>
              <a:t>	</a:t>
            </a:r>
          </a:p>
          <a:p>
            <a:pPr>
              <a:buNone/>
            </a:pPr>
            <a:endParaRPr lang="en-US" sz="20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1000"/>
                                        <p:tgtEl>
                                          <p:spTgt spid="3">
                                            <p:txEl>
                                              <p:pRg st="2" end="2"/>
                                            </p:txEl>
                                          </p:spTgt>
                                        </p:tgtEl>
                                      </p:cBhvr>
                                    </p:animEffect>
                                    <p:anim calcmode="lin" valueType="num">
                                      <p:cBhvr>
                                        <p:cTn id="1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par>
                                <p:cTn id="17" presetID="37"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p:cTn id="27" dur="10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28" dur="1000" fill="hold"/>
                                        <p:tgtEl>
                                          <p:spTgt spid="3">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29" dur="1000"/>
                                        <p:tgtEl>
                                          <p:spTgt spid="3">
                                            <p:txEl>
                                              <p:pRg st="4" end="4"/>
                                            </p:txEl>
                                          </p:spTgt>
                                        </p:tgtEl>
                                      </p:cBhvr>
                                    </p:animEffect>
                                  </p:childTnLst>
                                </p:cTn>
                              </p:par>
                              <p:par>
                                <p:cTn id="30" presetID="29" presetClass="entr" presetSubtype="0" fill="hold"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p:cTn id="32" dur="1000" fill="hold"/>
                                        <p:tgtEl>
                                          <p:spTgt spid="3">
                                            <p:txEl>
                                              <p:pRg st="5" end="5"/>
                                            </p:txEl>
                                          </p:spTgt>
                                        </p:tgtEl>
                                        <p:attrNameLst>
                                          <p:attrName>ppt_x</p:attrName>
                                        </p:attrNameLst>
                                      </p:cBhvr>
                                      <p:tavLst>
                                        <p:tav tm="0">
                                          <p:val>
                                            <p:strVal val="#ppt_x-.2"/>
                                          </p:val>
                                        </p:tav>
                                        <p:tav tm="100000">
                                          <p:val>
                                            <p:strVal val="#ppt_x"/>
                                          </p:val>
                                        </p:tav>
                                      </p:tavLst>
                                    </p:anim>
                                    <p:anim calcmode="lin" valueType="num">
                                      <p:cBhvr>
                                        <p:cTn id="33" dur="1000" fill="hold"/>
                                        <p:tgtEl>
                                          <p:spTgt spid="3">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34" dur="1000"/>
                                        <p:tgtEl>
                                          <p:spTgt spid="3">
                                            <p:txEl>
                                              <p:pRg st="5" end="5"/>
                                            </p:txEl>
                                          </p:spTgt>
                                        </p:tgtEl>
                                      </p:cBhvr>
                                    </p:animEffect>
                                  </p:childTnLst>
                                </p:cTn>
                              </p:par>
                              <p:par>
                                <p:cTn id="35" presetID="29" presetClass="entr" presetSubtype="0"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p:cTn id="37" dur="1000" fill="hold"/>
                                        <p:tgtEl>
                                          <p:spTgt spid="3">
                                            <p:txEl>
                                              <p:pRg st="6" end="6"/>
                                            </p:txEl>
                                          </p:spTgt>
                                        </p:tgtEl>
                                        <p:attrNameLst>
                                          <p:attrName>ppt_x</p:attrName>
                                        </p:attrNameLst>
                                      </p:cBhvr>
                                      <p:tavLst>
                                        <p:tav tm="0">
                                          <p:val>
                                            <p:strVal val="#ppt_x-.2"/>
                                          </p:val>
                                        </p:tav>
                                        <p:tav tm="100000">
                                          <p:val>
                                            <p:strVal val="#ppt_x"/>
                                          </p:val>
                                        </p:tav>
                                      </p:tavLst>
                                    </p:anim>
                                    <p:anim calcmode="lin" valueType="num">
                                      <p:cBhvr>
                                        <p:cTn id="38" dur="1000" fill="hold"/>
                                        <p:tgtEl>
                                          <p:spTgt spid="3">
                                            <p:txEl>
                                              <p:pRg st="6" end="6"/>
                                            </p:txEl>
                                          </p:spTgt>
                                        </p:tgtEl>
                                        <p:attrNameLst>
                                          <p:attrName>ppt_y</p:attrName>
                                        </p:attrNameLst>
                                      </p:cBhvr>
                                      <p:tavLst>
                                        <p:tav tm="0">
                                          <p:val>
                                            <p:strVal val="#ppt_y"/>
                                          </p:val>
                                        </p:tav>
                                        <p:tav tm="100000">
                                          <p:val>
                                            <p:strVal val="#ppt_y"/>
                                          </p:val>
                                        </p:tav>
                                      </p:tavLst>
                                    </p:anim>
                                    <p:animEffect transition="in" filter="wipe(right)" prLst="gradientSize: 0.1">
                                      <p:cBhvr>
                                        <p:cTn id="39" dur="1000"/>
                                        <p:tgtEl>
                                          <p:spTgt spid="3">
                                            <p:txEl>
                                              <p:pRg st="6" end="6"/>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47" presetClass="entr" presetSubtype="0" fill="hold" nodeType="click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Effect transition="in" filter="fade">
                                      <p:cBhvr>
                                        <p:cTn id="44" dur="1000"/>
                                        <p:tgtEl>
                                          <p:spTgt spid="3">
                                            <p:txEl>
                                              <p:pRg st="7" end="7"/>
                                            </p:txEl>
                                          </p:spTgt>
                                        </p:tgtEl>
                                      </p:cBhvr>
                                    </p:animEffect>
                                    <p:anim calcmode="lin" valueType="num">
                                      <p:cBhvr>
                                        <p:cTn id="4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47" presetClass="entr" presetSubtype="0" fill="hold" nodeType="click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Effect transition="in" filter="fade">
                                      <p:cBhvr>
                                        <p:cTn id="51" dur="1000"/>
                                        <p:tgtEl>
                                          <p:spTgt spid="3">
                                            <p:txEl>
                                              <p:pRg st="8" end="8"/>
                                            </p:txEl>
                                          </p:spTgt>
                                        </p:tgtEl>
                                      </p:cBhvr>
                                    </p:animEffect>
                                    <p:anim calcmode="lin" valueType="num">
                                      <p:cBhvr>
                                        <p:cTn id="5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3" dur="1000" fill="hold"/>
                                        <p:tgtEl>
                                          <p:spTgt spid="3">
                                            <p:txEl>
                                              <p:pRg st="8" end="8"/>
                                            </p:txEl>
                                          </p:spTgt>
                                        </p:tgtEl>
                                        <p:attrNameLst>
                                          <p:attrName>ppt_y</p:attrName>
                                        </p:attrNameLst>
                                      </p:cBhvr>
                                      <p:tavLst>
                                        <p:tav tm="0">
                                          <p:val>
                                            <p:strVal val="#ppt_y-.1"/>
                                          </p:val>
                                        </p:tav>
                                        <p:tav tm="100000">
                                          <p:val>
                                            <p:strVal val="#ppt_y"/>
                                          </p:val>
                                        </p:tav>
                                      </p:tavLst>
                                    </p:anim>
                                  </p:childTnLst>
                                </p:cTn>
                              </p:par>
                              <p:par>
                                <p:cTn id="54" presetID="47" presetClass="entr" presetSubtype="0" fill="hold" nodeType="withEffect">
                                  <p:stCondLst>
                                    <p:cond delay="0"/>
                                  </p:stCondLst>
                                  <p:childTnLst>
                                    <p:set>
                                      <p:cBhvr>
                                        <p:cTn id="55" dur="1" fill="hold">
                                          <p:stCondLst>
                                            <p:cond delay="0"/>
                                          </p:stCondLst>
                                        </p:cTn>
                                        <p:tgtEl>
                                          <p:spTgt spid="3">
                                            <p:txEl>
                                              <p:pRg st="9" end="9"/>
                                            </p:txEl>
                                          </p:spTgt>
                                        </p:tgtEl>
                                        <p:attrNameLst>
                                          <p:attrName>style.visibility</p:attrName>
                                        </p:attrNameLst>
                                      </p:cBhvr>
                                      <p:to>
                                        <p:strVal val="visible"/>
                                      </p:to>
                                    </p:set>
                                    <p:animEffect transition="in" filter="fade">
                                      <p:cBhvr>
                                        <p:cTn id="56" dur="1000"/>
                                        <p:tgtEl>
                                          <p:spTgt spid="3">
                                            <p:txEl>
                                              <p:pRg st="9" end="9"/>
                                            </p:txEl>
                                          </p:spTgt>
                                        </p:tgtEl>
                                      </p:cBhvr>
                                    </p:animEffect>
                                    <p:anim calcmode="lin" valueType="num">
                                      <p:cBhvr>
                                        <p:cTn id="57"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9" end="9"/>
                                            </p:txEl>
                                          </p:spTgt>
                                        </p:tgtEl>
                                        <p:attrNameLst>
                                          <p:attrName>ppt_y</p:attrName>
                                        </p:attrNameLst>
                                      </p:cBhvr>
                                      <p:tavLst>
                                        <p:tav tm="0">
                                          <p:val>
                                            <p:strVal val="#ppt_y-.1"/>
                                          </p:val>
                                        </p:tav>
                                        <p:tav tm="100000">
                                          <p:val>
                                            <p:strVal val="#ppt_y"/>
                                          </p:val>
                                        </p:tav>
                                      </p:tavLst>
                                    </p:anim>
                                  </p:childTnLst>
                                </p:cTn>
                              </p:par>
                              <p:par>
                                <p:cTn id="59" presetID="47" presetClass="entr" presetSubtype="0" fill="hold" nodeType="withEffect">
                                  <p:stCondLst>
                                    <p:cond delay="0"/>
                                  </p:stCondLst>
                                  <p:childTnLst>
                                    <p:set>
                                      <p:cBhvr>
                                        <p:cTn id="60" dur="1" fill="hold">
                                          <p:stCondLst>
                                            <p:cond delay="0"/>
                                          </p:stCondLst>
                                        </p:cTn>
                                        <p:tgtEl>
                                          <p:spTgt spid="3">
                                            <p:txEl>
                                              <p:pRg st="10" end="10"/>
                                            </p:txEl>
                                          </p:spTgt>
                                        </p:tgtEl>
                                        <p:attrNameLst>
                                          <p:attrName>style.visibility</p:attrName>
                                        </p:attrNameLst>
                                      </p:cBhvr>
                                      <p:to>
                                        <p:strVal val="visible"/>
                                      </p:to>
                                    </p:set>
                                    <p:animEffect transition="in" filter="fade">
                                      <p:cBhvr>
                                        <p:cTn id="61" dur="1000"/>
                                        <p:tgtEl>
                                          <p:spTgt spid="3">
                                            <p:txEl>
                                              <p:pRg st="10" end="10"/>
                                            </p:txEl>
                                          </p:spTgt>
                                        </p:tgtEl>
                                      </p:cBhvr>
                                    </p:animEffect>
                                    <p:anim calcmode="lin" valueType="num">
                                      <p:cBhvr>
                                        <p:cTn id="62"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3" dur="1000" fill="hold"/>
                                        <p:tgtEl>
                                          <p:spTgt spid="3">
                                            <p:txEl>
                                              <p:pRg st="10" end="10"/>
                                            </p:txEl>
                                          </p:spTgt>
                                        </p:tgtEl>
                                        <p:attrNameLst>
                                          <p:attrName>ppt_y</p:attrName>
                                        </p:attrNameLst>
                                      </p:cBhvr>
                                      <p:tavLst>
                                        <p:tav tm="0">
                                          <p:val>
                                            <p:strVal val="#ppt_y-.1"/>
                                          </p:val>
                                        </p:tav>
                                        <p:tav tm="100000">
                                          <p:val>
                                            <p:strVal val="#ppt_y"/>
                                          </p:val>
                                        </p:tav>
                                      </p:tavLst>
                                    </p:anim>
                                  </p:childTnLst>
                                </p:cTn>
                              </p:par>
                              <p:par>
                                <p:cTn id="64" presetID="27" presetClass="entr" presetSubtype="0" fill="hold" nodeType="withEffect">
                                  <p:stCondLst>
                                    <p:cond delay="0"/>
                                  </p:stCondLst>
                                  <p:iterate type="lt">
                                    <p:tmPct val="50000"/>
                                  </p:iterate>
                                  <p:childTnLst>
                                    <p:set>
                                      <p:cBhvr>
                                        <p:cTn id="65" dur="1" fill="hold">
                                          <p:stCondLst>
                                            <p:cond delay="0"/>
                                          </p:stCondLst>
                                        </p:cTn>
                                        <p:tgtEl>
                                          <p:spTgt spid="3">
                                            <p:txEl>
                                              <p:pRg st="11" end="11"/>
                                            </p:txEl>
                                          </p:spTgt>
                                        </p:tgtEl>
                                        <p:attrNameLst>
                                          <p:attrName>style.visibility</p:attrName>
                                        </p:attrNameLst>
                                      </p:cBhvr>
                                      <p:to>
                                        <p:strVal val="visible"/>
                                      </p:to>
                                    </p:set>
                                    <p:anim calcmode="discrete" valueType="clr">
                                      <p:cBhvr override="childStyle">
                                        <p:cTn id="66" dur="80"/>
                                        <p:tgtEl>
                                          <p:spTgt spid="3">
                                            <p:txEl>
                                              <p:pRg st="11" end="1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67" dur="80"/>
                                        <p:tgtEl>
                                          <p:spTgt spid="3">
                                            <p:txEl>
                                              <p:pRg st="11" end="11"/>
                                            </p:txEl>
                                          </p:spTgt>
                                        </p:tgtEl>
                                        <p:attrNameLst>
                                          <p:attrName>fillcolor</p:attrName>
                                        </p:attrNameLst>
                                      </p:cBhvr>
                                      <p:tavLst>
                                        <p:tav tm="0">
                                          <p:val>
                                            <p:clrVal>
                                              <a:schemeClr val="accent2"/>
                                            </p:clrVal>
                                          </p:val>
                                        </p:tav>
                                        <p:tav tm="50000">
                                          <p:val>
                                            <p:clrVal>
                                              <a:schemeClr val="hlink"/>
                                            </p:clrVal>
                                          </p:val>
                                        </p:tav>
                                      </p:tavLst>
                                    </p:anim>
                                    <p:set>
                                      <p:cBhvr>
                                        <p:cTn id="68" dur="80"/>
                                        <p:tgtEl>
                                          <p:spTgt spid="3">
                                            <p:txEl>
                                              <p:pRg st="11" end="1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Tableau 1</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xmlns="" val="4213743927"/>
              </p:ext>
            </p:extLst>
          </p:nvPr>
        </p:nvGraphicFramePr>
        <p:xfrm>
          <a:off x="301625" y="2089785"/>
          <a:ext cx="8504235" cy="2804160"/>
        </p:xfrm>
        <a:graphic>
          <a:graphicData uri="http://schemas.openxmlformats.org/drawingml/2006/table">
            <a:tbl>
              <a:tblPr firstRow="1" bandRow="1">
                <a:tableStyleId>{5C22544A-7EE6-4342-B048-85BDC9FD1C3A}</a:tableStyleId>
              </a:tblPr>
              <a:tblGrid>
                <a:gridCol w="993775"/>
                <a:gridCol w="609600"/>
                <a:gridCol w="1295400"/>
                <a:gridCol w="609600"/>
                <a:gridCol w="609600"/>
                <a:gridCol w="1447800"/>
                <a:gridCol w="685800"/>
                <a:gridCol w="990600"/>
                <a:gridCol w="1262060"/>
              </a:tblGrid>
              <a:tr h="370840">
                <a:tc>
                  <a:txBody>
                    <a:bodyPr/>
                    <a:lstStyle/>
                    <a:p>
                      <a:pPr algn="ctr"/>
                      <a:r>
                        <a:rPr lang="en-US" sz="2200" dirty="0" smtClean="0"/>
                        <a:t>Basis</a:t>
                      </a:r>
                      <a:endParaRPr lang="en-US" sz="2200" dirty="0"/>
                    </a:p>
                  </a:txBody>
                  <a:tcPr/>
                </a:tc>
                <a:tc>
                  <a:txBody>
                    <a:bodyPr/>
                    <a:lstStyle/>
                    <a:p>
                      <a:pPr algn="ctr"/>
                      <a:r>
                        <a:rPr lang="en-US" sz="2200" dirty="0" smtClean="0"/>
                        <a:t>X1</a:t>
                      </a:r>
                      <a:endParaRPr lang="en-US" sz="2200" dirty="0"/>
                    </a:p>
                  </a:txBody>
                  <a:tcPr/>
                </a:tc>
                <a:tc>
                  <a:txBody>
                    <a:bodyPr/>
                    <a:lstStyle/>
                    <a:p>
                      <a:pPr algn="ctr"/>
                      <a:r>
                        <a:rPr lang="en-US" sz="2200" dirty="0" smtClean="0"/>
                        <a:t>X2</a:t>
                      </a:r>
                      <a:endParaRPr lang="en-US" sz="2200" dirty="0"/>
                    </a:p>
                  </a:txBody>
                  <a:tcPr/>
                </a:tc>
                <a:tc>
                  <a:txBody>
                    <a:bodyPr/>
                    <a:lstStyle/>
                    <a:p>
                      <a:pPr algn="ctr"/>
                      <a:r>
                        <a:rPr lang="en-US" sz="2200" dirty="0" smtClean="0"/>
                        <a:t>S1</a:t>
                      </a:r>
                      <a:endParaRPr lang="en-US" sz="2200" dirty="0"/>
                    </a:p>
                  </a:txBody>
                  <a:tcPr/>
                </a:tc>
                <a:tc>
                  <a:txBody>
                    <a:bodyPr/>
                    <a:lstStyle/>
                    <a:p>
                      <a:pPr algn="ctr"/>
                      <a:r>
                        <a:rPr lang="en-US" sz="2200" dirty="0" smtClean="0"/>
                        <a:t>S2</a:t>
                      </a:r>
                      <a:endParaRPr lang="en-US" sz="2200" dirty="0"/>
                    </a:p>
                  </a:txBody>
                  <a:tcPr/>
                </a:tc>
                <a:tc>
                  <a:txBody>
                    <a:bodyPr/>
                    <a:lstStyle/>
                    <a:p>
                      <a:pPr algn="ctr"/>
                      <a:r>
                        <a:rPr lang="en-US" sz="2200" dirty="0" smtClean="0"/>
                        <a:t>A1</a:t>
                      </a:r>
                      <a:endParaRPr lang="en-US" sz="2200" dirty="0"/>
                    </a:p>
                  </a:txBody>
                  <a:tcPr/>
                </a:tc>
                <a:tc>
                  <a:txBody>
                    <a:bodyPr/>
                    <a:lstStyle/>
                    <a:p>
                      <a:pPr algn="ctr"/>
                      <a:r>
                        <a:rPr lang="en-US" sz="2200" dirty="0" smtClean="0"/>
                        <a:t>A2</a:t>
                      </a:r>
                      <a:endParaRPr lang="en-US" sz="2200" dirty="0"/>
                    </a:p>
                  </a:txBody>
                  <a:tcPr/>
                </a:tc>
                <a:tc>
                  <a:txBody>
                    <a:bodyPr/>
                    <a:lstStyle/>
                    <a:p>
                      <a:pPr algn="ctr"/>
                      <a:r>
                        <a:rPr lang="en-US" sz="2200" dirty="0" smtClean="0"/>
                        <a:t>RHS</a:t>
                      </a:r>
                      <a:endParaRPr lang="en-US" sz="2200" dirty="0"/>
                    </a:p>
                  </a:txBody>
                  <a:tcPr/>
                </a:tc>
                <a:tc>
                  <a:txBody>
                    <a:bodyPr/>
                    <a:lstStyle/>
                    <a:p>
                      <a:pPr algn="ctr"/>
                      <a:r>
                        <a:rPr lang="en-US" sz="2200" dirty="0" smtClean="0"/>
                        <a:t>Ratio</a:t>
                      </a:r>
                      <a:endParaRPr lang="en-US" sz="2200" dirty="0"/>
                    </a:p>
                  </a:txBody>
                  <a:tcPr/>
                </a:tc>
              </a:tr>
              <a:tr h="370840">
                <a:tc>
                  <a:txBody>
                    <a:bodyPr/>
                    <a:lstStyle/>
                    <a:p>
                      <a:pPr algn="r"/>
                      <a:r>
                        <a:rPr lang="en-US" sz="2200" b="1" dirty="0" smtClean="0"/>
                        <a:t>X1</a:t>
                      </a:r>
                      <a:endParaRPr lang="en-US" sz="2200" b="1" dirty="0"/>
                    </a:p>
                  </a:txBody>
                  <a:tcPr/>
                </a:tc>
                <a:tc>
                  <a:txBody>
                    <a:bodyPr/>
                    <a:lstStyle/>
                    <a:p>
                      <a:pPr algn="ctr" fontAlgn="ctr"/>
                      <a:r>
                        <a:rPr lang="en-US" sz="2200" b="0" i="0" u="none" strike="noStrike" dirty="0" smtClean="0">
                          <a:solidFill>
                            <a:srgbClr val="000000"/>
                          </a:solidFill>
                          <a:latin typeface="+mj-lt"/>
                        </a:rPr>
                        <a:t>1</a:t>
                      </a:r>
                      <a:endParaRPr lang="en-US" sz="2200" b="0" i="0" u="none" strike="noStrike" dirty="0">
                        <a:solidFill>
                          <a:srgbClr val="000000"/>
                        </a:solidFill>
                        <a:latin typeface="+mj-lt"/>
                      </a:endParaRPr>
                    </a:p>
                  </a:txBody>
                  <a:tcPr marL="9525" marR="9525" marT="9525" marB="0" anchor="ctr"/>
                </a:tc>
                <a:tc>
                  <a:txBody>
                    <a:bodyPr/>
                    <a:lstStyle/>
                    <a:p>
                      <a:pPr algn="ctr" fontAlgn="ctr"/>
                      <a:r>
                        <a:rPr lang="en-US" sz="2200" b="0" i="0" u="none" strike="noStrike" dirty="0" smtClean="0">
                          <a:solidFill>
                            <a:srgbClr val="000000"/>
                          </a:solidFill>
                          <a:latin typeface="+mj-lt"/>
                        </a:rPr>
                        <a:t>1/3</a:t>
                      </a:r>
                      <a:endParaRPr lang="en-US" sz="2200" b="0" i="0" u="none" strike="noStrike" dirty="0">
                        <a:solidFill>
                          <a:srgbClr val="000000"/>
                        </a:solidFill>
                        <a:latin typeface="+mj-lt"/>
                      </a:endParaRPr>
                    </a:p>
                  </a:txBody>
                  <a:tcPr marL="9525" marR="9525" marT="9525" marB="0" anchor="ctr">
                    <a:solidFill>
                      <a:schemeClr val="accent2">
                        <a:lumMod val="60000"/>
                        <a:lumOff val="40000"/>
                      </a:schemeClr>
                    </a:solidFill>
                  </a:tcPr>
                </a:tc>
                <a:tc>
                  <a:txBody>
                    <a:bodyPr/>
                    <a:lstStyle/>
                    <a:p>
                      <a:pPr algn="ctr" fontAlgn="ctr"/>
                      <a:r>
                        <a:rPr lang="en-US" sz="2200" b="0" i="0" u="none" strike="noStrike" dirty="0" smtClean="0">
                          <a:solidFill>
                            <a:srgbClr val="000000"/>
                          </a:solidFill>
                          <a:latin typeface="+mj-lt"/>
                        </a:rPr>
                        <a:t>0</a:t>
                      </a:r>
                      <a:endParaRPr lang="en-US" sz="2200" b="0" i="0" u="none" strike="noStrike" dirty="0">
                        <a:solidFill>
                          <a:srgbClr val="000000"/>
                        </a:solidFill>
                        <a:latin typeface="+mj-lt"/>
                      </a:endParaRPr>
                    </a:p>
                  </a:txBody>
                  <a:tcPr marL="9525" marR="9525" marT="9525" marB="0" anchor="ctr"/>
                </a:tc>
                <a:tc>
                  <a:txBody>
                    <a:bodyPr/>
                    <a:lstStyle/>
                    <a:p>
                      <a:pPr algn="ctr" fontAlgn="ctr"/>
                      <a:r>
                        <a:rPr lang="en-US" sz="2200" b="0" i="0" u="none" strike="noStrike" dirty="0" smtClean="0">
                          <a:solidFill>
                            <a:srgbClr val="000000"/>
                          </a:solidFill>
                          <a:latin typeface="+mj-lt"/>
                        </a:rPr>
                        <a:t>0</a:t>
                      </a:r>
                      <a:endParaRPr lang="en-US" sz="2200" b="0" i="0" u="none" strike="noStrike" dirty="0">
                        <a:solidFill>
                          <a:srgbClr val="000000"/>
                        </a:solidFill>
                        <a:latin typeface="+mj-lt"/>
                      </a:endParaRPr>
                    </a:p>
                  </a:txBody>
                  <a:tcPr marL="9525" marR="9525" marT="9525" marB="0" anchor="ctr"/>
                </a:tc>
                <a:tc>
                  <a:txBody>
                    <a:bodyPr/>
                    <a:lstStyle/>
                    <a:p>
                      <a:pPr algn="ctr" fontAlgn="ctr"/>
                      <a:r>
                        <a:rPr lang="en-US" sz="2200" b="0" i="0" u="none" strike="noStrike" dirty="0" smtClean="0">
                          <a:solidFill>
                            <a:srgbClr val="000000"/>
                          </a:solidFill>
                          <a:latin typeface="+mj-lt"/>
                        </a:rPr>
                        <a:t>1/3</a:t>
                      </a:r>
                      <a:endParaRPr lang="en-US" sz="2200" b="0" i="0" u="none" strike="noStrike" dirty="0">
                        <a:solidFill>
                          <a:srgbClr val="000000"/>
                        </a:solidFill>
                        <a:latin typeface="+mj-lt"/>
                      </a:endParaRPr>
                    </a:p>
                  </a:txBody>
                  <a:tcPr marL="9525" marR="9525" marT="9525" marB="0" anchor="ctr"/>
                </a:tc>
                <a:tc>
                  <a:txBody>
                    <a:bodyPr/>
                    <a:lstStyle/>
                    <a:p>
                      <a:pPr algn="ctr" fontAlgn="ctr"/>
                      <a:r>
                        <a:rPr lang="en-US" sz="2200" b="0" i="0" u="none" strike="noStrike" dirty="0" smtClean="0">
                          <a:solidFill>
                            <a:srgbClr val="000000"/>
                          </a:solidFill>
                          <a:latin typeface="+mj-lt"/>
                        </a:rPr>
                        <a:t>0</a:t>
                      </a:r>
                      <a:endParaRPr lang="en-US" sz="2200" b="0" i="0" u="none" strike="noStrike" dirty="0">
                        <a:solidFill>
                          <a:srgbClr val="000000"/>
                        </a:solidFill>
                        <a:latin typeface="+mj-lt"/>
                      </a:endParaRPr>
                    </a:p>
                  </a:txBody>
                  <a:tcPr marL="9525" marR="9525" marT="9525" marB="0" anchor="ctr"/>
                </a:tc>
                <a:tc>
                  <a:txBody>
                    <a:bodyPr/>
                    <a:lstStyle/>
                    <a:p>
                      <a:pPr algn="ctr" fontAlgn="ctr"/>
                      <a:r>
                        <a:rPr lang="en-US" sz="2200" b="0" i="0" u="none" strike="noStrike" dirty="0" smtClean="0">
                          <a:solidFill>
                            <a:srgbClr val="000000"/>
                          </a:solidFill>
                          <a:latin typeface="+mj-lt"/>
                        </a:rPr>
                        <a:t>1</a:t>
                      </a:r>
                      <a:endParaRPr lang="en-US" sz="2200" b="0" i="0" u="none" strike="noStrike" dirty="0">
                        <a:solidFill>
                          <a:srgbClr val="000000"/>
                        </a:solidFill>
                        <a:latin typeface="+mj-lt"/>
                      </a:endParaRPr>
                    </a:p>
                  </a:txBody>
                  <a:tcPr marL="9525" marR="9525" marT="9525" marB="0" anchor="ctr"/>
                </a:tc>
                <a:tc>
                  <a:txBody>
                    <a:bodyPr/>
                    <a:lstStyle/>
                    <a:p>
                      <a:pPr algn="ctr"/>
                      <a:r>
                        <a:rPr lang="en-US" sz="2200" dirty="0" smtClean="0"/>
                        <a:t>1÷1/3=3</a:t>
                      </a:r>
                      <a:endParaRPr lang="en-US" sz="2200" dirty="0"/>
                    </a:p>
                  </a:txBody>
                  <a:tcPr/>
                </a:tc>
              </a:tr>
              <a:tr h="370840">
                <a:tc>
                  <a:txBody>
                    <a:bodyPr/>
                    <a:lstStyle/>
                    <a:p>
                      <a:pPr algn="r"/>
                      <a:r>
                        <a:rPr lang="en-US" sz="2200" b="1" dirty="0" smtClean="0"/>
                        <a:t>A2</a:t>
                      </a:r>
                      <a:endParaRPr lang="en-US" sz="2200" b="1" dirty="0"/>
                    </a:p>
                  </a:txBody>
                  <a:tcPr/>
                </a:tc>
                <a:tc>
                  <a:txBody>
                    <a:bodyPr/>
                    <a:lstStyle/>
                    <a:p>
                      <a:pPr algn="ctr" fontAlgn="ctr"/>
                      <a:r>
                        <a:rPr lang="en-US" sz="2200" b="0" i="0" u="none" strike="noStrike" dirty="0" smtClean="0">
                          <a:solidFill>
                            <a:srgbClr val="000000"/>
                          </a:solidFill>
                          <a:latin typeface="+mj-lt"/>
                        </a:rPr>
                        <a:t>0</a:t>
                      </a:r>
                      <a:endParaRPr lang="en-US" sz="2200" b="0" i="0" u="none" strike="noStrike" dirty="0">
                        <a:solidFill>
                          <a:srgbClr val="000000"/>
                        </a:solidFill>
                        <a:latin typeface="+mj-lt"/>
                      </a:endParaRPr>
                    </a:p>
                  </a:txBody>
                  <a:tcPr marL="9525" marR="9525" marT="9525" marB="0" anchor="ctr">
                    <a:solidFill>
                      <a:schemeClr val="accent2">
                        <a:lumMod val="60000"/>
                        <a:lumOff val="40000"/>
                      </a:schemeClr>
                    </a:solidFill>
                  </a:tcPr>
                </a:tc>
                <a:tc>
                  <a:txBody>
                    <a:bodyPr/>
                    <a:lstStyle/>
                    <a:p>
                      <a:pPr algn="ctr" fontAlgn="ctr"/>
                      <a:r>
                        <a:rPr lang="en-US" sz="2200" b="0" i="0" u="none" strike="noStrike" dirty="0" smtClean="0">
                          <a:solidFill>
                            <a:srgbClr val="FF0000"/>
                          </a:solidFill>
                          <a:latin typeface="+mj-lt"/>
                        </a:rPr>
                        <a:t>5/3</a:t>
                      </a:r>
                      <a:endParaRPr lang="en-US" sz="2200" b="0" i="0" u="none" strike="noStrike" dirty="0">
                        <a:solidFill>
                          <a:srgbClr val="FF0000"/>
                        </a:solidFill>
                        <a:latin typeface="+mj-lt"/>
                      </a:endParaRPr>
                    </a:p>
                  </a:txBody>
                  <a:tcPr marL="9525" marR="9525" marT="9525" marB="0" anchor="ctr">
                    <a:solidFill>
                      <a:schemeClr val="accent2">
                        <a:lumMod val="60000"/>
                        <a:lumOff val="40000"/>
                      </a:schemeClr>
                    </a:solidFill>
                  </a:tcPr>
                </a:tc>
                <a:tc>
                  <a:txBody>
                    <a:bodyPr/>
                    <a:lstStyle/>
                    <a:p>
                      <a:pPr algn="ctr" fontAlgn="ctr"/>
                      <a:r>
                        <a:rPr lang="en-US" sz="2200" b="0" i="0" u="none" strike="noStrike" dirty="0" smtClean="0">
                          <a:solidFill>
                            <a:srgbClr val="000000"/>
                          </a:solidFill>
                          <a:latin typeface="+mj-lt"/>
                        </a:rPr>
                        <a:t>-1</a:t>
                      </a:r>
                      <a:endParaRPr lang="en-US" sz="2200" b="0" i="0" u="none" strike="noStrike" dirty="0">
                        <a:solidFill>
                          <a:srgbClr val="000000"/>
                        </a:solidFill>
                        <a:latin typeface="+mj-lt"/>
                      </a:endParaRPr>
                    </a:p>
                  </a:txBody>
                  <a:tcPr marL="9525" marR="9525" marT="9525" marB="0" anchor="ctr">
                    <a:solidFill>
                      <a:schemeClr val="accent2">
                        <a:lumMod val="60000"/>
                        <a:lumOff val="40000"/>
                      </a:schemeClr>
                    </a:solidFill>
                  </a:tcPr>
                </a:tc>
                <a:tc>
                  <a:txBody>
                    <a:bodyPr/>
                    <a:lstStyle/>
                    <a:p>
                      <a:pPr algn="ctr" fontAlgn="ctr"/>
                      <a:r>
                        <a:rPr lang="en-US" sz="2200" b="0" i="0" u="none" strike="noStrike" dirty="0" smtClean="0">
                          <a:solidFill>
                            <a:srgbClr val="000000"/>
                          </a:solidFill>
                          <a:latin typeface="+mj-lt"/>
                        </a:rPr>
                        <a:t>0</a:t>
                      </a:r>
                      <a:endParaRPr lang="en-US" sz="2200" b="0" i="0" u="none" strike="noStrike" dirty="0">
                        <a:solidFill>
                          <a:srgbClr val="000000"/>
                        </a:solidFill>
                        <a:latin typeface="+mj-lt"/>
                      </a:endParaRPr>
                    </a:p>
                  </a:txBody>
                  <a:tcPr marL="9525" marR="9525" marT="9525" marB="0" anchor="ctr">
                    <a:solidFill>
                      <a:schemeClr val="accent2">
                        <a:lumMod val="60000"/>
                        <a:lumOff val="40000"/>
                      </a:schemeClr>
                    </a:solidFill>
                  </a:tcPr>
                </a:tc>
                <a:tc>
                  <a:txBody>
                    <a:bodyPr/>
                    <a:lstStyle/>
                    <a:p>
                      <a:pPr algn="ctr" fontAlgn="ctr"/>
                      <a:r>
                        <a:rPr lang="en-US" sz="2200" b="0" i="0" u="none" strike="noStrike" dirty="0" smtClean="0">
                          <a:solidFill>
                            <a:srgbClr val="000000"/>
                          </a:solidFill>
                          <a:latin typeface="+mj-lt"/>
                        </a:rPr>
                        <a:t>-4/3</a:t>
                      </a:r>
                      <a:endParaRPr lang="en-US" sz="2200" b="0" i="0" u="none" strike="noStrike" dirty="0">
                        <a:solidFill>
                          <a:srgbClr val="000000"/>
                        </a:solidFill>
                        <a:latin typeface="+mj-lt"/>
                      </a:endParaRPr>
                    </a:p>
                  </a:txBody>
                  <a:tcPr marL="9525" marR="9525" marT="9525" marB="0" anchor="ctr">
                    <a:solidFill>
                      <a:schemeClr val="accent2">
                        <a:lumMod val="60000"/>
                        <a:lumOff val="40000"/>
                      </a:schemeClr>
                    </a:solidFill>
                  </a:tcPr>
                </a:tc>
                <a:tc>
                  <a:txBody>
                    <a:bodyPr/>
                    <a:lstStyle/>
                    <a:p>
                      <a:pPr algn="ctr" fontAlgn="ctr"/>
                      <a:r>
                        <a:rPr lang="en-US" sz="2200" b="0" i="0" u="none" strike="noStrike" dirty="0" smtClean="0">
                          <a:solidFill>
                            <a:srgbClr val="000000"/>
                          </a:solidFill>
                          <a:latin typeface="+mj-lt"/>
                        </a:rPr>
                        <a:t>1</a:t>
                      </a:r>
                      <a:endParaRPr lang="en-US" sz="2200" b="0" i="0" u="none" strike="noStrike" dirty="0">
                        <a:solidFill>
                          <a:srgbClr val="000000"/>
                        </a:solidFill>
                        <a:latin typeface="+mj-lt"/>
                      </a:endParaRPr>
                    </a:p>
                  </a:txBody>
                  <a:tcPr marL="9525" marR="9525" marT="9525" marB="0" anchor="ctr">
                    <a:solidFill>
                      <a:schemeClr val="accent2">
                        <a:lumMod val="60000"/>
                        <a:lumOff val="40000"/>
                      </a:schemeClr>
                    </a:solidFill>
                  </a:tcPr>
                </a:tc>
                <a:tc>
                  <a:txBody>
                    <a:bodyPr/>
                    <a:lstStyle/>
                    <a:p>
                      <a:pPr algn="ctr" fontAlgn="ctr"/>
                      <a:r>
                        <a:rPr lang="en-US" sz="2200" b="0" i="0" u="none" strike="noStrike" dirty="0" smtClean="0">
                          <a:solidFill>
                            <a:srgbClr val="000000"/>
                          </a:solidFill>
                          <a:latin typeface="+mj-lt"/>
                        </a:rPr>
                        <a:t>2</a:t>
                      </a:r>
                      <a:endParaRPr lang="en-US" sz="2200" b="0" i="0" u="none" strike="noStrike" dirty="0">
                        <a:solidFill>
                          <a:srgbClr val="000000"/>
                        </a:solidFill>
                        <a:latin typeface="+mj-lt"/>
                      </a:endParaRPr>
                    </a:p>
                  </a:txBody>
                  <a:tcPr marL="9525" marR="9525" marT="9525" marB="0" anchor="ctr">
                    <a:solidFill>
                      <a:schemeClr val="accent2">
                        <a:lumMod val="60000"/>
                        <a:lumOff val="40000"/>
                      </a:schemeClr>
                    </a:solidFill>
                  </a:tcPr>
                </a:tc>
                <a:tc>
                  <a:txBody>
                    <a:bodyPr/>
                    <a:lstStyle/>
                    <a:p>
                      <a:pPr algn="ctr"/>
                      <a:r>
                        <a:rPr lang="en-US" sz="2200" dirty="0" smtClean="0"/>
                        <a:t>2÷5/3=</a:t>
                      </a:r>
                    </a:p>
                    <a:p>
                      <a:pPr algn="ctr"/>
                      <a:r>
                        <a:rPr lang="en-US" sz="2200" dirty="0" smtClean="0"/>
                        <a:t>1.2(min)</a:t>
                      </a:r>
                      <a:endParaRPr lang="en-US" sz="2200" dirty="0"/>
                    </a:p>
                  </a:txBody>
                  <a:tcPr/>
                </a:tc>
              </a:tr>
              <a:tr h="370840">
                <a:tc>
                  <a:txBody>
                    <a:bodyPr/>
                    <a:lstStyle/>
                    <a:p>
                      <a:pPr algn="r"/>
                      <a:r>
                        <a:rPr lang="en-US" sz="2200" b="1" dirty="0" smtClean="0"/>
                        <a:t>S2</a:t>
                      </a:r>
                      <a:endParaRPr lang="en-US" sz="2200" b="1" dirty="0"/>
                    </a:p>
                  </a:txBody>
                  <a:tcPr/>
                </a:tc>
                <a:tc>
                  <a:txBody>
                    <a:bodyPr/>
                    <a:lstStyle/>
                    <a:p>
                      <a:pPr algn="ctr" fontAlgn="ctr"/>
                      <a:r>
                        <a:rPr lang="en-US" sz="2200" b="0" i="0" u="none" strike="noStrike" dirty="0" smtClean="0">
                          <a:solidFill>
                            <a:srgbClr val="000000"/>
                          </a:solidFill>
                          <a:latin typeface="+mj-lt"/>
                        </a:rPr>
                        <a:t>0</a:t>
                      </a:r>
                      <a:endParaRPr lang="en-US" sz="2200" b="0" i="0" u="none" strike="noStrike" dirty="0">
                        <a:solidFill>
                          <a:srgbClr val="000000"/>
                        </a:solidFill>
                        <a:latin typeface="+mj-lt"/>
                      </a:endParaRPr>
                    </a:p>
                  </a:txBody>
                  <a:tcPr marL="9525" marR="9525" marT="9525" marB="0" anchor="ctr"/>
                </a:tc>
                <a:tc>
                  <a:txBody>
                    <a:bodyPr/>
                    <a:lstStyle/>
                    <a:p>
                      <a:pPr algn="ctr" fontAlgn="ctr"/>
                      <a:r>
                        <a:rPr lang="en-US" sz="2200" b="0" i="0" u="none" strike="noStrike" dirty="0" smtClean="0">
                          <a:solidFill>
                            <a:srgbClr val="000000"/>
                          </a:solidFill>
                          <a:latin typeface="+mj-lt"/>
                        </a:rPr>
                        <a:t>5/3</a:t>
                      </a:r>
                      <a:endParaRPr lang="en-US" sz="2200" b="0" i="0" u="none" strike="noStrike" dirty="0">
                        <a:solidFill>
                          <a:srgbClr val="000000"/>
                        </a:solidFill>
                        <a:latin typeface="+mj-lt"/>
                      </a:endParaRPr>
                    </a:p>
                  </a:txBody>
                  <a:tcPr marL="9525" marR="9525" marT="9525" marB="0" anchor="ctr">
                    <a:solidFill>
                      <a:schemeClr val="accent2">
                        <a:lumMod val="60000"/>
                        <a:lumOff val="40000"/>
                      </a:schemeClr>
                    </a:solidFill>
                  </a:tcPr>
                </a:tc>
                <a:tc>
                  <a:txBody>
                    <a:bodyPr/>
                    <a:lstStyle/>
                    <a:p>
                      <a:pPr algn="ctr" fontAlgn="ctr"/>
                      <a:r>
                        <a:rPr lang="en-US" sz="2200" b="0" i="0" u="none" strike="noStrike" dirty="0" smtClean="0">
                          <a:solidFill>
                            <a:srgbClr val="000000"/>
                          </a:solidFill>
                          <a:latin typeface="+mj-lt"/>
                        </a:rPr>
                        <a:t>0</a:t>
                      </a:r>
                      <a:endParaRPr lang="en-US" sz="2200" b="0" i="0" u="none" strike="noStrike" dirty="0">
                        <a:solidFill>
                          <a:srgbClr val="000000"/>
                        </a:solidFill>
                        <a:latin typeface="+mj-lt"/>
                      </a:endParaRPr>
                    </a:p>
                  </a:txBody>
                  <a:tcPr marL="9525" marR="9525" marT="9525" marB="0" anchor="ctr"/>
                </a:tc>
                <a:tc>
                  <a:txBody>
                    <a:bodyPr/>
                    <a:lstStyle/>
                    <a:p>
                      <a:pPr algn="ctr" fontAlgn="ctr"/>
                      <a:r>
                        <a:rPr lang="en-US" sz="2200" b="0" i="0" u="none" strike="noStrike" dirty="0" smtClean="0">
                          <a:solidFill>
                            <a:srgbClr val="000000"/>
                          </a:solidFill>
                          <a:latin typeface="+mj-lt"/>
                        </a:rPr>
                        <a:t>1</a:t>
                      </a:r>
                      <a:endParaRPr lang="en-US" sz="2200" b="0" i="0" u="none" strike="noStrike" dirty="0">
                        <a:solidFill>
                          <a:srgbClr val="000000"/>
                        </a:solidFill>
                        <a:latin typeface="+mj-lt"/>
                      </a:endParaRPr>
                    </a:p>
                  </a:txBody>
                  <a:tcPr marL="9525" marR="9525" marT="9525" marB="0" anchor="ctr"/>
                </a:tc>
                <a:tc>
                  <a:txBody>
                    <a:bodyPr/>
                    <a:lstStyle/>
                    <a:p>
                      <a:pPr algn="ctr" fontAlgn="ctr"/>
                      <a:r>
                        <a:rPr lang="en-US" sz="2200" b="0" i="0" u="none" strike="noStrike" dirty="0" smtClean="0">
                          <a:solidFill>
                            <a:srgbClr val="000000"/>
                          </a:solidFill>
                          <a:latin typeface="+mj-lt"/>
                        </a:rPr>
                        <a:t>-1/3</a:t>
                      </a:r>
                      <a:endParaRPr lang="en-US" sz="2200" b="0" i="0" u="none" strike="noStrike" dirty="0">
                        <a:solidFill>
                          <a:srgbClr val="000000"/>
                        </a:solidFill>
                        <a:latin typeface="+mj-lt"/>
                      </a:endParaRPr>
                    </a:p>
                  </a:txBody>
                  <a:tcPr marL="9525" marR="9525" marT="9525" marB="0" anchor="ctr"/>
                </a:tc>
                <a:tc>
                  <a:txBody>
                    <a:bodyPr/>
                    <a:lstStyle/>
                    <a:p>
                      <a:pPr algn="ctr" fontAlgn="ctr"/>
                      <a:r>
                        <a:rPr lang="en-US" sz="2200" b="0" i="0" u="none" strike="noStrike" dirty="0" smtClean="0">
                          <a:solidFill>
                            <a:srgbClr val="000000"/>
                          </a:solidFill>
                          <a:latin typeface="+mj-lt"/>
                        </a:rPr>
                        <a:t>0</a:t>
                      </a:r>
                      <a:endParaRPr lang="en-US" sz="2200" b="0" i="0" u="none" strike="noStrike" dirty="0">
                        <a:solidFill>
                          <a:srgbClr val="000000"/>
                        </a:solidFill>
                        <a:latin typeface="+mj-lt"/>
                      </a:endParaRPr>
                    </a:p>
                  </a:txBody>
                  <a:tcPr marL="9525" marR="9525" marT="9525" marB="0" anchor="ctr"/>
                </a:tc>
                <a:tc>
                  <a:txBody>
                    <a:bodyPr/>
                    <a:lstStyle/>
                    <a:p>
                      <a:pPr algn="ctr" fontAlgn="ctr"/>
                      <a:r>
                        <a:rPr lang="en-US" sz="2200" b="0" i="0" u="none" strike="noStrike" dirty="0" smtClean="0">
                          <a:solidFill>
                            <a:srgbClr val="000000"/>
                          </a:solidFill>
                          <a:latin typeface="+mj-lt"/>
                        </a:rPr>
                        <a:t>3</a:t>
                      </a:r>
                      <a:endParaRPr lang="en-US" sz="2200" b="0" i="0" u="none" strike="noStrike" dirty="0">
                        <a:solidFill>
                          <a:srgbClr val="000000"/>
                        </a:solidFill>
                        <a:latin typeface="+mj-lt"/>
                      </a:endParaRPr>
                    </a:p>
                  </a:txBody>
                  <a:tcPr marL="9525" marR="9525" marT="9525" marB="0" anchor="ctr"/>
                </a:tc>
                <a:tc>
                  <a:txBody>
                    <a:bodyPr/>
                    <a:lstStyle/>
                    <a:p>
                      <a:pPr algn="ctr"/>
                      <a:r>
                        <a:rPr lang="en-US" sz="2200" dirty="0" smtClean="0"/>
                        <a:t>3÷5/3=</a:t>
                      </a:r>
                    </a:p>
                    <a:p>
                      <a:pPr algn="ctr"/>
                      <a:r>
                        <a:rPr lang="en-US" sz="2200" dirty="0" smtClean="0"/>
                        <a:t>1.8</a:t>
                      </a:r>
                      <a:endParaRPr lang="en-US" sz="2200" dirty="0"/>
                    </a:p>
                  </a:txBody>
                  <a:tcPr/>
                </a:tc>
              </a:tr>
              <a:tr h="370840">
                <a:tc>
                  <a:txBody>
                    <a:bodyPr/>
                    <a:lstStyle/>
                    <a:p>
                      <a:pPr algn="r"/>
                      <a:r>
                        <a:rPr lang="en-US" sz="2200" b="1" dirty="0" smtClean="0"/>
                        <a:t>f</a:t>
                      </a:r>
                      <a:endParaRPr lang="en-US" sz="2200" b="1" dirty="0"/>
                    </a:p>
                  </a:txBody>
                  <a:tcPr/>
                </a:tc>
                <a:tc>
                  <a:txBody>
                    <a:bodyPr/>
                    <a:lstStyle/>
                    <a:p>
                      <a:pPr algn="ctr"/>
                      <a:r>
                        <a:rPr lang="en-US" sz="2200" dirty="0" smtClean="0"/>
                        <a:t>0</a:t>
                      </a:r>
                      <a:endParaRPr lang="en-US" sz="2200" dirty="0"/>
                    </a:p>
                  </a:txBody>
                  <a:tcPr/>
                </a:tc>
                <a:tc>
                  <a:txBody>
                    <a:bodyPr/>
                    <a:lstStyle/>
                    <a:p>
                      <a:pPr algn="ctr"/>
                      <a:r>
                        <a:rPr lang="en-US" sz="2200" dirty="0" smtClean="0"/>
                        <a:t>5M+1/3</a:t>
                      </a:r>
                      <a:endParaRPr lang="en-US" sz="2200" dirty="0"/>
                    </a:p>
                  </a:txBody>
                  <a:tcPr>
                    <a:solidFill>
                      <a:schemeClr val="accent2">
                        <a:lumMod val="60000"/>
                        <a:lumOff val="40000"/>
                      </a:schemeClr>
                    </a:solidFill>
                  </a:tcPr>
                </a:tc>
                <a:tc>
                  <a:txBody>
                    <a:bodyPr/>
                    <a:lstStyle/>
                    <a:p>
                      <a:pPr algn="ctr"/>
                      <a:r>
                        <a:rPr lang="en-US" sz="2200" dirty="0" smtClean="0"/>
                        <a:t>-M</a:t>
                      </a:r>
                      <a:endParaRPr lang="en-US" sz="2200" dirty="0"/>
                    </a:p>
                  </a:txBody>
                  <a:tcPr/>
                </a:tc>
                <a:tc>
                  <a:txBody>
                    <a:bodyPr/>
                    <a:lstStyle/>
                    <a:p>
                      <a:pPr algn="ctr"/>
                      <a:r>
                        <a:rPr lang="en-US" sz="2200" dirty="0" smtClean="0"/>
                        <a:t>0</a:t>
                      </a:r>
                      <a:endParaRPr lang="en-US" sz="2200" dirty="0"/>
                    </a:p>
                  </a:txBody>
                  <a:tcPr/>
                </a:tc>
                <a:tc>
                  <a:txBody>
                    <a:bodyPr/>
                    <a:lstStyle/>
                    <a:p>
                      <a:pPr algn="ctr"/>
                      <a:r>
                        <a:rPr lang="en-US" sz="2200" dirty="0" smtClean="0"/>
                        <a:t>-7M+4/3</a:t>
                      </a:r>
                      <a:endParaRPr lang="en-US" sz="2200" dirty="0"/>
                    </a:p>
                  </a:txBody>
                  <a:tcPr/>
                </a:tc>
                <a:tc>
                  <a:txBody>
                    <a:bodyPr/>
                    <a:lstStyle/>
                    <a:p>
                      <a:pPr algn="ctr"/>
                      <a:r>
                        <a:rPr lang="en-US" sz="2200" dirty="0" smtClean="0"/>
                        <a:t>0</a:t>
                      </a:r>
                      <a:endParaRPr lang="en-US" sz="2200" dirty="0"/>
                    </a:p>
                  </a:txBody>
                  <a:tcPr/>
                </a:tc>
                <a:tc>
                  <a:txBody>
                    <a:bodyPr/>
                    <a:lstStyle/>
                    <a:p>
                      <a:pPr algn="ctr"/>
                      <a:r>
                        <a:rPr lang="en-US" sz="2200" dirty="0" smtClean="0"/>
                        <a:t>2M+4</a:t>
                      </a:r>
                      <a:endParaRPr lang="en-US" sz="2200" dirty="0"/>
                    </a:p>
                  </a:txBody>
                  <a:tcPr/>
                </a:tc>
                <a:tc>
                  <a:txBody>
                    <a:bodyPr/>
                    <a:lstStyle/>
                    <a:p>
                      <a:pPr algn="ctr"/>
                      <a:endParaRPr lang="en-US" sz="2200" dirty="0"/>
                    </a:p>
                  </a:txBody>
                  <a:tcPr/>
                </a:tc>
              </a:tr>
            </a:tbl>
          </a:graphicData>
        </a:graphic>
      </p:graphicFrame>
      <p:sp>
        <p:nvSpPr>
          <p:cNvPr id="5" name="Freeform 4"/>
          <p:cNvSpPr>
            <a:spLocks/>
          </p:cNvSpPr>
          <p:nvPr/>
        </p:nvSpPr>
        <p:spPr bwMode="auto">
          <a:xfrm flipH="1" flipV="1">
            <a:off x="914400" y="1895474"/>
            <a:ext cx="2057400" cy="466726"/>
          </a:xfrm>
          <a:custGeom>
            <a:avLst/>
            <a:gdLst>
              <a:gd name="T0" fmla="*/ 299 w 2011"/>
              <a:gd name="T1" fmla="*/ 0 h 1920"/>
              <a:gd name="T2" fmla="*/ 51 w 2011"/>
              <a:gd name="T3" fmla="*/ 544 h 1920"/>
              <a:gd name="T4" fmla="*/ 99 w 2011"/>
              <a:gd name="T5" fmla="*/ 1160 h 1920"/>
              <a:gd name="T6" fmla="*/ 643 w 2011"/>
              <a:gd name="T7" fmla="*/ 1752 h 1920"/>
              <a:gd name="T8" fmla="*/ 2011 w 2011"/>
              <a:gd name="T9" fmla="*/ 1920 h 1920"/>
            </a:gdLst>
            <a:ahLst/>
            <a:cxnLst>
              <a:cxn ang="0">
                <a:pos x="T0" y="T1"/>
              </a:cxn>
              <a:cxn ang="0">
                <a:pos x="T2" y="T3"/>
              </a:cxn>
              <a:cxn ang="0">
                <a:pos x="T4" y="T5"/>
              </a:cxn>
              <a:cxn ang="0">
                <a:pos x="T6" y="T7"/>
              </a:cxn>
              <a:cxn ang="0">
                <a:pos x="T8" y="T9"/>
              </a:cxn>
            </a:cxnLst>
            <a:rect l="0" t="0" r="r" b="b"/>
            <a:pathLst>
              <a:path w="2011" h="1920">
                <a:moveTo>
                  <a:pt x="299" y="0"/>
                </a:moveTo>
                <a:cubicBezTo>
                  <a:pt x="258" y="91"/>
                  <a:pt x="84" y="351"/>
                  <a:pt x="51" y="544"/>
                </a:cubicBezTo>
                <a:cubicBezTo>
                  <a:pt x="18" y="737"/>
                  <a:pt x="0" y="959"/>
                  <a:pt x="99" y="1160"/>
                </a:cubicBezTo>
                <a:cubicBezTo>
                  <a:pt x="198" y="1361"/>
                  <a:pt x="324" y="1625"/>
                  <a:pt x="643" y="1752"/>
                </a:cubicBezTo>
                <a:cubicBezTo>
                  <a:pt x="962" y="1879"/>
                  <a:pt x="1726" y="1885"/>
                  <a:pt x="2011" y="1920"/>
                </a:cubicBezTo>
              </a:path>
            </a:pathLst>
          </a:custGeom>
          <a:noFill/>
          <a:ln w="57150" cmpd="sng">
            <a:solidFill>
              <a:schemeClr val="folHlink"/>
            </a:solidFill>
            <a:round/>
            <a:headEnd/>
            <a:tailEnd type="triangle" w="med" len="med"/>
          </a:ln>
          <a:effectLst>
            <a:outerShdw dist="17961" dir="2700000" algn="ctr" rotWithShape="0">
              <a:schemeClr val="tx1"/>
            </a:outerShdw>
          </a:effectLst>
          <a:extLst/>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endParaRPr lang="en-US">
              <a:effectLst>
                <a:outerShdw blurRad="38100" dist="38100" dir="2700000" algn="tl">
                  <a:srgbClr val="000000">
                    <a:alpha val="43137"/>
                  </a:srgbClr>
                </a:outerShdw>
              </a:effectLst>
            </a:endParaRPr>
          </a:p>
        </p:txBody>
      </p:sp>
      <p:sp>
        <p:nvSpPr>
          <p:cNvPr id="6" name="Right Arrow 5"/>
          <p:cNvSpPr/>
          <p:nvPr/>
        </p:nvSpPr>
        <p:spPr>
          <a:xfrm rot="10800000">
            <a:off x="228599" y="3048000"/>
            <a:ext cx="533400" cy="276979"/>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6"/>
          <p:cNvSpPr/>
          <p:nvPr/>
        </p:nvSpPr>
        <p:spPr>
          <a:xfrm rot="16200000">
            <a:off x="2310190" y="5005010"/>
            <a:ext cx="533400" cy="276979"/>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304800" y="2129802"/>
            <a:ext cx="8458200" cy="2554545"/>
          </a:xfrm>
          <a:prstGeom prst="rect">
            <a:avLst/>
          </a:prstGeom>
          <a:solidFill>
            <a:srgbClr val="00B0F0"/>
          </a:solidFill>
        </p:spPr>
        <p:txBody>
          <a:bodyPr wrap="square" rtlCol="0">
            <a:spAutoFit/>
          </a:bodyPr>
          <a:lstStyle/>
          <a:p>
            <a:pPr algn="just"/>
            <a:r>
              <a:rPr lang="en-US" sz="3200" b="1" dirty="0" smtClean="0"/>
              <a:t>This tableau does not fulfill condition of optimality because our criteria for minimization is non positivity of all the coefficients of objective function so we will iterate it further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par>
                          <p:cTn id="10" fill="hold">
                            <p:stCondLst>
                              <p:cond delay="500"/>
                            </p:stCondLst>
                            <p:childTnLst>
                              <p:par>
                                <p:cTn id="11" presetID="31" presetClass="entr" presetSubtype="0" fill="hold" grpId="0" nodeType="afterEffect">
                                  <p:stCondLst>
                                    <p:cond delay="0"/>
                                  </p:stCondLst>
                                  <p:iterate type="lt">
                                    <p:tmPct val="5000"/>
                                  </p:iterate>
                                  <p:childTnLst>
                                    <p:set>
                                      <p:cBhvr>
                                        <p:cTn id="12" dur="1" fill="hold">
                                          <p:stCondLst>
                                            <p:cond delay="0"/>
                                          </p:stCondLst>
                                        </p:cTn>
                                        <p:tgtEl>
                                          <p:spTgt spid="6"/>
                                        </p:tgtEl>
                                        <p:attrNameLst>
                                          <p:attrName>style.visibility</p:attrName>
                                        </p:attrNameLst>
                                      </p:cBhvr>
                                      <p:to>
                                        <p:strVal val="visible"/>
                                      </p:to>
                                    </p:set>
                                    <p:anim calcmode="lin" valueType="num">
                                      <p:cBhvr>
                                        <p:cTn id="13" dur="1000" fill="hold"/>
                                        <p:tgtEl>
                                          <p:spTgt spid="6"/>
                                        </p:tgtEl>
                                        <p:attrNameLst>
                                          <p:attrName>ppt_w</p:attrName>
                                        </p:attrNameLst>
                                      </p:cBhvr>
                                      <p:tavLst>
                                        <p:tav tm="0">
                                          <p:val>
                                            <p:fltVal val="0"/>
                                          </p:val>
                                        </p:tav>
                                        <p:tav tm="100000">
                                          <p:val>
                                            <p:strVal val="#ppt_w"/>
                                          </p:val>
                                        </p:tav>
                                      </p:tavLst>
                                    </p:anim>
                                    <p:anim calcmode="lin" valueType="num">
                                      <p:cBhvr>
                                        <p:cTn id="14" dur="1000" fill="hold"/>
                                        <p:tgtEl>
                                          <p:spTgt spid="6"/>
                                        </p:tgtEl>
                                        <p:attrNameLst>
                                          <p:attrName>ppt_h</p:attrName>
                                        </p:attrNameLst>
                                      </p:cBhvr>
                                      <p:tavLst>
                                        <p:tav tm="0">
                                          <p:val>
                                            <p:fltVal val="0"/>
                                          </p:val>
                                        </p:tav>
                                        <p:tav tm="100000">
                                          <p:val>
                                            <p:strVal val="#ppt_h"/>
                                          </p:val>
                                        </p:tav>
                                      </p:tavLst>
                                    </p:anim>
                                    <p:anim calcmode="lin" valueType="num">
                                      <p:cBhvr>
                                        <p:cTn id="15" dur="1000" fill="hold"/>
                                        <p:tgtEl>
                                          <p:spTgt spid="6"/>
                                        </p:tgtEl>
                                        <p:attrNameLst>
                                          <p:attrName>style.rotation</p:attrName>
                                        </p:attrNameLst>
                                      </p:cBhvr>
                                      <p:tavLst>
                                        <p:tav tm="0">
                                          <p:val>
                                            <p:fltVal val="90"/>
                                          </p:val>
                                        </p:tav>
                                        <p:tav tm="100000">
                                          <p:val>
                                            <p:fltVal val="0"/>
                                          </p:val>
                                        </p:tav>
                                      </p:tavLst>
                                    </p:anim>
                                    <p:animEffect transition="in" filter="fade">
                                      <p:cBhvr>
                                        <p:cTn id="16" dur="1000"/>
                                        <p:tgtEl>
                                          <p:spTgt spid="6"/>
                                        </p:tgtEl>
                                      </p:cBhvr>
                                    </p:animEffect>
                                  </p:childTnLst>
                                </p:cTn>
                              </p:par>
                            </p:childTnLst>
                          </p:cTn>
                        </p:par>
                        <p:par>
                          <p:cTn id="17" fill="hold">
                            <p:stCondLst>
                              <p:cond delay="1500"/>
                            </p:stCondLst>
                            <p:childTnLst>
                              <p:par>
                                <p:cTn id="18" presetID="31" presetClass="entr" presetSubtype="0" fill="hold" grpId="0" nodeType="afterEffect">
                                  <p:stCondLst>
                                    <p:cond delay="0"/>
                                  </p:stCondLst>
                                  <p:iterate type="lt">
                                    <p:tmPct val="5000"/>
                                  </p:iterate>
                                  <p:childTnLst>
                                    <p:set>
                                      <p:cBhvr>
                                        <p:cTn id="19" dur="1" fill="hold">
                                          <p:stCondLst>
                                            <p:cond delay="0"/>
                                          </p:stCondLst>
                                        </p:cTn>
                                        <p:tgtEl>
                                          <p:spTgt spid="7"/>
                                        </p:tgtEl>
                                        <p:attrNameLst>
                                          <p:attrName>style.visibility</p:attrName>
                                        </p:attrNameLst>
                                      </p:cBhvr>
                                      <p:to>
                                        <p:strVal val="visible"/>
                                      </p:to>
                                    </p:set>
                                    <p:anim calcmode="lin" valueType="num">
                                      <p:cBhvr>
                                        <p:cTn id="20" dur="1000" fill="hold"/>
                                        <p:tgtEl>
                                          <p:spTgt spid="7"/>
                                        </p:tgtEl>
                                        <p:attrNameLst>
                                          <p:attrName>ppt_w</p:attrName>
                                        </p:attrNameLst>
                                      </p:cBhvr>
                                      <p:tavLst>
                                        <p:tav tm="0">
                                          <p:val>
                                            <p:fltVal val="0"/>
                                          </p:val>
                                        </p:tav>
                                        <p:tav tm="100000">
                                          <p:val>
                                            <p:strVal val="#ppt_w"/>
                                          </p:val>
                                        </p:tav>
                                      </p:tavLst>
                                    </p:anim>
                                    <p:anim calcmode="lin" valueType="num">
                                      <p:cBhvr>
                                        <p:cTn id="21" dur="1000" fill="hold"/>
                                        <p:tgtEl>
                                          <p:spTgt spid="7"/>
                                        </p:tgtEl>
                                        <p:attrNameLst>
                                          <p:attrName>ppt_h</p:attrName>
                                        </p:attrNameLst>
                                      </p:cBhvr>
                                      <p:tavLst>
                                        <p:tav tm="0">
                                          <p:val>
                                            <p:fltVal val="0"/>
                                          </p:val>
                                        </p:tav>
                                        <p:tav tm="100000">
                                          <p:val>
                                            <p:strVal val="#ppt_h"/>
                                          </p:val>
                                        </p:tav>
                                      </p:tavLst>
                                    </p:anim>
                                    <p:anim calcmode="lin" valueType="num">
                                      <p:cBhvr>
                                        <p:cTn id="22" dur="1000" fill="hold"/>
                                        <p:tgtEl>
                                          <p:spTgt spid="7"/>
                                        </p:tgtEl>
                                        <p:attrNameLst>
                                          <p:attrName>style.rotation</p:attrName>
                                        </p:attrNameLst>
                                      </p:cBhvr>
                                      <p:tavLst>
                                        <p:tav tm="0">
                                          <p:val>
                                            <p:fltVal val="90"/>
                                          </p:val>
                                        </p:tav>
                                        <p:tav tm="100000">
                                          <p:val>
                                            <p:fltVal val="0"/>
                                          </p:val>
                                        </p:tav>
                                      </p:tavLst>
                                    </p:anim>
                                    <p:animEffect transition="in" filter="fade">
                                      <p:cBhvr>
                                        <p:cTn id="23" dur="100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p:cTn id="28" dur="500" fill="hold"/>
                                        <p:tgtEl>
                                          <p:spTgt spid="8"/>
                                        </p:tgtEl>
                                        <p:attrNameLst>
                                          <p:attrName>ppt_w</p:attrName>
                                        </p:attrNameLst>
                                      </p:cBhvr>
                                      <p:tavLst>
                                        <p:tav tm="0">
                                          <p:val>
                                            <p:fltVal val="0"/>
                                          </p:val>
                                        </p:tav>
                                        <p:tav tm="100000">
                                          <p:val>
                                            <p:strVal val="#ppt_w"/>
                                          </p:val>
                                        </p:tav>
                                      </p:tavLst>
                                    </p:anim>
                                    <p:anim calcmode="lin" valueType="num">
                                      <p:cBhvr>
                                        <p:cTn id="29" dur="500" fill="hold"/>
                                        <p:tgtEl>
                                          <p:spTgt spid="8"/>
                                        </p:tgtEl>
                                        <p:attrNameLst>
                                          <p:attrName>ppt_h</p:attrName>
                                        </p:attrNameLst>
                                      </p:cBhvr>
                                      <p:tavLst>
                                        <p:tav tm="0">
                                          <p:val>
                                            <p:fltVal val="0"/>
                                          </p:val>
                                        </p:tav>
                                        <p:tav tm="100000">
                                          <p:val>
                                            <p:strVal val="#ppt_h"/>
                                          </p:val>
                                        </p:tav>
                                      </p:tavLst>
                                    </p:anim>
                                    <p:animEffect transition="in" filter="fade">
                                      <p:cBhvr>
                                        <p:cTn id="30" dur="500"/>
                                        <p:tgtEl>
                                          <p:spTgt spid="8"/>
                                        </p:tgtEl>
                                      </p:cBhvr>
                                    </p:animEffect>
                                  </p:childTnLst>
                                </p:cTn>
                              </p:par>
                            </p:childTnLst>
                          </p:cTn>
                        </p:par>
                      </p:childTnLst>
                    </p:cTn>
                  </p:par>
                  <p:par>
                    <p:cTn id="31" fill="hold">
                      <p:stCondLst>
                        <p:cond delay="indefinite"/>
                      </p:stCondLst>
                      <p:childTnLst>
                        <p:par>
                          <p:cTn id="32" fill="hold">
                            <p:stCondLst>
                              <p:cond delay="0"/>
                            </p:stCondLst>
                            <p:childTnLst>
                              <p:par>
                                <p:cTn id="33" presetID="2" presetClass="exit" presetSubtype="4" fill="hold" grpId="1" nodeType="clickEffect">
                                  <p:stCondLst>
                                    <p:cond delay="0"/>
                                  </p:stCondLst>
                                  <p:childTnLst>
                                    <p:anim calcmode="lin" valueType="num">
                                      <p:cBhvr additive="base">
                                        <p:cTn id="34" dur="500"/>
                                        <p:tgtEl>
                                          <p:spTgt spid="8"/>
                                        </p:tgtEl>
                                        <p:attrNameLst>
                                          <p:attrName>ppt_x</p:attrName>
                                        </p:attrNameLst>
                                      </p:cBhvr>
                                      <p:tavLst>
                                        <p:tav tm="0">
                                          <p:val>
                                            <p:strVal val="ppt_x"/>
                                          </p:val>
                                        </p:tav>
                                        <p:tav tm="100000">
                                          <p:val>
                                            <p:strVal val="ppt_x"/>
                                          </p:val>
                                        </p:tav>
                                      </p:tavLst>
                                    </p:anim>
                                    <p:anim calcmode="lin" valueType="num">
                                      <p:cBhvr additive="base">
                                        <p:cTn id="35" dur="500"/>
                                        <p:tgtEl>
                                          <p:spTgt spid="8"/>
                                        </p:tgtEl>
                                        <p:attrNameLst>
                                          <p:attrName>ppt_y</p:attrName>
                                        </p:attrNameLst>
                                      </p:cBhvr>
                                      <p:tavLst>
                                        <p:tav tm="0">
                                          <p:val>
                                            <p:strVal val="ppt_y"/>
                                          </p:val>
                                        </p:tav>
                                        <p:tav tm="100000">
                                          <p:val>
                                            <p:strVal val="1+ppt_h/2"/>
                                          </p:val>
                                        </p:tav>
                                      </p:tavLst>
                                    </p:anim>
                                    <p:set>
                                      <p:cBhvr>
                                        <p:cTn id="36"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8" grpId="1"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Calculation</a:t>
            </a:r>
            <a:endParaRPr lang="en-US" dirty="0"/>
          </a:p>
        </p:txBody>
      </p:sp>
      <p:sp>
        <p:nvSpPr>
          <p:cNvPr id="3" name="Content Placeholder 2"/>
          <p:cNvSpPr>
            <a:spLocks noGrp="1"/>
          </p:cNvSpPr>
          <p:nvPr>
            <p:ph sz="quarter" idx="1"/>
          </p:nvPr>
        </p:nvSpPr>
        <p:spPr>
          <a:xfrm>
            <a:off x="0" y="1527048"/>
            <a:ext cx="9144000" cy="4572000"/>
          </a:xfrm>
          <a:noFill/>
        </p:spPr>
        <p:txBody>
          <a:bodyPr>
            <a:normAutofit fontScale="92500" lnSpcReduction="10000"/>
          </a:bodyPr>
          <a:lstStyle/>
          <a:p>
            <a:pPr marL="0" marR="0">
              <a:lnSpc>
                <a:spcPct val="115000"/>
              </a:lnSpc>
              <a:spcBef>
                <a:spcPts val="0"/>
              </a:spcBef>
              <a:spcAft>
                <a:spcPts val="1000"/>
              </a:spcAft>
              <a:buNone/>
            </a:pPr>
            <a:endParaRPr lang="en-US" sz="2800" dirty="0" smtClean="0">
              <a:latin typeface="Times New Roman"/>
              <a:ea typeface="Calibri"/>
              <a:cs typeface="Times New Roman"/>
            </a:endParaRPr>
          </a:p>
          <a:p>
            <a:pPr marL="0" marR="0">
              <a:lnSpc>
                <a:spcPct val="115000"/>
              </a:lnSpc>
              <a:spcBef>
                <a:spcPts val="0"/>
              </a:spcBef>
              <a:spcAft>
                <a:spcPts val="1000"/>
              </a:spcAft>
              <a:buNone/>
            </a:pPr>
            <a:endParaRPr lang="en-US" sz="2800" dirty="0" smtClean="0">
              <a:latin typeface="Times New Roman"/>
              <a:ea typeface="Calibri"/>
              <a:cs typeface="Times New Roman"/>
            </a:endParaRPr>
          </a:p>
          <a:p>
            <a:pPr marL="0" marR="0">
              <a:lnSpc>
                <a:spcPct val="115000"/>
              </a:lnSpc>
              <a:spcBef>
                <a:spcPts val="0"/>
              </a:spcBef>
              <a:spcAft>
                <a:spcPts val="1000"/>
              </a:spcAft>
              <a:buNone/>
            </a:pPr>
            <a:endParaRPr lang="en-US" sz="2800" dirty="0" smtClean="0">
              <a:latin typeface="Times New Roman"/>
              <a:ea typeface="Calibri"/>
              <a:cs typeface="Times New Roman"/>
            </a:endParaRPr>
          </a:p>
          <a:p>
            <a:pPr marL="0" marR="0">
              <a:lnSpc>
                <a:spcPct val="115000"/>
              </a:lnSpc>
              <a:spcBef>
                <a:spcPts val="0"/>
              </a:spcBef>
              <a:spcAft>
                <a:spcPts val="1000"/>
              </a:spcAft>
              <a:buNone/>
            </a:pPr>
            <a:endParaRPr lang="en-US" sz="2800" dirty="0" smtClean="0">
              <a:highlight>
                <a:srgbClr val="C0C0C0"/>
              </a:highlight>
              <a:latin typeface="Times New Roman"/>
              <a:ea typeface="Calibri"/>
              <a:cs typeface="Times New Roman"/>
            </a:endParaRPr>
          </a:p>
          <a:p>
            <a:pPr marL="0" marR="0">
              <a:lnSpc>
                <a:spcPct val="115000"/>
              </a:lnSpc>
              <a:spcBef>
                <a:spcPts val="0"/>
              </a:spcBef>
              <a:spcAft>
                <a:spcPts val="1000"/>
              </a:spcAft>
              <a:buNone/>
            </a:pPr>
            <a:r>
              <a:rPr lang="en-US" sz="2800" b="1" dirty="0" smtClean="0">
                <a:solidFill>
                  <a:srgbClr val="FF0000"/>
                </a:solidFill>
                <a:highlight>
                  <a:srgbClr val="C0C0C0"/>
                </a:highlight>
                <a:latin typeface="Times New Roman"/>
                <a:ea typeface="Calibri" pitchFamily="34" charset="0"/>
                <a:cs typeface="Times New Roman"/>
              </a:rPr>
              <a:t>			</a:t>
            </a:r>
          </a:p>
          <a:p>
            <a:pPr marL="0" marR="0">
              <a:lnSpc>
                <a:spcPct val="115000"/>
              </a:lnSpc>
              <a:spcBef>
                <a:spcPts val="0"/>
              </a:spcBef>
              <a:spcAft>
                <a:spcPts val="1000"/>
              </a:spcAft>
              <a:buNone/>
            </a:pPr>
            <a:r>
              <a:rPr lang="en-US" sz="2800" b="1" dirty="0" smtClean="0">
                <a:solidFill>
                  <a:srgbClr val="FF0000"/>
                </a:solidFill>
                <a:highlight>
                  <a:srgbClr val="C0C0C0"/>
                </a:highlight>
                <a:latin typeface="Times New Roman"/>
                <a:ea typeface="Calibri" pitchFamily="34" charset="0"/>
                <a:cs typeface="Times New Roman"/>
              </a:rPr>
              <a:t> </a:t>
            </a:r>
          </a:p>
          <a:p>
            <a:pPr marL="0" marR="0">
              <a:lnSpc>
                <a:spcPct val="115000"/>
              </a:lnSpc>
              <a:spcBef>
                <a:spcPts val="0"/>
              </a:spcBef>
              <a:spcAft>
                <a:spcPts val="1000"/>
              </a:spcAft>
              <a:buNone/>
            </a:pPr>
            <a:endParaRPr lang="en-US" sz="2800" b="1" dirty="0" smtClean="0">
              <a:solidFill>
                <a:srgbClr val="FF0000"/>
              </a:solidFill>
              <a:highlight>
                <a:srgbClr val="C0C0C0"/>
              </a:highlight>
              <a:latin typeface="Times New Roman"/>
              <a:ea typeface="Calibri" pitchFamily="34" charset="0"/>
              <a:cs typeface="Times New Roman"/>
            </a:endParaRPr>
          </a:p>
          <a:p>
            <a:pPr marL="0" marR="0">
              <a:lnSpc>
                <a:spcPct val="115000"/>
              </a:lnSpc>
              <a:spcBef>
                <a:spcPts val="0"/>
              </a:spcBef>
              <a:spcAft>
                <a:spcPts val="1000"/>
              </a:spcAft>
              <a:buNone/>
            </a:pPr>
            <a:r>
              <a:rPr lang="en-US" sz="2800" dirty="0" smtClean="0">
                <a:latin typeface="Times New Roman"/>
                <a:ea typeface="Calibri"/>
                <a:cs typeface="Times New Roman"/>
              </a:rPr>
              <a:t>	</a:t>
            </a:r>
            <a:endParaRPr lang="en-US" sz="1800" dirty="0" smtClean="0">
              <a:latin typeface="Calibri"/>
              <a:ea typeface="Calibri"/>
              <a:cs typeface="Times New Roman"/>
            </a:endParaRPr>
          </a:p>
          <a:p>
            <a:pPr>
              <a:buNone/>
            </a:pPr>
            <a:endParaRPr lang="en-US" dirty="0"/>
          </a:p>
        </p:txBody>
      </p:sp>
      <p:graphicFrame>
        <p:nvGraphicFramePr>
          <p:cNvPr id="4" name="Table 3"/>
          <p:cNvGraphicFramePr>
            <a:graphicFrameLocks noGrp="1"/>
          </p:cNvGraphicFramePr>
          <p:nvPr/>
        </p:nvGraphicFramePr>
        <p:xfrm>
          <a:off x="685800" y="1676400"/>
          <a:ext cx="7772400" cy="946404"/>
        </p:xfrm>
        <a:graphic>
          <a:graphicData uri="http://schemas.openxmlformats.org/drawingml/2006/table">
            <a:tbl>
              <a:tblPr/>
              <a:tblGrid>
                <a:gridCol w="2930843"/>
                <a:gridCol w="1797367"/>
                <a:gridCol w="453390"/>
                <a:gridCol w="2590800"/>
              </a:tblGrid>
              <a:tr h="342900">
                <a:tc rowSpan="2">
                  <a:txBody>
                    <a:bodyPr/>
                    <a:lstStyle/>
                    <a:p>
                      <a:pPr marL="0" marR="0" algn="ctr">
                        <a:lnSpc>
                          <a:spcPct val="115000"/>
                        </a:lnSpc>
                        <a:spcBef>
                          <a:spcPts val="0"/>
                        </a:spcBef>
                        <a:spcAft>
                          <a:spcPts val="0"/>
                        </a:spcAft>
                      </a:pPr>
                      <a:r>
                        <a:rPr lang="en-US" sz="2700" b="1">
                          <a:solidFill>
                            <a:srgbClr val="000000"/>
                          </a:solidFill>
                          <a:latin typeface="Times New Roman"/>
                          <a:ea typeface="Times New Roman"/>
                          <a:cs typeface="Times New Roman"/>
                        </a:rPr>
                        <a:t>New Pivot Row = </a:t>
                      </a:r>
                      <a:endParaRPr lang="en-US" sz="2700">
                        <a:latin typeface="Calibri"/>
                        <a:ea typeface="Calibri"/>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2700" b="1">
                          <a:solidFill>
                            <a:srgbClr val="000000"/>
                          </a:solidFill>
                          <a:latin typeface="Times New Roman"/>
                          <a:ea typeface="Times New Roman"/>
                          <a:cs typeface="Times New Roman"/>
                        </a:rPr>
                        <a:t>1</a:t>
                      </a:r>
                      <a:endParaRPr lang="en-US" sz="2700">
                        <a:latin typeface="Calibri"/>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rowSpan="2">
                  <a:txBody>
                    <a:bodyPr/>
                    <a:lstStyle/>
                    <a:p>
                      <a:pPr marL="0" marR="0" algn="l">
                        <a:lnSpc>
                          <a:spcPct val="115000"/>
                        </a:lnSpc>
                        <a:spcBef>
                          <a:spcPts val="0"/>
                        </a:spcBef>
                        <a:spcAft>
                          <a:spcPts val="0"/>
                        </a:spcAft>
                      </a:pPr>
                      <a:r>
                        <a:rPr lang="en-US" sz="2700" b="1">
                          <a:solidFill>
                            <a:srgbClr val="000000"/>
                          </a:solidFill>
                          <a:latin typeface="Times New Roman"/>
                          <a:ea typeface="Times New Roman"/>
                          <a:cs typeface="Times New Roman"/>
                        </a:rPr>
                        <a:t>X</a:t>
                      </a:r>
                      <a:endParaRPr lang="en-US" sz="2700">
                        <a:latin typeface="Calibri"/>
                        <a:ea typeface="Calibri"/>
                        <a:cs typeface="Times New Roman"/>
                      </a:endParaRPr>
                    </a:p>
                  </a:txBody>
                  <a:tcPr marL="68580" marR="68580" marT="0" marB="0" anchor="ctr">
                    <a:lnL>
                      <a:noFill/>
                    </a:lnL>
                    <a:lnR>
                      <a:noFill/>
                    </a:lnR>
                    <a:lnT>
                      <a:noFill/>
                    </a:lnT>
                    <a:lnB>
                      <a:noFill/>
                    </a:lnB>
                  </a:tcPr>
                </a:tc>
                <a:tc rowSpan="2">
                  <a:txBody>
                    <a:bodyPr/>
                    <a:lstStyle/>
                    <a:p>
                      <a:pPr marL="0" marR="0" algn="l">
                        <a:lnSpc>
                          <a:spcPct val="115000"/>
                        </a:lnSpc>
                        <a:spcBef>
                          <a:spcPts val="0"/>
                        </a:spcBef>
                        <a:spcAft>
                          <a:spcPts val="0"/>
                        </a:spcAft>
                      </a:pPr>
                      <a:r>
                        <a:rPr lang="en-US" sz="2700" b="1">
                          <a:solidFill>
                            <a:srgbClr val="000000"/>
                          </a:solidFill>
                          <a:latin typeface="Times New Roman"/>
                          <a:ea typeface="Times New Roman"/>
                          <a:cs typeface="Times New Roman"/>
                        </a:rPr>
                        <a:t>Old Pivot Row</a:t>
                      </a:r>
                      <a:endParaRPr lang="en-US" sz="2700">
                        <a:latin typeface="Calibri"/>
                        <a:ea typeface="Calibri"/>
                        <a:cs typeface="Times New Roman"/>
                      </a:endParaRPr>
                    </a:p>
                  </a:txBody>
                  <a:tcPr marL="68580" marR="68580" marT="0" marB="0" anchor="ctr">
                    <a:lnL>
                      <a:noFill/>
                    </a:lnL>
                    <a:lnR>
                      <a:noFill/>
                    </a:lnR>
                    <a:lnT>
                      <a:noFill/>
                    </a:lnT>
                    <a:lnB>
                      <a:noFill/>
                    </a:lnB>
                  </a:tcPr>
                </a:tc>
              </a:tr>
              <a:tr h="257175">
                <a:tc vMerge="1">
                  <a:txBody>
                    <a:bodyPr/>
                    <a:lstStyle/>
                    <a:p>
                      <a:endParaRPr lang="en-US"/>
                    </a:p>
                  </a:txBody>
                  <a:tcPr/>
                </a:tc>
                <a:tc>
                  <a:txBody>
                    <a:bodyPr/>
                    <a:lstStyle/>
                    <a:p>
                      <a:pPr marL="0" marR="0" algn="ctr">
                        <a:lnSpc>
                          <a:spcPct val="115000"/>
                        </a:lnSpc>
                        <a:spcBef>
                          <a:spcPts val="0"/>
                        </a:spcBef>
                        <a:spcAft>
                          <a:spcPts val="0"/>
                        </a:spcAft>
                      </a:pPr>
                      <a:r>
                        <a:rPr lang="en-US" sz="2700" b="1" dirty="0">
                          <a:solidFill>
                            <a:srgbClr val="000000"/>
                          </a:solidFill>
                          <a:latin typeface="Times New Roman"/>
                          <a:ea typeface="Times New Roman"/>
                          <a:cs typeface="Times New Roman"/>
                        </a:rPr>
                        <a:t>Pivot No.</a:t>
                      </a:r>
                      <a:endParaRPr lang="en-US" sz="2700" dirty="0">
                        <a:latin typeface="Calibri"/>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vMerge="1">
                  <a:txBody>
                    <a:bodyPr/>
                    <a:lstStyle/>
                    <a:p>
                      <a:endParaRPr lang="en-US"/>
                    </a:p>
                  </a:txBody>
                  <a:tcPr/>
                </a:tc>
                <a:tc vMerge="1">
                  <a:txBody>
                    <a:bodyPr/>
                    <a:lstStyle/>
                    <a:p>
                      <a:endParaRPr lang="en-US"/>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xmlns="" val="1376549864"/>
              </p:ext>
            </p:extLst>
          </p:nvPr>
        </p:nvGraphicFramePr>
        <p:xfrm>
          <a:off x="152400" y="2664904"/>
          <a:ext cx="9144000" cy="876300"/>
        </p:xfrm>
        <a:graphic>
          <a:graphicData uri="http://schemas.openxmlformats.org/drawingml/2006/table">
            <a:tbl>
              <a:tblPr/>
              <a:tblGrid>
                <a:gridCol w="1600200"/>
                <a:gridCol w="685800"/>
                <a:gridCol w="381000"/>
                <a:gridCol w="6477000"/>
              </a:tblGrid>
              <a:tr h="342900">
                <a:tc rowSpan="2">
                  <a:txBody>
                    <a:bodyPr/>
                    <a:lstStyle/>
                    <a:p>
                      <a:pPr marL="0" marR="0" algn="ctr">
                        <a:lnSpc>
                          <a:spcPct val="115000"/>
                        </a:lnSpc>
                        <a:spcBef>
                          <a:spcPts val="0"/>
                        </a:spcBef>
                        <a:spcAft>
                          <a:spcPts val="0"/>
                        </a:spcAft>
                      </a:pPr>
                      <a:r>
                        <a:rPr lang="en-US" sz="2500" b="0" dirty="0">
                          <a:solidFill>
                            <a:srgbClr val="000000"/>
                          </a:solidFill>
                          <a:latin typeface="+mj-lt"/>
                          <a:ea typeface="Times New Roman"/>
                          <a:cs typeface="Times New Roman"/>
                        </a:rPr>
                        <a:t>New Pivot Row = </a:t>
                      </a:r>
                      <a:endParaRPr lang="en-US" sz="2500" b="0" dirty="0">
                        <a:latin typeface="+mj-lt"/>
                        <a:ea typeface="Calibri"/>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2500" b="1">
                          <a:solidFill>
                            <a:srgbClr val="000000"/>
                          </a:solidFill>
                          <a:latin typeface="+mj-lt"/>
                          <a:ea typeface="Times New Roman"/>
                          <a:cs typeface="Times New Roman"/>
                        </a:rPr>
                        <a:t>1</a:t>
                      </a:r>
                      <a:endParaRPr lang="en-US" sz="2500">
                        <a:latin typeface="+mj-lt"/>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rowSpan="2">
                  <a:txBody>
                    <a:bodyPr/>
                    <a:lstStyle/>
                    <a:p>
                      <a:pPr marL="0" marR="0" algn="l">
                        <a:lnSpc>
                          <a:spcPct val="115000"/>
                        </a:lnSpc>
                        <a:spcBef>
                          <a:spcPts val="0"/>
                        </a:spcBef>
                        <a:spcAft>
                          <a:spcPts val="0"/>
                        </a:spcAft>
                      </a:pPr>
                      <a:r>
                        <a:rPr lang="en-US" sz="2500" b="0" dirty="0" smtClean="0">
                          <a:solidFill>
                            <a:srgbClr val="000000"/>
                          </a:solidFill>
                          <a:latin typeface="+mj-lt"/>
                          <a:ea typeface="Times New Roman"/>
                          <a:cs typeface="Times New Roman"/>
                        </a:rPr>
                        <a:t>x</a:t>
                      </a:r>
                      <a:endParaRPr lang="en-US" sz="2500" b="0" dirty="0">
                        <a:latin typeface="+mj-lt"/>
                        <a:ea typeface="Calibri"/>
                        <a:cs typeface="Times New Roman"/>
                      </a:endParaRPr>
                    </a:p>
                  </a:txBody>
                  <a:tcPr marL="68580" marR="68580" marT="0" marB="0" anchor="ctr">
                    <a:lnL>
                      <a:noFill/>
                    </a:lnL>
                    <a:lnR>
                      <a:noFill/>
                    </a:lnR>
                    <a:lnT>
                      <a:noFill/>
                    </a:lnT>
                    <a:lnB>
                      <a:noFill/>
                    </a:lnB>
                  </a:tcPr>
                </a:tc>
                <a:tc rowSpan="2">
                  <a:txBody>
                    <a:bodyPr/>
                    <a:lstStyle/>
                    <a:p>
                      <a:pPr marL="0" marR="0" algn="l">
                        <a:lnSpc>
                          <a:spcPct val="115000"/>
                        </a:lnSpc>
                        <a:spcBef>
                          <a:spcPts val="0"/>
                        </a:spcBef>
                        <a:spcAft>
                          <a:spcPts val="0"/>
                        </a:spcAft>
                      </a:pPr>
                      <a:r>
                        <a:rPr kumimoji="0" lang="en-US" sz="2500" b="0" i="0" u="none" strike="noStrike" kern="1200" cap="none" normalizeH="0" baseline="0" dirty="0" smtClean="0">
                          <a:ln>
                            <a:noFill/>
                          </a:ln>
                          <a:solidFill>
                            <a:schemeClr val="tx1"/>
                          </a:solidFill>
                          <a:effectLst/>
                          <a:latin typeface="+mj-lt"/>
                          <a:ea typeface="Calibri" pitchFamily="34" charset="0"/>
                          <a:cs typeface="Times New Roman" pitchFamily="18" charset="0"/>
                        </a:rPr>
                        <a:t>[0	5/3	-1	0	-4/3	1	2]</a:t>
                      </a:r>
                      <a:endParaRPr lang="en-US" sz="2500" dirty="0">
                        <a:latin typeface="+mj-lt"/>
                        <a:ea typeface="Calibri"/>
                        <a:cs typeface="Times New Roman"/>
                      </a:endParaRPr>
                    </a:p>
                  </a:txBody>
                  <a:tcPr marL="68580" marR="68580" marT="0" marB="0" anchor="ctr">
                    <a:lnL>
                      <a:noFill/>
                    </a:lnL>
                    <a:lnR>
                      <a:noFill/>
                    </a:lnR>
                    <a:lnT>
                      <a:noFill/>
                    </a:lnT>
                    <a:lnB>
                      <a:noFill/>
                    </a:lnB>
                  </a:tcPr>
                </a:tc>
              </a:tr>
              <a:tr h="257175">
                <a:tc vMerge="1">
                  <a:txBody>
                    <a:bodyPr/>
                    <a:lstStyle/>
                    <a:p>
                      <a:endParaRPr lang="en-US"/>
                    </a:p>
                  </a:txBody>
                  <a:tcPr/>
                </a:tc>
                <a:tc>
                  <a:txBody>
                    <a:bodyPr/>
                    <a:lstStyle/>
                    <a:p>
                      <a:pPr marL="0" marR="0" algn="ctr">
                        <a:lnSpc>
                          <a:spcPct val="115000"/>
                        </a:lnSpc>
                        <a:spcBef>
                          <a:spcPts val="0"/>
                        </a:spcBef>
                        <a:spcAft>
                          <a:spcPts val="0"/>
                        </a:spcAft>
                      </a:pPr>
                      <a:r>
                        <a:rPr kumimoji="0" lang="en-US" sz="2500" b="0" i="0" u="none" strike="noStrike" kern="1200" cap="none" normalizeH="0" baseline="0" dirty="0" smtClean="0">
                          <a:ln>
                            <a:noFill/>
                          </a:ln>
                          <a:solidFill>
                            <a:schemeClr val="tx1"/>
                          </a:solidFill>
                          <a:effectLst/>
                          <a:latin typeface="+mj-lt"/>
                          <a:ea typeface="Calibri"/>
                          <a:cs typeface="Times New Roman" pitchFamily="18" charset="0"/>
                        </a:rPr>
                        <a:t>5/3</a:t>
                      </a:r>
                      <a:endParaRPr lang="en-US" sz="2500" dirty="0">
                        <a:latin typeface="+mj-lt"/>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vMerge="1">
                  <a:txBody>
                    <a:bodyPr/>
                    <a:lstStyle/>
                    <a:p>
                      <a:endParaRPr lang="en-US"/>
                    </a:p>
                  </a:txBody>
                  <a:tcPr/>
                </a:tc>
                <a:tc vMerge="1">
                  <a:txBody>
                    <a:bodyPr/>
                    <a:lstStyle/>
                    <a:p>
                      <a:endParaRPr lang="en-US"/>
                    </a:p>
                  </a:txBody>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xmlns="" val="1044526148"/>
              </p:ext>
            </p:extLst>
          </p:nvPr>
        </p:nvGraphicFramePr>
        <p:xfrm>
          <a:off x="1524001" y="3581400"/>
          <a:ext cx="7772400" cy="876300"/>
        </p:xfrm>
        <a:graphic>
          <a:graphicData uri="http://schemas.openxmlformats.org/drawingml/2006/table">
            <a:tbl>
              <a:tblPr/>
              <a:tblGrid>
                <a:gridCol w="787280"/>
                <a:gridCol w="436570"/>
                <a:gridCol w="6548550"/>
              </a:tblGrid>
              <a:tr h="342900">
                <a:tc>
                  <a:txBody>
                    <a:bodyPr/>
                    <a:lstStyle/>
                    <a:p>
                      <a:pPr marL="0" marR="0" algn="ctr">
                        <a:lnSpc>
                          <a:spcPct val="115000"/>
                        </a:lnSpc>
                        <a:spcBef>
                          <a:spcPts val="0"/>
                        </a:spcBef>
                        <a:spcAft>
                          <a:spcPts val="0"/>
                        </a:spcAft>
                      </a:pPr>
                      <a:r>
                        <a:rPr lang="en-US" sz="2500" b="1" dirty="0">
                          <a:solidFill>
                            <a:srgbClr val="000000"/>
                          </a:solidFill>
                          <a:latin typeface="+mj-lt"/>
                          <a:ea typeface="Calibri"/>
                          <a:cs typeface="Times New Roman"/>
                        </a:rPr>
                        <a:t>3</a:t>
                      </a:r>
                      <a:endParaRPr lang="en-US" sz="2500" dirty="0">
                        <a:latin typeface="+mj-lt"/>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rowSpan="2">
                  <a:txBody>
                    <a:bodyPr/>
                    <a:lstStyle/>
                    <a:p>
                      <a:pPr marL="0" marR="0" algn="l">
                        <a:lnSpc>
                          <a:spcPct val="115000"/>
                        </a:lnSpc>
                        <a:spcBef>
                          <a:spcPts val="0"/>
                        </a:spcBef>
                        <a:spcAft>
                          <a:spcPts val="0"/>
                        </a:spcAft>
                      </a:pPr>
                      <a:r>
                        <a:rPr lang="en-US" sz="2500" dirty="0" smtClean="0">
                          <a:latin typeface="+mj-lt"/>
                          <a:ea typeface="Calibri"/>
                          <a:cs typeface="Times New Roman"/>
                        </a:rPr>
                        <a:t>x</a:t>
                      </a:r>
                      <a:endParaRPr lang="en-US" sz="2500" dirty="0">
                        <a:latin typeface="+mj-lt"/>
                        <a:ea typeface="Calibri"/>
                        <a:cs typeface="Times New Roman"/>
                      </a:endParaRPr>
                    </a:p>
                  </a:txBody>
                  <a:tcPr marL="68580" marR="68580" marT="0" marB="0" anchor="ctr">
                    <a:lnL>
                      <a:noFill/>
                    </a:lnL>
                    <a:lnR>
                      <a:noFill/>
                    </a:lnR>
                    <a:lnT>
                      <a:noFill/>
                    </a:lnT>
                    <a:lnB>
                      <a:noFill/>
                    </a:lnB>
                  </a:tcPr>
                </a:tc>
                <a:tc rowSpan="2">
                  <a:txBody>
                    <a:bodyPr/>
                    <a:lstStyle/>
                    <a:p>
                      <a:pPr marL="0" marR="0" algn="l">
                        <a:lnSpc>
                          <a:spcPct val="115000"/>
                        </a:lnSpc>
                        <a:spcBef>
                          <a:spcPts val="0"/>
                        </a:spcBef>
                        <a:spcAft>
                          <a:spcPts val="0"/>
                        </a:spcAft>
                      </a:pPr>
                      <a:r>
                        <a:rPr kumimoji="0" lang="en-US" sz="2500" b="0" i="0" u="none" strike="noStrike" kern="1200" cap="none" normalizeH="0" baseline="0" dirty="0" smtClean="0">
                          <a:ln>
                            <a:noFill/>
                          </a:ln>
                          <a:solidFill>
                            <a:schemeClr val="tx1"/>
                          </a:solidFill>
                          <a:effectLst/>
                          <a:latin typeface="+mj-lt"/>
                          <a:ea typeface="Calibri" pitchFamily="34" charset="0"/>
                          <a:cs typeface="Times New Roman" pitchFamily="18" charset="0"/>
                        </a:rPr>
                        <a:t>[0	5/3	-1	0	-4/3	1	2]</a:t>
                      </a:r>
                      <a:endParaRPr lang="en-US" sz="2500" dirty="0">
                        <a:latin typeface="+mj-lt"/>
                        <a:ea typeface="Calibri"/>
                        <a:cs typeface="Times New Roman"/>
                      </a:endParaRPr>
                    </a:p>
                  </a:txBody>
                  <a:tcPr marL="68580" marR="68580" marT="0" marB="0" anchor="ctr">
                    <a:lnL>
                      <a:noFill/>
                    </a:lnL>
                    <a:lnR>
                      <a:noFill/>
                    </a:lnR>
                    <a:lnT>
                      <a:noFill/>
                    </a:lnT>
                    <a:lnB>
                      <a:noFill/>
                    </a:lnB>
                  </a:tcPr>
                </a:tc>
              </a:tr>
              <a:tr h="257175">
                <a:tc>
                  <a:txBody>
                    <a:bodyPr/>
                    <a:lstStyle/>
                    <a:p>
                      <a:pPr marL="0" marR="0" algn="ctr">
                        <a:lnSpc>
                          <a:spcPct val="115000"/>
                        </a:lnSpc>
                        <a:spcBef>
                          <a:spcPts val="0"/>
                        </a:spcBef>
                        <a:spcAft>
                          <a:spcPts val="0"/>
                        </a:spcAft>
                      </a:pPr>
                      <a:r>
                        <a:rPr kumimoji="0" lang="en-US" sz="2500" b="0" i="0" u="none" strike="noStrike" kern="1200" cap="none" normalizeH="0" baseline="0" dirty="0" smtClean="0">
                          <a:ln>
                            <a:noFill/>
                          </a:ln>
                          <a:solidFill>
                            <a:schemeClr val="tx1"/>
                          </a:solidFill>
                          <a:effectLst/>
                          <a:latin typeface="+mj-lt"/>
                          <a:ea typeface="Calibri"/>
                          <a:cs typeface="Times New Roman" pitchFamily="18" charset="0"/>
                        </a:rPr>
                        <a:t>5</a:t>
                      </a:r>
                      <a:endParaRPr lang="en-US" sz="2500" dirty="0">
                        <a:latin typeface="+mj-lt"/>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vMerge="1">
                  <a:txBody>
                    <a:bodyPr/>
                    <a:lstStyle/>
                    <a:p>
                      <a:endParaRPr lang="en-US"/>
                    </a:p>
                  </a:txBody>
                  <a:tcPr/>
                </a:tc>
                <a:tc vMerge="1">
                  <a:txBody>
                    <a:bodyPr/>
                    <a:lstStyle/>
                    <a:p>
                      <a:endParaRPr lang="en-US"/>
                    </a:p>
                  </a:txBody>
                  <a:tcPr/>
                </a:tc>
              </a:tr>
            </a:tbl>
          </a:graphicData>
        </a:graphic>
      </p:graphicFrame>
      <p:sp>
        <p:nvSpPr>
          <p:cNvPr id="7" name="Rectangle 6"/>
          <p:cNvSpPr/>
          <p:nvPr/>
        </p:nvSpPr>
        <p:spPr>
          <a:xfrm>
            <a:off x="1143000" y="3810000"/>
            <a:ext cx="333746" cy="369332"/>
          </a:xfrm>
          <a:prstGeom prst="rect">
            <a:avLst/>
          </a:prstGeom>
        </p:spPr>
        <p:txBody>
          <a:bodyPr wrap="none">
            <a:spAutoFit/>
          </a:bodyPr>
          <a:lstStyle/>
          <a:p>
            <a:r>
              <a:rPr lang="en-US" dirty="0" smtClean="0">
                <a:solidFill>
                  <a:srgbClr val="000000"/>
                </a:solidFill>
                <a:ea typeface="Times New Roman"/>
                <a:cs typeface="Times New Roman"/>
              </a:rPr>
              <a:t>=</a:t>
            </a:r>
            <a:endParaRPr lang="en-US" dirty="0"/>
          </a:p>
        </p:txBody>
      </p:sp>
      <p:graphicFrame>
        <p:nvGraphicFramePr>
          <p:cNvPr id="8" name="Table 7"/>
          <p:cNvGraphicFramePr>
            <a:graphicFrameLocks noGrp="1"/>
          </p:cNvGraphicFramePr>
          <p:nvPr/>
        </p:nvGraphicFramePr>
        <p:xfrm>
          <a:off x="2743200" y="4657725"/>
          <a:ext cx="6291744" cy="600075"/>
        </p:xfrm>
        <a:graphic>
          <a:graphicData uri="http://schemas.openxmlformats.org/drawingml/2006/table">
            <a:tbl>
              <a:tblPr/>
              <a:tblGrid>
                <a:gridCol w="6291744"/>
              </a:tblGrid>
              <a:tr h="600075">
                <a:tc>
                  <a:txBody>
                    <a:bodyPr/>
                    <a:lstStyle/>
                    <a:p>
                      <a:pPr marL="0" marR="0" algn="l">
                        <a:lnSpc>
                          <a:spcPct val="115000"/>
                        </a:lnSpc>
                        <a:spcBef>
                          <a:spcPts val="0"/>
                        </a:spcBef>
                        <a:spcAft>
                          <a:spcPts val="0"/>
                        </a:spcAft>
                      </a:pPr>
                      <a:r>
                        <a:rPr kumimoji="0" lang="en-US" sz="2500" b="0" i="0" u="none" strike="noStrike" kern="1200" cap="none" normalizeH="0" baseline="0" dirty="0" smtClean="0">
                          <a:ln>
                            <a:noFill/>
                          </a:ln>
                          <a:solidFill>
                            <a:srgbClr val="FF0000"/>
                          </a:solidFill>
                          <a:effectLst/>
                          <a:latin typeface="+mj-lt"/>
                          <a:ea typeface="Calibri" pitchFamily="34" charset="0"/>
                          <a:cs typeface="Times New Roman" pitchFamily="18" charset="0"/>
                        </a:rPr>
                        <a:t>[0	1	-3/5	0	-4/5	3/5	6/5]</a:t>
                      </a:r>
                      <a:endParaRPr lang="en-US" sz="2500" dirty="0">
                        <a:solidFill>
                          <a:srgbClr val="FF0000"/>
                        </a:solidFill>
                        <a:latin typeface="+mj-lt"/>
                        <a:ea typeface="Calibri"/>
                        <a:cs typeface="Times New Roman"/>
                      </a:endParaRPr>
                    </a:p>
                  </a:txBody>
                  <a:tcPr marL="68580" marR="68580" marT="0" marB="0" anchor="ctr">
                    <a:lnL>
                      <a:noFill/>
                    </a:lnL>
                    <a:lnR>
                      <a:noFill/>
                    </a:lnR>
                    <a:lnT>
                      <a:noFill/>
                    </a:lnT>
                    <a:lnB>
                      <a:noFill/>
                    </a:lnB>
                  </a:tcPr>
                </a:tc>
              </a:tr>
            </a:tbl>
          </a:graphicData>
        </a:graphic>
      </p:graphicFrame>
      <p:sp>
        <p:nvSpPr>
          <p:cNvPr id="9" name="Rectangle 8"/>
          <p:cNvSpPr/>
          <p:nvPr/>
        </p:nvSpPr>
        <p:spPr>
          <a:xfrm>
            <a:off x="1114054" y="4800600"/>
            <a:ext cx="333746" cy="369332"/>
          </a:xfrm>
          <a:prstGeom prst="rect">
            <a:avLst/>
          </a:prstGeom>
        </p:spPr>
        <p:txBody>
          <a:bodyPr wrap="none">
            <a:spAutoFit/>
          </a:bodyPr>
          <a:lstStyle/>
          <a:p>
            <a:r>
              <a:rPr lang="en-US" dirty="0" smtClean="0">
                <a:solidFill>
                  <a:srgbClr val="000000"/>
                </a:solidFill>
                <a:ea typeface="Times New Roman"/>
                <a:cs typeface="Times New Roman"/>
              </a:rPr>
              <a:t>=</a:t>
            </a:r>
            <a:endParaRPr lang="en-US"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Calculation</a:t>
            </a:r>
            <a:endParaRPr lang="en-US" dirty="0"/>
          </a:p>
        </p:txBody>
      </p:sp>
      <p:sp>
        <p:nvSpPr>
          <p:cNvPr id="3" name="Content Placeholder 2"/>
          <p:cNvSpPr>
            <a:spLocks noGrp="1"/>
          </p:cNvSpPr>
          <p:nvPr>
            <p:ph sz="quarter" idx="1"/>
          </p:nvPr>
        </p:nvSpPr>
        <p:spPr/>
        <p:txBody>
          <a:bodyPr>
            <a:noAutofit/>
          </a:bodyPr>
          <a:lstStyle/>
          <a:p>
            <a:pPr>
              <a:buNone/>
            </a:pPr>
            <a:r>
              <a:rPr lang="en-US" sz="2000" b="1" dirty="0" smtClean="0"/>
              <a:t>New Row = Old Row – Pivot Column Coefficient x New Pivot Row</a:t>
            </a:r>
            <a:endParaRPr lang="en-US" sz="2000" dirty="0" smtClean="0"/>
          </a:p>
          <a:p>
            <a:pPr>
              <a:buNone/>
            </a:pPr>
            <a:r>
              <a:rPr lang="en-US" sz="2500" b="1" dirty="0" smtClean="0"/>
              <a:t>New X1 Row</a:t>
            </a:r>
            <a:r>
              <a:rPr lang="en-US" sz="2000" dirty="0" smtClean="0"/>
              <a:t> = [1	1/3	0	0	1/3	0	1]</a:t>
            </a:r>
          </a:p>
          <a:p>
            <a:pPr>
              <a:buNone/>
            </a:pPr>
            <a:r>
              <a:rPr lang="en-US" sz="2000" dirty="0" smtClean="0"/>
              <a:t>		          - (1/3) [0	1	-3/5	0	-4/5	3/5	6/5]</a:t>
            </a:r>
          </a:p>
          <a:p>
            <a:pPr>
              <a:buNone/>
            </a:pPr>
            <a:r>
              <a:rPr lang="en-US" sz="2000" dirty="0" smtClean="0"/>
              <a:t>			</a:t>
            </a:r>
            <a:r>
              <a:rPr lang="en-US" sz="2000" dirty="0" smtClean="0">
                <a:solidFill>
                  <a:srgbClr val="FF0000"/>
                </a:solidFill>
              </a:rPr>
              <a:t>=    </a:t>
            </a:r>
            <a:r>
              <a:rPr lang="en-US" sz="2000" b="1" dirty="0" smtClean="0">
                <a:solidFill>
                  <a:srgbClr val="FF0000"/>
                </a:solidFill>
              </a:rPr>
              <a:t>[1	0	1/5	0	3/5	-1/5	3/5]</a:t>
            </a:r>
            <a:r>
              <a:rPr lang="en-US" sz="2000" dirty="0" smtClean="0"/>
              <a:t>	</a:t>
            </a:r>
          </a:p>
          <a:p>
            <a:pPr>
              <a:buNone/>
            </a:pPr>
            <a:r>
              <a:rPr lang="en-US" sz="2500" b="1" dirty="0" smtClean="0"/>
              <a:t>New S</a:t>
            </a:r>
            <a:r>
              <a:rPr lang="en-US" sz="2500" dirty="0" smtClean="0"/>
              <a:t>2</a:t>
            </a:r>
            <a:r>
              <a:rPr lang="en-US" sz="2500" b="1" dirty="0" smtClean="0"/>
              <a:t> Row </a:t>
            </a:r>
            <a:r>
              <a:rPr lang="en-US" sz="2000" dirty="0" smtClean="0"/>
              <a:t>=[0	5/3	0	1	-1/3	0	3]</a:t>
            </a:r>
          </a:p>
          <a:p>
            <a:pPr>
              <a:buNone/>
            </a:pPr>
            <a:r>
              <a:rPr lang="en-US" sz="2000" dirty="0" smtClean="0"/>
              <a:t>		         -(5/3) [0	1	-3/5	0	-4/5	3/5	6/5]</a:t>
            </a:r>
          </a:p>
          <a:p>
            <a:pPr>
              <a:buNone/>
            </a:pPr>
            <a:r>
              <a:rPr lang="en-US" sz="2000" dirty="0" smtClean="0"/>
              <a:t>			=    </a:t>
            </a:r>
            <a:r>
              <a:rPr lang="en-US" sz="2000" b="1" dirty="0" smtClean="0">
                <a:solidFill>
                  <a:srgbClr val="FF0000"/>
                </a:solidFill>
              </a:rPr>
              <a:t>[0	0	1	1	1	-1	1]</a:t>
            </a:r>
            <a:endParaRPr lang="en-US" sz="2000" dirty="0" smtClean="0"/>
          </a:p>
          <a:p>
            <a:pPr>
              <a:buNone/>
            </a:pPr>
            <a:r>
              <a:rPr lang="en-US" sz="2000" b="1" dirty="0" smtClean="0"/>
              <a:t>New   f  Row</a:t>
            </a:r>
            <a:r>
              <a:rPr lang="en-US" sz="2000" dirty="0" smtClean="0"/>
              <a:t>    = </a:t>
            </a:r>
          </a:p>
          <a:p>
            <a:pPr>
              <a:buNone/>
            </a:pPr>
            <a:r>
              <a:rPr lang="en-US" sz="2000" dirty="0" smtClean="0"/>
              <a:t>	[0	5M+1/3		-M	0	-7M+4/3	0	2M+4]</a:t>
            </a:r>
          </a:p>
          <a:p>
            <a:pPr>
              <a:buNone/>
            </a:pPr>
            <a:r>
              <a:rPr lang="en-US" sz="2000" dirty="0" smtClean="0"/>
              <a:t>-(5M+1/3) [0	1	-3/5	0	-4/5		3/5	6/5]</a:t>
            </a:r>
          </a:p>
          <a:p>
            <a:pPr>
              <a:buNone/>
            </a:pPr>
            <a:r>
              <a:rPr lang="en-US" sz="2000" dirty="0" smtClean="0">
                <a:solidFill>
                  <a:srgbClr val="FF0000"/>
                </a:solidFill>
              </a:rPr>
              <a:t>	</a:t>
            </a:r>
            <a:endParaRPr lang="en-US" sz="2000" b="1" dirty="0" smtClean="0">
              <a:solidFill>
                <a:srgbClr val="FF0000"/>
              </a:solidFill>
            </a:endParaRPr>
          </a:p>
          <a:p>
            <a:pPr>
              <a:buNone/>
            </a:pPr>
            <a:r>
              <a:rPr lang="en-US" sz="2000" dirty="0" smtClean="0"/>
              <a:t>	</a:t>
            </a:r>
          </a:p>
          <a:p>
            <a:pPr>
              <a:buNone/>
            </a:pPr>
            <a:endParaRPr lang="en-US" sz="2000" dirty="0"/>
          </a:p>
        </p:txBody>
      </p:sp>
      <p:graphicFrame>
        <p:nvGraphicFramePr>
          <p:cNvPr id="4" name="Table 3"/>
          <p:cNvGraphicFramePr>
            <a:graphicFrameLocks noGrp="1"/>
          </p:cNvGraphicFramePr>
          <p:nvPr/>
        </p:nvGraphicFramePr>
        <p:xfrm>
          <a:off x="457200" y="5638800"/>
          <a:ext cx="8305802" cy="533400"/>
        </p:xfrm>
        <a:graphic>
          <a:graphicData uri="http://schemas.openxmlformats.org/drawingml/2006/table">
            <a:tbl>
              <a:tblPr/>
              <a:tblGrid>
                <a:gridCol w="914400"/>
                <a:gridCol w="685800"/>
                <a:gridCol w="1371600"/>
                <a:gridCol w="990600"/>
                <a:gridCol w="1905000"/>
                <a:gridCol w="1361724"/>
                <a:gridCol w="1076678"/>
              </a:tblGrid>
              <a:tr h="533400">
                <a:tc>
                  <a:txBody>
                    <a:bodyPr/>
                    <a:lstStyle/>
                    <a:p>
                      <a:pPr marL="0" marR="0" algn="l">
                        <a:lnSpc>
                          <a:spcPct val="115000"/>
                        </a:lnSpc>
                        <a:spcBef>
                          <a:spcPts val="0"/>
                        </a:spcBef>
                        <a:spcAft>
                          <a:spcPts val="0"/>
                        </a:spcAft>
                      </a:pPr>
                      <a:r>
                        <a:rPr lang="en-US" sz="2500" dirty="0" smtClean="0">
                          <a:solidFill>
                            <a:srgbClr val="FF0000"/>
                          </a:solidFill>
                          <a:latin typeface="+mj-lt"/>
                          <a:ea typeface="Calibri"/>
                          <a:cs typeface="Times New Roman"/>
                        </a:rPr>
                        <a:t>0</a:t>
                      </a:r>
                      <a:endParaRPr lang="en-US" sz="2500" dirty="0">
                        <a:solidFill>
                          <a:srgbClr val="FF0000"/>
                        </a:solidFill>
                        <a:latin typeface="+mj-lt"/>
                        <a:ea typeface="Calibri"/>
                        <a:cs typeface="Times New Roman"/>
                      </a:endParaRPr>
                    </a:p>
                  </a:txBody>
                  <a:tcPr marL="68580" marR="68580" marT="0" marB="0" anchor="ctr">
                    <a:lnL>
                      <a:noFill/>
                    </a:lnL>
                    <a:lnR>
                      <a:noFill/>
                    </a:lnR>
                    <a:lnT>
                      <a:noFill/>
                    </a:lnT>
                    <a:lnB w="12700" cap="flat" cmpd="sng" algn="ctr">
                      <a:noFill/>
                      <a:prstDash val="solid"/>
                      <a:round/>
                      <a:headEnd type="none" w="med" len="med"/>
                      <a:tailEnd type="none" w="med" len="med"/>
                    </a:lnB>
                  </a:tcPr>
                </a:tc>
                <a:tc>
                  <a:txBody>
                    <a:bodyPr/>
                    <a:lstStyle/>
                    <a:p>
                      <a:pPr marL="0" marR="0" algn="ctr">
                        <a:lnSpc>
                          <a:spcPct val="115000"/>
                        </a:lnSpc>
                        <a:spcBef>
                          <a:spcPts val="0"/>
                        </a:spcBef>
                        <a:spcAft>
                          <a:spcPts val="0"/>
                        </a:spcAft>
                      </a:pPr>
                      <a:r>
                        <a:rPr lang="en-US" sz="2500" dirty="0" smtClean="0">
                          <a:solidFill>
                            <a:srgbClr val="FF0000"/>
                          </a:solidFill>
                          <a:latin typeface="+mj-lt"/>
                          <a:ea typeface="Calibri"/>
                          <a:cs typeface="Times New Roman"/>
                        </a:rPr>
                        <a:t>0</a:t>
                      </a:r>
                      <a:endParaRPr lang="en-US" sz="2500" dirty="0">
                        <a:solidFill>
                          <a:srgbClr val="FF0000"/>
                        </a:solidFill>
                        <a:latin typeface="+mj-lt"/>
                        <a:ea typeface="Calibri"/>
                        <a:cs typeface="Times New Roman"/>
                      </a:endParaRPr>
                    </a:p>
                  </a:txBody>
                  <a:tcPr marL="68580" marR="68580" marT="0" marB="0" anchor="ctr">
                    <a:lnL>
                      <a:noFill/>
                    </a:lnL>
                    <a:lnR>
                      <a:noFill/>
                    </a:lnR>
                    <a:lnT>
                      <a:noFill/>
                    </a:lnT>
                    <a:lnB w="12700" cap="flat" cmpd="sng" algn="ctr">
                      <a:noFill/>
                      <a:prstDash val="solid"/>
                      <a:round/>
                      <a:headEnd type="none" w="med" len="med"/>
                      <a:tailEnd type="none" w="med" len="med"/>
                    </a:lnB>
                  </a:tcPr>
                </a:tc>
                <a:tc>
                  <a:txBody>
                    <a:bodyPr/>
                    <a:lstStyle/>
                    <a:p>
                      <a:pPr marL="0" marR="0" algn="r">
                        <a:lnSpc>
                          <a:spcPct val="115000"/>
                        </a:lnSpc>
                        <a:spcBef>
                          <a:spcPts val="0"/>
                        </a:spcBef>
                        <a:spcAft>
                          <a:spcPts val="0"/>
                        </a:spcAft>
                      </a:pPr>
                      <a:r>
                        <a:rPr lang="en-US" sz="2500" dirty="0" smtClean="0">
                          <a:solidFill>
                            <a:srgbClr val="FF0000"/>
                          </a:solidFill>
                          <a:latin typeface="+mj-lt"/>
                          <a:ea typeface="Calibri"/>
                          <a:cs typeface="Times New Roman"/>
                        </a:rPr>
                        <a:t>1/5</a:t>
                      </a:r>
                      <a:endParaRPr lang="en-US" sz="2500" dirty="0">
                        <a:solidFill>
                          <a:srgbClr val="FF0000"/>
                        </a:solidFill>
                        <a:latin typeface="+mj-lt"/>
                        <a:ea typeface="Calibri"/>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500" dirty="0" smtClean="0">
                          <a:solidFill>
                            <a:srgbClr val="FF0000"/>
                          </a:solidFill>
                          <a:latin typeface="+mj-lt"/>
                          <a:ea typeface="Calibri"/>
                          <a:cs typeface="Times New Roman"/>
                        </a:rPr>
                        <a:t>    0</a:t>
                      </a:r>
                      <a:endParaRPr lang="en-US" sz="2500" dirty="0">
                        <a:solidFill>
                          <a:srgbClr val="FF0000"/>
                        </a:solidFill>
                        <a:latin typeface="+mj-lt"/>
                        <a:ea typeface="Calibri"/>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500" dirty="0" smtClean="0">
                          <a:solidFill>
                            <a:srgbClr val="FF0000"/>
                          </a:solidFill>
                          <a:latin typeface="+mj-lt"/>
                          <a:ea typeface="Calibri"/>
                          <a:cs typeface="Times New Roman"/>
                        </a:rPr>
                        <a:t>-</a:t>
                      </a:r>
                      <a:r>
                        <a:rPr lang="en-US" sz="2500" dirty="0" smtClean="0">
                          <a:solidFill>
                            <a:srgbClr val="FF0000"/>
                          </a:solidFill>
                          <a:latin typeface="+mj-lt"/>
                          <a:ea typeface="Calibri"/>
                          <a:cs typeface="Times New Roman"/>
                        </a:rPr>
                        <a:t>15M+24/15</a:t>
                      </a:r>
                      <a:endParaRPr lang="en-US" sz="2500" dirty="0">
                        <a:solidFill>
                          <a:srgbClr val="FF0000"/>
                        </a:solidFill>
                        <a:latin typeface="+mj-lt"/>
                        <a:ea typeface="Calibri"/>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500" dirty="0" smtClean="0">
                          <a:solidFill>
                            <a:srgbClr val="FF0000"/>
                          </a:solidFill>
                          <a:latin typeface="+mj-lt"/>
                          <a:ea typeface="Calibri"/>
                          <a:cs typeface="Times New Roman"/>
                        </a:rPr>
                        <a:t>-</a:t>
                      </a:r>
                      <a:r>
                        <a:rPr lang="en-US" sz="2500" dirty="0" smtClean="0">
                          <a:solidFill>
                            <a:srgbClr val="FF0000"/>
                          </a:solidFill>
                          <a:latin typeface="+mj-lt"/>
                          <a:ea typeface="Calibri"/>
                          <a:cs typeface="Times New Roman"/>
                        </a:rPr>
                        <a:t>5M-1/5</a:t>
                      </a:r>
                      <a:endParaRPr lang="en-US" sz="2500" dirty="0">
                        <a:solidFill>
                          <a:srgbClr val="FF0000"/>
                        </a:solidFill>
                        <a:latin typeface="+mj-lt"/>
                        <a:ea typeface="Calibri"/>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500" dirty="0" smtClean="0">
                          <a:solidFill>
                            <a:srgbClr val="FF0000"/>
                          </a:solidFill>
                          <a:latin typeface="+mj-lt"/>
                          <a:ea typeface="Calibri"/>
                          <a:cs typeface="Times New Roman"/>
                        </a:rPr>
                        <a:t>18</a:t>
                      </a:r>
                      <a:endParaRPr lang="en-US" sz="2500" dirty="0">
                        <a:solidFill>
                          <a:srgbClr val="FF0000"/>
                        </a:solidFill>
                        <a:latin typeface="+mj-lt"/>
                        <a:ea typeface="Calibri"/>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1000"/>
                                        <p:tgtEl>
                                          <p:spTgt spid="3">
                                            <p:txEl>
                                              <p:pRg st="2" end="2"/>
                                            </p:txEl>
                                          </p:spTgt>
                                        </p:tgtEl>
                                      </p:cBhvr>
                                    </p:animEffect>
                                    <p:anim calcmode="lin" valueType="num">
                                      <p:cBhvr>
                                        <p:cTn id="1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par>
                                <p:cTn id="17" presetID="37"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p:cTn id="27" dur="10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28" dur="1000" fill="hold"/>
                                        <p:tgtEl>
                                          <p:spTgt spid="3">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29" dur="1000"/>
                                        <p:tgtEl>
                                          <p:spTgt spid="3">
                                            <p:txEl>
                                              <p:pRg st="4" end="4"/>
                                            </p:txEl>
                                          </p:spTgt>
                                        </p:tgtEl>
                                      </p:cBhvr>
                                    </p:animEffect>
                                  </p:childTnLst>
                                </p:cTn>
                              </p:par>
                              <p:par>
                                <p:cTn id="30" presetID="29" presetClass="entr" presetSubtype="0" fill="hold"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p:cTn id="32" dur="1000" fill="hold"/>
                                        <p:tgtEl>
                                          <p:spTgt spid="3">
                                            <p:txEl>
                                              <p:pRg st="5" end="5"/>
                                            </p:txEl>
                                          </p:spTgt>
                                        </p:tgtEl>
                                        <p:attrNameLst>
                                          <p:attrName>ppt_x</p:attrName>
                                        </p:attrNameLst>
                                      </p:cBhvr>
                                      <p:tavLst>
                                        <p:tav tm="0">
                                          <p:val>
                                            <p:strVal val="#ppt_x-.2"/>
                                          </p:val>
                                        </p:tav>
                                        <p:tav tm="100000">
                                          <p:val>
                                            <p:strVal val="#ppt_x"/>
                                          </p:val>
                                        </p:tav>
                                      </p:tavLst>
                                    </p:anim>
                                    <p:anim calcmode="lin" valueType="num">
                                      <p:cBhvr>
                                        <p:cTn id="33" dur="1000" fill="hold"/>
                                        <p:tgtEl>
                                          <p:spTgt spid="3">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34" dur="1000"/>
                                        <p:tgtEl>
                                          <p:spTgt spid="3">
                                            <p:txEl>
                                              <p:pRg st="5" end="5"/>
                                            </p:txEl>
                                          </p:spTgt>
                                        </p:tgtEl>
                                      </p:cBhvr>
                                    </p:animEffect>
                                  </p:childTnLst>
                                </p:cTn>
                              </p:par>
                              <p:par>
                                <p:cTn id="35" presetID="29" presetClass="entr" presetSubtype="0"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p:cTn id="37" dur="1000" fill="hold"/>
                                        <p:tgtEl>
                                          <p:spTgt spid="3">
                                            <p:txEl>
                                              <p:pRg st="6" end="6"/>
                                            </p:txEl>
                                          </p:spTgt>
                                        </p:tgtEl>
                                        <p:attrNameLst>
                                          <p:attrName>ppt_x</p:attrName>
                                        </p:attrNameLst>
                                      </p:cBhvr>
                                      <p:tavLst>
                                        <p:tav tm="0">
                                          <p:val>
                                            <p:strVal val="#ppt_x-.2"/>
                                          </p:val>
                                        </p:tav>
                                        <p:tav tm="100000">
                                          <p:val>
                                            <p:strVal val="#ppt_x"/>
                                          </p:val>
                                        </p:tav>
                                      </p:tavLst>
                                    </p:anim>
                                    <p:anim calcmode="lin" valueType="num">
                                      <p:cBhvr>
                                        <p:cTn id="38" dur="1000" fill="hold"/>
                                        <p:tgtEl>
                                          <p:spTgt spid="3">
                                            <p:txEl>
                                              <p:pRg st="6" end="6"/>
                                            </p:txEl>
                                          </p:spTgt>
                                        </p:tgtEl>
                                        <p:attrNameLst>
                                          <p:attrName>ppt_y</p:attrName>
                                        </p:attrNameLst>
                                      </p:cBhvr>
                                      <p:tavLst>
                                        <p:tav tm="0">
                                          <p:val>
                                            <p:strVal val="#ppt_y"/>
                                          </p:val>
                                        </p:tav>
                                        <p:tav tm="100000">
                                          <p:val>
                                            <p:strVal val="#ppt_y"/>
                                          </p:val>
                                        </p:tav>
                                      </p:tavLst>
                                    </p:anim>
                                    <p:animEffect transition="in" filter="wipe(right)" prLst="gradientSize: 0.1">
                                      <p:cBhvr>
                                        <p:cTn id="39" dur="1000"/>
                                        <p:tgtEl>
                                          <p:spTgt spid="3">
                                            <p:txEl>
                                              <p:pRg st="6" end="6"/>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47" presetClass="entr" presetSubtype="0" fill="hold" nodeType="click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Effect transition="in" filter="fade">
                                      <p:cBhvr>
                                        <p:cTn id="44" dur="1000"/>
                                        <p:tgtEl>
                                          <p:spTgt spid="3">
                                            <p:txEl>
                                              <p:pRg st="7" end="7"/>
                                            </p:txEl>
                                          </p:spTgt>
                                        </p:tgtEl>
                                      </p:cBhvr>
                                    </p:animEffect>
                                    <p:anim calcmode="lin" valueType="num">
                                      <p:cBhvr>
                                        <p:cTn id="4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47" presetClass="entr" presetSubtype="0" fill="hold" nodeType="click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Effect transition="in" filter="fade">
                                      <p:cBhvr>
                                        <p:cTn id="51" dur="1000"/>
                                        <p:tgtEl>
                                          <p:spTgt spid="3">
                                            <p:txEl>
                                              <p:pRg st="8" end="8"/>
                                            </p:txEl>
                                          </p:spTgt>
                                        </p:tgtEl>
                                      </p:cBhvr>
                                    </p:animEffect>
                                    <p:anim calcmode="lin" valueType="num">
                                      <p:cBhvr>
                                        <p:cTn id="5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3" dur="1000" fill="hold"/>
                                        <p:tgtEl>
                                          <p:spTgt spid="3">
                                            <p:txEl>
                                              <p:pRg st="8" end="8"/>
                                            </p:txEl>
                                          </p:spTgt>
                                        </p:tgtEl>
                                        <p:attrNameLst>
                                          <p:attrName>ppt_y</p:attrName>
                                        </p:attrNameLst>
                                      </p:cBhvr>
                                      <p:tavLst>
                                        <p:tav tm="0">
                                          <p:val>
                                            <p:strVal val="#ppt_y-.1"/>
                                          </p:val>
                                        </p:tav>
                                        <p:tav tm="100000">
                                          <p:val>
                                            <p:strVal val="#ppt_y"/>
                                          </p:val>
                                        </p:tav>
                                      </p:tavLst>
                                    </p:anim>
                                  </p:childTnLst>
                                </p:cTn>
                              </p:par>
                              <p:par>
                                <p:cTn id="54" presetID="47" presetClass="entr" presetSubtype="0" fill="hold" nodeType="withEffect">
                                  <p:stCondLst>
                                    <p:cond delay="0"/>
                                  </p:stCondLst>
                                  <p:childTnLst>
                                    <p:set>
                                      <p:cBhvr>
                                        <p:cTn id="55" dur="1" fill="hold">
                                          <p:stCondLst>
                                            <p:cond delay="0"/>
                                          </p:stCondLst>
                                        </p:cTn>
                                        <p:tgtEl>
                                          <p:spTgt spid="3">
                                            <p:txEl>
                                              <p:pRg st="9" end="9"/>
                                            </p:txEl>
                                          </p:spTgt>
                                        </p:tgtEl>
                                        <p:attrNameLst>
                                          <p:attrName>style.visibility</p:attrName>
                                        </p:attrNameLst>
                                      </p:cBhvr>
                                      <p:to>
                                        <p:strVal val="visible"/>
                                      </p:to>
                                    </p:set>
                                    <p:animEffect transition="in" filter="fade">
                                      <p:cBhvr>
                                        <p:cTn id="56" dur="1000"/>
                                        <p:tgtEl>
                                          <p:spTgt spid="3">
                                            <p:txEl>
                                              <p:pRg st="9" end="9"/>
                                            </p:txEl>
                                          </p:spTgt>
                                        </p:tgtEl>
                                      </p:cBhvr>
                                    </p:animEffect>
                                    <p:anim calcmode="lin" valueType="num">
                                      <p:cBhvr>
                                        <p:cTn id="57"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9" end="9"/>
                                            </p:txEl>
                                          </p:spTgt>
                                        </p:tgtEl>
                                        <p:attrNameLst>
                                          <p:attrName>ppt_y</p:attrName>
                                        </p:attrNameLst>
                                      </p:cBhvr>
                                      <p:tavLst>
                                        <p:tav tm="0">
                                          <p:val>
                                            <p:strVal val="#ppt_y-.1"/>
                                          </p:val>
                                        </p:tav>
                                        <p:tav tm="100000">
                                          <p:val>
                                            <p:strVal val="#ppt_y"/>
                                          </p:val>
                                        </p:tav>
                                      </p:tavLst>
                                    </p:anim>
                                  </p:childTnLst>
                                </p:cTn>
                              </p:par>
                              <p:par>
                                <p:cTn id="59" presetID="47" presetClass="entr" presetSubtype="0" fill="hold" nodeType="withEffect">
                                  <p:stCondLst>
                                    <p:cond delay="0"/>
                                  </p:stCondLst>
                                  <p:childTnLst>
                                    <p:set>
                                      <p:cBhvr>
                                        <p:cTn id="60" dur="1" fill="hold">
                                          <p:stCondLst>
                                            <p:cond delay="0"/>
                                          </p:stCondLst>
                                        </p:cTn>
                                        <p:tgtEl>
                                          <p:spTgt spid="3">
                                            <p:txEl>
                                              <p:pRg st="10" end="10"/>
                                            </p:txEl>
                                          </p:spTgt>
                                        </p:tgtEl>
                                        <p:attrNameLst>
                                          <p:attrName>style.visibility</p:attrName>
                                        </p:attrNameLst>
                                      </p:cBhvr>
                                      <p:to>
                                        <p:strVal val="visible"/>
                                      </p:to>
                                    </p:set>
                                    <p:animEffect transition="in" filter="fade">
                                      <p:cBhvr>
                                        <p:cTn id="61" dur="1000"/>
                                        <p:tgtEl>
                                          <p:spTgt spid="3">
                                            <p:txEl>
                                              <p:pRg st="10" end="10"/>
                                            </p:txEl>
                                          </p:spTgt>
                                        </p:tgtEl>
                                      </p:cBhvr>
                                    </p:animEffect>
                                    <p:anim calcmode="lin" valueType="num">
                                      <p:cBhvr>
                                        <p:cTn id="62"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3" dur="1000" fill="hold"/>
                                        <p:tgtEl>
                                          <p:spTgt spid="3">
                                            <p:txEl>
                                              <p:pRg st="10" end="10"/>
                                            </p:txEl>
                                          </p:spTgt>
                                        </p:tgtEl>
                                        <p:attrNameLst>
                                          <p:attrName>ppt_y</p:attrName>
                                        </p:attrNameLst>
                                      </p:cBhvr>
                                      <p:tavLst>
                                        <p:tav tm="0">
                                          <p:val>
                                            <p:strVal val="#ppt_y-.1"/>
                                          </p:val>
                                        </p:tav>
                                        <p:tav tm="100000">
                                          <p:val>
                                            <p:strVal val="#ppt_y"/>
                                          </p:val>
                                        </p:tav>
                                      </p:tavLst>
                                    </p:anim>
                                  </p:childTnLst>
                                </p:cTn>
                              </p:par>
                              <p:par>
                                <p:cTn id="64" presetID="27" presetClass="entr" presetSubtype="0" fill="hold" nodeType="withEffect">
                                  <p:stCondLst>
                                    <p:cond delay="0"/>
                                  </p:stCondLst>
                                  <p:iterate type="lt">
                                    <p:tmPct val="50000"/>
                                  </p:iterate>
                                  <p:childTnLst>
                                    <p:set>
                                      <p:cBhvr>
                                        <p:cTn id="65" dur="1" fill="hold">
                                          <p:stCondLst>
                                            <p:cond delay="0"/>
                                          </p:stCondLst>
                                        </p:cTn>
                                        <p:tgtEl>
                                          <p:spTgt spid="3">
                                            <p:txEl>
                                              <p:pRg st="11" end="11"/>
                                            </p:txEl>
                                          </p:spTgt>
                                        </p:tgtEl>
                                        <p:attrNameLst>
                                          <p:attrName>style.visibility</p:attrName>
                                        </p:attrNameLst>
                                      </p:cBhvr>
                                      <p:to>
                                        <p:strVal val="visible"/>
                                      </p:to>
                                    </p:set>
                                    <p:anim calcmode="discrete" valueType="clr">
                                      <p:cBhvr override="childStyle">
                                        <p:cTn id="66" dur="80"/>
                                        <p:tgtEl>
                                          <p:spTgt spid="3">
                                            <p:txEl>
                                              <p:pRg st="11" end="1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67" dur="80"/>
                                        <p:tgtEl>
                                          <p:spTgt spid="3">
                                            <p:txEl>
                                              <p:pRg st="11" end="11"/>
                                            </p:txEl>
                                          </p:spTgt>
                                        </p:tgtEl>
                                        <p:attrNameLst>
                                          <p:attrName>fillcolor</p:attrName>
                                        </p:attrNameLst>
                                      </p:cBhvr>
                                      <p:tavLst>
                                        <p:tav tm="0">
                                          <p:val>
                                            <p:clrVal>
                                              <a:schemeClr val="accent2"/>
                                            </p:clrVal>
                                          </p:val>
                                        </p:tav>
                                        <p:tav tm="50000">
                                          <p:val>
                                            <p:clrVal>
                                              <a:schemeClr val="hlink"/>
                                            </p:clrVal>
                                          </p:val>
                                        </p:tav>
                                      </p:tavLst>
                                    </p:anim>
                                    <p:set>
                                      <p:cBhvr>
                                        <p:cTn id="68" dur="80"/>
                                        <p:tgtEl>
                                          <p:spTgt spid="3">
                                            <p:txEl>
                                              <p:pRg st="11" end="11"/>
                                            </p:txEl>
                                          </p:spTgt>
                                        </p:tgtEl>
                                        <p:attrNameLst>
                                          <p:attrName>fill.type</p:attrName>
                                        </p:attrNameLst>
                                      </p:cBhvr>
                                      <p:to>
                                        <p:strVal val="solid"/>
                                      </p:to>
                                    </p:set>
                                  </p:childTnLst>
                                </p:cTn>
                              </p:par>
                            </p:childTnLst>
                          </p:cTn>
                        </p:par>
                        <p:par>
                          <p:cTn id="69" fill="hold">
                            <p:stCondLst>
                              <p:cond delay="1000"/>
                            </p:stCondLst>
                            <p:childTnLst>
                              <p:par>
                                <p:cTn id="70" presetID="14" presetClass="entr" presetSubtype="10" fill="hold" nodeType="afterEffect">
                                  <p:stCondLst>
                                    <p:cond delay="0"/>
                                  </p:stCondLst>
                                  <p:childTnLst>
                                    <p:set>
                                      <p:cBhvr>
                                        <p:cTn id="71" dur="1" fill="hold">
                                          <p:stCondLst>
                                            <p:cond delay="0"/>
                                          </p:stCondLst>
                                        </p:cTn>
                                        <p:tgtEl>
                                          <p:spTgt spid="4"/>
                                        </p:tgtEl>
                                        <p:attrNameLst>
                                          <p:attrName>style.visibility</p:attrName>
                                        </p:attrNameLst>
                                      </p:cBhvr>
                                      <p:to>
                                        <p:strVal val="visible"/>
                                      </p:to>
                                    </p:set>
                                    <p:animEffect transition="in" filter="randombar(horizontal)">
                                      <p:cBhvr>
                                        <p:cTn id="7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Tableau 2</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xmlns="" val="772733163"/>
              </p:ext>
            </p:extLst>
          </p:nvPr>
        </p:nvGraphicFramePr>
        <p:xfrm>
          <a:off x="301623" y="2089785"/>
          <a:ext cx="8613776" cy="3139440"/>
        </p:xfrm>
        <a:graphic>
          <a:graphicData uri="http://schemas.openxmlformats.org/drawingml/2006/table">
            <a:tbl>
              <a:tblPr firstRow="1" bandRow="1">
                <a:tableStyleId>{5C22544A-7EE6-4342-B048-85BDC9FD1C3A}</a:tableStyleId>
              </a:tblPr>
              <a:tblGrid>
                <a:gridCol w="1094868"/>
                <a:gridCol w="671613"/>
                <a:gridCol w="671613"/>
                <a:gridCol w="671613"/>
                <a:gridCol w="671613"/>
                <a:gridCol w="1327257"/>
                <a:gridCol w="1219200"/>
                <a:gridCol w="1066800"/>
                <a:gridCol w="1219199"/>
              </a:tblGrid>
              <a:tr h="370840">
                <a:tc>
                  <a:txBody>
                    <a:bodyPr/>
                    <a:lstStyle/>
                    <a:p>
                      <a:pPr algn="ctr"/>
                      <a:r>
                        <a:rPr lang="en-US" sz="2200" dirty="0" smtClean="0"/>
                        <a:t>Basis</a:t>
                      </a:r>
                      <a:endParaRPr lang="en-US" sz="2200" dirty="0"/>
                    </a:p>
                  </a:txBody>
                  <a:tcPr/>
                </a:tc>
                <a:tc>
                  <a:txBody>
                    <a:bodyPr/>
                    <a:lstStyle/>
                    <a:p>
                      <a:pPr algn="ctr"/>
                      <a:r>
                        <a:rPr lang="en-US" sz="2200" dirty="0" smtClean="0"/>
                        <a:t>X1</a:t>
                      </a:r>
                      <a:endParaRPr lang="en-US" sz="2200" dirty="0"/>
                    </a:p>
                  </a:txBody>
                  <a:tcPr/>
                </a:tc>
                <a:tc>
                  <a:txBody>
                    <a:bodyPr/>
                    <a:lstStyle/>
                    <a:p>
                      <a:pPr algn="ctr"/>
                      <a:r>
                        <a:rPr lang="en-US" sz="2200" dirty="0" smtClean="0"/>
                        <a:t>X2</a:t>
                      </a:r>
                      <a:endParaRPr lang="en-US" sz="2200" dirty="0"/>
                    </a:p>
                  </a:txBody>
                  <a:tcPr/>
                </a:tc>
                <a:tc>
                  <a:txBody>
                    <a:bodyPr/>
                    <a:lstStyle/>
                    <a:p>
                      <a:pPr algn="ctr"/>
                      <a:r>
                        <a:rPr lang="en-US" sz="2200" dirty="0" smtClean="0"/>
                        <a:t>S1</a:t>
                      </a:r>
                      <a:endParaRPr lang="en-US" sz="2200" dirty="0"/>
                    </a:p>
                  </a:txBody>
                  <a:tcPr/>
                </a:tc>
                <a:tc>
                  <a:txBody>
                    <a:bodyPr/>
                    <a:lstStyle/>
                    <a:p>
                      <a:pPr algn="ctr"/>
                      <a:r>
                        <a:rPr lang="en-US" sz="2200" dirty="0" smtClean="0"/>
                        <a:t>S2</a:t>
                      </a:r>
                      <a:endParaRPr lang="en-US" sz="2200" dirty="0"/>
                    </a:p>
                  </a:txBody>
                  <a:tcPr/>
                </a:tc>
                <a:tc>
                  <a:txBody>
                    <a:bodyPr/>
                    <a:lstStyle/>
                    <a:p>
                      <a:pPr algn="ctr"/>
                      <a:r>
                        <a:rPr lang="en-US" sz="2200" dirty="0" smtClean="0"/>
                        <a:t>A1</a:t>
                      </a:r>
                      <a:endParaRPr lang="en-US" sz="2200" dirty="0"/>
                    </a:p>
                  </a:txBody>
                  <a:tcPr/>
                </a:tc>
                <a:tc>
                  <a:txBody>
                    <a:bodyPr/>
                    <a:lstStyle/>
                    <a:p>
                      <a:pPr algn="ctr"/>
                      <a:r>
                        <a:rPr lang="en-US" sz="2200" dirty="0" smtClean="0"/>
                        <a:t>A2</a:t>
                      </a:r>
                      <a:endParaRPr lang="en-US" sz="2200" dirty="0"/>
                    </a:p>
                  </a:txBody>
                  <a:tcPr/>
                </a:tc>
                <a:tc>
                  <a:txBody>
                    <a:bodyPr/>
                    <a:lstStyle/>
                    <a:p>
                      <a:pPr algn="ctr"/>
                      <a:r>
                        <a:rPr lang="en-US" sz="2200" dirty="0" smtClean="0"/>
                        <a:t>RHS</a:t>
                      </a:r>
                      <a:endParaRPr lang="en-US" sz="2200" dirty="0"/>
                    </a:p>
                  </a:txBody>
                  <a:tcPr/>
                </a:tc>
                <a:tc>
                  <a:txBody>
                    <a:bodyPr/>
                    <a:lstStyle/>
                    <a:p>
                      <a:pPr algn="ctr"/>
                      <a:r>
                        <a:rPr lang="en-US" sz="2200" dirty="0" smtClean="0"/>
                        <a:t>Ratio</a:t>
                      </a:r>
                      <a:endParaRPr lang="en-US" sz="2200" dirty="0"/>
                    </a:p>
                  </a:txBody>
                  <a:tcPr/>
                </a:tc>
              </a:tr>
              <a:tr h="370840">
                <a:tc>
                  <a:txBody>
                    <a:bodyPr/>
                    <a:lstStyle/>
                    <a:p>
                      <a:pPr algn="r"/>
                      <a:r>
                        <a:rPr lang="en-US" sz="2200" b="1" dirty="0" smtClean="0"/>
                        <a:t>X1</a:t>
                      </a:r>
                      <a:endParaRPr lang="en-US" sz="2200" b="1" dirty="0"/>
                    </a:p>
                  </a:txBody>
                  <a:tcPr/>
                </a:tc>
                <a:tc>
                  <a:txBody>
                    <a:bodyPr/>
                    <a:lstStyle/>
                    <a:p>
                      <a:pPr algn="ctr"/>
                      <a:r>
                        <a:rPr lang="en-US" sz="2200" dirty="0" smtClean="0"/>
                        <a:t>1</a:t>
                      </a:r>
                      <a:endParaRPr lang="en-US" sz="2200" dirty="0"/>
                    </a:p>
                  </a:txBody>
                  <a:tcPr marL="9525" marR="9525" marT="9525" marB="0" anchor="ctr"/>
                </a:tc>
                <a:tc>
                  <a:txBody>
                    <a:bodyPr/>
                    <a:lstStyle/>
                    <a:p>
                      <a:pPr algn="ctr"/>
                      <a:r>
                        <a:rPr lang="en-US" sz="2200" dirty="0" smtClean="0"/>
                        <a:t>0</a:t>
                      </a:r>
                      <a:endParaRPr lang="en-US" sz="2200" dirty="0"/>
                    </a:p>
                  </a:txBody>
                  <a:tcPr marL="9525" marR="9525" marT="9525" marB="0" anchor="ctr"/>
                </a:tc>
                <a:tc>
                  <a:txBody>
                    <a:bodyPr/>
                    <a:lstStyle/>
                    <a:p>
                      <a:pPr algn="ctr"/>
                      <a:r>
                        <a:rPr lang="en-US" sz="2200" dirty="0" smtClean="0"/>
                        <a:t>1/5</a:t>
                      </a:r>
                      <a:endParaRPr lang="en-US" sz="2200" dirty="0"/>
                    </a:p>
                  </a:txBody>
                  <a:tcPr marL="9525" marR="9525" marT="9525" marB="0" anchor="ctr">
                    <a:solidFill>
                      <a:schemeClr val="accent2">
                        <a:lumMod val="60000"/>
                        <a:lumOff val="40000"/>
                      </a:schemeClr>
                    </a:solidFill>
                  </a:tcPr>
                </a:tc>
                <a:tc>
                  <a:txBody>
                    <a:bodyPr/>
                    <a:lstStyle/>
                    <a:p>
                      <a:pPr algn="ctr"/>
                      <a:r>
                        <a:rPr lang="en-US" sz="2200" dirty="0" smtClean="0"/>
                        <a:t>0</a:t>
                      </a:r>
                      <a:endParaRPr lang="en-US" sz="2200" dirty="0"/>
                    </a:p>
                  </a:txBody>
                  <a:tcPr marL="9525" marR="9525" marT="9525" marB="0" anchor="ctr"/>
                </a:tc>
                <a:tc>
                  <a:txBody>
                    <a:bodyPr/>
                    <a:lstStyle/>
                    <a:p>
                      <a:pPr algn="ctr"/>
                      <a:r>
                        <a:rPr lang="en-US" sz="2200" dirty="0" smtClean="0"/>
                        <a:t>3/5</a:t>
                      </a:r>
                      <a:endParaRPr lang="en-US" sz="2200" dirty="0"/>
                    </a:p>
                  </a:txBody>
                  <a:tcPr marL="9525" marR="9525" marT="9525" marB="0" anchor="ctr"/>
                </a:tc>
                <a:tc>
                  <a:txBody>
                    <a:bodyPr/>
                    <a:lstStyle/>
                    <a:p>
                      <a:pPr algn="ctr"/>
                      <a:r>
                        <a:rPr lang="en-US" sz="2200" dirty="0" smtClean="0"/>
                        <a:t>-1/5</a:t>
                      </a:r>
                      <a:endParaRPr lang="en-US" sz="2200" dirty="0"/>
                    </a:p>
                  </a:txBody>
                  <a:tcPr marL="9525" marR="9525" marT="9525" marB="0" anchor="ctr"/>
                </a:tc>
                <a:tc>
                  <a:txBody>
                    <a:bodyPr/>
                    <a:lstStyle/>
                    <a:p>
                      <a:pPr algn="ctr"/>
                      <a:r>
                        <a:rPr lang="en-US" sz="2200" dirty="0" smtClean="0"/>
                        <a:t>3/5</a:t>
                      </a:r>
                      <a:endParaRPr lang="en-US" sz="2200" dirty="0"/>
                    </a:p>
                  </a:txBody>
                  <a:tcPr marL="9525" marR="9525" marT="9525" marB="0" anchor="ctr"/>
                </a:tc>
                <a:tc>
                  <a:txBody>
                    <a:bodyPr/>
                    <a:lstStyle/>
                    <a:p>
                      <a:pPr algn="ctr"/>
                      <a:r>
                        <a:rPr lang="en-US" sz="2200" dirty="0" smtClean="0"/>
                        <a:t>3/5÷1/5=3</a:t>
                      </a:r>
                      <a:endParaRPr lang="en-US" sz="2200" dirty="0"/>
                    </a:p>
                  </a:txBody>
                  <a:tcPr/>
                </a:tc>
              </a:tr>
              <a:tr h="370840">
                <a:tc>
                  <a:txBody>
                    <a:bodyPr/>
                    <a:lstStyle/>
                    <a:p>
                      <a:pPr algn="r"/>
                      <a:r>
                        <a:rPr lang="en-US" sz="2200" b="1" dirty="0" smtClean="0"/>
                        <a:t>X2</a:t>
                      </a:r>
                      <a:endParaRPr lang="en-US" sz="2200" b="1" dirty="0"/>
                    </a:p>
                  </a:txBody>
                  <a:tcPr/>
                </a:tc>
                <a:tc>
                  <a:txBody>
                    <a:bodyPr/>
                    <a:lstStyle/>
                    <a:p>
                      <a:pPr algn="ctr" fontAlgn="ctr"/>
                      <a:r>
                        <a:rPr lang="en-US" sz="2200" b="0" i="0" u="none" strike="noStrike" dirty="0" smtClean="0">
                          <a:solidFill>
                            <a:srgbClr val="000000"/>
                          </a:solidFill>
                          <a:latin typeface="+mj-lt"/>
                        </a:rPr>
                        <a:t>0</a:t>
                      </a:r>
                      <a:endParaRPr lang="en-US" sz="2200" b="0" i="0" u="none" strike="noStrike" dirty="0">
                        <a:solidFill>
                          <a:srgbClr val="000000"/>
                        </a:solidFill>
                        <a:latin typeface="+mj-lt"/>
                      </a:endParaRPr>
                    </a:p>
                  </a:txBody>
                  <a:tcPr marL="9525" marR="9525" marT="9525" marB="0" anchor="ctr"/>
                </a:tc>
                <a:tc>
                  <a:txBody>
                    <a:bodyPr/>
                    <a:lstStyle/>
                    <a:p>
                      <a:pPr algn="ctr" fontAlgn="ctr"/>
                      <a:r>
                        <a:rPr lang="en-US" sz="2200" b="0" i="0" u="none" strike="noStrike" dirty="0" smtClean="0">
                          <a:solidFill>
                            <a:srgbClr val="000000"/>
                          </a:solidFill>
                          <a:latin typeface="+mj-lt"/>
                        </a:rPr>
                        <a:t>1</a:t>
                      </a:r>
                      <a:endParaRPr lang="en-US" sz="2200" b="0" i="0" u="none" strike="noStrike" dirty="0">
                        <a:solidFill>
                          <a:srgbClr val="000000"/>
                        </a:solidFill>
                        <a:latin typeface="+mj-lt"/>
                      </a:endParaRPr>
                    </a:p>
                  </a:txBody>
                  <a:tcPr marL="9525" marR="9525" marT="9525" marB="0" anchor="ctr"/>
                </a:tc>
                <a:tc>
                  <a:txBody>
                    <a:bodyPr/>
                    <a:lstStyle/>
                    <a:p>
                      <a:pPr algn="ctr" fontAlgn="ctr"/>
                      <a:r>
                        <a:rPr lang="en-US" sz="2200" b="0" i="0" u="none" strike="noStrike" dirty="0" smtClean="0">
                          <a:solidFill>
                            <a:srgbClr val="000000"/>
                          </a:solidFill>
                          <a:latin typeface="+mj-lt"/>
                        </a:rPr>
                        <a:t>-3/5</a:t>
                      </a:r>
                      <a:endParaRPr lang="en-US" sz="2200" b="0" i="0" u="none" strike="noStrike" dirty="0">
                        <a:solidFill>
                          <a:srgbClr val="000000"/>
                        </a:solidFill>
                        <a:latin typeface="+mj-lt"/>
                      </a:endParaRPr>
                    </a:p>
                  </a:txBody>
                  <a:tcPr marL="9525" marR="9525" marT="9525" marB="0" anchor="ctr">
                    <a:solidFill>
                      <a:schemeClr val="accent2">
                        <a:lumMod val="60000"/>
                        <a:lumOff val="40000"/>
                      </a:schemeClr>
                    </a:solidFill>
                  </a:tcPr>
                </a:tc>
                <a:tc>
                  <a:txBody>
                    <a:bodyPr/>
                    <a:lstStyle/>
                    <a:p>
                      <a:pPr algn="ctr" fontAlgn="ctr"/>
                      <a:r>
                        <a:rPr lang="en-US" sz="2200" b="0" i="0" u="none" strike="noStrike" dirty="0" smtClean="0">
                          <a:solidFill>
                            <a:srgbClr val="000000"/>
                          </a:solidFill>
                          <a:latin typeface="+mj-lt"/>
                        </a:rPr>
                        <a:t>0</a:t>
                      </a:r>
                      <a:endParaRPr lang="en-US" sz="2200" b="0" i="0" u="none" strike="noStrike" dirty="0">
                        <a:solidFill>
                          <a:srgbClr val="000000"/>
                        </a:solidFill>
                        <a:latin typeface="+mj-lt"/>
                      </a:endParaRPr>
                    </a:p>
                  </a:txBody>
                  <a:tcPr marL="9525" marR="9525" marT="9525" marB="0" anchor="ctr"/>
                </a:tc>
                <a:tc>
                  <a:txBody>
                    <a:bodyPr/>
                    <a:lstStyle/>
                    <a:p>
                      <a:pPr algn="ctr" fontAlgn="ctr"/>
                      <a:r>
                        <a:rPr lang="en-US" sz="2200" b="0" i="0" u="none" strike="noStrike" dirty="0" smtClean="0">
                          <a:solidFill>
                            <a:srgbClr val="000000"/>
                          </a:solidFill>
                          <a:latin typeface="+mj-lt"/>
                        </a:rPr>
                        <a:t>-4/5</a:t>
                      </a:r>
                      <a:endParaRPr lang="en-US" sz="2200" b="0" i="0" u="none" strike="noStrike" dirty="0">
                        <a:solidFill>
                          <a:srgbClr val="000000"/>
                        </a:solidFill>
                        <a:latin typeface="+mj-lt"/>
                      </a:endParaRPr>
                    </a:p>
                  </a:txBody>
                  <a:tcPr marL="9525" marR="9525" marT="9525" marB="0" anchor="ctr"/>
                </a:tc>
                <a:tc>
                  <a:txBody>
                    <a:bodyPr/>
                    <a:lstStyle/>
                    <a:p>
                      <a:pPr algn="ctr" fontAlgn="ctr"/>
                      <a:r>
                        <a:rPr lang="en-US" sz="2200" b="0" i="0" u="none" strike="noStrike" dirty="0" smtClean="0">
                          <a:solidFill>
                            <a:srgbClr val="000000"/>
                          </a:solidFill>
                          <a:latin typeface="+mj-lt"/>
                        </a:rPr>
                        <a:t>3/5</a:t>
                      </a:r>
                      <a:endParaRPr lang="en-US" sz="2200" b="0" i="0" u="none" strike="noStrike" dirty="0">
                        <a:solidFill>
                          <a:srgbClr val="000000"/>
                        </a:solidFill>
                        <a:latin typeface="+mj-lt"/>
                      </a:endParaRPr>
                    </a:p>
                  </a:txBody>
                  <a:tcPr marL="9525" marR="9525" marT="9525" marB="0" anchor="ctr"/>
                </a:tc>
                <a:tc>
                  <a:txBody>
                    <a:bodyPr/>
                    <a:lstStyle/>
                    <a:p>
                      <a:pPr algn="ctr" fontAlgn="ctr"/>
                      <a:r>
                        <a:rPr lang="en-US" sz="2200" b="0" i="0" u="none" strike="noStrike" dirty="0" smtClean="0">
                          <a:solidFill>
                            <a:srgbClr val="000000"/>
                          </a:solidFill>
                          <a:latin typeface="+mj-lt"/>
                        </a:rPr>
                        <a:t>6/5</a:t>
                      </a:r>
                      <a:endParaRPr lang="en-US" sz="2200" b="0" i="0" u="none" strike="noStrike" dirty="0">
                        <a:solidFill>
                          <a:srgbClr val="000000"/>
                        </a:solidFill>
                        <a:latin typeface="+mj-lt"/>
                      </a:endParaRPr>
                    </a:p>
                  </a:txBody>
                  <a:tcPr marL="9525" marR="9525" marT="9525" marB="0" anchor="ctr"/>
                </a:tc>
                <a:tc>
                  <a:txBody>
                    <a:bodyPr/>
                    <a:lstStyle/>
                    <a:p>
                      <a:pPr algn="ctr"/>
                      <a:endParaRPr lang="en-US" sz="2200" dirty="0"/>
                    </a:p>
                  </a:txBody>
                  <a:tcPr/>
                </a:tc>
              </a:tr>
              <a:tr h="370840">
                <a:tc>
                  <a:txBody>
                    <a:bodyPr/>
                    <a:lstStyle/>
                    <a:p>
                      <a:pPr algn="r"/>
                      <a:r>
                        <a:rPr lang="en-US" sz="2200" b="1" dirty="0" smtClean="0"/>
                        <a:t>S2</a:t>
                      </a:r>
                      <a:endParaRPr lang="en-US" sz="2200" b="1" dirty="0"/>
                    </a:p>
                  </a:txBody>
                  <a:tcPr/>
                </a:tc>
                <a:tc>
                  <a:txBody>
                    <a:bodyPr/>
                    <a:lstStyle/>
                    <a:p>
                      <a:pPr algn="ctr"/>
                      <a:r>
                        <a:rPr lang="en-US" sz="2200" dirty="0" smtClean="0"/>
                        <a:t>0</a:t>
                      </a:r>
                      <a:endParaRPr lang="en-US" sz="2200" dirty="0"/>
                    </a:p>
                  </a:txBody>
                  <a:tcPr marL="9525" marR="9525" marT="9525" marB="0" anchor="ctr">
                    <a:solidFill>
                      <a:schemeClr val="accent2">
                        <a:lumMod val="60000"/>
                        <a:lumOff val="40000"/>
                      </a:schemeClr>
                    </a:solidFill>
                  </a:tcPr>
                </a:tc>
                <a:tc>
                  <a:txBody>
                    <a:bodyPr/>
                    <a:lstStyle/>
                    <a:p>
                      <a:pPr algn="ctr"/>
                      <a:r>
                        <a:rPr lang="en-US" sz="2200" dirty="0" smtClean="0"/>
                        <a:t>0</a:t>
                      </a:r>
                      <a:endParaRPr lang="en-US" sz="2200" dirty="0"/>
                    </a:p>
                  </a:txBody>
                  <a:tcPr marL="9525" marR="9525" marT="9525" marB="0" anchor="ctr">
                    <a:solidFill>
                      <a:schemeClr val="accent2">
                        <a:lumMod val="60000"/>
                        <a:lumOff val="40000"/>
                      </a:schemeClr>
                    </a:solidFill>
                  </a:tcPr>
                </a:tc>
                <a:tc>
                  <a:txBody>
                    <a:bodyPr/>
                    <a:lstStyle/>
                    <a:p>
                      <a:pPr algn="ctr"/>
                      <a:r>
                        <a:rPr lang="en-US" sz="2200" dirty="0" smtClean="0">
                          <a:solidFill>
                            <a:srgbClr val="FF0000"/>
                          </a:solidFill>
                        </a:rPr>
                        <a:t>1</a:t>
                      </a:r>
                      <a:endParaRPr lang="en-US" sz="2200" dirty="0">
                        <a:solidFill>
                          <a:srgbClr val="FF0000"/>
                        </a:solidFill>
                      </a:endParaRPr>
                    </a:p>
                  </a:txBody>
                  <a:tcPr marL="9525" marR="9525" marT="9525" marB="0" anchor="ctr">
                    <a:solidFill>
                      <a:schemeClr val="accent2">
                        <a:lumMod val="60000"/>
                        <a:lumOff val="40000"/>
                      </a:schemeClr>
                    </a:solidFill>
                  </a:tcPr>
                </a:tc>
                <a:tc>
                  <a:txBody>
                    <a:bodyPr/>
                    <a:lstStyle/>
                    <a:p>
                      <a:pPr algn="ctr"/>
                      <a:r>
                        <a:rPr lang="en-US" sz="2200" dirty="0" smtClean="0"/>
                        <a:t>1</a:t>
                      </a:r>
                      <a:endParaRPr lang="en-US" sz="2200" dirty="0"/>
                    </a:p>
                  </a:txBody>
                  <a:tcPr marL="9525" marR="9525" marT="9525" marB="0" anchor="ctr">
                    <a:solidFill>
                      <a:schemeClr val="accent2">
                        <a:lumMod val="60000"/>
                        <a:lumOff val="40000"/>
                      </a:schemeClr>
                    </a:solidFill>
                  </a:tcPr>
                </a:tc>
                <a:tc>
                  <a:txBody>
                    <a:bodyPr/>
                    <a:lstStyle/>
                    <a:p>
                      <a:pPr algn="ctr"/>
                      <a:r>
                        <a:rPr lang="en-US" sz="2200" dirty="0" smtClean="0"/>
                        <a:t>1</a:t>
                      </a:r>
                      <a:endParaRPr lang="en-US" sz="2200" dirty="0"/>
                    </a:p>
                  </a:txBody>
                  <a:tcPr marL="9525" marR="9525" marT="9525" marB="0" anchor="ctr">
                    <a:solidFill>
                      <a:schemeClr val="accent2">
                        <a:lumMod val="60000"/>
                        <a:lumOff val="40000"/>
                      </a:schemeClr>
                    </a:solidFill>
                  </a:tcPr>
                </a:tc>
                <a:tc>
                  <a:txBody>
                    <a:bodyPr/>
                    <a:lstStyle/>
                    <a:p>
                      <a:pPr algn="ctr"/>
                      <a:r>
                        <a:rPr lang="en-US" sz="2200" dirty="0" smtClean="0"/>
                        <a:t>-1</a:t>
                      </a:r>
                      <a:endParaRPr lang="en-US" sz="2200" dirty="0"/>
                    </a:p>
                  </a:txBody>
                  <a:tcPr marL="9525" marR="9525" marT="9525" marB="0" anchor="ctr">
                    <a:solidFill>
                      <a:schemeClr val="accent2">
                        <a:lumMod val="60000"/>
                        <a:lumOff val="40000"/>
                      </a:schemeClr>
                    </a:solidFill>
                  </a:tcPr>
                </a:tc>
                <a:tc>
                  <a:txBody>
                    <a:bodyPr/>
                    <a:lstStyle/>
                    <a:p>
                      <a:pPr algn="ctr"/>
                      <a:r>
                        <a:rPr lang="en-US" sz="2200" dirty="0" smtClean="0"/>
                        <a:t>1</a:t>
                      </a:r>
                      <a:endParaRPr lang="en-US" sz="2200" dirty="0"/>
                    </a:p>
                  </a:txBody>
                  <a:tcPr marL="9525" marR="9525" marT="9525" marB="0" anchor="ctr">
                    <a:solidFill>
                      <a:schemeClr val="accent2">
                        <a:lumMod val="60000"/>
                        <a:lumOff val="40000"/>
                      </a:schemeClr>
                    </a:solidFill>
                  </a:tcPr>
                </a:tc>
                <a:tc>
                  <a:txBody>
                    <a:bodyPr/>
                    <a:lstStyle/>
                    <a:p>
                      <a:pPr algn="ctr"/>
                      <a:r>
                        <a:rPr lang="en-US" sz="2200" dirty="0" smtClean="0"/>
                        <a:t>1/1=1</a:t>
                      </a:r>
                    </a:p>
                    <a:p>
                      <a:pPr algn="ctr"/>
                      <a:r>
                        <a:rPr lang="en-US" sz="2200" dirty="0" smtClean="0"/>
                        <a:t>(min)</a:t>
                      </a:r>
                      <a:endParaRPr lang="en-US" sz="2200" dirty="0"/>
                    </a:p>
                  </a:txBody>
                  <a:tcPr/>
                </a:tc>
              </a:tr>
              <a:tr h="370840">
                <a:tc>
                  <a:txBody>
                    <a:bodyPr/>
                    <a:lstStyle/>
                    <a:p>
                      <a:pPr algn="r"/>
                      <a:r>
                        <a:rPr lang="en-US" sz="2200" b="1" dirty="0" smtClean="0"/>
                        <a:t>f</a:t>
                      </a:r>
                      <a:endParaRPr lang="en-US" sz="2200" b="1" dirty="0"/>
                    </a:p>
                  </a:txBody>
                  <a:tcPr/>
                </a:tc>
                <a:tc>
                  <a:txBody>
                    <a:bodyPr/>
                    <a:lstStyle/>
                    <a:p>
                      <a:pPr algn="ctr"/>
                      <a:r>
                        <a:rPr lang="en-US" sz="2200" dirty="0" smtClean="0"/>
                        <a:t>0</a:t>
                      </a:r>
                      <a:endParaRPr lang="en-US" sz="2200" dirty="0"/>
                    </a:p>
                  </a:txBody>
                  <a:tcPr/>
                </a:tc>
                <a:tc>
                  <a:txBody>
                    <a:bodyPr/>
                    <a:lstStyle/>
                    <a:p>
                      <a:pPr algn="ctr"/>
                      <a:r>
                        <a:rPr lang="en-US" sz="2200" dirty="0" smtClean="0"/>
                        <a:t>0</a:t>
                      </a:r>
                      <a:endParaRPr lang="en-US" sz="2200" dirty="0"/>
                    </a:p>
                  </a:txBody>
                  <a:tcPr/>
                </a:tc>
                <a:tc>
                  <a:txBody>
                    <a:bodyPr/>
                    <a:lstStyle/>
                    <a:p>
                      <a:pPr algn="ctr"/>
                      <a:r>
                        <a:rPr lang="en-US" sz="2200" dirty="0" smtClean="0"/>
                        <a:t>1/5</a:t>
                      </a:r>
                      <a:endParaRPr lang="en-US" sz="2200" dirty="0"/>
                    </a:p>
                  </a:txBody>
                  <a:tcPr>
                    <a:solidFill>
                      <a:schemeClr val="accent2">
                        <a:lumMod val="60000"/>
                        <a:lumOff val="40000"/>
                      </a:schemeClr>
                    </a:solidFill>
                  </a:tcPr>
                </a:tc>
                <a:tc>
                  <a:txBody>
                    <a:bodyPr/>
                    <a:lstStyle/>
                    <a:p>
                      <a:pPr algn="ctr"/>
                      <a:r>
                        <a:rPr lang="en-US" sz="2200" dirty="0" smtClean="0"/>
                        <a:t>0</a:t>
                      </a:r>
                      <a:endParaRPr lang="en-US" sz="2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2200" kern="1200" dirty="0" smtClean="0">
                          <a:solidFill>
                            <a:schemeClr val="tx1"/>
                          </a:solidFill>
                          <a:latin typeface="+mn-lt"/>
                          <a:ea typeface="Calibri"/>
                          <a:cs typeface="Times New Roman"/>
                        </a:rPr>
                        <a:t>-15M+24</a:t>
                      </a:r>
                    </a:p>
                    <a:p>
                      <a:pPr algn="ctr"/>
                      <a:r>
                        <a:rPr lang="en-US" sz="2200" dirty="0" smtClean="0">
                          <a:solidFill>
                            <a:schemeClr val="tx1"/>
                          </a:solidFill>
                        </a:rPr>
                        <a:t>/15</a:t>
                      </a:r>
                      <a:endParaRPr lang="en-US" sz="2200" dirty="0">
                        <a:solidFill>
                          <a:schemeClr val="tx1"/>
                        </a:solidFill>
                      </a:endParaRPr>
                    </a:p>
                  </a:txBody>
                  <a:tcPr/>
                </a:tc>
                <a:tc>
                  <a:txBody>
                    <a:bodyPr/>
                    <a:lstStyle/>
                    <a:p>
                      <a:pPr algn="ctr"/>
                      <a:r>
                        <a:rPr lang="en-US" sz="2200" dirty="0" smtClean="0"/>
                        <a:t>-5M-1/5</a:t>
                      </a:r>
                      <a:endParaRPr lang="en-US" sz="2200" dirty="0"/>
                    </a:p>
                  </a:txBody>
                  <a:tcPr/>
                </a:tc>
                <a:tc>
                  <a:txBody>
                    <a:bodyPr/>
                    <a:lstStyle/>
                    <a:p>
                      <a:pPr algn="ctr"/>
                      <a:r>
                        <a:rPr lang="en-US" sz="2200" dirty="0" smtClean="0"/>
                        <a:t>18/5</a:t>
                      </a:r>
                      <a:endParaRPr lang="en-US" sz="2200" dirty="0"/>
                    </a:p>
                  </a:txBody>
                  <a:tcPr/>
                </a:tc>
                <a:tc>
                  <a:txBody>
                    <a:bodyPr/>
                    <a:lstStyle/>
                    <a:p>
                      <a:pPr algn="ctr"/>
                      <a:endParaRPr lang="en-US" sz="2200" dirty="0"/>
                    </a:p>
                  </a:txBody>
                  <a:tcPr/>
                </a:tc>
              </a:tr>
            </a:tbl>
          </a:graphicData>
        </a:graphic>
      </p:graphicFrame>
      <p:sp>
        <p:nvSpPr>
          <p:cNvPr id="7" name="Right Arrow 6"/>
          <p:cNvSpPr/>
          <p:nvPr/>
        </p:nvSpPr>
        <p:spPr>
          <a:xfrm rot="16200000">
            <a:off x="2843590" y="5157410"/>
            <a:ext cx="533400" cy="276979"/>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a:spLocks/>
          </p:cNvSpPr>
          <p:nvPr/>
        </p:nvSpPr>
        <p:spPr bwMode="auto">
          <a:xfrm flipH="1" flipV="1">
            <a:off x="762000" y="1819274"/>
            <a:ext cx="2743200" cy="466726"/>
          </a:xfrm>
          <a:custGeom>
            <a:avLst/>
            <a:gdLst>
              <a:gd name="T0" fmla="*/ 299 w 2011"/>
              <a:gd name="T1" fmla="*/ 0 h 1920"/>
              <a:gd name="T2" fmla="*/ 51 w 2011"/>
              <a:gd name="T3" fmla="*/ 544 h 1920"/>
              <a:gd name="T4" fmla="*/ 99 w 2011"/>
              <a:gd name="T5" fmla="*/ 1160 h 1920"/>
              <a:gd name="T6" fmla="*/ 643 w 2011"/>
              <a:gd name="T7" fmla="*/ 1752 h 1920"/>
              <a:gd name="T8" fmla="*/ 2011 w 2011"/>
              <a:gd name="T9" fmla="*/ 1920 h 1920"/>
            </a:gdLst>
            <a:ahLst/>
            <a:cxnLst>
              <a:cxn ang="0">
                <a:pos x="T0" y="T1"/>
              </a:cxn>
              <a:cxn ang="0">
                <a:pos x="T2" y="T3"/>
              </a:cxn>
              <a:cxn ang="0">
                <a:pos x="T4" y="T5"/>
              </a:cxn>
              <a:cxn ang="0">
                <a:pos x="T6" y="T7"/>
              </a:cxn>
              <a:cxn ang="0">
                <a:pos x="T8" y="T9"/>
              </a:cxn>
            </a:cxnLst>
            <a:rect l="0" t="0" r="r" b="b"/>
            <a:pathLst>
              <a:path w="2011" h="1920">
                <a:moveTo>
                  <a:pt x="299" y="0"/>
                </a:moveTo>
                <a:cubicBezTo>
                  <a:pt x="258" y="91"/>
                  <a:pt x="84" y="351"/>
                  <a:pt x="51" y="544"/>
                </a:cubicBezTo>
                <a:cubicBezTo>
                  <a:pt x="18" y="737"/>
                  <a:pt x="0" y="959"/>
                  <a:pt x="99" y="1160"/>
                </a:cubicBezTo>
                <a:cubicBezTo>
                  <a:pt x="198" y="1361"/>
                  <a:pt x="324" y="1625"/>
                  <a:pt x="643" y="1752"/>
                </a:cubicBezTo>
                <a:cubicBezTo>
                  <a:pt x="962" y="1879"/>
                  <a:pt x="1726" y="1885"/>
                  <a:pt x="2011" y="1920"/>
                </a:cubicBezTo>
              </a:path>
            </a:pathLst>
          </a:custGeom>
          <a:noFill/>
          <a:ln w="57150" cmpd="sng">
            <a:solidFill>
              <a:schemeClr val="folHlink"/>
            </a:solidFill>
            <a:round/>
            <a:headEnd/>
            <a:tailEnd type="triangle" w="med" len="med"/>
          </a:ln>
          <a:effectLst>
            <a:outerShdw dist="17961" dir="2700000" algn="ctr" rotWithShape="0">
              <a:schemeClr val="tx1"/>
            </a:outerShdw>
          </a:effectLst>
          <a:extLst/>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endParaRPr lang="en-US">
              <a:effectLst>
                <a:outerShdw blurRad="38100" dist="38100" dir="2700000" algn="tl">
                  <a:srgbClr val="000000">
                    <a:alpha val="43137"/>
                  </a:srgbClr>
                </a:outerShdw>
              </a:effectLst>
            </a:endParaRPr>
          </a:p>
        </p:txBody>
      </p:sp>
      <p:sp>
        <p:nvSpPr>
          <p:cNvPr id="9" name="Right Arrow 8"/>
          <p:cNvSpPr/>
          <p:nvPr/>
        </p:nvSpPr>
        <p:spPr>
          <a:xfrm rot="10800000">
            <a:off x="304800" y="3837821"/>
            <a:ext cx="533400" cy="276979"/>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304800" y="2560548"/>
            <a:ext cx="8458200" cy="2554545"/>
          </a:xfrm>
          <a:prstGeom prst="rect">
            <a:avLst/>
          </a:prstGeom>
          <a:solidFill>
            <a:srgbClr val="00B0F0"/>
          </a:solidFill>
        </p:spPr>
        <p:txBody>
          <a:bodyPr wrap="square" rtlCol="0">
            <a:spAutoFit/>
          </a:bodyPr>
          <a:lstStyle/>
          <a:p>
            <a:pPr algn="just"/>
            <a:r>
              <a:rPr lang="en-US" sz="3200" b="1" dirty="0" smtClean="0"/>
              <a:t>This tableau is not satisfied because our criteria for minimization is non positivity of all the coefficients of objective function so we will iterate it further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iterate type="lt">
                                    <p:tmPct val="5000"/>
                                  </p:iterate>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 calcmode="lin" valueType="num">
                                      <p:cBhvr>
                                        <p:cTn id="9" dur="1000" fill="hold"/>
                                        <p:tgtEl>
                                          <p:spTgt spid="7"/>
                                        </p:tgtEl>
                                        <p:attrNameLst>
                                          <p:attrName>style.rotation</p:attrName>
                                        </p:attrNameLst>
                                      </p:cBhvr>
                                      <p:tavLst>
                                        <p:tav tm="0">
                                          <p:val>
                                            <p:fltVal val="90"/>
                                          </p:val>
                                        </p:tav>
                                        <p:tav tm="100000">
                                          <p:val>
                                            <p:fltVal val="0"/>
                                          </p:val>
                                        </p:tav>
                                      </p:tavLst>
                                    </p:anim>
                                    <p:animEffect transition="in" filter="fade">
                                      <p:cBhvr>
                                        <p:cTn id="10" dur="10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53"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p:cTn id="15" dur="500" fill="hold"/>
                                        <p:tgtEl>
                                          <p:spTgt spid="8"/>
                                        </p:tgtEl>
                                        <p:attrNameLst>
                                          <p:attrName>ppt_w</p:attrName>
                                        </p:attrNameLst>
                                      </p:cBhvr>
                                      <p:tavLst>
                                        <p:tav tm="0">
                                          <p:val>
                                            <p:fltVal val="0"/>
                                          </p:val>
                                        </p:tav>
                                        <p:tav tm="100000">
                                          <p:val>
                                            <p:strVal val="#ppt_w"/>
                                          </p:val>
                                        </p:tav>
                                      </p:tavLst>
                                    </p:anim>
                                    <p:anim calcmode="lin" valueType="num">
                                      <p:cBhvr>
                                        <p:cTn id="16" dur="500" fill="hold"/>
                                        <p:tgtEl>
                                          <p:spTgt spid="8"/>
                                        </p:tgtEl>
                                        <p:attrNameLst>
                                          <p:attrName>ppt_h</p:attrName>
                                        </p:attrNameLst>
                                      </p:cBhvr>
                                      <p:tavLst>
                                        <p:tav tm="0">
                                          <p:val>
                                            <p:fltVal val="0"/>
                                          </p:val>
                                        </p:tav>
                                        <p:tav tm="100000">
                                          <p:val>
                                            <p:strVal val="#ppt_h"/>
                                          </p:val>
                                        </p:tav>
                                      </p:tavLst>
                                    </p:anim>
                                    <p:animEffect transition="in" filter="fade">
                                      <p:cBhvr>
                                        <p:cTn id="17" dur="500"/>
                                        <p:tgtEl>
                                          <p:spTgt spid="8"/>
                                        </p:tgtEl>
                                      </p:cBhvr>
                                    </p:animEffect>
                                  </p:childTnLst>
                                </p:cTn>
                              </p:par>
                            </p:childTnLst>
                          </p:cTn>
                        </p:par>
                        <p:par>
                          <p:cTn id="18" fill="hold">
                            <p:stCondLst>
                              <p:cond delay="500"/>
                            </p:stCondLst>
                            <p:childTnLst>
                              <p:par>
                                <p:cTn id="19" presetID="31" presetClass="entr" presetSubtype="0" fill="hold" grpId="0" nodeType="afterEffect">
                                  <p:stCondLst>
                                    <p:cond delay="0"/>
                                  </p:stCondLst>
                                  <p:iterate type="lt">
                                    <p:tmPct val="5000"/>
                                  </p:iterate>
                                  <p:childTnLst>
                                    <p:set>
                                      <p:cBhvr>
                                        <p:cTn id="20" dur="1" fill="hold">
                                          <p:stCondLst>
                                            <p:cond delay="0"/>
                                          </p:stCondLst>
                                        </p:cTn>
                                        <p:tgtEl>
                                          <p:spTgt spid="9"/>
                                        </p:tgtEl>
                                        <p:attrNameLst>
                                          <p:attrName>style.visibility</p:attrName>
                                        </p:attrNameLst>
                                      </p:cBhvr>
                                      <p:to>
                                        <p:strVal val="visible"/>
                                      </p:to>
                                    </p:set>
                                    <p:anim calcmode="lin" valueType="num">
                                      <p:cBhvr>
                                        <p:cTn id="21" dur="1000" fill="hold"/>
                                        <p:tgtEl>
                                          <p:spTgt spid="9"/>
                                        </p:tgtEl>
                                        <p:attrNameLst>
                                          <p:attrName>ppt_w</p:attrName>
                                        </p:attrNameLst>
                                      </p:cBhvr>
                                      <p:tavLst>
                                        <p:tav tm="0">
                                          <p:val>
                                            <p:fltVal val="0"/>
                                          </p:val>
                                        </p:tav>
                                        <p:tav tm="100000">
                                          <p:val>
                                            <p:strVal val="#ppt_w"/>
                                          </p:val>
                                        </p:tav>
                                      </p:tavLst>
                                    </p:anim>
                                    <p:anim calcmode="lin" valueType="num">
                                      <p:cBhvr>
                                        <p:cTn id="22" dur="1000" fill="hold"/>
                                        <p:tgtEl>
                                          <p:spTgt spid="9"/>
                                        </p:tgtEl>
                                        <p:attrNameLst>
                                          <p:attrName>ppt_h</p:attrName>
                                        </p:attrNameLst>
                                      </p:cBhvr>
                                      <p:tavLst>
                                        <p:tav tm="0">
                                          <p:val>
                                            <p:fltVal val="0"/>
                                          </p:val>
                                        </p:tav>
                                        <p:tav tm="100000">
                                          <p:val>
                                            <p:strVal val="#ppt_h"/>
                                          </p:val>
                                        </p:tav>
                                      </p:tavLst>
                                    </p:anim>
                                    <p:anim calcmode="lin" valueType="num">
                                      <p:cBhvr>
                                        <p:cTn id="23" dur="1000" fill="hold"/>
                                        <p:tgtEl>
                                          <p:spTgt spid="9"/>
                                        </p:tgtEl>
                                        <p:attrNameLst>
                                          <p:attrName>style.rotation</p:attrName>
                                        </p:attrNameLst>
                                      </p:cBhvr>
                                      <p:tavLst>
                                        <p:tav tm="0">
                                          <p:val>
                                            <p:fltVal val="90"/>
                                          </p:val>
                                        </p:tav>
                                        <p:tav tm="100000">
                                          <p:val>
                                            <p:fltVal val="0"/>
                                          </p:val>
                                        </p:tav>
                                      </p:tavLst>
                                    </p:anim>
                                    <p:animEffect transition="in" filter="fade">
                                      <p:cBhvr>
                                        <p:cTn id="24" dur="1000"/>
                                        <p:tgtEl>
                                          <p:spTgt spid="9"/>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0"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anim calcmode="lin" valueType="num">
                                      <p:cBhvr>
                                        <p:cTn id="29" dur="500" fill="hold"/>
                                        <p:tgtEl>
                                          <p:spTgt spid="10"/>
                                        </p:tgtEl>
                                        <p:attrNameLst>
                                          <p:attrName>ppt_w</p:attrName>
                                        </p:attrNameLst>
                                      </p:cBhvr>
                                      <p:tavLst>
                                        <p:tav tm="0">
                                          <p:val>
                                            <p:fltVal val="0"/>
                                          </p:val>
                                        </p:tav>
                                        <p:tav tm="100000">
                                          <p:val>
                                            <p:strVal val="#ppt_w"/>
                                          </p:val>
                                        </p:tav>
                                      </p:tavLst>
                                    </p:anim>
                                    <p:anim calcmode="lin" valueType="num">
                                      <p:cBhvr>
                                        <p:cTn id="30" dur="500" fill="hold"/>
                                        <p:tgtEl>
                                          <p:spTgt spid="10"/>
                                        </p:tgtEl>
                                        <p:attrNameLst>
                                          <p:attrName>ppt_h</p:attrName>
                                        </p:attrNameLst>
                                      </p:cBhvr>
                                      <p:tavLst>
                                        <p:tav tm="0">
                                          <p:val>
                                            <p:fltVal val="0"/>
                                          </p:val>
                                        </p:tav>
                                        <p:tav tm="100000">
                                          <p:val>
                                            <p:strVal val="#ppt_h"/>
                                          </p:val>
                                        </p:tav>
                                      </p:tavLst>
                                    </p:anim>
                                    <p:animEffect transition="in" filter="fade">
                                      <p:cBhvr>
                                        <p:cTn id="31" dur="500"/>
                                        <p:tgtEl>
                                          <p:spTgt spid="10"/>
                                        </p:tgtEl>
                                      </p:cBhvr>
                                    </p:animEffect>
                                  </p:childTnLst>
                                </p:cTn>
                              </p:par>
                            </p:childTnLst>
                          </p:cTn>
                        </p:par>
                      </p:childTnLst>
                    </p:cTn>
                  </p:par>
                  <p:par>
                    <p:cTn id="32" fill="hold">
                      <p:stCondLst>
                        <p:cond delay="indefinite"/>
                      </p:stCondLst>
                      <p:childTnLst>
                        <p:par>
                          <p:cTn id="33" fill="hold">
                            <p:stCondLst>
                              <p:cond delay="0"/>
                            </p:stCondLst>
                            <p:childTnLst>
                              <p:par>
                                <p:cTn id="34" presetID="2" presetClass="exit" presetSubtype="4" fill="hold" grpId="1" nodeType="clickEffect">
                                  <p:stCondLst>
                                    <p:cond delay="0"/>
                                  </p:stCondLst>
                                  <p:childTnLst>
                                    <p:anim calcmode="lin" valueType="num">
                                      <p:cBhvr additive="base">
                                        <p:cTn id="35" dur="500"/>
                                        <p:tgtEl>
                                          <p:spTgt spid="10"/>
                                        </p:tgtEl>
                                        <p:attrNameLst>
                                          <p:attrName>ppt_x</p:attrName>
                                        </p:attrNameLst>
                                      </p:cBhvr>
                                      <p:tavLst>
                                        <p:tav tm="0">
                                          <p:val>
                                            <p:strVal val="ppt_x"/>
                                          </p:val>
                                        </p:tav>
                                        <p:tav tm="100000">
                                          <p:val>
                                            <p:strVal val="ppt_x"/>
                                          </p:val>
                                        </p:tav>
                                      </p:tavLst>
                                    </p:anim>
                                    <p:anim calcmode="lin" valueType="num">
                                      <p:cBhvr additive="base">
                                        <p:cTn id="36" dur="500"/>
                                        <p:tgtEl>
                                          <p:spTgt spid="10"/>
                                        </p:tgtEl>
                                        <p:attrNameLst>
                                          <p:attrName>ppt_y</p:attrName>
                                        </p:attrNameLst>
                                      </p:cBhvr>
                                      <p:tavLst>
                                        <p:tav tm="0">
                                          <p:val>
                                            <p:strVal val="ppt_y"/>
                                          </p:val>
                                        </p:tav>
                                        <p:tav tm="100000">
                                          <p:val>
                                            <p:strVal val="1+ppt_h/2"/>
                                          </p:val>
                                        </p:tav>
                                      </p:tavLst>
                                    </p:anim>
                                    <p:set>
                                      <p:cBhvr>
                                        <p:cTn id="37" dur="1" fill="hold">
                                          <p:stCondLst>
                                            <p:cond delay="4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0" grpId="1"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Calculation</a:t>
            </a:r>
            <a:endParaRPr lang="en-US" dirty="0"/>
          </a:p>
        </p:txBody>
      </p:sp>
      <p:sp>
        <p:nvSpPr>
          <p:cNvPr id="3" name="Content Placeholder 2"/>
          <p:cNvSpPr>
            <a:spLocks noGrp="1"/>
          </p:cNvSpPr>
          <p:nvPr>
            <p:ph sz="quarter" idx="1"/>
          </p:nvPr>
        </p:nvSpPr>
        <p:spPr>
          <a:xfrm>
            <a:off x="0" y="1527048"/>
            <a:ext cx="9144000" cy="4572000"/>
          </a:xfrm>
          <a:noFill/>
        </p:spPr>
        <p:txBody>
          <a:bodyPr>
            <a:normAutofit fontScale="92500" lnSpcReduction="10000"/>
          </a:bodyPr>
          <a:lstStyle/>
          <a:p>
            <a:pPr marL="0" marR="0">
              <a:lnSpc>
                <a:spcPct val="115000"/>
              </a:lnSpc>
              <a:spcBef>
                <a:spcPts val="0"/>
              </a:spcBef>
              <a:spcAft>
                <a:spcPts val="1000"/>
              </a:spcAft>
              <a:buNone/>
            </a:pPr>
            <a:endParaRPr lang="en-US" sz="2800" dirty="0" smtClean="0">
              <a:latin typeface="Times New Roman"/>
              <a:ea typeface="Calibri"/>
              <a:cs typeface="Times New Roman"/>
            </a:endParaRPr>
          </a:p>
          <a:p>
            <a:pPr marL="0" marR="0">
              <a:lnSpc>
                <a:spcPct val="115000"/>
              </a:lnSpc>
              <a:spcBef>
                <a:spcPts val="0"/>
              </a:spcBef>
              <a:spcAft>
                <a:spcPts val="1000"/>
              </a:spcAft>
              <a:buNone/>
            </a:pPr>
            <a:endParaRPr lang="en-US" sz="2800" dirty="0" smtClean="0">
              <a:latin typeface="Times New Roman"/>
              <a:ea typeface="Calibri"/>
              <a:cs typeface="Times New Roman"/>
            </a:endParaRPr>
          </a:p>
          <a:p>
            <a:pPr marL="0" marR="0">
              <a:lnSpc>
                <a:spcPct val="115000"/>
              </a:lnSpc>
              <a:spcBef>
                <a:spcPts val="0"/>
              </a:spcBef>
              <a:spcAft>
                <a:spcPts val="1000"/>
              </a:spcAft>
              <a:buNone/>
            </a:pPr>
            <a:endParaRPr lang="en-US" sz="2800" dirty="0" smtClean="0">
              <a:latin typeface="Times New Roman"/>
              <a:ea typeface="Calibri"/>
              <a:cs typeface="Times New Roman"/>
            </a:endParaRPr>
          </a:p>
          <a:p>
            <a:pPr marL="0" marR="0">
              <a:lnSpc>
                <a:spcPct val="115000"/>
              </a:lnSpc>
              <a:spcBef>
                <a:spcPts val="0"/>
              </a:spcBef>
              <a:spcAft>
                <a:spcPts val="1000"/>
              </a:spcAft>
              <a:buNone/>
            </a:pPr>
            <a:endParaRPr lang="en-US" sz="2800" dirty="0" smtClean="0">
              <a:highlight>
                <a:srgbClr val="C0C0C0"/>
              </a:highlight>
              <a:latin typeface="Times New Roman"/>
              <a:ea typeface="Calibri"/>
              <a:cs typeface="Times New Roman"/>
            </a:endParaRPr>
          </a:p>
          <a:p>
            <a:pPr marL="0" marR="0">
              <a:lnSpc>
                <a:spcPct val="115000"/>
              </a:lnSpc>
              <a:spcBef>
                <a:spcPts val="0"/>
              </a:spcBef>
              <a:spcAft>
                <a:spcPts val="1000"/>
              </a:spcAft>
              <a:buNone/>
            </a:pPr>
            <a:r>
              <a:rPr lang="en-US" sz="2800" b="1" dirty="0" smtClean="0">
                <a:solidFill>
                  <a:srgbClr val="FF0000"/>
                </a:solidFill>
                <a:highlight>
                  <a:srgbClr val="C0C0C0"/>
                </a:highlight>
                <a:latin typeface="Times New Roman"/>
                <a:ea typeface="Calibri" pitchFamily="34" charset="0"/>
                <a:cs typeface="Times New Roman"/>
              </a:rPr>
              <a:t>			</a:t>
            </a:r>
          </a:p>
          <a:p>
            <a:pPr marL="0" marR="0">
              <a:lnSpc>
                <a:spcPct val="115000"/>
              </a:lnSpc>
              <a:spcBef>
                <a:spcPts val="0"/>
              </a:spcBef>
              <a:spcAft>
                <a:spcPts val="1000"/>
              </a:spcAft>
              <a:buNone/>
            </a:pPr>
            <a:r>
              <a:rPr lang="en-US" sz="2800" b="1" dirty="0" smtClean="0">
                <a:solidFill>
                  <a:srgbClr val="FF0000"/>
                </a:solidFill>
                <a:highlight>
                  <a:srgbClr val="C0C0C0"/>
                </a:highlight>
                <a:latin typeface="Times New Roman"/>
                <a:ea typeface="Calibri" pitchFamily="34" charset="0"/>
                <a:cs typeface="Times New Roman"/>
              </a:rPr>
              <a:t> </a:t>
            </a:r>
          </a:p>
          <a:p>
            <a:pPr marL="0" marR="0">
              <a:lnSpc>
                <a:spcPct val="115000"/>
              </a:lnSpc>
              <a:spcBef>
                <a:spcPts val="0"/>
              </a:spcBef>
              <a:spcAft>
                <a:spcPts val="1000"/>
              </a:spcAft>
              <a:buNone/>
            </a:pPr>
            <a:endParaRPr lang="en-US" sz="2800" b="1" dirty="0" smtClean="0">
              <a:solidFill>
                <a:srgbClr val="FF0000"/>
              </a:solidFill>
              <a:highlight>
                <a:srgbClr val="C0C0C0"/>
              </a:highlight>
              <a:latin typeface="Times New Roman"/>
              <a:ea typeface="Calibri" pitchFamily="34" charset="0"/>
              <a:cs typeface="Times New Roman"/>
            </a:endParaRPr>
          </a:p>
          <a:p>
            <a:pPr marL="0" marR="0">
              <a:lnSpc>
                <a:spcPct val="115000"/>
              </a:lnSpc>
              <a:spcBef>
                <a:spcPts val="0"/>
              </a:spcBef>
              <a:spcAft>
                <a:spcPts val="1000"/>
              </a:spcAft>
              <a:buNone/>
            </a:pPr>
            <a:r>
              <a:rPr lang="en-US" sz="2800" dirty="0" smtClean="0">
                <a:latin typeface="Times New Roman"/>
                <a:ea typeface="Calibri"/>
                <a:cs typeface="Times New Roman"/>
              </a:rPr>
              <a:t>	</a:t>
            </a:r>
            <a:endParaRPr lang="en-US" sz="1800" dirty="0" smtClean="0">
              <a:latin typeface="Calibri"/>
              <a:ea typeface="Calibri"/>
              <a:cs typeface="Times New Roman"/>
            </a:endParaRPr>
          </a:p>
          <a:p>
            <a:pPr>
              <a:buNone/>
            </a:pPr>
            <a:endParaRPr lang="en-US" dirty="0"/>
          </a:p>
        </p:txBody>
      </p:sp>
      <p:graphicFrame>
        <p:nvGraphicFramePr>
          <p:cNvPr id="4" name="Table 3"/>
          <p:cNvGraphicFramePr>
            <a:graphicFrameLocks noGrp="1"/>
          </p:cNvGraphicFramePr>
          <p:nvPr/>
        </p:nvGraphicFramePr>
        <p:xfrm>
          <a:off x="685800" y="1676400"/>
          <a:ext cx="7772400" cy="946404"/>
        </p:xfrm>
        <a:graphic>
          <a:graphicData uri="http://schemas.openxmlformats.org/drawingml/2006/table">
            <a:tbl>
              <a:tblPr/>
              <a:tblGrid>
                <a:gridCol w="2930843"/>
                <a:gridCol w="1797367"/>
                <a:gridCol w="453390"/>
                <a:gridCol w="2590800"/>
              </a:tblGrid>
              <a:tr h="342900">
                <a:tc rowSpan="2">
                  <a:txBody>
                    <a:bodyPr/>
                    <a:lstStyle/>
                    <a:p>
                      <a:pPr marL="0" marR="0" algn="ctr">
                        <a:lnSpc>
                          <a:spcPct val="115000"/>
                        </a:lnSpc>
                        <a:spcBef>
                          <a:spcPts val="0"/>
                        </a:spcBef>
                        <a:spcAft>
                          <a:spcPts val="0"/>
                        </a:spcAft>
                      </a:pPr>
                      <a:r>
                        <a:rPr lang="en-US" sz="2700" b="1">
                          <a:solidFill>
                            <a:srgbClr val="000000"/>
                          </a:solidFill>
                          <a:latin typeface="Times New Roman"/>
                          <a:ea typeface="Times New Roman"/>
                          <a:cs typeface="Times New Roman"/>
                        </a:rPr>
                        <a:t>New Pivot Row = </a:t>
                      </a:r>
                      <a:endParaRPr lang="en-US" sz="2700">
                        <a:latin typeface="Calibri"/>
                        <a:ea typeface="Calibri"/>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2700" b="1">
                          <a:solidFill>
                            <a:srgbClr val="000000"/>
                          </a:solidFill>
                          <a:latin typeface="Times New Roman"/>
                          <a:ea typeface="Times New Roman"/>
                          <a:cs typeface="Times New Roman"/>
                        </a:rPr>
                        <a:t>1</a:t>
                      </a:r>
                      <a:endParaRPr lang="en-US" sz="2700">
                        <a:latin typeface="Calibri"/>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rowSpan="2">
                  <a:txBody>
                    <a:bodyPr/>
                    <a:lstStyle/>
                    <a:p>
                      <a:pPr marL="0" marR="0" algn="l">
                        <a:lnSpc>
                          <a:spcPct val="115000"/>
                        </a:lnSpc>
                        <a:spcBef>
                          <a:spcPts val="0"/>
                        </a:spcBef>
                        <a:spcAft>
                          <a:spcPts val="0"/>
                        </a:spcAft>
                      </a:pPr>
                      <a:r>
                        <a:rPr lang="en-US" sz="2700" b="1">
                          <a:solidFill>
                            <a:srgbClr val="000000"/>
                          </a:solidFill>
                          <a:latin typeface="Times New Roman"/>
                          <a:ea typeface="Times New Roman"/>
                          <a:cs typeface="Times New Roman"/>
                        </a:rPr>
                        <a:t>X</a:t>
                      </a:r>
                      <a:endParaRPr lang="en-US" sz="2700">
                        <a:latin typeface="Calibri"/>
                        <a:ea typeface="Calibri"/>
                        <a:cs typeface="Times New Roman"/>
                      </a:endParaRPr>
                    </a:p>
                  </a:txBody>
                  <a:tcPr marL="68580" marR="68580" marT="0" marB="0" anchor="ctr">
                    <a:lnL>
                      <a:noFill/>
                    </a:lnL>
                    <a:lnR>
                      <a:noFill/>
                    </a:lnR>
                    <a:lnT>
                      <a:noFill/>
                    </a:lnT>
                    <a:lnB>
                      <a:noFill/>
                    </a:lnB>
                  </a:tcPr>
                </a:tc>
                <a:tc rowSpan="2">
                  <a:txBody>
                    <a:bodyPr/>
                    <a:lstStyle/>
                    <a:p>
                      <a:pPr marL="0" marR="0" algn="l">
                        <a:lnSpc>
                          <a:spcPct val="115000"/>
                        </a:lnSpc>
                        <a:spcBef>
                          <a:spcPts val="0"/>
                        </a:spcBef>
                        <a:spcAft>
                          <a:spcPts val="0"/>
                        </a:spcAft>
                      </a:pPr>
                      <a:r>
                        <a:rPr lang="en-US" sz="2700" b="1">
                          <a:solidFill>
                            <a:srgbClr val="000000"/>
                          </a:solidFill>
                          <a:latin typeface="Times New Roman"/>
                          <a:ea typeface="Times New Roman"/>
                          <a:cs typeface="Times New Roman"/>
                        </a:rPr>
                        <a:t>Old Pivot Row</a:t>
                      </a:r>
                      <a:endParaRPr lang="en-US" sz="2700">
                        <a:latin typeface="Calibri"/>
                        <a:ea typeface="Calibri"/>
                        <a:cs typeface="Times New Roman"/>
                      </a:endParaRPr>
                    </a:p>
                  </a:txBody>
                  <a:tcPr marL="68580" marR="68580" marT="0" marB="0" anchor="ctr">
                    <a:lnL>
                      <a:noFill/>
                    </a:lnL>
                    <a:lnR>
                      <a:noFill/>
                    </a:lnR>
                    <a:lnT>
                      <a:noFill/>
                    </a:lnT>
                    <a:lnB>
                      <a:noFill/>
                    </a:lnB>
                  </a:tcPr>
                </a:tc>
              </a:tr>
              <a:tr h="257175">
                <a:tc vMerge="1">
                  <a:txBody>
                    <a:bodyPr/>
                    <a:lstStyle/>
                    <a:p>
                      <a:endParaRPr lang="en-US"/>
                    </a:p>
                  </a:txBody>
                  <a:tcPr/>
                </a:tc>
                <a:tc>
                  <a:txBody>
                    <a:bodyPr/>
                    <a:lstStyle/>
                    <a:p>
                      <a:pPr marL="0" marR="0" algn="ctr">
                        <a:lnSpc>
                          <a:spcPct val="115000"/>
                        </a:lnSpc>
                        <a:spcBef>
                          <a:spcPts val="0"/>
                        </a:spcBef>
                        <a:spcAft>
                          <a:spcPts val="0"/>
                        </a:spcAft>
                      </a:pPr>
                      <a:r>
                        <a:rPr lang="en-US" sz="2700" b="1" dirty="0">
                          <a:solidFill>
                            <a:srgbClr val="000000"/>
                          </a:solidFill>
                          <a:latin typeface="Times New Roman"/>
                          <a:ea typeface="Times New Roman"/>
                          <a:cs typeface="Times New Roman"/>
                        </a:rPr>
                        <a:t>Pivot No.</a:t>
                      </a:r>
                      <a:endParaRPr lang="en-US" sz="2700" dirty="0">
                        <a:latin typeface="Calibri"/>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vMerge="1">
                  <a:txBody>
                    <a:bodyPr/>
                    <a:lstStyle/>
                    <a:p>
                      <a:endParaRPr lang="en-US"/>
                    </a:p>
                  </a:txBody>
                  <a:tcPr/>
                </a:tc>
                <a:tc vMerge="1">
                  <a:txBody>
                    <a:bodyPr/>
                    <a:lstStyle/>
                    <a:p>
                      <a:endParaRPr lang="en-US"/>
                    </a:p>
                  </a:txBody>
                  <a:tcPr/>
                </a:tc>
              </a:tr>
            </a:tbl>
          </a:graphicData>
        </a:graphic>
      </p:graphicFrame>
      <p:graphicFrame>
        <p:nvGraphicFramePr>
          <p:cNvPr id="5" name="Table 4"/>
          <p:cNvGraphicFramePr>
            <a:graphicFrameLocks noGrp="1"/>
          </p:cNvGraphicFramePr>
          <p:nvPr/>
        </p:nvGraphicFramePr>
        <p:xfrm>
          <a:off x="152400" y="2664904"/>
          <a:ext cx="9144000" cy="876300"/>
        </p:xfrm>
        <a:graphic>
          <a:graphicData uri="http://schemas.openxmlformats.org/drawingml/2006/table">
            <a:tbl>
              <a:tblPr/>
              <a:tblGrid>
                <a:gridCol w="1600200"/>
                <a:gridCol w="685800"/>
                <a:gridCol w="381000"/>
                <a:gridCol w="6477000"/>
              </a:tblGrid>
              <a:tr h="342900">
                <a:tc rowSpan="2">
                  <a:txBody>
                    <a:bodyPr/>
                    <a:lstStyle/>
                    <a:p>
                      <a:pPr marL="0" marR="0" algn="ctr">
                        <a:lnSpc>
                          <a:spcPct val="115000"/>
                        </a:lnSpc>
                        <a:spcBef>
                          <a:spcPts val="0"/>
                        </a:spcBef>
                        <a:spcAft>
                          <a:spcPts val="0"/>
                        </a:spcAft>
                      </a:pPr>
                      <a:r>
                        <a:rPr lang="en-US" sz="2500" b="0" dirty="0">
                          <a:solidFill>
                            <a:srgbClr val="000000"/>
                          </a:solidFill>
                          <a:latin typeface="+mj-lt"/>
                          <a:ea typeface="Times New Roman"/>
                          <a:cs typeface="Times New Roman"/>
                        </a:rPr>
                        <a:t>New Pivot Row = </a:t>
                      </a:r>
                      <a:endParaRPr lang="en-US" sz="2500" b="0" dirty="0">
                        <a:latin typeface="+mj-lt"/>
                        <a:ea typeface="Calibri"/>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2500" b="1" dirty="0">
                          <a:solidFill>
                            <a:srgbClr val="000000"/>
                          </a:solidFill>
                          <a:latin typeface="+mj-lt"/>
                          <a:ea typeface="Times New Roman"/>
                          <a:cs typeface="Times New Roman"/>
                        </a:rPr>
                        <a:t>1</a:t>
                      </a:r>
                      <a:endParaRPr lang="en-US" sz="2500" dirty="0">
                        <a:latin typeface="+mj-lt"/>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rowSpan="2">
                  <a:txBody>
                    <a:bodyPr/>
                    <a:lstStyle/>
                    <a:p>
                      <a:pPr marL="0" marR="0" algn="l">
                        <a:lnSpc>
                          <a:spcPct val="115000"/>
                        </a:lnSpc>
                        <a:spcBef>
                          <a:spcPts val="0"/>
                        </a:spcBef>
                        <a:spcAft>
                          <a:spcPts val="0"/>
                        </a:spcAft>
                      </a:pPr>
                      <a:r>
                        <a:rPr lang="en-US" sz="2500" b="1">
                          <a:solidFill>
                            <a:srgbClr val="000000"/>
                          </a:solidFill>
                          <a:latin typeface="+mj-lt"/>
                          <a:ea typeface="Times New Roman"/>
                          <a:cs typeface="Times New Roman"/>
                        </a:rPr>
                        <a:t>X</a:t>
                      </a:r>
                      <a:endParaRPr lang="en-US" sz="2500">
                        <a:latin typeface="+mj-lt"/>
                        <a:ea typeface="Calibri"/>
                        <a:cs typeface="Times New Roman"/>
                      </a:endParaRPr>
                    </a:p>
                  </a:txBody>
                  <a:tcPr marL="68580" marR="68580" marT="0" marB="0" anchor="ctr">
                    <a:lnL>
                      <a:noFill/>
                    </a:lnL>
                    <a:lnR>
                      <a:noFill/>
                    </a:lnR>
                    <a:lnT>
                      <a:noFill/>
                    </a:lnT>
                    <a:lnB>
                      <a:noFill/>
                    </a:lnB>
                  </a:tcPr>
                </a:tc>
                <a:tc rowSpan="2">
                  <a:txBody>
                    <a:bodyPr/>
                    <a:lstStyle/>
                    <a:p>
                      <a:pPr marL="0" marR="0" algn="l">
                        <a:lnSpc>
                          <a:spcPct val="115000"/>
                        </a:lnSpc>
                        <a:spcBef>
                          <a:spcPts val="0"/>
                        </a:spcBef>
                        <a:spcAft>
                          <a:spcPts val="0"/>
                        </a:spcAft>
                      </a:pPr>
                      <a:r>
                        <a:rPr kumimoji="0" lang="en-US" sz="2500" b="0" i="0" u="none" strike="noStrike" kern="1200" cap="none" normalizeH="0" baseline="0" dirty="0" smtClean="0">
                          <a:ln>
                            <a:noFill/>
                          </a:ln>
                          <a:solidFill>
                            <a:schemeClr val="tx1"/>
                          </a:solidFill>
                          <a:effectLst/>
                          <a:latin typeface="+mj-lt"/>
                          <a:ea typeface="Calibri" pitchFamily="34" charset="0"/>
                          <a:cs typeface="Times New Roman" pitchFamily="18" charset="0"/>
                        </a:rPr>
                        <a:t>[0	0	1	1	1	-1	1]</a:t>
                      </a:r>
                      <a:endParaRPr lang="en-US" sz="2500" dirty="0">
                        <a:latin typeface="+mj-lt"/>
                        <a:ea typeface="Calibri"/>
                        <a:cs typeface="Times New Roman"/>
                      </a:endParaRPr>
                    </a:p>
                  </a:txBody>
                  <a:tcPr marL="68580" marR="68580" marT="0" marB="0" anchor="ctr">
                    <a:lnL>
                      <a:noFill/>
                    </a:lnL>
                    <a:lnR>
                      <a:noFill/>
                    </a:lnR>
                    <a:lnT>
                      <a:noFill/>
                    </a:lnT>
                    <a:lnB>
                      <a:noFill/>
                    </a:lnB>
                  </a:tcPr>
                </a:tc>
              </a:tr>
              <a:tr h="257175">
                <a:tc vMerge="1">
                  <a:txBody>
                    <a:bodyPr/>
                    <a:lstStyle/>
                    <a:p>
                      <a:endParaRPr lang="en-US"/>
                    </a:p>
                  </a:txBody>
                  <a:tcPr/>
                </a:tc>
                <a:tc>
                  <a:txBody>
                    <a:bodyPr/>
                    <a:lstStyle/>
                    <a:p>
                      <a:pPr marL="0" marR="0" algn="ctr">
                        <a:lnSpc>
                          <a:spcPct val="115000"/>
                        </a:lnSpc>
                        <a:spcBef>
                          <a:spcPts val="0"/>
                        </a:spcBef>
                        <a:spcAft>
                          <a:spcPts val="0"/>
                        </a:spcAft>
                      </a:pPr>
                      <a:r>
                        <a:rPr kumimoji="0" lang="en-US" sz="2500" b="0" i="0" u="none" strike="noStrike" kern="1200" cap="none" normalizeH="0" baseline="0" dirty="0" smtClean="0">
                          <a:ln>
                            <a:noFill/>
                          </a:ln>
                          <a:solidFill>
                            <a:schemeClr val="tx1"/>
                          </a:solidFill>
                          <a:effectLst/>
                          <a:latin typeface="+mj-lt"/>
                          <a:ea typeface="Calibri"/>
                          <a:cs typeface="Times New Roman" pitchFamily="18" charset="0"/>
                        </a:rPr>
                        <a:t>1</a:t>
                      </a:r>
                      <a:endParaRPr lang="en-US" sz="2500" dirty="0">
                        <a:latin typeface="+mj-lt"/>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vMerge="1">
                  <a:txBody>
                    <a:bodyPr/>
                    <a:lstStyle/>
                    <a:p>
                      <a:endParaRPr lang="en-US"/>
                    </a:p>
                  </a:txBody>
                  <a:tcPr/>
                </a:tc>
                <a:tc vMerge="1">
                  <a:txBody>
                    <a:bodyPr/>
                    <a:lstStyle/>
                    <a:p>
                      <a:endParaRPr lang="en-US"/>
                    </a:p>
                  </a:txBody>
                  <a:tcPr/>
                </a:tc>
              </a:tr>
            </a:tbl>
          </a:graphicData>
        </a:graphic>
      </p:graphicFrame>
      <p:graphicFrame>
        <p:nvGraphicFramePr>
          <p:cNvPr id="6" name="Table 5"/>
          <p:cNvGraphicFramePr>
            <a:graphicFrameLocks noGrp="1"/>
          </p:cNvGraphicFramePr>
          <p:nvPr/>
        </p:nvGraphicFramePr>
        <p:xfrm>
          <a:off x="2824050" y="3581400"/>
          <a:ext cx="6548550" cy="600075"/>
        </p:xfrm>
        <a:graphic>
          <a:graphicData uri="http://schemas.openxmlformats.org/drawingml/2006/table">
            <a:tbl>
              <a:tblPr/>
              <a:tblGrid>
                <a:gridCol w="6548550"/>
              </a:tblGrid>
              <a:tr h="600075">
                <a:tc>
                  <a:txBody>
                    <a:bodyPr/>
                    <a:lstStyle/>
                    <a:p>
                      <a:pPr marL="0" marR="0" algn="l">
                        <a:lnSpc>
                          <a:spcPct val="115000"/>
                        </a:lnSpc>
                        <a:spcBef>
                          <a:spcPts val="0"/>
                        </a:spcBef>
                        <a:spcAft>
                          <a:spcPts val="0"/>
                        </a:spcAft>
                      </a:pPr>
                      <a:r>
                        <a:rPr kumimoji="0" lang="en-US" sz="2500" b="0" i="0" u="none" strike="noStrike" kern="1200" cap="none" normalizeH="0" baseline="0" dirty="0" smtClean="0">
                          <a:ln>
                            <a:noFill/>
                          </a:ln>
                          <a:solidFill>
                            <a:srgbClr val="FF0000"/>
                          </a:solidFill>
                          <a:effectLst/>
                          <a:latin typeface="+mj-lt"/>
                          <a:ea typeface="Calibri" pitchFamily="34" charset="0"/>
                          <a:cs typeface="Times New Roman" pitchFamily="18" charset="0"/>
                        </a:rPr>
                        <a:t>[</a:t>
                      </a:r>
                      <a:r>
                        <a:rPr kumimoji="0" lang="en-US" sz="2500" b="0" i="0" u="none" strike="noStrike" kern="1200" cap="none" normalizeH="0" baseline="0" dirty="0" smtClean="0">
                          <a:ln>
                            <a:noFill/>
                          </a:ln>
                          <a:solidFill>
                            <a:srgbClr val="FF0000"/>
                          </a:solidFill>
                          <a:effectLst/>
                          <a:latin typeface="+mn-lt"/>
                          <a:ea typeface="Calibri" pitchFamily="34" charset="0"/>
                          <a:cs typeface="Times New Roman" pitchFamily="18" charset="0"/>
                        </a:rPr>
                        <a:t>0	0	1	1	1	-1	1</a:t>
                      </a:r>
                      <a:r>
                        <a:rPr kumimoji="0" lang="en-US" sz="2500" b="0" i="0" u="none" strike="noStrike" kern="1200" cap="none" normalizeH="0" baseline="0" dirty="0" smtClean="0">
                          <a:ln>
                            <a:noFill/>
                          </a:ln>
                          <a:solidFill>
                            <a:srgbClr val="FF0000"/>
                          </a:solidFill>
                          <a:effectLst/>
                          <a:latin typeface="+mj-lt"/>
                          <a:ea typeface="Calibri" pitchFamily="34" charset="0"/>
                          <a:cs typeface="Times New Roman" pitchFamily="18" charset="0"/>
                        </a:rPr>
                        <a:t>]</a:t>
                      </a:r>
                      <a:endParaRPr lang="en-US" sz="2500" dirty="0">
                        <a:solidFill>
                          <a:srgbClr val="FF0000"/>
                        </a:solidFill>
                        <a:latin typeface="+mj-lt"/>
                        <a:ea typeface="Calibri"/>
                        <a:cs typeface="Times New Roman"/>
                      </a:endParaRPr>
                    </a:p>
                  </a:txBody>
                  <a:tcPr marL="68580" marR="68580" marT="0" marB="0" anchor="ctr">
                    <a:lnL>
                      <a:noFill/>
                    </a:lnL>
                    <a:lnR>
                      <a:noFill/>
                    </a:lnR>
                    <a:lnT>
                      <a:noFill/>
                    </a:lnT>
                    <a:lnB>
                      <a:noFill/>
                    </a:lnB>
                  </a:tcPr>
                </a:tc>
              </a:tr>
            </a:tbl>
          </a:graphicData>
        </a:graphic>
      </p:graphicFrame>
      <p:sp>
        <p:nvSpPr>
          <p:cNvPr id="7" name="Rectangle 6"/>
          <p:cNvSpPr/>
          <p:nvPr/>
        </p:nvSpPr>
        <p:spPr>
          <a:xfrm>
            <a:off x="1143000" y="3810000"/>
            <a:ext cx="333746" cy="369332"/>
          </a:xfrm>
          <a:prstGeom prst="rect">
            <a:avLst/>
          </a:prstGeom>
        </p:spPr>
        <p:txBody>
          <a:bodyPr wrap="none">
            <a:spAutoFit/>
          </a:bodyPr>
          <a:lstStyle/>
          <a:p>
            <a:r>
              <a:rPr lang="en-US" dirty="0" smtClean="0">
                <a:solidFill>
                  <a:srgbClr val="000000"/>
                </a:solidFill>
                <a:ea typeface="Times New Roman"/>
                <a:cs typeface="Times New Roman"/>
              </a:rPr>
              <a:t>=</a:t>
            </a:r>
            <a:endParaRPr lang="en-US"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819400"/>
            <a:ext cx="8534400" cy="1371600"/>
          </a:xfrm>
        </p:spPr>
        <p:txBody>
          <a:bodyPr>
            <a:normAutofit/>
          </a:bodyPr>
          <a:lstStyle/>
          <a:p>
            <a:r>
              <a:rPr lang="en-US" b="1" dirty="0" smtClean="0">
                <a:solidFill>
                  <a:srgbClr val="FF0000"/>
                </a:solidFill>
              </a:rPr>
              <a:t>Penalty Method</a:t>
            </a:r>
            <a:br>
              <a:rPr lang="en-US" b="1" dirty="0" smtClean="0">
                <a:solidFill>
                  <a:srgbClr val="FF0000"/>
                </a:solidFill>
              </a:rPr>
            </a:br>
            <a:r>
              <a:rPr lang="en-US" b="1" dirty="0" smtClean="0">
                <a:solidFill>
                  <a:srgbClr val="FF0000"/>
                </a:solidFill>
              </a:rPr>
              <a:t>Big M Method</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Calculation</a:t>
            </a:r>
            <a:endParaRPr lang="en-US" dirty="0"/>
          </a:p>
        </p:txBody>
      </p:sp>
      <p:sp>
        <p:nvSpPr>
          <p:cNvPr id="3" name="Content Placeholder 2"/>
          <p:cNvSpPr>
            <a:spLocks noGrp="1"/>
          </p:cNvSpPr>
          <p:nvPr>
            <p:ph sz="quarter" idx="1"/>
          </p:nvPr>
        </p:nvSpPr>
        <p:spPr>
          <a:xfrm>
            <a:off x="228600" y="1600200"/>
            <a:ext cx="8686800" cy="4800600"/>
          </a:xfrm>
        </p:spPr>
        <p:txBody>
          <a:bodyPr>
            <a:noAutofit/>
          </a:bodyPr>
          <a:lstStyle/>
          <a:p>
            <a:pPr>
              <a:buNone/>
            </a:pPr>
            <a:r>
              <a:rPr lang="en-US" sz="2000" b="1" dirty="0" smtClean="0"/>
              <a:t>New Row = Old Row – Pivot Column Coefficient x New Pivot Row</a:t>
            </a:r>
            <a:endParaRPr lang="en-US" sz="2000" dirty="0" smtClean="0"/>
          </a:p>
          <a:p>
            <a:pPr>
              <a:buNone/>
            </a:pPr>
            <a:r>
              <a:rPr lang="en-US" sz="2500" b="1" dirty="0" smtClean="0"/>
              <a:t>New X1 Row</a:t>
            </a:r>
            <a:r>
              <a:rPr lang="en-US" sz="2000" dirty="0" smtClean="0"/>
              <a:t> = [1	0	1/5	0	3/5	-1/5	3/5]</a:t>
            </a:r>
          </a:p>
          <a:p>
            <a:pPr>
              <a:buNone/>
            </a:pPr>
            <a:r>
              <a:rPr lang="en-US" sz="2000" dirty="0" smtClean="0"/>
              <a:t>		           -(1/5) [0	0	1	1	1	-1	1]</a:t>
            </a:r>
          </a:p>
          <a:p>
            <a:pPr>
              <a:buNone/>
            </a:pPr>
            <a:r>
              <a:rPr lang="en-US" sz="2000" dirty="0" smtClean="0"/>
              <a:t>			</a:t>
            </a:r>
            <a:r>
              <a:rPr lang="en-US" sz="2000" dirty="0" smtClean="0">
                <a:solidFill>
                  <a:srgbClr val="FF0000"/>
                </a:solidFill>
              </a:rPr>
              <a:t>=    </a:t>
            </a:r>
            <a:r>
              <a:rPr lang="en-US" sz="2000" b="1" dirty="0" smtClean="0">
                <a:solidFill>
                  <a:srgbClr val="FF0000"/>
                </a:solidFill>
              </a:rPr>
              <a:t>[1	0	0	-1/5	2/5	0	2/5]</a:t>
            </a:r>
            <a:r>
              <a:rPr lang="en-US" sz="2000" dirty="0" smtClean="0"/>
              <a:t>	</a:t>
            </a:r>
          </a:p>
          <a:p>
            <a:pPr>
              <a:buNone/>
            </a:pPr>
            <a:r>
              <a:rPr lang="en-US" sz="2500" b="1" dirty="0" smtClean="0"/>
              <a:t>New X</a:t>
            </a:r>
            <a:r>
              <a:rPr lang="en-US" sz="2500" dirty="0" smtClean="0"/>
              <a:t>2</a:t>
            </a:r>
            <a:r>
              <a:rPr lang="en-US" sz="2500" b="1" dirty="0" smtClean="0"/>
              <a:t> Row </a:t>
            </a:r>
            <a:r>
              <a:rPr lang="en-US" sz="2000" dirty="0" smtClean="0"/>
              <a:t>=[0	1	-3/5	0	-4/5	3/5	6/5]</a:t>
            </a:r>
          </a:p>
          <a:p>
            <a:pPr>
              <a:buNone/>
            </a:pPr>
            <a:r>
              <a:rPr lang="en-US" sz="2000" dirty="0" smtClean="0"/>
              <a:t>		         -(3/5) [0	0	1	1	1	-1	1]</a:t>
            </a:r>
          </a:p>
          <a:p>
            <a:pPr>
              <a:buNone/>
            </a:pPr>
            <a:r>
              <a:rPr lang="en-US" sz="2000" dirty="0" smtClean="0"/>
              <a:t>			=    </a:t>
            </a:r>
            <a:r>
              <a:rPr lang="en-US" sz="2000" b="1" dirty="0" smtClean="0">
                <a:solidFill>
                  <a:srgbClr val="FF0000"/>
                </a:solidFill>
              </a:rPr>
              <a:t>[0	1	0	3/5	-1/5	0	9/5]</a:t>
            </a:r>
            <a:endParaRPr lang="en-US" sz="2000" dirty="0" smtClean="0"/>
          </a:p>
          <a:p>
            <a:pPr>
              <a:buNone/>
            </a:pPr>
            <a:r>
              <a:rPr lang="en-US" sz="2000" b="1" dirty="0" smtClean="0"/>
              <a:t>New   f  Row</a:t>
            </a:r>
            <a:r>
              <a:rPr lang="en-US" sz="2000" dirty="0" smtClean="0"/>
              <a:t>    = </a:t>
            </a:r>
          </a:p>
          <a:p>
            <a:pPr>
              <a:buNone/>
            </a:pPr>
            <a:r>
              <a:rPr lang="en-US" sz="2000" dirty="0" smtClean="0"/>
              <a:t>	</a:t>
            </a:r>
          </a:p>
          <a:p>
            <a:pPr>
              <a:buNone/>
            </a:pPr>
            <a:endParaRPr lang="en-US" sz="2000" dirty="0" smtClean="0"/>
          </a:p>
          <a:p>
            <a:pPr>
              <a:buNone/>
            </a:pPr>
            <a:r>
              <a:rPr lang="en-US" sz="2000" dirty="0" smtClean="0"/>
              <a:t>		        -(1/5)  [0	    0</a:t>
            </a:r>
            <a:r>
              <a:rPr lang="en-US" sz="2000" dirty="0"/>
              <a:t>	</a:t>
            </a:r>
            <a:r>
              <a:rPr lang="en-US" sz="2000" dirty="0" smtClean="0"/>
              <a:t>1</a:t>
            </a:r>
            <a:r>
              <a:rPr lang="en-US" sz="2000" dirty="0"/>
              <a:t> </a:t>
            </a:r>
            <a:r>
              <a:rPr lang="en-US" sz="2000" dirty="0" smtClean="0"/>
              <a:t>      1	         1	           -1	          	1]</a:t>
            </a:r>
          </a:p>
          <a:p>
            <a:pPr>
              <a:buNone/>
            </a:pPr>
            <a:r>
              <a:rPr lang="en-US" sz="2000" dirty="0" smtClean="0">
                <a:solidFill>
                  <a:srgbClr val="FF0000"/>
                </a:solidFill>
              </a:rPr>
              <a:t>		</a:t>
            </a:r>
            <a:r>
              <a:rPr lang="en-US" sz="2000" b="1" dirty="0" smtClean="0">
                <a:solidFill>
                  <a:srgbClr val="FF0000"/>
                </a:solidFill>
              </a:rPr>
              <a:t>       	    [0	    0	0      -1/5    -15M+21/15     -M	17/5]</a:t>
            </a:r>
          </a:p>
          <a:p>
            <a:pPr>
              <a:buNone/>
            </a:pPr>
            <a:r>
              <a:rPr lang="en-US" sz="2000" dirty="0" smtClean="0"/>
              <a:t>	</a:t>
            </a:r>
          </a:p>
          <a:p>
            <a:pPr>
              <a:buNone/>
            </a:pPr>
            <a:endParaRPr lang="en-US" sz="2000" dirty="0"/>
          </a:p>
        </p:txBody>
      </p:sp>
      <p:graphicFrame>
        <p:nvGraphicFramePr>
          <p:cNvPr id="6" name="Table 5"/>
          <p:cNvGraphicFramePr>
            <a:graphicFrameLocks noGrp="1"/>
          </p:cNvGraphicFramePr>
          <p:nvPr>
            <p:extLst>
              <p:ext uri="{D42A27DB-BD31-4B8C-83A1-F6EECF244321}">
                <p14:modId xmlns:p14="http://schemas.microsoft.com/office/powerpoint/2010/main" xmlns="" val="207645372"/>
              </p:ext>
            </p:extLst>
          </p:nvPr>
        </p:nvGraphicFramePr>
        <p:xfrm>
          <a:off x="2362200" y="4267200"/>
          <a:ext cx="6019800" cy="1111250"/>
        </p:xfrm>
        <a:graphic>
          <a:graphicData uri="http://schemas.openxmlformats.org/drawingml/2006/table">
            <a:tbl>
              <a:tblPr/>
              <a:tblGrid>
                <a:gridCol w="606998"/>
                <a:gridCol w="705907"/>
                <a:gridCol w="479637"/>
                <a:gridCol w="215430"/>
                <a:gridCol w="463378"/>
                <a:gridCol w="1467365"/>
                <a:gridCol w="231689"/>
                <a:gridCol w="926757"/>
                <a:gridCol w="154459"/>
                <a:gridCol w="768180"/>
              </a:tblGrid>
              <a:tr h="685800">
                <a:tc rowSpan="3">
                  <a:txBody>
                    <a:bodyPr/>
                    <a:lstStyle/>
                    <a:p>
                      <a:pPr algn="ctr" rtl="0" fontAlgn="ctr"/>
                      <a:r>
                        <a:rPr lang="en-US" sz="2500" b="0" i="0" u="none" strike="noStrike" dirty="0" smtClean="0">
                          <a:solidFill>
                            <a:srgbClr val="000000"/>
                          </a:solidFill>
                          <a:effectLst/>
                          <a:latin typeface="Georgia"/>
                        </a:rPr>
                        <a:t>[0</a:t>
                      </a:r>
                      <a:endParaRPr lang="en-US" sz="2500" b="0" i="0" u="none" strike="noStrike" dirty="0">
                        <a:solidFill>
                          <a:srgbClr val="000000"/>
                        </a:solidFill>
                        <a:effectLst/>
                        <a:latin typeface="Georgia"/>
                      </a:endParaRPr>
                    </a:p>
                  </a:txBody>
                  <a:tcPr marL="9525" marR="9525" marT="9525" marB="0" anchor="ctr">
                    <a:lnL>
                      <a:noFill/>
                    </a:lnL>
                    <a:lnR>
                      <a:noFill/>
                    </a:lnR>
                    <a:lnT>
                      <a:noFill/>
                    </a:lnT>
                    <a:lnB>
                      <a:noFill/>
                    </a:lnB>
                  </a:tcPr>
                </a:tc>
                <a:tc rowSpan="3">
                  <a:txBody>
                    <a:bodyPr/>
                    <a:lstStyle/>
                    <a:p>
                      <a:pPr algn="ctr" rtl="0" fontAlgn="ctr"/>
                      <a:r>
                        <a:rPr lang="en-US" sz="2500" b="0" i="0" u="none" strike="noStrike">
                          <a:solidFill>
                            <a:srgbClr val="000000"/>
                          </a:solidFill>
                          <a:effectLst/>
                          <a:latin typeface="Georgia"/>
                        </a:rPr>
                        <a:t>0</a:t>
                      </a:r>
                    </a:p>
                  </a:txBody>
                  <a:tcPr marL="9525" marR="9525" marT="9525" marB="0" anchor="ctr">
                    <a:lnL>
                      <a:noFill/>
                    </a:lnL>
                    <a:lnR>
                      <a:noFill/>
                    </a:lnR>
                    <a:lnT>
                      <a:noFill/>
                    </a:lnT>
                    <a:lnB>
                      <a:noFill/>
                    </a:lnB>
                  </a:tcPr>
                </a:tc>
                <a:tc>
                  <a:txBody>
                    <a:bodyPr/>
                    <a:lstStyle/>
                    <a:p>
                      <a:pPr algn="ctr" rtl="0" fontAlgn="ctr"/>
                      <a:r>
                        <a:rPr lang="en-US" sz="2500" b="0" i="0" u="none" strike="noStrike">
                          <a:solidFill>
                            <a:srgbClr val="000000"/>
                          </a:solidFill>
                          <a:effectLst/>
                          <a:latin typeface="Georgia"/>
                        </a:rPr>
                        <a:t>1</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r" rtl="0" fontAlgn="ctr"/>
                      <a:endParaRPr lang="en-US" sz="2500" b="0" i="0" u="none" strike="noStrike">
                        <a:solidFill>
                          <a:srgbClr val="000000"/>
                        </a:solidFill>
                        <a:effectLst/>
                        <a:latin typeface="Georgia"/>
                      </a:endParaRPr>
                    </a:p>
                  </a:txBody>
                  <a:tcPr marL="9525" marR="9525" marT="9525" marB="0" anchor="ctr">
                    <a:lnL>
                      <a:noFill/>
                    </a:lnL>
                    <a:lnR>
                      <a:noFill/>
                    </a:lnR>
                    <a:lnT>
                      <a:noFill/>
                    </a:lnT>
                    <a:lnB>
                      <a:noFill/>
                    </a:lnB>
                  </a:tcPr>
                </a:tc>
                <a:tc rowSpan="3">
                  <a:txBody>
                    <a:bodyPr/>
                    <a:lstStyle/>
                    <a:p>
                      <a:pPr algn="ctr" rtl="0" fontAlgn="ctr"/>
                      <a:r>
                        <a:rPr lang="en-US" sz="2500" b="0" i="0" u="none" strike="noStrike" dirty="0">
                          <a:solidFill>
                            <a:srgbClr val="000000"/>
                          </a:solidFill>
                          <a:effectLst/>
                          <a:latin typeface="Georgia"/>
                        </a:rPr>
                        <a:t>0</a:t>
                      </a:r>
                    </a:p>
                  </a:txBody>
                  <a:tcPr marL="9525" marR="9525" marT="9525" marB="0" anchor="ctr">
                    <a:lnL>
                      <a:noFill/>
                    </a:lnL>
                    <a:lnR>
                      <a:noFill/>
                    </a:lnR>
                    <a:lnT>
                      <a:noFill/>
                    </a:lnT>
                    <a:lnB>
                      <a:noFill/>
                    </a:lnB>
                  </a:tcPr>
                </a:tc>
                <a:tc rowSpan="2">
                  <a:txBody>
                    <a:bodyPr/>
                    <a:lstStyle/>
                    <a:p>
                      <a:pPr algn="ctr" rtl="0" fontAlgn="ctr"/>
                      <a:r>
                        <a:rPr lang="en-US" sz="2500" b="0" i="0" u="none" strike="noStrike">
                          <a:solidFill>
                            <a:srgbClr val="000000"/>
                          </a:solidFill>
                          <a:effectLst/>
                          <a:latin typeface="Georgia"/>
                        </a:rPr>
                        <a:t>-15M+24</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rowSpan="2">
                  <a:txBody>
                    <a:bodyPr/>
                    <a:lstStyle/>
                    <a:p>
                      <a:pPr algn="ctr" rtl="0" fontAlgn="ctr"/>
                      <a:endParaRPr lang="en-US" sz="2500" b="0" i="0" u="none" strike="noStrike" dirty="0">
                        <a:solidFill>
                          <a:srgbClr val="000000"/>
                        </a:solidFill>
                        <a:effectLst/>
                        <a:latin typeface="Georgia"/>
                      </a:endParaRPr>
                    </a:p>
                  </a:txBody>
                  <a:tcPr marL="9525" marR="9525" marT="9525" marB="0" anchor="ctr">
                    <a:lnL>
                      <a:noFill/>
                    </a:lnL>
                    <a:lnR>
                      <a:noFill/>
                    </a:lnR>
                    <a:lnT>
                      <a:noFill/>
                    </a:lnT>
                    <a:lnB>
                      <a:noFill/>
                    </a:lnB>
                  </a:tcPr>
                </a:tc>
                <a:tc rowSpan="2">
                  <a:txBody>
                    <a:bodyPr/>
                    <a:lstStyle/>
                    <a:p>
                      <a:pPr algn="ctr" rtl="0" fontAlgn="ctr"/>
                      <a:r>
                        <a:rPr lang="en-US" sz="2500" b="0" i="0" u="none" strike="noStrike">
                          <a:solidFill>
                            <a:srgbClr val="000000"/>
                          </a:solidFill>
                          <a:effectLst/>
                          <a:latin typeface="Georgia"/>
                        </a:rPr>
                        <a:t>-5M-1</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rowSpan="2">
                  <a:txBody>
                    <a:bodyPr/>
                    <a:lstStyle/>
                    <a:p>
                      <a:pPr algn="ctr" rtl="0" fontAlgn="ctr"/>
                      <a:endParaRPr lang="en-US" sz="2500" b="0" i="0" u="none" strike="noStrike">
                        <a:solidFill>
                          <a:srgbClr val="000000"/>
                        </a:solidFill>
                        <a:effectLst/>
                        <a:latin typeface="Georgia"/>
                      </a:endParaRPr>
                    </a:p>
                  </a:txBody>
                  <a:tcPr marL="9525" marR="9525" marT="9525" marB="0" anchor="ctr">
                    <a:lnL>
                      <a:noFill/>
                    </a:lnL>
                    <a:lnR>
                      <a:noFill/>
                    </a:lnR>
                    <a:lnT>
                      <a:noFill/>
                    </a:lnT>
                    <a:lnB>
                      <a:noFill/>
                    </a:lnB>
                  </a:tcPr>
                </a:tc>
                <a:tc rowSpan="2">
                  <a:txBody>
                    <a:bodyPr/>
                    <a:lstStyle/>
                    <a:p>
                      <a:pPr algn="ctr" rtl="0" fontAlgn="ctr"/>
                      <a:r>
                        <a:rPr lang="en-US" sz="2500" b="0" i="0" u="none" strike="noStrike" dirty="0" smtClean="0">
                          <a:solidFill>
                            <a:srgbClr val="000000"/>
                          </a:solidFill>
                          <a:effectLst/>
                          <a:latin typeface="Georgia"/>
                        </a:rPr>
                        <a:t>18 </a:t>
                      </a:r>
                      <a:endParaRPr lang="en-US" sz="2500" b="0" i="0" u="none" strike="noStrike" dirty="0">
                        <a:solidFill>
                          <a:srgbClr val="000000"/>
                        </a:solidFill>
                        <a:effectLst/>
                        <a:latin typeface="Georgia"/>
                      </a:endParaRP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r>
              <a:tr h="0">
                <a:tc vMerge="1">
                  <a:txBody>
                    <a:bodyPr/>
                    <a:lstStyle/>
                    <a:p>
                      <a:endParaRPr lang="en-US"/>
                    </a:p>
                  </a:txBody>
                  <a:tcPr/>
                </a:tc>
                <a:tc vMerge="1">
                  <a:txBody>
                    <a:bodyPr/>
                    <a:lstStyle/>
                    <a:p>
                      <a:endParaRPr lang="en-US"/>
                    </a:p>
                  </a:txBody>
                  <a:tcPr/>
                </a:tc>
                <a:tc rowSpan="2">
                  <a:txBody>
                    <a:bodyPr/>
                    <a:lstStyle/>
                    <a:p>
                      <a:pPr algn="ctr" rtl="0" fontAlgn="ctr"/>
                      <a:r>
                        <a:rPr lang="en-US" sz="2500" b="0" i="0" u="none" strike="noStrike" dirty="0">
                          <a:solidFill>
                            <a:srgbClr val="000000"/>
                          </a:solidFill>
                          <a:effectLst/>
                          <a:latin typeface="Georgia"/>
                        </a:rPr>
                        <a:t>5</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rowSpan="2">
                  <a:txBody>
                    <a:bodyPr/>
                    <a:lstStyle/>
                    <a:p>
                      <a:endParaRPr lang="en-US"/>
                    </a:p>
                  </a:txBody>
                  <a:tcPr marL="9525" marR="9525" marT="9525" marB="0" anchor="ctr">
                    <a:lnL>
                      <a:noFill/>
                    </a:lnL>
                    <a:lnR>
                      <a:noFill/>
                    </a:lnR>
                    <a:lnT>
                      <a:noFill/>
                    </a:lnT>
                    <a:lnB>
                      <a:noFill/>
                    </a:lnB>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390525">
                <a:tc vMerge="1">
                  <a:txBody>
                    <a:bodyPr/>
                    <a:lstStyle/>
                    <a:p>
                      <a:endParaRPr lang="en-US"/>
                    </a:p>
                  </a:txBody>
                  <a:tcPr/>
                </a:tc>
                <a:tc vMerge="1">
                  <a:txBody>
                    <a:bodyPr/>
                    <a:lstStyle/>
                    <a:p>
                      <a:endParaRPr lang="en-US"/>
                    </a:p>
                  </a:txBody>
                  <a:tcPr/>
                </a:tc>
                <a:tc vMerge="1">
                  <a:txBody>
                    <a:bodyPr/>
                    <a:lstStyle/>
                    <a:p>
                      <a:pPr algn="ctr" rtl="0" fontAlgn="ctr"/>
                      <a:endParaRPr lang="en-US" sz="2500" b="0" i="0" u="none" strike="noStrike">
                        <a:solidFill>
                          <a:srgbClr val="000000"/>
                        </a:solidFill>
                        <a:effectLst/>
                        <a:latin typeface="Georgia"/>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vMerge="1">
                  <a:txBody>
                    <a:bodyPr/>
                    <a:lstStyle/>
                    <a:p>
                      <a:pPr algn="r" rtl="0" fontAlgn="ctr"/>
                      <a:endParaRPr lang="en-US" sz="2500" b="0" i="0" u="none" strike="noStrike">
                        <a:solidFill>
                          <a:srgbClr val="000000"/>
                        </a:solidFill>
                        <a:effectLst/>
                        <a:latin typeface="Georgia"/>
                      </a:endParaRPr>
                    </a:p>
                  </a:txBody>
                  <a:tcPr marL="9525" marR="9525" marT="9525" marB="0" anchor="ctr">
                    <a:lnL>
                      <a:noFill/>
                    </a:lnL>
                    <a:lnR>
                      <a:noFill/>
                    </a:lnR>
                    <a:lnT>
                      <a:noFill/>
                    </a:lnT>
                    <a:lnB>
                      <a:noFill/>
                    </a:lnB>
                  </a:tcPr>
                </a:tc>
                <a:tc vMerge="1">
                  <a:txBody>
                    <a:bodyPr/>
                    <a:lstStyle/>
                    <a:p>
                      <a:endParaRPr lang="en-US"/>
                    </a:p>
                  </a:txBody>
                  <a:tcPr/>
                </a:tc>
                <a:tc>
                  <a:txBody>
                    <a:bodyPr/>
                    <a:lstStyle/>
                    <a:p>
                      <a:pPr algn="ctr" rtl="0" fontAlgn="ctr"/>
                      <a:r>
                        <a:rPr lang="en-US" sz="2500" b="0" i="0" u="none" strike="noStrike">
                          <a:solidFill>
                            <a:srgbClr val="000000"/>
                          </a:solidFill>
                          <a:effectLst/>
                          <a:latin typeface="Georgia"/>
                        </a:rPr>
                        <a:t>15</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rtl="0" fontAlgn="ctr"/>
                      <a:endParaRPr lang="en-US" sz="2500" b="0" i="0" u="none" strike="noStrike">
                        <a:solidFill>
                          <a:srgbClr val="000000"/>
                        </a:solidFill>
                        <a:effectLst/>
                        <a:latin typeface="Georgia"/>
                      </a:endParaRPr>
                    </a:p>
                  </a:txBody>
                  <a:tcPr marL="9525" marR="9525" marT="9525" marB="0" anchor="ctr">
                    <a:lnL>
                      <a:noFill/>
                    </a:lnL>
                    <a:lnR>
                      <a:noFill/>
                    </a:lnR>
                    <a:lnT>
                      <a:noFill/>
                    </a:lnT>
                    <a:lnB>
                      <a:noFill/>
                    </a:lnB>
                  </a:tcPr>
                </a:tc>
                <a:tc>
                  <a:txBody>
                    <a:bodyPr/>
                    <a:lstStyle/>
                    <a:p>
                      <a:pPr algn="ctr" rtl="0" fontAlgn="ctr"/>
                      <a:r>
                        <a:rPr lang="en-US" sz="2500" b="0" i="0" u="none" strike="noStrike">
                          <a:solidFill>
                            <a:srgbClr val="000000"/>
                          </a:solidFill>
                          <a:effectLst/>
                          <a:latin typeface="Georgia"/>
                        </a:rPr>
                        <a:t>5</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rtl="0" fontAlgn="ctr"/>
                      <a:endParaRPr lang="en-US" sz="2500" b="0" i="0" u="none" strike="noStrike">
                        <a:solidFill>
                          <a:srgbClr val="000000"/>
                        </a:solidFill>
                        <a:effectLst/>
                        <a:latin typeface="Georgia"/>
                      </a:endParaRPr>
                    </a:p>
                  </a:txBody>
                  <a:tcPr marL="9525" marR="9525" marT="9525" marB="0" anchor="ctr">
                    <a:lnL>
                      <a:noFill/>
                    </a:lnL>
                    <a:lnR>
                      <a:noFill/>
                    </a:lnR>
                    <a:lnT>
                      <a:noFill/>
                    </a:lnT>
                    <a:lnB>
                      <a:noFill/>
                    </a:lnB>
                  </a:tcPr>
                </a:tc>
                <a:tc>
                  <a:txBody>
                    <a:bodyPr/>
                    <a:lstStyle/>
                    <a:p>
                      <a:pPr algn="ctr" rtl="0" fontAlgn="ctr"/>
                      <a:r>
                        <a:rPr lang="en-US" sz="2500" b="0" i="0" u="none" strike="noStrike" dirty="0">
                          <a:solidFill>
                            <a:srgbClr val="000000"/>
                          </a:solidFill>
                          <a:effectLst/>
                          <a:latin typeface="Georgia"/>
                        </a:rPr>
                        <a:t>5</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r>
            </a:tbl>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1000"/>
                                        <p:tgtEl>
                                          <p:spTgt spid="3">
                                            <p:txEl>
                                              <p:pRg st="2" end="2"/>
                                            </p:txEl>
                                          </p:spTgt>
                                        </p:tgtEl>
                                      </p:cBhvr>
                                    </p:animEffect>
                                    <p:anim calcmode="lin" valueType="num">
                                      <p:cBhvr>
                                        <p:cTn id="1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par>
                                <p:cTn id="17" presetID="37"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p:cTn id="27" dur="10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28" dur="1000" fill="hold"/>
                                        <p:tgtEl>
                                          <p:spTgt spid="3">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29" dur="1000"/>
                                        <p:tgtEl>
                                          <p:spTgt spid="3">
                                            <p:txEl>
                                              <p:pRg st="4" end="4"/>
                                            </p:txEl>
                                          </p:spTgt>
                                        </p:tgtEl>
                                      </p:cBhvr>
                                    </p:animEffect>
                                  </p:childTnLst>
                                </p:cTn>
                              </p:par>
                              <p:par>
                                <p:cTn id="30" presetID="29" presetClass="entr" presetSubtype="0" fill="hold"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p:cTn id="32" dur="1000" fill="hold"/>
                                        <p:tgtEl>
                                          <p:spTgt spid="3">
                                            <p:txEl>
                                              <p:pRg st="5" end="5"/>
                                            </p:txEl>
                                          </p:spTgt>
                                        </p:tgtEl>
                                        <p:attrNameLst>
                                          <p:attrName>ppt_x</p:attrName>
                                        </p:attrNameLst>
                                      </p:cBhvr>
                                      <p:tavLst>
                                        <p:tav tm="0">
                                          <p:val>
                                            <p:strVal val="#ppt_x-.2"/>
                                          </p:val>
                                        </p:tav>
                                        <p:tav tm="100000">
                                          <p:val>
                                            <p:strVal val="#ppt_x"/>
                                          </p:val>
                                        </p:tav>
                                      </p:tavLst>
                                    </p:anim>
                                    <p:anim calcmode="lin" valueType="num">
                                      <p:cBhvr>
                                        <p:cTn id="33" dur="1000" fill="hold"/>
                                        <p:tgtEl>
                                          <p:spTgt spid="3">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34" dur="1000"/>
                                        <p:tgtEl>
                                          <p:spTgt spid="3">
                                            <p:txEl>
                                              <p:pRg st="5" end="5"/>
                                            </p:txEl>
                                          </p:spTgt>
                                        </p:tgtEl>
                                      </p:cBhvr>
                                    </p:animEffect>
                                  </p:childTnLst>
                                </p:cTn>
                              </p:par>
                              <p:par>
                                <p:cTn id="35" presetID="29" presetClass="entr" presetSubtype="0"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p:cTn id="37" dur="1000" fill="hold"/>
                                        <p:tgtEl>
                                          <p:spTgt spid="3">
                                            <p:txEl>
                                              <p:pRg st="6" end="6"/>
                                            </p:txEl>
                                          </p:spTgt>
                                        </p:tgtEl>
                                        <p:attrNameLst>
                                          <p:attrName>ppt_x</p:attrName>
                                        </p:attrNameLst>
                                      </p:cBhvr>
                                      <p:tavLst>
                                        <p:tav tm="0">
                                          <p:val>
                                            <p:strVal val="#ppt_x-.2"/>
                                          </p:val>
                                        </p:tav>
                                        <p:tav tm="100000">
                                          <p:val>
                                            <p:strVal val="#ppt_x"/>
                                          </p:val>
                                        </p:tav>
                                      </p:tavLst>
                                    </p:anim>
                                    <p:anim calcmode="lin" valueType="num">
                                      <p:cBhvr>
                                        <p:cTn id="38" dur="1000" fill="hold"/>
                                        <p:tgtEl>
                                          <p:spTgt spid="3">
                                            <p:txEl>
                                              <p:pRg st="6" end="6"/>
                                            </p:txEl>
                                          </p:spTgt>
                                        </p:tgtEl>
                                        <p:attrNameLst>
                                          <p:attrName>ppt_y</p:attrName>
                                        </p:attrNameLst>
                                      </p:cBhvr>
                                      <p:tavLst>
                                        <p:tav tm="0">
                                          <p:val>
                                            <p:strVal val="#ppt_y"/>
                                          </p:val>
                                        </p:tav>
                                        <p:tav tm="100000">
                                          <p:val>
                                            <p:strVal val="#ppt_y"/>
                                          </p:val>
                                        </p:tav>
                                      </p:tavLst>
                                    </p:anim>
                                    <p:animEffect transition="in" filter="wipe(right)" prLst="gradientSize: 0.1">
                                      <p:cBhvr>
                                        <p:cTn id="39" dur="1000"/>
                                        <p:tgtEl>
                                          <p:spTgt spid="3">
                                            <p:txEl>
                                              <p:pRg st="6" end="6"/>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47" presetClass="entr" presetSubtype="0" fill="hold" nodeType="click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Effect transition="in" filter="fade">
                                      <p:cBhvr>
                                        <p:cTn id="44" dur="1000"/>
                                        <p:tgtEl>
                                          <p:spTgt spid="3">
                                            <p:txEl>
                                              <p:pRg st="7" end="7"/>
                                            </p:txEl>
                                          </p:spTgt>
                                        </p:tgtEl>
                                      </p:cBhvr>
                                    </p:animEffect>
                                    <p:anim calcmode="lin" valueType="num">
                                      <p:cBhvr>
                                        <p:cTn id="4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par>
                          <p:cTn id="47" fill="hold">
                            <p:stCondLst>
                              <p:cond delay="1000"/>
                            </p:stCondLst>
                            <p:childTnLst>
                              <p:par>
                                <p:cTn id="48" presetID="27" presetClass="entr" presetSubtype="0" fill="hold" nodeType="afterEffect">
                                  <p:stCondLst>
                                    <p:cond delay="0"/>
                                  </p:stCondLst>
                                  <p:iterate type="lt">
                                    <p:tmPct val="50000"/>
                                  </p:iterate>
                                  <p:childTnLst>
                                    <p:set>
                                      <p:cBhvr>
                                        <p:cTn id="49" dur="1" fill="hold">
                                          <p:stCondLst>
                                            <p:cond delay="0"/>
                                          </p:stCondLst>
                                        </p:cTn>
                                        <p:tgtEl>
                                          <p:spTgt spid="3">
                                            <p:txEl>
                                              <p:pRg st="12" end="12"/>
                                            </p:txEl>
                                          </p:spTgt>
                                        </p:tgtEl>
                                        <p:attrNameLst>
                                          <p:attrName>style.visibility</p:attrName>
                                        </p:attrNameLst>
                                      </p:cBhvr>
                                      <p:to>
                                        <p:strVal val="visible"/>
                                      </p:to>
                                    </p:set>
                                    <p:anim calcmode="discrete" valueType="clr">
                                      <p:cBhvr override="childStyle">
                                        <p:cTn id="50" dur="80"/>
                                        <p:tgtEl>
                                          <p:spTgt spid="3">
                                            <p:txEl>
                                              <p:pRg st="12" end="1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51" dur="80"/>
                                        <p:tgtEl>
                                          <p:spTgt spid="3">
                                            <p:txEl>
                                              <p:pRg st="12" end="12"/>
                                            </p:txEl>
                                          </p:spTgt>
                                        </p:tgtEl>
                                        <p:attrNameLst>
                                          <p:attrName>fillcolor</p:attrName>
                                        </p:attrNameLst>
                                      </p:cBhvr>
                                      <p:tavLst>
                                        <p:tav tm="0">
                                          <p:val>
                                            <p:clrVal>
                                              <a:schemeClr val="accent2"/>
                                            </p:clrVal>
                                          </p:val>
                                        </p:tav>
                                        <p:tav tm="50000">
                                          <p:val>
                                            <p:clrVal>
                                              <a:schemeClr val="hlink"/>
                                            </p:clrVal>
                                          </p:val>
                                        </p:tav>
                                      </p:tavLst>
                                    </p:anim>
                                    <p:set>
                                      <p:cBhvr>
                                        <p:cTn id="52" dur="80"/>
                                        <p:tgtEl>
                                          <p:spTgt spid="3">
                                            <p:txEl>
                                              <p:pRg st="12" end="12"/>
                                            </p:txEl>
                                          </p:spTgt>
                                        </p:tgtEl>
                                        <p:attrNameLst>
                                          <p:attrName>fill.type</p:attrName>
                                        </p:attrNameLst>
                                      </p:cBhvr>
                                      <p:to>
                                        <p:strVal val="solid"/>
                                      </p:to>
                                    </p:set>
                                  </p:childTnLst>
                                </p:cTn>
                              </p:par>
                            </p:childTnLst>
                          </p:cTn>
                        </p:par>
                        <p:par>
                          <p:cTn id="53" fill="hold">
                            <p:stCondLst>
                              <p:cond delay="1040"/>
                            </p:stCondLst>
                            <p:childTnLst>
                              <p:par>
                                <p:cTn id="54" presetID="47" presetClass="entr" presetSubtype="0" fill="hold" nodeType="after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Effect transition="in" filter="fade">
                                      <p:cBhvr>
                                        <p:cTn id="56" dur="1000"/>
                                        <p:tgtEl>
                                          <p:spTgt spid="3">
                                            <p:txEl>
                                              <p:pRg st="8" end="8"/>
                                            </p:txEl>
                                          </p:spTgt>
                                        </p:tgtEl>
                                      </p:cBhvr>
                                    </p:animEffect>
                                    <p:anim calcmode="lin" valueType="num">
                                      <p:cBhvr>
                                        <p:cTn id="57"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8" end="8"/>
                                            </p:txEl>
                                          </p:spTgt>
                                        </p:tgtEl>
                                        <p:attrNameLst>
                                          <p:attrName>ppt_y</p:attrName>
                                        </p:attrNameLst>
                                      </p:cBhvr>
                                      <p:tavLst>
                                        <p:tav tm="0">
                                          <p:val>
                                            <p:strVal val="#ppt_y-.1"/>
                                          </p:val>
                                        </p:tav>
                                        <p:tav tm="100000">
                                          <p:val>
                                            <p:strVal val="#ppt_y"/>
                                          </p:val>
                                        </p:tav>
                                      </p:tavLst>
                                    </p:anim>
                                  </p:childTnLst>
                                </p:cTn>
                              </p:par>
                              <p:par>
                                <p:cTn id="59" presetID="47" presetClass="entr" presetSubtype="0" fill="hold" nodeType="withEffect">
                                  <p:stCondLst>
                                    <p:cond delay="0"/>
                                  </p:stCondLst>
                                  <p:childTnLst>
                                    <p:set>
                                      <p:cBhvr>
                                        <p:cTn id="60" dur="1" fill="hold">
                                          <p:stCondLst>
                                            <p:cond delay="0"/>
                                          </p:stCondLst>
                                        </p:cTn>
                                        <p:tgtEl>
                                          <p:spTgt spid="3">
                                            <p:txEl>
                                              <p:pRg st="10" end="10"/>
                                            </p:txEl>
                                          </p:spTgt>
                                        </p:tgtEl>
                                        <p:attrNameLst>
                                          <p:attrName>style.visibility</p:attrName>
                                        </p:attrNameLst>
                                      </p:cBhvr>
                                      <p:to>
                                        <p:strVal val="visible"/>
                                      </p:to>
                                    </p:set>
                                    <p:animEffect transition="in" filter="fade">
                                      <p:cBhvr>
                                        <p:cTn id="61" dur="1000"/>
                                        <p:tgtEl>
                                          <p:spTgt spid="3">
                                            <p:txEl>
                                              <p:pRg st="10" end="10"/>
                                            </p:txEl>
                                          </p:spTgt>
                                        </p:tgtEl>
                                      </p:cBhvr>
                                    </p:animEffect>
                                    <p:anim calcmode="lin" valueType="num">
                                      <p:cBhvr>
                                        <p:cTn id="62"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3" dur="1000" fill="hold"/>
                                        <p:tgtEl>
                                          <p:spTgt spid="3">
                                            <p:txEl>
                                              <p:pRg st="10" end="10"/>
                                            </p:txEl>
                                          </p:spTgt>
                                        </p:tgtEl>
                                        <p:attrNameLst>
                                          <p:attrName>ppt_y</p:attrName>
                                        </p:attrNameLst>
                                      </p:cBhvr>
                                      <p:tavLst>
                                        <p:tav tm="0">
                                          <p:val>
                                            <p:strVal val="#ppt_y-.1"/>
                                          </p:val>
                                        </p:tav>
                                        <p:tav tm="100000">
                                          <p:val>
                                            <p:strVal val="#ppt_y"/>
                                          </p:val>
                                        </p:tav>
                                      </p:tavLst>
                                    </p:anim>
                                  </p:childTnLst>
                                </p:cTn>
                              </p:par>
                              <p:par>
                                <p:cTn id="64" presetID="47" presetClass="entr" presetSubtype="0" fill="hold" nodeType="withEffect">
                                  <p:stCondLst>
                                    <p:cond delay="0"/>
                                  </p:stCondLst>
                                  <p:childTnLst>
                                    <p:set>
                                      <p:cBhvr>
                                        <p:cTn id="65" dur="1" fill="hold">
                                          <p:stCondLst>
                                            <p:cond delay="0"/>
                                          </p:stCondLst>
                                        </p:cTn>
                                        <p:tgtEl>
                                          <p:spTgt spid="3">
                                            <p:txEl>
                                              <p:pRg st="11" end="11"/>
                                            </p:txEl>
                                          </p:spTgt>
                                        </p:tgtEl>
                                        <p:attrNameLst>
                                          <p:attrName>style.visibility</p:attrName>
                                        </p:attrNameLst>
                                      </p:cBhvr>
                                      <p:to>
                                        <p:strVal val="visible"/>
                                      </p:to>
                                    </p:set>
                                    <p:animEffect transition="in" filter="fade">
                                      <p:cBhvr>
                                        <p:cTn id="66" dur="1000"/>
                                        <p:tgtEl>
                                          <p:spTgt spid="3">
                                            <p:txEl>
                                              <p:pRg st="11" end="11"/>
                                            </p:txEl>
                                          </p:spTgt>
                                        </p:tgtEl>
                                      </p:cBhvr>
                                    </p:animEffect>
                                    <p:anim calcmode="lin" valueType="num">
                                      <p:cBhvr>
                                        <p:cTn id="67"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68"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Tableau 3</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xmlns="" val="3980511360"/>
              </p:ext>
            </p:extLst>
          </p:nvPr>
        </p:nvGraphicFramePr>
        <p:xfrm>
          <a:off x="301623" y="2089785"/>
          <a:ext cx="8613776" cy="2468880"/>
        </p:xfrm>
        <a:graphic>
          <a:graphicData uri="http://schemas.openxmlformats.org/drawingml/2006/table">
            <a:tbl>
              <a:tblPr firstRow="1" bandRow="1">
                <a:tableStyleId>{5C22544A-7EE6-4342-B048-85BDC9FD1C3A}</a:tableStyleId>
              </a:tblPr>
              <a:tblGrid>
                <a:gridCol w="1094868"/>
                <a:gridCol w="671613"/>
                <a:gridCol w="671613"/>
                <a:gridCol w="671613"/>
                <a:gridCol w="779670"/>
                <a:gridCol w="1295400"/>
                <a:gridCol w="1143000"/>
                <a:gridCol w="1066800"/>
                <a:gridCol w="1219199"/>
              </a:tblGrid>
              <a:tr h="370840">
                <a:tc>
                  <a:txBody>
                    <a:bodyPr/>
                    <a:lstStyle/>
                    <a:p>
                      <a:pPr algn="ctr"/>
                      <a:r>
                        <a:rPr lang="en-US" sz="2200" dirty="0" smtClean="0"/>
                        <a:t>Basis</a:t>
                      </a:r>
                      <a:endParaRPr lang="en-US" sz="2200" dirty="0"/>
                    </a:p>
                  </a:txBody>
                  <a:tcPr/>
                </a:tc>
                <a:tc>
                  <a:txBody>
                    <a:bodyPr/>
                    <a:lstStyle/>
                    <a:p>
                      <a:pPr algn="ctr"/>
                      <a:r>
                        <a:rPr lang="en-US" sz="2200" dirty="0" smtClean="0"/>
                        <a:t>X1</a:t>
                      </a:r>
                      <a:endParaRPr lang="en-US" sz="2200" dirty="0"/>
                    </a:p>
                  </a:txBody>
                  <a:tcPr/>
                </a:tc>
                <a:tc>
                  <a:txBody>
                    <a:bodyPr/>
                    <a:lstStyle/>
                    <a:p>
                      <a:pPr algn="ctr"/>
                      <a:r>
                        <a:rPr lang="en-US" sz="2200" dirty="0" smtClean="0"/>
                        <a:t>X2</a:t>
                      </a:r>
                      <a:endParaRPr lang="en-US" sz="2200" dirty="0"/>
                    </a:p>
                  </a:txBody>
                  <a:tcPr/>
                </a:tc>
                <a:tc>
                  <a:txBody>
                    <a:bodyPr/>
                    <a:lstStyle/>
                    <a:p>
                      <a:pPr algn="ctr"/>
                      <a:r>
                        <a:rPr lang="en-US" sz="2200" dirty="0" smtClean="0"/>
                        <a:t>S1</a:t>
                      </a:r>
                      <a:endParaRPr lang="en-US" sz="2200" dirty="0"/>
                    </a:p>
                  </a:txBody>
                  <a:tcPr/>
                </a:tc>
                <a:tc>
                  <a:txBody>
                    <a:bodyPr/>
                    <a:lstStyle/>
                    <a:p>
                      <a:pPr algn="ctr"/>
                      <a:r>
                        <a:rPr lang="en-US" sz="2200" dirty="0" smtClean="0"/>
                        <a:t>S2</a:t>
                      </a:r>
                      <a:endParaRPr lang="en-US" sz="2200" dirty="0"/>
                    </a:p>
                  </a:txBody>
                  <a:tcPr/>
                </a:tc>
                <a:tc>
                  <a:txBody>
                    <a:bodyPr/>
                    <a:lstStyle/>
                    <a:p>
                      <a:pPr algn="ctr"/>
                      <a:r>
                        <a:rPr lang="en-US" sz="2200" dirty="0" smtClean="0"/>
                        <a:t>A1</a:t>
                      </a:r>
                      <a:endParaRPr lang="en-US" sz="2200" dirty="0"/>
                    </a:p>
                  </a:txBody>
                  <a:tcPr/>
                </a:tc>
                <a:tc>
                  <a:txBody>
                    <a:bodyPr/>
                    <a:lstStyle/>
                    <a:p>
                      <a:pPr algn="ctr"/>
                      <a:r>
                        <a:rPr lang="en-US" sz="2200" dirty="0" smtClean="0"/>
                        <a:t>A2</a:t>
                      </a:r>
                      <a:endParaRPr lang="en-US" sz="2200" dirty="0"/>
                    </a:p>
                  </a:txBody>
                  <a:tcPr/>
                </a:tc>
                <a:tc>
                  <a:txBody>
                    <a:bodyPr/>
                    <a:lstStyle/>
                    <a:p>
                      <a:pPr algn="ctr"/>
                      <a:r>
                        <a:rPr lang="en-US" sz="2200" dirty="0" smtClean="0"/>
                        <a:t>RHS</a:t>
                      </a:r>
                      <a:endParaRPr lang="en-US" sz="2200" dirty="0"/>
                    </a:p>
                  </a:txBody>
                  <a:tcPr/>
                </a:tc>
                <a:tc>
                  <a:txBody>
                    <a:bodyPr/>
                    <a:lstStyle/>
                    <a:p>
                      <a:pPr algn="ctr"/>
                      <a:r>
                        <a:rPr lang="en-US" sz="2200" dirty="0" smtClean="0"/>
                        <a:t>Ratio</a:t>
                      </a:r>
                      <a:endParaRPr lang="en-US" sz="2200" dirty="0"/>
                    </a:p>
                  </a:txBody>
                  <a:tcPr/>
                </a:tc>
              </a:tr>
              <a:tr h="370840">
                <a:tc>
                  <a:txBody>
                    <a:bodyPr/>
                    <a:lstStyle/>
                    <a:p>
                      <a:pPr algn="r"/>
                      <a:r>
                        <a:rPr lang="en-US" sz="2200" b="1" dirty="0" smtClean="0"/>
                        <a:t>X1</a:t>
                      </a:r>
                      <a:endParaRPr lang="en-US" sz="2200" b="1" dirty="0"/>
                    </a:p>
                  </a:txBody>
                  <a:tcPr/>
                </a:tc>
                <a:tc>
                  <a:txBody>
                    <a:bodyPr/>
                    <a:lstStyle/>
                    <a:p>
                      <a:pPr algn="ctr"/>
                      <a:r>
                        <a:rPr lang="en-US" sz="2200" dirty="0" smtClean="0"/>
                        <a:t>1</a:t>
                      </a:r>
                      <a:endParaRPr lang="en-US" sz="2200" dirty="0"/>
                    </a:p>
                  </a:txBody>
                  <a:tcPr marL="9525" marR="9525" marT="9525" marB="0" anchor="ctr"/>
                </a:tc>
                <a:tc>
                  <a:txBody>
                    <a:bodyPr/>
                    <a:lstStyle/>
                    <a:p>
                      <a:pPr algn="ctr"/>
                      <a:r>
                        <a:rPr lang="en-US" sz="2200" dirty="0" smtClean="0"/>
                        <a:t>0</a:t>
                      </a:r>
                      <a:endParaRPr lang="en-US" sz="2200" dirty="0"/>
                    </a:p>
                  </a:txBody>
                  <a:tcPr marL="9525" marR="9525" marT="9525" marB="0" anchor="ctr"/>
                </a:tc>
                <a:tc>
                  <a:txBody>
                    <a:bodyPr/>
                    <a:lstStyle/>
                    <a:p>
                      <a:pPr algn="ctr"/>
                      <a:r>
                        <a:rPr lang="en-US" sz="2200" dirty="0" smtClean="0"/>
                        <a:t>0</a:t>
                      </a:r>
                      <a:endParaRPr lang="en-US" sz="2200" dirty="0"/>
                    </a:p>
                  </a:txBody>
                  <a:tcPr marL="9525" marR="9525" marT="9525" marB="0" anchor="ctr"/>
                </a:tc>
                <a:tc>
                  <a:txBody>
                    <a:bodyPr/>
                    <a:lstStyle/>
                    <a:p>
                      <a:pPr algn="ctr"/>
                      <a:r>
                        <a:rPr lang="en-US" sz="2200" dirty="0" smtClean="0"/>
                        <a:t>-1/5</a:t>
                      </a:r>
                      <a:endParaRPr lang="en-US" sz="2200" dirty="0"/>
                    </a:p>
                  </a:txBody>
                  <a:tcPr marL="9525" marR="9525" marT="9525" marB="0" anchor="ctr"/>
                </a:tc>
                <a:tc>
                  <a:txBody>
                    <a:bodyPr/>
                    <a:lstStyle/>
                    <a:p>
                      <a:pPr algn="ctr"/>
                      <a:r>
                        <a:rPr lang="en-US" sz="2200" dirty="0" smtClean="0"/>
                        <a:t>2/5</a:t>
                      </a:r>
                      <a:endParaRPr lang="en-US" sz="2200" dirty="0"/>
                    </a:p>
                  </a:txBody>
                  <a:tcPr marL="9525" marR="9525" marT="9525" marB="0" anchor="ctr"/>
                </a:tc>
                <a:tc>
                  <a:txBody>
                    <a:bodyPr/>
                    <a:lstStyle/>
                    <a:p>
                      <a:pPr algn="ctr"/>
                      <a:r>
                        <a:rPr lang="en-US" sz="2200" dirty="0" smtClean="0"/>
                        <a:t>0</a:t>
                      </a:r>
                      <a:endParaRPr lang="en-US" sz="2200" dirty="0"/>
                    </a:p>
                  </a:txBody>
                  <a:tcPr marL="9525" marR="9525" marT="9525" marB="0" anchor="ctr"/>
                </a:tc>
                <a:tc>
                  <a:txBody>
                    <a:bodyPr/>
                    <a:lstStyle/>
                    <a:p>
                      <a:pPr algn="ctr"/>
                      <a:r>
                        <a:rPr lang="en-US" sz="2200" dirty="0" smtClean="0">
                          <a:solidFill>
                            <a:srgbClr val="FF0000"/>
                          </a:solidFill>
                        </a:rPr>
                        <a:t>2/5</a:t>
                      </a:r>
                      <a:endParaRPr lang="en-US" sz="2200" dirty="0">
                        <a:solidFill>
                          <a:srgbClr val="FF0000"/>
                        </a:solidFill>
                      </a:endParaRPr>
                    </a:p>
                  </a:txBody>
                  <a:tcPr marL="9525" marR="9525" marT="9525" marB="0" anchor="ctr"/>
                </a:tc>
                <a:tc>
                  <a:txBody>
                    <a:bodyPr/>
                    <a:lstStyle/>
                    <a:p>
                      <a:pPr algn="ctr"/>
                      <a:endParaRPr lang="en-US" sz="2200" dirty="0"/>
                    </a:p>
                  </a:txBody>
                  <a:tcPr/>
                </a:tc>
              </a:tr>
              <a:tr h="370840">
                <a:tc>
                  <a:txBody>
                    <a:bodyPr/>
                    <a:lstStyle/>
                    <a:p>
                      <a:pPr algn="r"/>
                      <a:r>
                        <a:rPr lang="en-US" sz="2200" b="1" dirty="0" smtClean="0"/>
                        <a:t>X2</a:t>
                      </a:r>
                      <a:endParaRPr lang="en-US" sz="2200" b="1" dirty="0"/>
                    </a:p>
                  </a:txBody>
                  <a:tcPr/>
                </a:tc>
                <a:tc>
                  <a:txBody>
                    <a:bodyPr/>
                    <a:lstStyle/>
                    <a:p>
                      <a:pPr algn="ctr" fontAlgn="ctr"/>
                      <a:r>
                        <a:rPr lang="en-US" sz="2200" b="0" i="0" u="none" strike="noStrike" dirty="0" smtClean="0">
                          <a:solidFill>
                            <a:srgbClr val="000000"/>
                          </a:solidFill>
                          <a:latin typeface="+mj-lt"/>
                        </a:rPr>
                        <a:t>0</a:t>
                      </a:r>
                      <a:endParaRPr lang="en-US" sz="2200" b="0" i="0" u="none" strike="noStrike" dirty="0">
                        <a:solidFill>
                          <a:srgbClr val="000000"/>
                        </a:solidFill>
                        <a:latin typeface="+mj-lt"/>
                      </a:endParaRPr>
                    </a:p>
                  </a:txBody>
                  <a:tcPr marL="9525" marR="9525" marT="9525" marB="0" anchor="ctr"/>
                </a:tc>
                <a:tc>
                  <a:txBody>
                    <a:bodyPr/>
                    <a:lstStyle/>
                    <a:p>
                      <a:pPr algn="ctr" fontAlgn="ctr"/>
                      <a:r>
                        <a:rPr lang="en-US" sz="2200" b="0" i="0" u="none" strike="noStrike" dirty="0" smtClean="0">
                          <a:solidFill>
                            <a:srgbClr val="000000"/>
                          </a:solidFill>
                          <a:latin typeface="+mj-lt"/>
                        </a:rPr>
                        <a:t>1</a:t>
                      </a:r>
                      <a:endParaRPr lang="en-US" sz="2200" b="0" i="0" u="none" strike="noStrike" dirty="0">
                        <a:solidFill>
                          <a:srgbClr val="000000"/>
                        </a:solidFill>
                        <a:latin typeface="+mj-lt"/>
                      </a:endParaRPr>
                    </a:p>
                  </a:txBody>
                  <a:tcPr marL="9525" marR="9525" marT="9525" marB="0" anchor="ctr"/>
                </a:tc>
                <a:tc>
                  <a:txBody>
                    <a:bodyPr/>
                    <a:lstStyle/>
                    <a:p>
                      <a:pPr algn="ctr" fontAlgn="ctr"/>
                      <a:r>
                        <a:rPr lang="en-US" sz="2200" b="0" i="0" u="none" strike="noStrike" dirty="0" smtClean="0">
                          <a:solidFill>
                            <a:srgbClr val="000000"/>
                          </a:solidFill>
                          <a:latin typeface="+mj-lt"/>
                        </a:rPr>
                        <a:t>0</a:t>
                      </a:r>
                      <a:endParaRPr lang="en-US" sz="2200" b="0" i="0" u="none" strike="noStrike" dirty="0">
                        <a:solidFill>
                          <a:srgbClr val="000000"/>
                        </a:solidFill>
                        <a:latin typeface="+mj-lt"/>
                      </a:endParaRPr>
                    </a:p>
                  </a:txBody>
                  <a:tcPr marL="9525" marR="9525" marT="9525" marB="0" anchor="ctr"/>
                </a:tc>
                <a:tc>
                  <a:txBody>
                    <a:bodyPr/>
                    <a:lstStyle/>
                    <a:p>
                      <a:pPr algn="ctr" fontAlgn="ctr"/>
                      <a:r>
                        <a:rPr lang="en-US" sz="2200" b="0" i="0" u="none" strike="noStrike" dirty="0" smtClean="0">
                          <a:solidFill>
                            <a:srgbClr val="000000"/>
                          </a:solidFill>
                          <a:latin typeface="+mj-lt"/>
                        </a:rPr>
                        <a:t>3/5</a:t>
                      </a:r>
                      <a:endParaRPr lang="en-US" sz="2200" b="0" i="0" u="none" strike="noStrike" dirty="0">
                        <a:solidFill>
                          <a:srgbClr val="000000"/>
                        </a:solidFill>
                        <a:latin typeface="+mj-lt"/>
                      </a:endParaRPr>
                    </a:p>
                  </a:txBody>
                  <a:tcPr marL="9525" marR="9525" marT="9525" marB="0" anchor="ctr"/>
                </a:tc>
                <a:tc>
                  <a:txBody>
                    <a:bodyPr/>
                    <a:lstStyle/>
                    <a:p>
                      <a:pPr algn="ctr" fontAlgn="ctr"/>
                      <a:r>
                        <a:rPr lang="en-US" sz="2200" b="0" i="0" u="none" strike="noStrike" dirty="0" smtClean="0">
                          <a:solidFill>
                            <a:srgbClr val="000000"/>
                          </a:solidFill>
                          <a:latin typeface="+mj-lt"/>
                        </a:rPr>
                        <a:t>-1/5</a:t>
                      </a:r>
                      <a:endParaRPr lang="en-US" sz="2200" b="0" i="0" u="none" strike="noStrike" dirty="0">
                        <a:solidFill>
                          <a:srgbClr val="000000"/>
                        </a:solidFill>
                        <a:latin typeface="+mj-lt"/>
                      </a:endParaRPr>
                    </a:p>
                  </a:txBody>
                  <a:tcPr marL="9525" marR="9525" marT="9525" marB="0" anchor="ctr"/>
                </a:tc>
                <a:tc>
                  <a:txBody>
                    <a:bodyPr/>
                    <a:lstStyle/>
                    <a:p>
                      <a:pPr algn="ctr" fontAlgn="ctr"/>
                      <a:r>
                        <a:rPr lang="en-US" sz="2200" b="0" i="0" u="none" strike="noStrike" dirty="0" smtClean="0">
                          <a:solidFill>
                            <a:srgbClr val="000000"/>
                          </a:solidFill>
                          <a:latin typeface="+mj-lt"/>
                        </a:rPr>
                        <a:t>0</a:t>
                      </a:r>
                      <a:endParaRPr lang="en-US" sz="2200" b="0" i="0" u="none" strike="noStrike" dirty="0">
                        <a:solidFill>
                          <a:srgbClr val="000000"/>
                        </a:solidFill>
                        <a:latin typeface="+mj-lt"/>
                      </a:endParaRPr>
                    </a:p>
                  </a:txBody>
                  <a:tcPr marL="9525" marR="9525" marT="9525" marB="0" anchor="ctr"/>
                </a:tc>
                <a:tc>
                  <a:txBody>
                    <a:bodyPr/>
                    <a:lstStyle/>
                    <a:p>
                      <a:pPr algn="ctr" fontAlgn="ctr"/>
                      <a:r>
                        <a:rPr lang="en-US" sz="2200" b="0" i="0" u="none" strike="noStrike" dirty="0" smtClean="0">
                          <a:solidFill>
                            <a:srgbClr val="FF0000"/>
                          </a:solidFill>
                          <a:latin typeface="+mj-lt"/>
                        </a:rPr>
                        <a:t>9/5</a:t>
                      </a:r>
                      <a:endParaRPr lang="en-US" sz="2200" b="0" i="0" u="none" strike="noStrike" dirty="0">
                        <a:solidFill>
                          <a:srgbClr val="FF0000"/>
                        </a:solidFill>
                        <a:latin typeface="+mj-lt"/>
                      </a:endParaRPr>
                    </a:p>
                  </a:txBody>
                  <a:tcPr marL="9525" marR="9525" marT="9525" marB="0" anchor="ctr"/>
                </a:tc>
                <a:tc>
                  <a:txBody>
                    <a:bodyPr/>
                    <a:lstStyle/>
                    <a:p>
                      <a:pPr algn="ctr"/>
                      <a:endParaRPr lang="en-US" sz="2200" dirty="0"/>
                    </a:p>
                  </a:txBody>
                  <a:tcPr/>
                </a:tc>
              </a:tr>
              <a:tr h="370840">
                <a:tc>
                  <a:txBody>
                    <a:bodyPr/>
                    <a:lstStyle/>
                    <a:p>
                      <a:pPr algn="r"/>
                      <a:r>
                        <a:rPr lang="en-US" sz="2200" b="1" dirty="0" smtClean="0"/>
                        <a:t>S1</a:t>
                      </a:r>
                      <a:endParaRPr lang="en-US" sz="2200" b="1" dirty="0"/>
                    </a:p>
                  </a:txBody>
                  <a:tcPr/>
                </a:tc>
                <a:tc>
                  <a:txBody>
                    <a:bodyPr/>
                    <a:lstStyle/>
                    <a:p>
                      <a:pPr algn="ctr"/>
                      <a:r>
                        <a:rPr lang="en-US" sz="2200" dirty="0" smtClean="0"/>
                        <a:t>0</a:t>
                      </a:r>
                      <a:endParaRPr lang="en-US" sz="2200" dirty="0"/>
                    </a:p>
                  </a:txBody>
                  <a:tcPr marL="9525" marR="9525" marT="9525" marB="0" anchor="ctr"/>
                </a:tc>
                <a:tc>
                  <a:txBody>
                    <a:bodyPr/>
                    <a:lstStyle/>
                    <a:p>
                      <a:pPr algn="ctr"/>
                      <a:r>
                        <a:rPr lang="en-US" sz="2200" dirty="0" smtClean="0"/>
                        <a:t>0</a:t>
                      </a:r>
                      <a:endParaRPr lang="en-US" sz="2200" dirty="0"/>
                    </a:p>
                  </a:txBody>
                  <a:tcPr marL="9525" marR="9525" marT="9525" marB="0" anchor="ctr"/>
                </a:tc>
                <a:tc>
                  <a:txBody>
                    <a:bodyPr/>
                    <a:lstStyle/>
                    <a:p>
                      <a:pPr algn="ctr"/>
                      <a:r>
                        <a:rPr lang="en-US" sz="2200" dirty="0" smtClean="0"/>
                        <a:t>1</a:t>
                      </a:r>
                      <a:endParaRPr lang="en-US" sz="2200" dirty="0"/>
                    </a:p>
                  </a:txBody>
                  <a:tcPr marL="9525" marR="9525" marT="9525" marB="0" anchor="ctr"/>
                </a:tc>
                <a:tc>
                  <a:txBody>
                    <a:bodyPr/>
                    <a:lstStyle/>
                    <a:p>
                      <a:pPr algn="ctr"/>
                      <a:r>
                        <a:rPr lang="en-US" sz="2200" dirty="0" smtClean="0"/>
                        <a:t>1</a:t>
                      </a:r>
                      <a:endParaRPr lang="en-US" sz="2200" dirty="0"/>
                    </a:p>
                  </a:txBody>
                  <a:tcPr marL="9525" marR="9525" marT="9525" marB="0" anchor="ctr"/>
                </a:tc>
                <a:tc>
                  <a:txBody>
                    <a:bodyPr/>
                    <a:lstStyle/>
                    <a:p>
                      <a:pPr algn="ctr"/>
                      <a:r>
                        <a:rPr lang="en-US" sz="2200" dirty="0" smtClean="0"/>
                        <a:t>1</a:t>
                      </a:r>
                      <a:endParaRPr lang="en-US" sz="2200" dirty="0"/>
                    </a:p>
                  </a:txBody>
                  <a:tcPr marL="9525" marR="9525" marT="9525" marB="0" anchor="ctr"/>
                </a:tc>
                <a:tc>
                  <a:txBody>
                    <a:bodyPr/>
                    <a:lstStyle/>
                    <a:p>
                      <a:pPr algn="ctr"/>
                      <a:r>
                        <a:rPr lang="en-US" sz="2200" dirty="0" smtClean="0"/>
                        <a:t>-1</a:t>
                      </a:r>
                      <a:endParaRPr lang="en-US" sz="2200" dirty="0"/>
                    </a:p>
                  </a:txBody>
                  <a:tcPr marL="9525" marR="9525" marT="9525" marB="0" anchor="ctr"/>
                </a:tc>
                <a:tc>
                  <a:txBody>
                    <a:bodyPr/>
                    <a:lstStyle/>
                    <a:p>
                      <a:pPr algn="ctr"/>
                      <a:r>
                        <a:rPr lang="en-US" sz="2200" dirty="0" smtClean="0"/>
                        <a:t>1</a:t>
                      </a:r>
                      <a:endParaRPr lang="en-US" sz="2200" dirty="0"/>
                    </a:p>
                  </a:txBody>
                  <a:tcPr marL="9525" marR="9525" marT="9525" marB="0" anchor="ctr"/>
                </a:tc>
                <a:tc>
                  <a:txBody>
                    <a:bodyPr/>
                    <a:lstStyle/>
                    <a:p>
                      <a:pPr algn="ctr"/>
                      <a:endParaRPr lang="en-US" sz="2200" dirty="0"/>
                    </a:p>
                  </a:txBody>
                  <a:tcPr/>
                </a:tc>
              </a:tr>
              <a:tr h="370840">
                <a:tc>
                  <a:txBody>
                    <a:bodyPr/>
                    <a:lstStyle/>
                    <a:p>
                      <a:pPr algn="r"/>
                      <a:r>
                        <a:rPr lang="en-US" sz="2200" b="1" dirty="0" smtClean="0"/>
                        <a:t>f</a:t>
                      </a:r>
                      <a:endParaRPr lang="en-US" sz="2200" b="1" dirty="0"/>
                    </a:p>
                  </a:txBody>
                  <a:tcPr/>
                </a:tc>
                <a:tc>
                  <a:txBody>
                    <a:bodyPr/>
                    <a:lstStyle/>
                    <a:p>
                      <a:pPr algn="ctr"/>
                      <a:r>
                        <a:rPr lang="en-US" sz="2200" dirty="0" smtClean="0"/>
                        <a:t>0</a:t>
                      </a:r>
                      <a:endParaRPr lang="en-US" sz="2200" dirty="0"/>
                    </a:p>
                  </a:txBody>
                  <a:tcPr>
                    <a:solidFill>
                      <a:schemeClr val="accent2">
                        <a:lumMod val="60000"/>
                        <a:lumOff val="40000"/>
                      </a:schemeClr>
                    </a:solidFill>
                  </a:tcPr>
                </a:tc>
                <a:tc>
                  <a:txBody>
                    <a:bodyPr/>
                    <a:lstStyle/>
                    <a:p>
                      <a:pPr algn="ctr"/>
                      <a:r>
                        <a:rPr lang="en-US" sz="2200" dirty="0" smtClean="0"/>
                        <a:t>0</a:t>
                      </a:r>
                      <a:endParaRPr lang="en-US" sz="2200" dirty="0"/>
                    </a:p>
                  </a:txBody>
                  <a:tcPr>
                    <a:solidFill>
                      <a:schemeClr val="accent2">
                        <a:lumMod val="60000"/>
                        <a:lumOff val="40000"/>
                      </a:schemeClr>
                    </a:solidFill>
                  </a:tcPr>
                </a:tc>
                <a:tc>
                  <a:txBody>
                    <a:bodyPr/>
                    <a:lstStyle/>
                    <a:p>
                      <a:pPr algn="ctr"/>
                      <a:r>
                        <a:rPr lang="en-US" sz="2200" dirty="0" smtClean="0"/>
                        <a:t>0</a:t>
                      </a:r>
                      <a:endParaRPr lang="en-US" sz="2200" dirty="0"/>
                    </a:p>
                  </a:txBody>
                  <a:tcPr>
                    <a:solidFill>
                      <a:schemeClr val="accent2">
                        <a:lumMod val="60000"/>
                        <a:lumOff val="40000"/>
                      </a:schemeClr>
                    </a:solidFill>
                  </a:tcPr>
                </a:tc>
                <a:tc>
                  <a:txBody>
                    <a:bodyPr/>
                    <a:lstStyle/>
                    <a:p>
                      <a:pPr algn="ctr"/>
                      <a:r>
                        <a:rPr lang="en-US" sz="2200" dirty="0" smtClean="0"/>
                        <a:t>-1/5</a:t>
                      </a:r>
                      <a:endParaRPr lang="en-US" sz="2200" dirty="0"/>
                    </a:p>
                  </a:txBody>
                  <a:tcPr>
                    <a:solidFill>
                      <a:schemeClr val="accent2">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2200" kern="1200" dirty="0" smtClean="0">
                          <a:solidFill>
                            <a:schemeClr val="tx1"/>
                          </a:solidFill>
                          <a:latin typeface="+mn-lt"/>
                          <a:ea typeface="Calibri"/>
                          <a:cs typeface="Times New Roman"/>
                        </a:rPr>
                        <a:t>-15M+21</a:t>
                      </a:r>
                    </a:p>
                    <a:p>
                      <a:pPr algn="ctr"/>
                      <a:r>
                        <a:rPr lang="en-US" sz="2200" dirty="0" smtClean="0">
                          <a:solidFill>
                            <a:schemeClr val="tx1"/>
                          </a:solidFill>
                        </a:rPr>
                        <a:t>/15</a:t>
                      </a:r>
                      <a:endParaRPr lang="en-US" sz="2200" dirty="0">
                        <a:solidFill>
                          <a:schemeClr val="tx1"/>
                        </a:solidFill>
                      </a:endParaRPr>
                    </a:p>
                  </a:txBody>
                  <a:tcPr>
                    <a:solidFill>
                      <a:schemeClr val="accent2">
                        <a:lumMod val="60000"/>
                        <a:lumOff val="40000"/>
                      </a:schemeClr>
                    </a:solidFill>
                  </a:tcPr>
                </a:tc>
                <a:tc>
                  <a:txBody>
                    <a:bodyPr/>
                    <a:lstStyle/>
                    <a:p>
                      <a:pPr algn="ctr"/>
                      <a:r>
                        <a:rPr lang="en-US" sz="2200" dirty="0" smtClean="0"/>
                        <a:t>-M</a:t>
                      </a:r>
                      <a:endParaRPr lang="en-US" sz="2200" dirty="0"/>
                    </a:p>
                  </a:txBody>
                  <a:tcPr>
                    <a:solidFill>
                      <a:schemeClr val="accent2">
                        <a:lumMod val="60000"/>
                        <a:lumOff val="40000"/>
                      </a:schemeClr>
                    </a:solidFill>
                  </a:tcPr>
                </a:tc>
                <a:tc>
                  <a:txBody>
                    <a:bodyPr/>
                    <a:lstStyle/>
                    <a:p>
                      <a:pPr algn="ctr"/>
                      <a:r>
                        <a:rPr lang="en-US" sz="2200" dirty="0" smtClean="0">
                          <a:solidFill>
                            <a:srgbClr val="FF0000"/>
                          </a:solidFill>
                        </a:rPr>
                        <a:t>17/5</a:t>
                      </a:r>
                      <a:endParaRPr lang="en-US" sz="2200" dirty="0">
                        <a:solidFill>
                          <a:srgbClr val="FF0000"/>
                        </a:solidFill>
                      </a:endParaRPr>
                    </a:p>
                  </a:txBody>
                  <a:tcPr>
                    <a:solidFill>
                      <a:schemeClr val="accent6">
                        <a:lumMod val="40000"/>
                        <a:lumOff val="60000"/>
                      </a:schemeClr>
                    </a:solidFill>
                  </a:tcPr>
                </a:tc>
                <a:tc>
                  <a:txBody>
                    <a:bodyPr/>
                    <a:lstStyle/>
                    <a:p>
                      <a:pPr algn="ctr"/>
                      <a:endParaRPr lang="en-US" sz="2200" dirty="0"/>
                    </a:p>
                  </a:txBody>
                  <a:tcPr/>
                </a:tc>
              </a:tr>
            </a:tbl>
          </a:graphicData>
        </a:graphic>
      </p:graphicFrame>
      <p:sp>
        <p:nvSpPr>
          <p:cNvPr id="5" name="TextBox 4"/>
          <p:cNvSpPr txBox="1"/>
          <p:nvPr/>
        </p:nvSpPr>
        <p:spPr>
          <a:xfrm>
            <a:off x="381000" y="1600200"/>
            <a:ext cx="8458200" cy="2062103"/>
          </a:xfrm>
          <a:prstGeom prst="rect">
            <a:avLst/>
          </a:prstGeom>
          <a:solidFill>
            <a:srgbClr val="00B0F0"/>
          </a:solidFill>
        </p:spPr>
        <p:txBody>
          <a:bodyPr wrap="square" rtlCol="0">
            <a:spAutoFit/>
          </a:bodyPr>
          <a:lstStyle/>
          <a:p>
            <a:pPr algn="just"/>
            <a:r>
              <a:rPr lang="en-US" sz="3200" b="1" dirty="0" smtClean="0"/>
              <a:t>This </a:t>
            </a:r>
            <a:r>
              <a:rPr lang="en-US" sz="3200" b="1" dirty="0" smtClean="0">
                <a:solidFill>
                  <a:schemeClr val="accent1"/>
                </a:solidFill>
              </a:rPr>
              <a:t>tableau is SATISFIED</a:t>
            </a:r>
            <a:r>
              <a:rPr lang="en-US" sz="3200" b="1" dirty="0" smtClean="0"/>
              <a:t> because our criteria for minimization is non positivity of all the coefficients of objective function which is attained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xit" presetSubtype="4" fill="hold" grpId="1" nodeType="clickEffect">
                                  <p:stCondLst>
                                    <p:cond delay="0"/>
                                  </p:stCondLst>
                                  <p:childTnLst>
                                    <p:anim calcmode="lin" valueType="num">
                                      <p:cBhvr additive="base">
                                        <p:cTn id="13" dur="500"/>
                                        <p:tgtEl>
                                          <p:spTgt spid="5"/>
                                        </p:tgtEl>
                                        <p:attrNameLst>
                                          <p:attrName>ppt_x</p:attrName>
                                        </p:attrNameLst>
                                      </p:cBhvr>
                                      <p:tavLst>
                                        <p:tav tm="0">
                                          <p:val>
                                            <p:strVal val="ppt_x"/>
                                          </p:val>
                                        </p:tav>
                                        <p:tav tm="100000">
                                          <p:val>
                                            <p:strVal val="ppt_x"/>
                                          </p:val>
                                        </p:tav>
                                      </p:tavLst>
                                    </p:anim>
                                    <p:anim calcmode="lin" valueType="num">
                                      <p:cBhvr additive="base">
                                        <p:cTn id="14" dur="500"/>
                                        <p:tgtEl>
                                          <p:spTgt spid="5"/>
                                        </p:tgtEl>
                                        <p:attrNameLst>
                                          <p:attrName>ppt_y</p:attrName>
                                        </p:attrNameLst>
                                      </p:cBhvr>
                                      <p:tavLst>
                                        <p:tav tm="0">
                                          <p:val>
                                            <p:strVal val="ppt_y"/>
                                          </p:val>
                                        </p:tav>
                                        <p:tav tm="100000">
                                          <p:val>
                                            <p:strVal val="1+ppt_h/2"/>
                                          </p:val>
                                        </p:tav>
                                      </p:tavLst>
                                    </p:anim>
                                    <p:set>
                                      <p:cBhvr>
                                        <p:cTn id="15"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Optimal Solution</a:t>
            </a:r>
            <a:endParaRPr lang="en-US" dirty="0"/>
          </a:p>
        </p:txBody>
      </p:sp>
      <p:sp>
        <p:nvSpPr>
          <p:cNvPr id="3" name="Content Placeholder 2"/>
          <p:cNvSpPr>
            <a:spLocks noGrp="1"/>
          </p:cNvSpPr>
          <p:nvPr>
            <p:ph sz="quarter" idx="1"/>
          </p:nvPr>
        </p:nvSpPr>
        <p:spPr>
          <a:xfrm>
            <a:off x="301752" y="1527048"/>
            <a:ext cx="8503920" cy="5026152"/>
          </a:xfrm>
        </p:spPr>
        <p:txBody>
          <a:bodyPr/>
          <a:lstStyle/>
          <a:p>
            <a:pPr>
              <a:buNone/>
            </a:pPr>
            <a:r>
              <a:rPr lang="en-US" b="1" dirty="0" smtClean="0"/>
              <a:t>		X1</a:t>
            </a:r>
            <a:r>
              <a:rPr lang="en-US" dirty="0" smtClean="0"/>
              <a:t>  </a:t>
            </a:r>
            <a:r>
              <a:rPr lang="en-US" b="1" dirty="0" smtClean="0"/>
              <a:t>=</a:t>
            </a:r>
            <a:r>
              <a:rPr lang="en-US" dirty="0" smtClean="0"/>
              <a:t> 2/5</a:t>
            </a:r>
          </a:p>
          <a:p>
            <a:pPr>
              <a:buNone/>
            </a:pPr>
            <a:r>
              <a:rPr lang="en-US" b="1" dirty="0" smtClean="0"/>
              <a:t>		X2</a:t>
            </a:r>
            <a:r>
              <a:rPr lang="en-US" dirty="0" smtClean="0"/>
              <a:t> </a:t>
            </a:r>
            <a:r>
              <a:rPr lang="en-US" b="1" dirty="0" smtClean="0"/>
              <a:t>=</a:t>
            </a:r>
            <a:r>
              <a:rPr lang="en-US" dirty="0" smtClean="0"/>
              <a:t> 9/5</a:t>
            </a:r>
          </a:p>
          <a:p>
            <a:pPr>
              <a:buNone/>
            </a:pPr>
            <a:r>
              <a:rPr lang="en-US" b="1" dirty="0" smtClean="0"/>
              <a:t>		f</a:t>
            </a:r>
            <a:r>
              <a:rPr lang="en-US" dirty="0" smtClean="0"/>
              <a:t>      </a:t>
            </a:r>
            <a:r>
              <a:rPr lang="en-US" b="1" dirty="0" smtClean="0"/>
              <a:t>=</a:t>
            </a:r>
            <a:r>
              <a:rPr lang="en-US" dirty="0" smtClean="0"/>
              <a:t> 17/5</a:t>
            </a:r>
            <a:endParaRPr lang="en-US" b="1" dirty="0" smtClean="0"/>
          </a:p>
          <a:p>
            <a:pPr>
              <a:buNone/>
            </a:pPr>
            <a:r>
              <a:rPr lang="en-US" b="1" dirty="0" smtClean="0"/>
              <a:t>Cross checking of maximization point</a:t>
            </a:r>
          </a:p>
          <a:p>
            <a:pPr>
              <a:buNone/>
            </a:pPr>
            <a:r>
              <a:rPr lang="en-US" dirty="0" smtClean="0"/>
              <a:t>put values of X1 and X2 from above solution into original objective function</a:t>
            </a:r>
          </a:p>
          <a:p>
            <a:pPr>
              <a:buNone/>
            </a:pPr>
            <a:r>
              <a:rPr lang="en-US" b="1" dirty="0" smtClean="0"/>
              <a:t>		f=4x</a:t>
            </a:r>
            <a:r>
              <a:rPr lang="en-US" b="1" baseline="-25000" dirty="0" smtClean="0"/>
              <a:t>1</a:t>
            </a:r>
            <a:r>
              <a:rPr lang="en-US" b="1" dirty="0" smtClean="0"/>
              <a:t>+ x</a:t>
            </a:r>
            <a:r>
              <a:rPr lang="en-US" b="1" baseline="-25000" dirty="0" smtClean="0"/>
              <a:t>2</a:t>
            </a:r>
            <a:endParaRPr lang="en-US" dirty="0" smtClean="0"/>
          </a:p>
          <a:p>
            <a:pPr>
              <a:buNone/>
            </a:pPr>
            <a:r>
              <a:rPr lang="en-US" b="1" dirty="0" smtClean="0"/>
              <a:t>	 	=4 (2/5) + (9/5)</a:t>
            </a:r>
          </a:p>
          <a:p>
            <a:pPr>
              <a:buNone/>
            </a:pPr>
            <a:r>
              <a:rPr lang="en-US" b="1" dirty="0" smtClean="0"/>
              <a:t>	 	=17/5</a:t>
            </a:r>
            <a:endParaRPr lang="en-US" dirty="0" smtClean="0"/>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667000"/>
            <a:ext cx="4107215" cy="923330"/>
          </a:xfrm>
          <a:prstGeom prst="rect">
            <a:avLst/>
          </a:prstGeom>
          <a:noFill/>
        </p:spPr>
        <p:txBody>
          <a:bodyPr wrap="none" lIns="91440" tIns="45720" rIns="91440" bIns="45720">
            <a:spAutoFit/>
          </a:bodyPr>
          <a:lstStyle/>
          <a:p>
            <a:pPr algn="ctr"/>
            <a:r>
              <a:rPr lang="en-US" sz="5400" b="1"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Thank You</a:t>
            </a:r>
            <a:endParaRPr lang="en-US" sz="5400" b="1" cap="none"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Illustration</a:t>
            </a:r>
            <a:endParaRPr lang="en-US" dirty="0"/>
          </a:p>
        </p:txBody>
      </p:sp>
      <p:sp>
        <p:nvSpPr>
          <p:cNvPr id="3" name="Content Placeholder 2"/>
          <p:cNvSpPr>
            <a:spLocks noGrp="1"/>
          </p:cNvSpPr>
          <p:nvPr>
            <p:ph sz="quarter" idx="1"/>
          </p:nvPr>
        </p:nvSpPr>
        <p:spPr>
          <a:xfrm>
            <a:off x="335280" y="1752600"/>
            <a:ext cx="8503920" cy="4572000"/>
          </a:xfrm>
        </p:spPr>
        <p:txBody>
          <a:bodyPr>
            <a:normAutofit/>
          </a:bodyPr>
          <a:lstStyle/>
          <a:p>
            <a:pPr>
              <a:buNone/>
            </a:pPr>
            <a:r>
              <a:rPr lang="en-US" sz="2800" dirty="0" smtClean="0"/>
              <a:t>Minimize 	</a:t>
            </a:r>
            <a:r>
              <a:rPr lang="en-US" sz="2800" b="1" dirty="0" smtClean="0"/>
              <a:t>f=4x</a:t>
            </a:r>
            <a:r>
              <a:rPr lang="en-US" sz="2800" b="1" baseline="-25000" dirty="0" smtClean="0"/>
              <a:t>1</a:t>
            </a:r>
            <a:r>
              <a:rPr lang="en-US" sz="2800" b="1" dirty="0" smtClean="0"/>
              <a:t>+ x</a:t>
            </a:r>
            <a:r>
              <a:rPr lang="en-US" sz="2800" b="1" baseline="-25000" dirty="0" smtClean="0"/>
              <a:t>2</a:t>
            </a:r>
            <a:r>
              <a:rPr lang="en-US" sz="2800" baseline="-25000" dirty="0" smtClean="0"/>
              <a:t>		</a:t>
            </a:r>
            <a:r>
              <a:rPr lang="en-US" sz="2800" dirty="0" smtClean="0"/>
              <a:t>(Objective Function)</a:t>
            </a:r>
          </a:p>
          <a:p>
            <a:pPr>
              <a:buNone/>
            </a:pPr>
            <a:r>
              <a:rPr lang="en-US" sz="2800" dirty="0" smtClean="0"/>
              <a:t>Subject to:			 	(Constraints)</a:t>
            </a:r>
          </a:p>
          <a:p>
            <a:pPr>
              <a:buNone/>
            </a:pPr>
            <a:r>
              <a:rPr lang="en-US" sz="2800" dirty="0" smtClean="0"/>
              <a:t>			3x</a:t>
            </a:r>
            <a:r>
              <a:rPr lang="en-US" sz="2800" baseline="-25000" dirty="0" smtClean="0"/>
              <a:t>1</a:t>
            </a:r>
            <a:r>
              <a:rPr lang="en-US" sz="2800" dirty="0" smtClean="0"/>
              <a:t>+ x</a:t>
            </a:r>
            <a:r>
              <a:rPr lang="en-US" sz="2800" baseline="-25000" dirty="0" smtClean="0"/>
              <a:t>2    </a:t>
            </a:r>
            <a:r>
              <a:rPr lang="en-US" sz="2800" dirty="0" smtClean="0"/>
              <a:t>= 3</a:t>
            </a:r>
          </a:p>
          <a:p>
            <a:pPr>
              <a:buNone/>
            </a:pPr>
            <a:r>
              <a:rPr lang="en-US" sz="2800" dirty="0" smtClean="0"/>
              <a:t>			4x</a:t>
            </a:r>
            <a:r>
              <a:rPr lang="en-US" sz="2800" baseline="-25000" dirty="0" smtClean="0"/>
              <a:t>1</a:t>
            </a:r>
            <a:r>
              <a:rPr lang="en-US" sz="2800" dirty="0" smtClean="0"/>
              <a:t>+ 3x</a:t>
            </a:r>
            <a:r>
              <a:rPr lang="en-US" sz="2800" baseline="-25000" dirty="0" smtClean="0"/>
              <a:t>2 ≥</a:t>
            </a:r>
            <a:r>
              <a:rPr lang="en-US" sz="2800" dirty="0" smtClean="0"/>
              <a:t>6</a:t>
            </a:r>
          </a:p>
          <a:p>
            <a:pPr>
              <a:buNone/>
            </a:pPr>
            <a:r>
              <a:rPr lang="en-US" sz="2800" dirty="0" smtClean="0"/>
              <a:t>			x</a:t>
            </a:r>
            <a:r>
              <a:rPr lang="en-US" sz="2800" baseline="-25000" dirty="0" smtClean="0"/>
              <a:t>1</a:t>
            </a:r>
            <a:r>
              <a:rPr lang="en-US" sz="2800" dirty="0" smtClean="0"/>
              <a:t>+ 2x</a:t>
            </a:r>
            <a:r>
              <a:rPr lang="en-US" sz="2800" baseline="-25000" dirty="0" smtClean="0"/>
              <a:t>2    ≤</a:t>
            </a:r>
            <a:r>
              <a:rPr lang="en-US" sz="2800" dirty="0" smtClean="0"/>
              <a:t>4</a:t>
            </a:r>
          </a:p>
          <a:p>
            <a:pPr>
              <a:buNone/>
            </a:pPr>
            <a:r>
              <a:rPr lang="en-US" sz="2800" dirty="0" smtClean="0"/>
              <a:t>			x</a:t>
            </a:r>
            <a:r>
              <a:rPr lang="en-US" sz="2800" baseline="-25000" dirty="0" smtClean="0"/>
              <a:t>1, </a:t>
            </a:r>
            <a:r>
              <a:rPr lang="en-US" sz="2800" dirty="0" smtClean="0"/>
              <a:t>x</a:t>
            </a:r>
            <a:r>
              <a:rPr lang="en-US" sz="2800" baseline="-25000" dirty="0" smtClean="0"/>
              <a:t>2 ≥</a:t>
            </a:r>
            <a:r>
              <a:rPr lang="en-US" sz="2800" dirty="0" smtClean="0"/>
              <a:t> 0	(Non-Negativity Constraints)</a:t>
            </a:r>
          </a:p>
          <a:p>
            <a:pPr>
              <a:buNone/>
            </a:pPr>
            <a:endParaRPr lang="en-US" sz="2800" dirty="0" smtClean="0"/>
          </a:p>
          <a:p>
            <a:pPr>
              <a:buNone/>
            </a:pPr>
            <a:r>
              <a:rPr lang="en-US" sz="2800" dirty="0" smtClean="0"/>
              <a:t> </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Inequalities Constraints in Equation Form</a:t>
            </a:r>
            <a:endParaRPr lang="en-US" dirty="0"/>
          </a:p>
        </p:txBody>
      </p:sp>
      <p:sp>
        <p:nvSpPr>
          <p:cNvPr id="3" name="Content Placeholder 2"/>
          <p:cNvSpPr>
            <a:spLocks noGrp="1"/>
          </p:cNvSpPr>
          <p:nvPr>
            <p:ph sz="quarter" idx="1"/>
          </p:nvPr>
        </p:nvSpPr>
        <p:spPr>
          <a:xfrm>
            <a:off x="301752" y="1527048"/>
            <a:ext cx="8503920" cy="4873752"/>
          </a:xfrm>
        </p:spPr>
        <p:txBody>
          <a:bodyPr>
            <a:normAutofit/>
          </a:bodyPr>
          <a:lstStyle/>
          <a:p>
            <a:pPr>
              <a:buNone/>
            </a:pPr>
            <a:r>
              <a:rPr lang="en-US" sz="2800" dirty="0" smtClean="0"/>
              <a:t>Let S</a:t>
            </a:r>
            <a:r>
              <a:rPr lang="en-US" sz="2800" baseline="-25000" dirty="0" smtClean="0"/>
              <a:t>1</a:t>
            </a:r>
            <a:r>
              <a:rPr lang="en-US" sz="2800" dirty="0" smtClean="0"/>
              <a:t> and S</a:t>
            </a:r>
            <a:r>
              <a:rPr lang="en-US" sz="2800" baseline="-25000" dirty="0" smtClean="0"/>
              <a:t>2</a:t>
            </a:r>
            <a:r>
              <a:rPr lang="en-US" sz="2800" dirty="0" smtClean="0"/>
              <a:t> be the surplus and slack variables for second and third constraints, respectively.</a:t>
            </a:r>
          </a:p>
          <a:p>
            <a:pPr>
              <a:buNone/>
            </a:pPr>
            <a:r>
              <a:rPr lang="en-US" sz="2800" dirty="0" smtClean="0"/>
              <a:t>Minimize	f =4x</a:t>
            </a:r>
            <a:r>
              <a:rPr lang="en-US" sz="2800" baseline="-25000" dirty="0" smtClean="0"/>
              <a:t>1</a:t>
            </a:r>
            <a:r>
              <a:rPr lang="en-US" sz="2800" dirty="0" smtClean="0"/>
              <a:t>+ x</a:t>
            </a:r>
            <a:r>
              <a:rPr lang="en-US" sz="2800" baseline="-25000" dirty="0" smtClean="0"/>
              <a:t>2		</a:t>
            </a:r>
            <a:r>
              <a:rPr lang="en-US" sz="2800" dirty="0" smtClean="0"/>
              <a:t>(Objective Function)</a:t>
            </a:r>
          </a:p>
          <a:p>
            <a:pPr>
              <a:buNone/>
            </a:pPr>
            <a:r>
              <a:rPr lang="en-US" sz="2800" b="1" dirty="0" smtClean="0"/>
              <a:t>		</a:t>
            </a:r>
            <a:r>
              <a:rPr lang="en-US" sz="2800" dirty="0" smtClean="0"/>
              <a:t>Subject to:			(Constraints)</a:t>
            </a:r>
          </a:p>
          <a:p>
            <a:pPr>
              <a:buNone/>
            </a:pPr>
            <a:r>
              <a:rPr lang="en-US" sz="2800" dirty="0" smtClean="0"/>
              <a:t>			3x</a:t>
            </a:r>
            <a:r>
              <a:rPr lang="en-US" sz="2800" baseline="-25000" dirty="0" smtClean="0"/>
              <a:t>1</a:t>
            </a:r>
            <a:r>
              <a:rPr lang="en-US" sz="2800" dirty="0" smtClean="0"/>
              <a:t>+ x</a:t>
            </a:r>
            <a:r>
              <a:rPr lang="en-US" sz="2800" baseline="-25000" dirty="0" smtClean="0"/>
              <a:t>2  </a:t>
            </a:r>
            <a:r>
              <a:rPr lang="en-US" sz="2800" dirty="0" smtClean="0"/>
              <a:t>= 3		………….	(1)</a:t>
            </a:r>
          </a:p>
          <a:p>
            <a:pPr>
              <a:buNone/>
            </a:pPr>
            <a:r>
              <a:rPr lang="en-US" sz="2800" dirty="0" smtClean="0"/>
              <a:t>			4x</a:t>
            </a:r>
            <a:r>
              <a:rPr lang="en-US" sz="2800" baseline="-25000" dirty="0" smtClean="0"/>
              <a:t>1</a:t>
            </a:r>
            <a:r>
              <a:rPr lang="en-US" sz="2800" dirty="0" smtClean="0"/>
              <a:t>+ 3x</a:t>
            </a:r>
            <a:r>
              <a:rPr lang="en-US" sz="2800" baseline="-25000" dirty="0" smtClean="0"/>
              <a:t>2</a:t>
            </a:r>
            <a:r>
              <a:rPr lang="en-US" sz="2800" dirty="0" smtClean="0"/>
              <a:t> – S</a:t>
            </a:r>
            <a:r>
              <a:rPr lang="en-US" sz="2800" baseline="-25000" dirty="0" smtClean="0"/>
              <a:t>1 </a:t>
            </a:r>
            <a:r>
              <a:rPr lang="en-US" sz="2800" dirty="0" smtClean="0"/>
              <a:t> = 6	………….	(2)</a:t>
            </a:r>
          </a:p>
          <a:p>
            <a:pPr>
              <a:buNone/>
            </a:pPr>
            <a:r>
              <a:rPr lang="en-US" sz="2800" dirty="0" smtClean="0"/>
              <a:t>			x</a:t>
            </a:r>
            <a:r>
              <a:rPr lang="en-US" sz="2800" baseline="-25000" dirty="0" smtClean="0"/>
              <a:t>1</a:t>
            </a:r>
            <a:r>
              <a:rPr lang="en-US" sz="2800" dirty="0" smtClean="0"/>
              <a:t>+ 2x</a:t>
            </a:r>
            <a:r>
              <a:rPr lang="en-US" sz="2800" baseline="-25000" dirty="0" smtClean="0"/>
              <a:t>2 </a:t>
            </a:r>
            <a:r>
              <a:rPr lang="en-US" sz="2800" dirty="0" smtClean="0"/>
              <a:t>+ S</a:t>
            </a:r>
            <a:r>
              <a:rPr lang="en-US" sz="2800" baseline="-25000" dirty="0" smtClean="0"/>
              <a:t>2    </a:t>
            </a:r>
            <a:r>
              <a:rPr lang="en-US" sz="2800" dirty="0" smtClean="0"/>
              <a:t> =</a:t>
            </a:r>
            <a:r>
              <a:rPr lang="en-US" sz="2800" baseline="-25000" dirty="0" smtClean="0"/>
              <a:t> </a:t>
            </a:r>
            <a:r>
              <a:rPr lang="en-US" sz="2800" dirty="0" smtClean="0"/>
              <a:t>4	………….	(3)</a:t>
            </a:r>
          </a:p>
          <a:p>
            <a:pPr>
              <a:buNone/>
            </a:pPr>
            <a:r>
              <a:rPr lang="en-US" sz="2800" dirty="0" smtClean="0"/>
              <a:t>			x</a:t>
            </a:r>
            <a:r>
              <a:rPr lang="en-US" sz="2800" baseline="-25000" dirty="0" smtClean="0"/>
              <a:t>1, </a:t>
            </a:r>
            <a:r>
              <a:rPr lang="en-US" sz="2800" dirty="0" smtClean="0"/>
              <a:t>x</a:t>
            </a:r>
            <a:r>
              <a:rPr lang="en-US" sz="2800" baseline="-25000" dirty="0" smtClean="0"/>
              <a:t>2</a:t>
            </a:r>
            <a:r>
              <a:rPr lang="en-US" sz="2800" dirty="0" smtClean="0"/>
              <a:t>, S</a:t>
            </a:r>
            <a:r>
              <a:rPr lang="en-US" sz="2800" baseline="-25000" dirty="0" smtClean="0"/>
              <a:t>1</a:t>
            </a:r>
            <a:r>
              <a:rPr lang="en-US" sz="2800" dirty="0" smtClean="0"/>
              <a:t> , S</a:t>
            </a:r>
            <a:r>
              <a:rPr lang="en-US" sz="2800" baseline="-25000" dirty="0" smtClean="0"/>
              <a:t>2≥ </a:t>
            </a:r>
            <a:r>
              <a:rPr lang="en-US" sz="2800" dirty="0" smtClean="0"/>
              <a:t> 0</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Initial solution</a:t>
            </a:r>
            <a:endParaRPr lang="en-US" dirty="0"/>
          </a:p>
        </p:txBody>
      </p:sp>
      <p:sp>
        <p:nvSpPr>
          <p:cNvPr id="3" name="Content Placeholder 2"/>
          <p:cNvSpPr>
            <a:spLocks noGrp="1"/>
          </p:cNvSpPr>
          <p:nvPr>
            <p:ph sz="quarter" idx="1"/>
          </p:nvPr>
        </p:nvSpPr>
        <p:spPr>
          <a:xfrm>
            <a:off x="301752" y="1450848"/>
            <a:ext cx="8503920" cy="5330952"/>
          </a:xfrm>
        </p:spPr>
        <p:txBody>
          <a:bodyPr>
            <a:noAutofit/>
          </a:bodyPr>
          <a:lstStyle/>
          <a:p>
            <a:pPr>
              <a:spcBef>
                <a:spcPts val="0"/>
              </a:spcBef>
              <a:buNone/>
            </a:pPr>
            <a:r>
              <a:rPr lang="en-US" dirty="0" smtClean="0"/>
              <a:t>	Arbitrary values =# of  Variables -- # of Equations </a:t>
            </a:r>
          </a:p>
          <a:p>
            <a:pPr>
              <a:spcBef>
                <a:spcPts val="0"/>
              </a:spcBef>
              <a:buNone/>
            </a:pPr>
            <a:r>
              <a:rPr lang="en-US" dirty="0" smtClean="0"/>
              <a:t>						4	-	2 = 2	</a:t>
            </a:r>
          </a:p>
          <a:p>
            <a:pPr>
              <a:spcBef>
                <a:spcPts val="0"/>
              </a:spcBef>
              <a:buNone/>
            </a:pPr>
            <a:r>
              <a:rPr lang="en-US" dirty="0" smtClean="0"/>
              <a:t>	Let 	x1= 0,  x2 = 0</a:t>
            </a:r>
          </a:p>
          <a:p>
            <a:pPr>
              <a:spcBef>
                <a:spcPts val="0"/>
              </a:spcBef>
              <a:buNone/>
            </a:pPr>
            <a:r>
              <a:rPr lang="en-US" dirty="0" smtClean="0"/>
              <a:t>	 Putting above values in objective function </a:t>
            </a:r>
          </a:p>
          <a:p>
            <a:pPr>
              <a:spcBef>
                <a:spcPts val="0"/>
              </a:spcBef>
              <a:buNone/>
            </a:pPr>
            <a:r>
              <a:rPr lang="en-US" dirty="0" smtClean="0"/>
              <a:t>     (f =5x</a:t>
            </a:r>
            <a:r>
              <a:rPr lang="en-US" baseline="-25000" dirty="0" smtClean="0"/>
              <a:t>1</a:t>
            </a:r>
            <a:r>
              <a:rPr lang="en-US" dirty="0" smtClean="0"/>
              <a:t>+ 4x</a:t>
            </a:r>
            <a:r>
              <a:rPr lang="en-US" baseline="-25000" dirty="0" smtClean="0"/>
              <a:t>2</a:t>
            </a:r>
            <a:r>
              <a:rPr lang="en-US" dirty="0" smtClean="0"/>
              <a:t>)  and equation 1-3, </a:t>
            </a:r>
          </a:p>
          <a:p>
            <a:pPr>
              <a:buNone/>
            </a:pPr>
            <a:r>
              <a:rPr lang="en-US" dirty="0" smtClean="0"/>
              <a:t>			 f = 0</a:t>
            </a:r>
          </a:p>
          <a:p>
            <a:pPr>
              <a:buNone/>
            </a:pPr>
            <a:r>
              <a:rPr lang="en-US" dirty="0" smtClean="0"/>
              <a:t>			0 = 3  </a:t>
            </a:r>
            <a:r>
              <a:rPr lang="en-US" dirty="0" smtClean="0">
                <a:solidFill>
                  <a:srgbClr val="FF0000"/>
                </a:solidFill>
              </a:rPr>
              <a:t>(Contradiction)</a:t>
            </a:r>
          </a:p>
          <a:p>
            <a:pPr>
              <a:buNone/>
            </a:pPr>
            <a:r>
              <a:rPr lang="en-US" dirty="0" smtClean="0"/>
              <a:t>			S</a:t>
            </a:r>
            <a:r>
              <a:rPr lang="en-US" baseline="-25000" dirty="0" smtClean="0"/>
              <a:t>1</a:t>
            </a:r>
            <a:r>
              <a:rPr lang="en-US" dirty="0" smtClean="0"/>
              <a:t> = -6 </a:t>
            </a:r>
            <a:r>
              <a:rPr lang="en-US" dirty="0" smtClean="0">
                <a:solidFill>
                  <a:srgbClr val="FF0000"/>
                </a:solidFill>
              </a:rPr>
              <a:t>(Violation)</a:t>
            </a:r>
          </a:p>
          <a:p>
            <a:pPr>
              <a:buNone/>
            </a:pPr>
            <a:r>
              <a:rPr lang="en-US" dirty="0" smtClean="0"/>
              <a:t>			S</a:t>
            </a:r>
            <a:r>
              <a:rPr lang="en-US" baseline="-25000" dirty="0" smtClean="0"/>
              <a:t>2</a:t>
            </a:r>
            <a:r>
              <a:rPr lang="en-US" dirty="0" smtClean="0"/>
              <a:t> = 4</a:t>
            </a:r>
          </a:p>
        </p:txBody>
      </p:sp>
      <p:sp>
        <p:nvSpPr>
          <p:cNvPr id="4" name="TextBox 3"/>
          <p:cNvSpPr txBox="1"/>
          <p:nvPr/>
        </p:nvSpPr>
        <p:spPr>
          <a:xfrm>
            <a:off x="3048000" y="2590800"/>
            <a:ext cx="5867400" cy="1200329"/>
          </a:xfrm>
          <a:prstGeom prst="rect">
            <a:avLst/>
          </a:prstGeom>
          <a:solidFill>
            <a:schemeClr val="accent2">
              <a:lumMod val="20000"/>
              <a:lumOff val="80000"/>
            </a:schemeClr>
          </a:solidFill>
        </p:spPr>
        <p:txBody>
          <a:bodyPr wrap="square" rtlCol="0">
            <a:spAutoFit/>
          </a:bodyPr>
          <a:lstStyle/>
          <a:p>
            <a:r>
              <a:rPr lang="en-US" sz="2400" b="1" dirty="0" smtClean="0">
                <a:solidFill>
                  <a:srgbClr val="0070C0"/>
                </a:solidFill>
              </a:rPr>
              <a:t>This is against  the basic rules of Mathematics as the 0 cannot be equal to 3</a:t>
            </a:r>
            <a:r>
              <a:rPr lang="en-US" sz="2400" dirty="0" smtClean="0">
                <a:solidFill>
                  <a:srgbClr val="0070C0"/>
                </a:solidFill>
              </a:rPr>
              <a:t>. </a:t>
            </a:r>
            <a:endParaRPr lang="en-US" sz="2400" dirty="0">
              <a:solidFill>
                <a:srgbClr val="0070C0"/>
              </a:solidFill>
            </a:endParaRPr>
          </a:p>
        </p:txBody>
      </p:sp>
      <p:cxnSp>
        <p:nvCxnSpPr>
          <p:cNvPr id="6" name="Straight Arrow Connector 5"/>
          <p:cNvCxnSpPr/>
          <p:nvPr/>
        </p:nvCxnSpPr>
        <p:spPr>
          <a:xfrm rot="10800000" flipV="1">
            <a:off x="4953000" y="3810000"/>
            <a:ext cx="685800" cy="3048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7" name="TextBox 6"/>
          <p:cNvSpPr txBox="1"/>
          <p:nvPr/>
        </p:nvSpPr>
        <p:spPr>
          <a:xfrm>
            <a:off x="3200400" y="5562600"/>
            <a:ext cx="5867400" cy="830997"/>
          </a:xfrm>
          <a:prstGeom prst="rect">
            <a:avLst/>
          </a:prstGeom>
          <a:solidFill>
            <a:schemeClr val="accent2">
              <a:lumMod val="20000"/>
              <a:lumOff val="80000"/>
            </a:schemeClr>
          </a:solidFill>
        </p:spPr>
        <p:txBody>
          <a:bodyPr wrap="square" rtlCol="0">
            <a:spAutoFit/>
          </a:bodyPr>
          <a:lstStyle/>
          <a:p>
            <a:r>
              <a:rPr lang="en-US" sz="2400" b="1" dirty="0" smtClean="0">
                <a:solidFill>
                  <a:srgbClr val="0070C0"/>
                </a:solidFill>
              </a:rPr>
              <a:t>This is against  the non negativity constraint that </a:t>
            </a:r>
            <a:r>
              <a:rPr lang="en-US" sz="2400" b="1" dirty="0" smtClean="0">
                <a:solidFill>
                  <a:srgbClr val="0070C0"/>
                </a:solidFill>
              </a:rPr>
              <a:t>s </a:t>
            </a:r>
            <a:r>
              <a:rPr lang="en-US" sz="2400" b="1" dirty="0" smtClean="0">
                <a:solidFill>
                  <a:srgbClr val="0070C0"/>
                </a:solidFill>
              </a:rPr>
              <a:t>must be non zero.</a:t>
            </a:r>
            <a:endParaRPr lang="en-US" sz="2400" dirty="0">
              <a:solidFill>
                <a:srgbClr val="0070C0"/>
              </a:solidFill>
            </a:endParaRPr>
          </a:p>
        </p:txBody>
      </p:sp>
      <p:cxnSp>
        <p:nvCxnSpPr>
          <p:cNvPr id="9" name="Straight Arrow Connector 8"/>
          <p:cNvCxnSpPr/>
          <p:nvPr/>
        </p:nvCxnSpPr>
        <p:spPr>
          <a:xfrm rot="10800000">
            <a:off x="4953000" y="4953000"/>
            <a:ext cx="2133600" cy="5334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0" name="TextBox 9"/>
          <p:cNvSpPr txBox="1"/>
          <p:nvPr/>
        </p:nvSpPr>
        <p:spPr>
          <a:xfrm>
            <a:off x="457200" y="2286000"/>
            <a:ext cx="8458200" cy="3046988"/>
          </a:xfrm>
          <a:prstGeom prst="rect">
            <a:avLst/>
          </a:prstGeom>
          <a:solidFill>
            <a:srgbClr val="00B0F0"/>
          </a:solidFill>
        </p:spPr>
        <p:txBody>
          <a:bodyPr wrap="square" rtlCol="0">
            <a:spAutoFit/>
          </a:bodyPr>
          <a:lstStyle/>
          <a:p>
            <a:pPr algn="just"/>
            <a:r>
              <a:rPr lang="en-US" sz="3200" b="1" dirty="0" smtClean="0"/>
              <a:t>This situation cannot be called as initial feasible solution because it is not  satisfying the conditions so to make it feasible we need to add Artificial variables in equations having contradictions and violation</a:t>
            </a:r>
            <a:endParaRPr lang="en-US" sz="3200" b="1"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3" presetClass="entr" presetSubtype="16" fill="hold"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plus(in)">
                                      <p:cBhvr>
                                        <p:cTn id="13" dur="20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47" presetClass="entr" presetSubtype="0"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1000"/>
                                        <p:tgtEl>
                                          <p:spTgt spid="7"/>
                                        </p:tgtEl>
                                      </p:cBhvr>
                                    </p:animEffect>
                                    <p:anim calcmode="lin" valueType="num">
                                      <p:cBhvr>
                                        <p:cTn id="19" dur="1000" fill="hold"/>
                                        <p:tgtEl>
                                          <p:spTgt spid="7"/>
                                        </p:tgtEl>
                                        <p:attrNameLst>
                                          <p:attrName>ppt_x</p:attrName>
                                        </p:attrNameLst>
                                      </p:cBhvr>
                                      <p:tavLst>
                                        <p:tav tm="0">
                                          <p:val>
                                            <p:strVal val="#ppt_x"/>
                                          </p:val>
                                        </p:tav>
                                        <p:tav tm="100000">
                                          <p:val>
                                            <p:strVal val="#ppt_x"/>
                                          </p:val>
                                        </p:tav>
                                      </p:tavLst>
                                    </p:anim>
                                    <p:anim calcmode="lin" valueType="num">
                                      <p:cBhvr>
                                        <p:cTn id="20" dur="1000" fill="hold"/>
                                        <p:tgtEl>
                                          <p:spTgt spid="7"/>
                                        </p:tgtEl>
                                        <p:attrNameLst>
                                          <p:attrName>ppt_y</p:attrName>
                                        </p:attrNameLst>
                                      </p:cBhvr>
                                      <p:tavLst>
                                        <p:tav tm="0">
                                          <p:val>
                                            <p:strVal val="#ppt_y-.1"/>
                                          </p:val>
                                        </p:tav>
                                        <p:tav tm="100000">
                                          <p:val>
                                            <p:strVal val="#ppt_y"/>
                                          </p:val>
                                        </p:tav>
                                      </p:tavLst>
                                    </p:anim>
                                  </p:childTnLst>
                                </p:cTn>
                              </p:par>
                            </p:childTnLst>
                          </p:cTn>
                        </p:par>
                        <p:par>
                          <p:cTn id="21" fill="hold">
                            <p:stCondLst>
                              <p:cond delay="1000"/>
                            </p:stCondLst>
                            <p:childTnLst>
                              <p:par>
                                <p:cTn id="22" presetID="14" presetClass="entr" presetSubtype="10" fill="hold" nodeType="after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randombar(horizontal)">
                                      <p:cBhvr>
                                        <p:cTn id="24" dur="500"/>
                                        <p:tgtEl>
                                          <p:spTgt spid="9"/>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0"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anim calcmode="lin" valueType="num">
                                      <p:cBhvr>
                                        <p:cTn id="29" dur="500" fill="hold"/>
                                        <p:tgtEl>
                                          <p:spTgt spid="10"/>
                                        </p:tgtEl>
                                        <p:attrNameLst>
                                          <p:attrName>ppt_w</p:attrName>
                                        </p:attrNameLst>
                                      </p:cBhvr>
                                      <p:tavLst>
                                        <p:tav tm="0">
                                          <p:val>
                                            <p:fltVal val="0"/>
                                          </p:val>
                                        </p:tav>
                                        <p:tav tm="100000">
                                          <p:val>
                                            <p:strVal val="#ppt_w"/>
                                          </p:val>
                                        </p:tav>
                                      </p:tavLst>
                                    </p:anim>
                                    <p:anim calcmode="lin" valueType="num">
                                      <p:cBhvr>
                                        <p:cTn id="30" dur="500" fill="hold"/>
                                        <p:tgtEl>
                                          <p:spTgt spid="10"/>
                                        </p:tgtEl>
                                        <p:attrNameLst>
                                          <p:attrName>ppt_h</p:attrName>
                                        </p:attrNameLst>
                                      </p:cBhvr>
                                      <p:tavLst>
                                        <p:tav tm="0">
                                          <p:val>
                                            <p:fltVal val="0"/>
                                          </p:val>
                                        </p:tav>
                                        <p:tav tm="100000">
                                          <p:val>
                                            <p:strVal val="#ppt_h"/>
                                          </p:val>
                                        </p:tav>
                                      </p:tavLst>
                                    </p:anim>
                                    <p:animEffect transition="in" filter="fade">
                                      <p:cBhvr>
                                        <p:cTn id="3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Artificial Variables</a:t>
            </a:r>
            <a:endParaRPr lang="en-US" dirty="0"/>
          </a:p>
        </p:txBody>
      </p:sp>
      <p:sp>
        <p:nvSpPr>
          <p:cNvPr id="3" name="Content Placeholder 2"/>
          <p:cNvSpPr>
            <a:spLocks noGrp="1"/>
          </p:cNvSpPr>
          <p:nvPr>
            <p:ph sz="quarter" idx="1"/>
          </p:nvPr>
        </p:nvSpPr>
        <p:spPr/>
        <p:txBody>
          <a:bodyPr>
            <a:normAutofit/>
          </a:bodyPr>
          <a:lstStyle/>
          <a:p>
            <a:pPr>
              <a:buNone/>
            </a:pPr>
            <a:r>
              <a:rPr lang="en-US" sz="2800" dirty="0" smtClean="0"/>
              <a:t>Let A</a:t>
            </a:r>
            <a:r>
              <a:rPr lang="en-US" sz="2800" baseline="-25000" dirty="0" smtClean="0"/>
              <a:t>1</a:t>
            </a:r>
            <a:r>
              <a:rPr lang="en-US" sz="2800" dirty="0" smtClean="0"/>
              <a:t> and A</a:t>
            </a:r>
            <a:r>
              <a:rPr lang="en-US" sz="2800" baseline="-25000" dirty="0" smtClean="0"/>
              <a:t>2</a:t>
            </a:r>
            <a:r>
              <a:rPr lang="en-US" sz="2800" dirty="0" smtClean="0"/>
              <a:t> be the artificial variables for first and second equation respectively.</a:t>
            </a:r>
          </a:p>
          <a:p>
            <a:pPr>
              <a:buNone/>
            </a:pPr>
            <a:r>
              <a:rPr lang="en-US" sz="2800" dirty="0" smtClean="0"/>
              <a:t>Minimize: 	f =4x</a:t>
            </a:r>
            <a:r>
              <a:rPr lang="en-US" sz="2800" baseline="-25000" dirty="0" smtClean="0"/>
              <a:t>1</a:t>
            </a:r>
            <a:r>
              <a:rPr lang="en-US" sz="2800" dirty="0" smtClean="0"/>
              <a:t>+ x</a:t>
            </a:r>
            <a:r>
              <a:rPr lang="en-US" sz="2800" baseline="-25000" dirty="0" smtClean="0"/>
              <a:t>2	</a:t>
            </a:r>
            <a:r>
              <a:rPr lang="en-US" sz="2800" dirty="0" smtClean="0"/>
              <a:t>(Objective Function)</a:t>
            </a:r>
          </a:p>
          <a:p>
            <a:pPr>
              <a:buNone/>
            </a:pPr>
            <a:r>
              <a:rPr lang="en-US" sz="2800" b="1" dirty="0" smtClean="0"/>
              <a:t>		</a:t>
            </a:r>
            <a:r>
              <a:rPr lang="en-US" sz="2800" dirty="0" smtClean="0"/>
              <a:t>Subject to:				(Constraints)</a:t>
            </a:r>
          </a:p>
          <a:p>
            <a:pPr>
              <a:buNone/>
            </a:pPr>
            <a:r>
              <a:rPr lang="en-US" sz="2800" dirty="0" smtClean="0"/>
              <a:t>			3x</a:t>
            </a:r>
            <a:r>
              <a:rPr lang="en-US" sz="2800" baseline="-25000" dirty="0" smtClean="0"/>
              <a:t>1</a:t>
            </a:r>
            <a:r>
              <a:rPr lang="en-US" sz="2800" dirty="0" smtClean="0"/>
              <a:t>+ x</a:t>
            </a:r>
            <a:r>
              <a:rPr lang="en-US" sz="2800" baseline="-25000" dirty="0" smtClean="0"/>
              <a:t>2 + </a:t>
            </a:r>
            <a:r>
              <a:rPr lang="en-US" sz="2800" dirty="0" smtClean="0"/>
              <a:t>A</a:t>
            </a:r>
            <a:r>
              <a:rPr lang="en-US" sz="2800" baseline="-25000" dirty="0" smtClean="0"/>
              <a:t>1</a:t>
            </a:r>
            <a:r>
              <a:rPr lang="en-US" sz="2800" dirty="0" smtClean="0"/>
              <a:t>= 3		………….	(4)</a:t>
            </a:r>
          </a:p>
          <a:p>
            <a:pPr>
              <a:buNone/>
            </a:pPr>
            <a:r>
              <a:rPr lang="en-US" sz="2800" dirty="0" smtClean="0"/>
              <a:t>			4x</a:t>
            </a:r>
            <a:r>
              <a:rPr lang="en-US" sz="2800" baseline="-25000" dirty="0" smtClean="0"/>
              <a:t>1</a:t>
            </a:r>
            <a:r>
              <a:rPr lang="en-US" sz="2800" dirty="0" smtClean="0"/>
              <a:t>+ 3x</a:t>
            </a:r>
            <a:r>
              <a:rPr lang="en-US" sz="2800" baseline="-25000" dirty="0" smtClean="0"/>
              <a:t>2</a:t>
            </a:r>
            <a:r>
              <a:rPr lang="en-US" sz="2800" dirty="0" smtClean="0"/>
              <a:t> – S</a:t>
            </a:r>
            <a:r>
              <a:rPr lang="en-US" sz="2800" baseline="-25000" dirty="0" smtClean="0"/>
              <a:t>1 </a:t>
            </a:r>
            <a:r>
              <a:rPr lang="en-US" sz="2800" dirty="0" smtClean="0"/>
              <a:t>+ A</a:t>
            </a:r>
            <a:r>
              <a:rPr lang="en-US" sz="2800" baseline="-25000" dirty="0" smtClean="0"/>
              <a:t>2</a:t>
            </a:r>
            <a:r>
              <a:rPr lang="en-US" sz="2800" dirty="0" smtClean="0"/>
              <a:t>= 6	………….	(5)</a:t>
            </a:r>
          </a:p>
          <a:p>
            <a:pPr>
              <a:buNone/>
            </a:pPr>
            <a:r>
              <a:rPr lang="en-US" sz="2800" dirty="0" smtClean="0"/>
              <a:t>			x</a:t>
            </a:r>
            <a:r>
              <a:rPr lang="en-US" sz="2800" baseline="-25000" dirty="0" smtClean="0"/>
              <a:t>1</a:t>
            </a:r>
            <a:r>
              <a:rPr lang="en-US" sz="2800" dirty="0" smtClean="0"/>
              <a:t>+ 2x</a:t>
            </a:r>
            <a:r>
              <a:rPr lang="en-US" sz="2800" baseline="-25000" dirty="0" smtClean="0"/>
              <a:t>2 </a:t>
            </a:r>
            <a:r>
              <a:rPr lang="en-US" sz="2800" dirty="0" smtClean="0"/>
              <a:t>+ S</a:t>
            </a:r>
            <a:r>
              <a:rPr lang="en-US" sz="2800" baseline="-25000" dirty="0" smtClean="0"/>
              <a:t>2 </a:t>
            </a:r>
            <a:r>
              <a:rPr lang="en-US" sz="2800" dirty="0" smtClean="0"/>
              <a:t>= 4		………….	(6)</a:t>
            </a:r>
          </a:p>
          <a:p>
            <a:pPr algn="ctr">
              <a:buNone/>
            </a:pPr>
            <a:r>
              <a:rPr lang="en-US" sz="2800" dirty="0" smtClean="0"/>
              <a:t>x</a:t>
            </a:r>
            <a:r>
              <a:rPr lang="en-US" sz="2800" baseline="-25000" dirty="0" smtClean="0"/>
              <a:t>1, </a:t>
            </a:r>
            <a:r>
              <a:rPr lang="en-US" sz="2800" dirty="0" smtClean="0"/>
              <a:t>x</a:t>
            </a:r>
            <a:r>
              <a:rPr lang="en-US" sz="2800" baseline="-25000" dirty="0" smtClean="0"/>
              <a:t>2</a:t>
            </a:r>
            <a:r>
              <a:rPr lang="en-US" sz="2800" dirty="0" smtClean="0"/>
              <a:t>, S</a:t>
            </a:r>
            <a:r>
              <a:rPr lang="en-US" sz="2800" baseline="-25000" dirty="0" smtClean="0"/>
              <a:t>1</a:t>
            </a:r>
            <a:r>
              <a:rPr lang="en-US" sz="2800" dirty="0" smtClean="0"/>
              <a:t> , S</a:t>
            </a:r>
            <a:r>
              <a:rPr lang="en-US" sz="2800" baseline="-25000" dirty="0" smtClean="0"/>
              <a:t>2</a:t>
            </a:r>
            <a:r>
              <a:rPr lang="en-US" sz="2800" dirty="0" smtClean="0"/>
              <a:t> , A</a:t>
            </a:r>
            <a:r>
              <a:rPr lang="en-US" sz="2800" baseline="-25000" dirty="0" smtClean="0"/>
              <a:t>1</a:t>
            </a:r>
            <a:r>
              <a:rPr lang="en-US" sz="2800" dirty="0" smtClean="0"/>
              <a:t> + A</a:t>
            </a:r>
            <a:r>
              <a:rPr lang="en-US" sz="2800" baseline="-25000" dirty="0" smtClean="0"/>
              <a:t>2 </a:t>
            </a:r>
            <a:r>
              <a:rPr lang="en-US" sz="4400" baseline="-25000" dirty="0" smtClean="0"/>
              <a:t>≥</a:t>
            </a:r>
            <a:r>
              <a:rPr lang="en-US" sz="2800" dirty="0" smtClean="0"/>
              <a:t> 0	</a:t>
            </a:r>
          </a:p>
          <a:p>
            <a:pPr>
              <a:buNone/>
            </a:pPr>
            <a:endParaRPr lang="en-US" sz="280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of Artificial Variable</a:t>
            </a:r>
            <a:endParaRPr lang="en-US" dirty="0"/>
          </a:p>
        </p:txBody>
      </p:sp>
      <p:sp>
        <p:nvSpPr>
          <p:cNvPr id="3" name="Content Placeholder 2"/>
          <p:cNvSpPr>
            <a:spLocks noGrp="1"/>
          </p:cNvSpPr>
          <p:nvPr>
            <p:ph sz="quarter" idx="1"/>
          </p:nvPr>
        </p:nvSpPr>
        <p:spPr>
          <a:xfrm>
            <a:off x="301752" y="1752600"/>
            <a:ext cx="8503920" cy="4572000"/>
          </a:xfrm>
        </p:spPr>
        <p:txBody>
          <a:bodyPr>
            <a:normAutofit/>
          </a:bodyPr>
          <a:lstStyle/>
          <a:p>
            <a:pPr>
              <a:buNone/>
            </a:pPr>
            <a:r>
              <a:rPr lang="en-US" sz="2800" dirty="0"/>
              <a:t>Q</a:t>
            </a:r>
            <a:r>
              <a:rPr lang="en-US" sz="2800" dirty="0" smtClean="0"/>
              <a:t>uestions in which we introduce artificial variables can not solve straight away. We have to use following two methods to solve it</a:t>
            </a:r>
          </a:p>
          <a:p>
            <a:pPr>
              <a:buNone/>
            </a:pPr>
            <a:endParaRPr lang="en-US" sz="2800" dirty="0" smtClean="0"/>
          </a:p>
          <a:p>
            <a:pPr marL="514350" lvl="0" indent="-514350">
              <a:buFont typeface="+mj-lt"/>
              <a:buAutoNum type="arabicPeriod"/>
            </a:pPr>
            <a:r>
              <a:rPr lang="en-US" b="1" dirty="0" smtClean="0"/>
              <a:t>Penalty Method or M-Method (Big M Method)</a:t>
            </a:r>
            <a:endParaRPr lang="en-US" dirty="0" smtClean="0"/>
          </a:p>
          <a:p>
            <a:pPr marL="514350" lvl="0" indent="-514350">
              <a:buFont typeface="+mj-lt"/>
              <a:buAutoNum type="arabicPeriod"/>
            </a:pPr>
            <a:r>
              <a:rPr lang="en-US" b="1" dirty="0" smtClean="0"/>
              <a:t>Two Phase Method</a:t>
            </a:r>
          </a:p>
          <a:p>
            <a:pPr marL="514350" lvl="0" indent="-514350" algn="ctr">
              <a:buNone/>
            </a:pPr>
            <a:r>
              <a:rPr lang="en-US" sz="2800" dirty="0" smtClean="0"/>
              <a:t>In this lecture we will solve this problem by </a:t>
            </a:r>
          </a:p>
          <a:p>
            <a:pPr marL="514350" lvl="0" indent="-514350" algn="ctr">
              <a:buNone/>
            </a:pPr>
            <a:r>
              <a:rPr lang="en-US" sz="2800" dirty="0" smtClean="0"/>
              <a:t>Penalty Method</a:t>
            </a:r>
            <a:endParaRPr lang="en-US"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Solution by Penalty Method (Big M Method)</a:t>
            </a:r>
            <a:endParaRPr lang="en-US" dirty="0"/>
          </a:p>
        </p:txBody>
      </p:sp>
      <p:sp>
        <p:nvSpPr>
          <p:cNvPr id="3" name="Content Placeholder 2"/>
          <p:cNvSpPr>
            <a:spLocks noGrp="1"/>
          </p:cNvSpPr>
          <p:nvPr>
            <p:ph sz="quarter" idx="1"/>
          </p:nvPr>
        </p:nvSpPr>
        <p:spPr/>
        <p:txBody>
          <a:bodyPr>
            <a:noAutofit/>
          </a:bodyPr>
          <a:lstStyle/>
          <a:p>
            <a:pPr>
              <a:buNone/>
            </a:pPr>
            <a:r>
              <a:rPr lang="en-US" sz="2800" dirty="0" smtClean="0"/>
              <a:t>Let M &gt; &gt;0 	(M is very </a:t>
            </a:r>
            <a:r>
              <a:rPr lang="en-US" sz="2800" dirty="0" err="1" smtClean="0"/>
              <a:t>very</a:t>
            </a:r>
            <a:r>
              <a:rPr lang="en-US" sz="2800" dirty="0" smtClean="0"/>
              <a:t> large positive No.)</a:t>
            </a:r>
          </a:p>
          <a:p>
            <a:pPr>
              <a:buNone/>
            </a:pPr>
            <a:r>
              <a:rPr lang="en-US" sz="2800" dirty="0" smtClean="0"/>
              <a:t>			f =4x1+ x2 + MA1 + MA2	……. &lt;7&gt;</a:t>
            </a:r>
          </a:p>
          <a:p>
            <a:pPr>
              <a:buNone/>
            </a:pPr>
            <a:r>
              <a:rPr lang="en-US" sz="2800" dirty="0" smtClean="0"/>
              <a:t>we put penalty to artificial variables</a:t>
            </a:r>
          </a:p>
          <a:p>
            <a:pPr>
              <a:buNone/>
            </a:pPr>
            <a:endParaRPr lang="en-US" sz="2800" dirty="0" smtClean="0"/>
          </a:p>
          <a:p>
            <a:r>
              <a:rPr lang="en-US" sz="2800" b="1" dirty="0" smtClean="0"/>
              <a:t>A1</a:t>
            </a:r>
          </a:p>
          <a:p>
            <a:pPr>
              <a:buNone/>
            </a:pPr>
            <a:r>
              <a:rPr lang="en-US" sz="2800" dirty="0" smtClean="0"/>
              <a:t>Use Equation no 4 to find the value of A1</a:t>
            </a:r>
          </a:p>
          <a:p>
            <a:pPr>
              <a:buNone/>
            </a:pPr>
            <a:r>
              <a:rPr lang="en-US" sz="2800" dirty="0" smtClean="0"/>
              <a:t>		3x1+ x2 + A1= 3</a:t>
            </a:r>
          </a:p>
          <a:p>
            <a:pPr>
              <a:buNone/>
            </a:pPr>
            <a:r>
              <a:rPr lang="en-US" sz="2800" dirty="0" smtClean="0"/>
              <a:t>		</a:t>
            </a:r>
            <a:r>
              <a:rPr lang="en-US" sz="2800" dirty="0" smtClean="0">
                <a:solidFill>
                  <a:srgbClr val="C00000"/>
                </a:solidFill>
              </a:rPr>
              <a:t>A1 = 3 - 3x1- x2 </a:t>
            </a:r>
            <a:endParaRPr lang="en-US" sz="2800" dirty="0" smtClean="0"/>
          </a:p>
          <a:p>
            <a:pPr>
              <a:buNone/>
            </a:pPr>
            <a:r>
              <a:rPr lang="en-US" sz="2800" dirty="0" smtClean="0"/>
              <a:t>	</a:t>
            </a:r>
            <a:endParaRPr lang="en-US" sz="2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304800" y="1524000"/>
            <a:ext cx="8503920" cy="5334000"/>
          </a:xfrm>
        </p:spPr>
        <p:txBody>
          <a:bodyPr/>
          <a:lstStyle/>
          <a:p>
            <a:r>
              <a:rPr lang="en-US" sz="2800" b="1" dirty="0" smtClean="0"/>
              <a:t>A2</a:t>
            </a:r>
          </a:p>
          <a:p>
            <a:pPr>
              <a:buNone/>
            </a:pPr>
            <a:r>
              <a:rPr lang="en-US" sz="2800" dirty="0" smtClean="0"/>
              <a:t>Use Equation no 5 to find the value of A2</a:t>
            </a:r>
          </a:p>
          <a:p>
            <a:pPr>
              <a:buNone/>
            </a:pPr>
            <a:r>
              <a:rPr lang="en-US" sz="2800" dirty="0" smtClean="0"/>
              <a:t>		4x</a:t>
            </a:r>
            <a:r>
              <a:rPr lang="en-US" sz="2800" baseline="-25000" dirty="0" smtClean="0"/>
              <a:t>1</a:t>
            </a:r>
            <a:r>
              <a:rPr lang="en-US" sz="2800" dirty="0" smtClean="0"/>
              <a:t>+ 3x</a:t>
            </a:r>
            <a:r>
              <a:rPr lang="en-US" sz="2800" baseline="-25000" dirty="0" smtClean="0"/>
              <a:t>2</a:t>
            </a:r>
            <a:r>
              <a:rPr lang="en-US" sz="2800" dirty="0" smtClean="0"/>
              <a:t> – S</a:t>
            </a:r>
            <a:r>
              <a:rPr lang="en-US" sz="2800" baseline="-25000" dirty="0" smtClean="0"/>
              <a:t>1 </a:t>
            </a:r>
            <a:r>
              <a:rPr lang="en-US" sz="2800" dirty="0" smtClean="0"/>
              <a:t>+ A</a:t>
            </a:r>
            <a:r>
              <a:rPr lang="en-US" sz="2800" baseline="-25000" dirty="0" smtClean="0"/>
              <a:t>2</a:t>
            </a:r>
            <a:r>
              <a:rPr lang="en-US" sz="2800" dirty="0" smtClean="0"/>
              <a:t>= 6</a:t>
            </a:r>
          </a:p>
          <a:p>
            <a:pPr>
              <a:buNone/>
            </a:pPr>
            <a:r>
              <a:rPr lang="en-US" sz="2800" dirty="0" smtClean="0"/>
              <a:t>		A</a:t>
            </a:r>
            <a:r>
              <a:rPr lang="en-US" sz="2800" baseline="-25000" dirty="0" smtClean="0"/>
              <a:t>2</a:t>
            </a:r>
            <a:r>
              <a:rPr lang="en-US" sz="2800" dirty="0" smtClean="0"/>
              <a:t>= 6 - 4x</a:t>
            </a:r>
            <a:r>
              <a:rPr lang="en-US" sz="2800" baseline="-25000" dirty="0" smtClean="0"/>
              <a:t>1</a:t>
            </a:r>
            <a:r>
              <a:rPr lang="en-US" sz="2800" dirty="0" smtClean="0"/>
              <a:t>- 3x</a:t>
            </a:r>
            <a:r>
              <a:rPr lang="en-US" sz="2800" baseline="-25000" dirty="0" smtClean="0"/>
              <a:t>2</a:t>
            </a:r>
            <a:r>
              <a:rPr lang="en-US" sz="2800" dirty="0" smtClean="0"/>
              <a:t> + S</a:t>
            </a:r>
            <a:r>
              <a:rPr lang="en-US" sz="2800" baseline="-25000" dirty="0" smtClean="0"/>
              <a:t>1 </a:t>
            </a:r>
          </a:p>
          <a:p>
            <a:pPr>
              <a:buNone/>
            </a:pPr>
            <a:r>
              <a:rPr lang="en-US" sz="2800" dirty="0" smtClean="0"/>
              <a:t>Putting these values of A</a:t>
            </a:r>
            <a:r>
              <a:rPr lang="en-US" sz="2800" baseline="-25000" dirty="0" smtClean="0"/>
              <a:t>1 </a:t>
            </a:r>
            <a:r>
              <a:rPr lang="en-US" sz="2800" dirty="0" smtClean="0"/>
              <a:t>and A</a:t>
            </a:r>
            <a:r>
              <a:rPr lang="en-US" sz="2800" baseline="-25000" dirty="0" smtClean="0"/>
              <a:t>2  </a:t>
            </a:r>
            <a:r>
              <a:rPr lang="en-US" sz="2800" dirty="0"/>
              <a:t>in </a:t>
            </a:r>
            <a:r>
              <a:rPr lang="en-US" sz="2800" dirty="0" smtClean="0"/>
              <a:t>eq. &lt;7&gt; we get</a:t>
            </a:r>
            <a:endParaRPr lang="en-US" sz="2800" dirty="0"/>
          </a:p>
          <a:p>
            <a:pPr>
              <a:buNone/>
            </a:pPr>
            <a:r>
              <a:rPr lang="en-US" sz="2800" dirty="0"/>
              <a:t>f</a:t>
            </a:r>
            <a:r>
              <a:rPr lang="en-US" sz="2800" dirty="0" smtClean="0"/>
              <a:t> = 4x1</a:t>
            </a:r>
            <a:r>
              <a:rPr lang="en-US" sz="2800" dirty="0"/>
              <a:t>+ x2 + M(3 - 3x1- x2)+ M(6 - </a:t>
            </a:r>
            <a:r>
              <a:rPr lang="en-US" sz="2800" dirty="0" smtClean="0"/>
              <a:t>4x1- 3x2 + S1)</a:t>
            </a:r>
          </a:p>
          <a:p>
            <a:pPr>
              <a:buNone/>
            </a:pPr>
            <a:r>
              <a:rPr lang="en-US" sz="2800" dirty="0" smtClean="0"/>
              <a:t>=4x1+ x2 + 3M– 3Mx1- Mx2)+ 6M– 4Mx1- 3Mx2 + MS1</a:t>
            </a:r>
          </a:p>
          <a:p>
            <a:pPr>
              <a:buNone/>
            </a:pPr>
            <a:r>
              <a:rPr lang="en-US" sz="2800" b="1" dirty="0" smtClean="0">
                <a:solidFill>
                  <a:srgbClr val="002060"/>
                </a:solidFill>
              </a:rPr>
              <a:t>=(4 – 7M)x1+ (1 – 4M)X2 + MS1 + 9M</a:t>
            </a:r>
          </a:p>
          <a:p>
            <a:pPr>
              <a:buNone/>
            </a:pPr>
            <a:r>
              <a:rPr lang="en-US" sz="2800" b="1" dirty="0" smtClean="0">
                <a:solidFill>
                  <a:srgbClr val="002060"/>
                </a:solidFill>
              </a:rPr>
              <a:t>= 9M +(– 7M + 4)x1+ (– 4M+1)X2 + MS1</a:t>
            </a:r>
          </a:p>
          <a:p>
            <a:pPr>
              <a:buNone/>
            </a:pPr>
            <a:endParaRPr lang="en-US" sz="2800" b="1" dirty="0" smtClean="0">
              <a:solidFill>
                <a:srgbClr val="002060"/>
              </a:solidFill>
            </a:endParaRPr>
          </a:p>
          <a:p>
            <a:pPr>
              <a:buNone/>
            </a:pP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363</TotalTime>
  <Words>695</Words>
  <Application>Microsoft Office PowerPoint</Application>
  <PresentationFormat>On-screen Show (4:3)</PresentationFormat>
  <Paragraphs>360</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Civic</vt:lpstr>
      <vt:lpstr>Simplex Method</vt:lpstr>
      <vt:lpstr>Penalty Method Big M Method</vt:lpstr>
      <vt:lpstr>Illustration</vt:lpstr>
      <vt:lpstr>Inequalities Constraints in Equation Form</vt:lpstr>
      <vt:lpstr>Initial solution</vt:lpstr>
      <vt:lpstr>Artificial Variables</vt:lpstr>
      <vt:lpstr>Solution of Artificial Variable</vt:lpstr>
      <vt:lpstr>Solution by Penalty Method (Big M Method)</vt:lpstr>
      <vt:lpstr>Slide 9</vt:lpstr>
      <vt:lpstr>Problem set</vt:lpstr>
      <vt:lpstr>Initial Feasible Solution</vt:lpstr>
      <vt:lpstr>Initial Tableau</vt:lpstr>
      <vt:lpstr>Calculation</vt:lpstr>
      <vt:lpstr>Calculation</vt:lpstr>
      <vt:lpstr>Tableau 1</vt:lpstr>
      <vt:lpstr>Calculation</vt:lpstr>
      <vt:lpstr>Calculation</vt:lpstr>
      <vt:lpstr>Tableau 2</vt:lpstr>
      <vt:lpstr>Calculation</vt:lpstr>
      <vt:lpstr>Calculation</vt:lpstr>
      <vt:lpstr>Tableau 3</vt:lpstr>
      <vt:lpstr>Optimal Solution</vt:lpstr>
      <vt:lpstr>Slide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Simplex Method</dc:title>
  <dc:creator>Administrator</dc:creator>
  <cp:lastModifiedBy>NTS</cp:lastModifiedBy>
  <cp:revision>86</cp:revision>
  <dcterms:created xsi:type="dcterms:W3CDTF">2006-08-16T00:00:00Z</dcterms:created>
  <dcterms:modified xsi:type="dcterms:W3CDTF">2013-06-19T11:23:33Z</dcterms:modified>
</cp:coreProperties>
</file>