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69" r:id="rId3"/>
    <p:sldId id="270" r:id="rId4"/>
    <p:sldId id="285" r:id="rId5"/>
    <p:sldId id="273" r:id="rId6"/>
    <p:sldId id="286" r:id="rId7"/>
    <p:sldId id="287" r:id="rId8"/>
    <p:sldId id="288" r:id="rId9"/>
    <p:sldId id="289" r:id="rId10"/>
    <p:sldId id="290" r:id="rId11"/>
    <p:sldId id="291" r:id="rId12"/>
    <p:sldId id="292" r:id="rId13"/>
    <p:sldId id="293" r:id="rId14"/>
    <p:sldId id="279" r:id="rId15"/>
    <p:sldId id="280" r:id="rId16"/>
    <p:sldId id="295" r:id="rId17"/>
    <p:sldId id="297" r:id="rId18"/>
    <p:sldId id="298" r:id="rId19"/>
    <p:sldId id="299" r:id="rId20"/>
    <p:sldId id="296" r:id="rId21"/>
    <p:sldId id="300" r:id="rId22"/>
    <p:sldId id="301" r:id="rId23"/>
    <p:sldId id="302" r:id="rId24"/>
    <p:sldId id="303" r:id="rId25"/>
    <p:sldId id="304" r:id="rId26"/>
    <p:sldId id="282"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5" d="100"/>
          <a:sy n="45" d="100"/>
        </p:scale>
        <p:origin x="-898" y="-1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6/19/2013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6/19/2013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286000"/>
          </a:xfrm>
        </p:spPr>
        <p:txBody>
          <a:bodyPr>
            <a:normAutofit fontScale="70000" lnSpcReduction="20000"/>
          </a:bodyPr>
          <a:lstStyle/>
          <a:p>
            <a:endParaRPr lang="en-US" sz="3200" dirty="0" smtClean="0">
              <a:solidFill>
                <a:schemeClr val="accent1">
                  <a:lumMod val="50000"/>
                </a:schemeClr>
              </a:solidFill>
            </a:endParaRPr>
          </a:p>
          <a:p>
            <a:r>
              <a:rPr lang="en-US" sz="3200" dirty="0" smtClean="0">
                <a:solidFill>
                  <a:schemeClr val="accent1">
                    <a:lumMod val="50000"/>
                  </a:schemeClr>
                </a:solidFill>
                <a:latin typeface="Times New Roman" pitchFamily="18" charset="0"/>
                <a:cs typeface="Times New Roman" pitchFamily="18" charset="0"/>
              </a:rPr>
              <a:t>LECTURE 14</a:t>
            </a:r>
            <a:endParaRPr lang="en-US" sz="3200" dirty="0">
              <a:solidFill>
                <a:schemeClr val="accent1">
                  <a:lumMod val="50000"/>
                </a:schemeClr>
              </a:solidFill>
              <a:latin typeface="Times New Roman" pitchFamily="18" charset="0"/>
              <a:cs typeface="Times New Roman" pitchFamily="18" charset="0"/>
            </a:endParaRPr>
          </a:p>
          <a:p>
            <a:endParaRPr lang="en-US" sz="3200" dirty="0" smtClean="0">
              <a:solidFill>
                <a:schemeClr val="accent1">
                  <a:lumMod val="50000"/>
                </a:schemeClr>
              </a:solidFill>
            </a:endParaRPr>
          </a:p>
          <a:p>
            <a:r>
              <a:rPr lang="en-US" sz="3200" dirty="0" smtClean="0">
                <a:solidFill>
                  <a:schemeClr val="accent1">
                    <a:lumMod val="50000"/>
                  </a:schemeClr>
                </a:solidFill>
              </a:rPr>
              <a:t>Minimization</a:t>
            </a:r>
          </a:p>
          <a:p>
            <a:r>
              <a:rPr lang="en-US" sz="3200" dirty="0" smtClean="0">
                <a:solidFill>
                  <a:schemeClr val="accent1">
                    <a:lumMod val="50000"/>
                  </a:schemeClr>
                </a:solidFill>
              </a:rPr>
              <a:t>Two Phase method</a:t>
            </a:r>
          </a:p>
          <a:p>
            <a:r>
              <a:rPr lang="en-US" sz="2400" dirty="0" smtClean="0">
                <a:solidFill>
                  <a:schemeClr val="tx1"/>
                </a:solidFill>
              </a:rPr>
              <a:t>by</a:t>
            </a:r>
          </a:p>
          <a:p>
            <a:r>
              <a:rPr lang="en-US" sz="2400" dirty="0" smtClean="0">
                <a:solidFill>
                  <a:schemeClr val="tx1"/>
                </a:solidFill>
              </a:rPr>
              <a:t>Dr. </a:t>
            </a:r>
            <a:r>
              <a:rPr lang="en-US" sz="2400" dirty="0" err="1" smtClean="0">
                <a:solidFill>
                  <a:schemeClr val="tx1"/>
                </a:solidFill>
              </a:rPr>
              <a:t>Arshad</a:t>
            </a:r>
            <a:r>
              <a:rPr lang="en-US" sz="2400" dirty="0" smtClean="0">
                <a:solidFill>
                  <a:schemeClr val="tx1"/>
                </a:solidFill>
              </a:rPr>
              <a:t> </a:t>
            </a:r>
            <a:r>
              <a:rPr lang="en-US" sz="2400" dirty="0" err="1" smtClean="0">
                <a:solidFill>
                  <a:schemeClr val="tx1"/>
                </a:solidFill>
              </a:rPr>
              <a:t>zaheer</a:t>
            </a:r>
            <a:endParaRPr lang="en-US" sz="2400" dirty="0">
              <a:solidFill>
                <a:schemeClr val="tx1"/>
              </a:solidFill>
            </a:endParaRPr>
          </a:p>
        </p:txBody>
      </p:sp>
      <p:sp>
        <p:nvSpPr>
          <p:cNvPr id="2" name="Title 1"/>
          <p:cNvSpPr>
            <a:spLocks noGrp="1"/>
          </p:cNvSpPr>
          <p:nvPr>
            <p:ph type="ctrTitle"/>
          </p:nvPr>
        </p:nvSpPr>
        <p:spPr>
          <a:xfrm>
            <a:off x="685800" y="838200"/>
            <a:ext cx="7772400" cy="990600"/>
          </a:xfrm>
        </p:spPr>
        <p:txBody>
          <a:bodyPr>
            <a:normAutofit/>
          </a:bodyPr>
          <a:lstStyle/>
          <a:p>
            <a:pPr algn="ctr"/>
            <a:r>
              <a:rPr lang="en-US" sz="5400" b="1" dirty="0" smtClean="0">
                <a:solidFill>
                  <a:schemeClr val="tx1"/>
                </a:solidFill>
              </a:rPr>
              <a:t>Simplex Method</a:t>
            </a:r>
            <a:endParaRPr lang="en-US" sz="5400" b="1"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371600"/>
            <a:ext cx="8503920" cy="5486400"/>
          </a:xfrm>
        </p:spPr>
        <p:txBody>
          <a:bodyPr>
            <a:normAutofit fontScale="85000" lnSpcReduction="20000"/>
          </a:bodyPr>
          <a:lstStyle/>
          <a:p>
            <a:pPr>
              <a:buNone/>
            </a:pPr>
            <a:r>
              <a:rPr lang="en-US" sz="2800" b="1" dirty="0" smtClean="0"/>
              <a:t>		</a:t>
            </a:r>
            <a:r>
              <a:rPr lang="en-US" sz="3300" b="1" dirty="0" smtClean="0"/>
              <a:t>F = A</a:t>
            </a:r>
            <a:r>
              <a:rPr lang="en-US" sz="3300" b="1" baseline="-25000" dirty="0" smtClean="0"/>
              <a:t>1 </a:t>
            </a:r>
            <a:r>
              <a:rPr lang="en-US" sz="3300" b="1" dirty="0" smtClean="0"/>
              <a:t>+ A</a:t>
            </a:r>
            <a:r>
              <a:rPr lang="en-US" sz="3300" b="1" baseline="-25000" dirty="0" smtClean="0"/>
              <a:t>2</a:t>
            </a:r>
            <a:r>
              <a:rPr lang="en-US" sz="3300" b="1" dirty="0" smtClean="0"/>
              <a:t>	</a:t>
            </a:r>
          </a:p>
          <a:p>
            <a:pPr>
              <a:buNone/>
            </a:pPr>
            <a:r>
              <a:rPr lang="en-US" sz="3300" dirty="0" smtClean="0"/>
              <a:t>Putting the values of A1 and A2</a:t>
            </a:r>
          </a:p>
          <a:p>
            <a:pPr>
              <a:buNone/>
            </a:pPr>
            <a:r>
              <a:rPr lang="en-US" sz="3300" dirty="0" smtClean="0"/>
              <a:t>		F  = ( 3 – 3X1- X2) + (6 – 4X1- 3X2 + S1)</a:t>
            </a:r>
          </a:p>
          <a:p>
            <a:pPr>
              <a:buNone/>
            </a:pPr>
            <a:r>
              <a:rPr lang="en-US" sz="3300" dirty="0" smtClean="0"/>
              <a:t>		    =</a:t>
            </a:r>
            <a:r>
              <a:rPr lang="en-US" sz="3300" dirty="0" smtClean="0">
                <a:solidFill>
                  <a:srgbClr val="FF0000"/>
                </a:solidFill>
              </a:rPr>
              <a:t>9 - 7x</a:t>
            </a:r>
            <a:r>
              <a:rPr lang="en-US" sz="3300" baseline="-25000" dirty="0" smtClean="0">
                <a:solidFill>
                  <a:srgbClr val="FF0000"/>
                </a:solidFill>
              </a:rPr>
              <a:t>1</a:t>
            </a:r>
            <a:r>
              <a:rPr lang="en-US" sz="3300" dirty="0" smtClean="0">
                <a:solidFill>
                  <a:srgbClr val="FF0000"/>
                </a:solidFill>
              </a:rPr>
              <a:t>-4 x</a:t>
            </a:r>
            <a:r>
              <a:rPr lang="en-US" sz="3300" baseline="-25000" dirty="0" smtClean="0">
                <a:solidFill>
                  <a:srgbClr val="FF0000"/>
                </a:solidFill>
              </a:rPr>
              <a:t>2</a:t>
            </a:r>
            <a:r>
              <a:rPr lang="en-US" sz="3300" dirty="0" smtClean="0">
                <a:solidFill>
                  <a:srgbClr val="FF0000"/>
                </a:solidFill>
              </a:rPr>
              <a:t> + S</a:t>
            </a:r>
            <a:r>
              <a:rPr lang="en-US" sz="3300" baseline="-25000" dirty="0" smtClean="0">
                <a:solidFill>
                  <a:srgbClr val="FF0000"/>
                </a:solidFill>
              </a:rPr>
              <a:t>1</a:t>
            </a:r>
          </a:p>
          <a:p>
            <a:pPr>
              <a:buNone/>
            </a:pPr>
            <a:endParaRPr lang="en-US" sz="2800" baseline="-25000" dirty="0" smtClean="0">
              <a:solidFill>
                <a:srgbClr val="FF0000"/>
              </a:solidFill>
            </a:endParaRPr>
          </a:p>
          <a:p>
            <a:pPr>
              <a:buNone/>
            </a:pPr>
            <a:r>
              <a:rPr lang="en-US" sz="3000" dirty="0" smtClean="0"/>
              <a:t>Minimize </a:t>
            </a:r>
            <a:r>
              <a:rPr lang="en-US" sz="3300" dirty="0" smtClean="0"/>
              <a:t>	f = 4x1+ x2</a:t>
            </a:r>
          </a:p>
          <a:p>
            <a:pPr>
              <a:buNone/>
            </a:pPr>
            <a:r>
              <a:rPr lang="en-US" sz="3300" dirty="0" smtClean="0"/>
              <a:t>			F=9 - 7x</a:t>
            </a:r>
            <a:r>
              <a:rPr lang="en-US" sz="3300" baseline="-25000" dirty="0" smtClean="0"/>
              <a:t>1</a:t>
            </a:r>
            <a:r>
              <a:rPr lang="en-US" sz="3300" dirty="0" smtClean="0"/>
              <a:t>-4 x</a:t>
            </a:r>
            <a:r>
              <a:rPr lang="en-US" sz="3300" baseline="-25000" dirty="0" smtClean="0"/>
              <a:t>2</a:t>
            </a:r>
            <a:r>
              <a:rPr lang="en-US" sz="3300" dirty="0" smtClean="0"/>
              <a:t> + S</a:t>
            </a:r>
            <a:r>
              <a:rPr lang="en-US" sz="3300" baseline="-25000" dirty="0" smtClean="0"/>
              <a:t>1</a:t>
            </a:r>
            <a:endParaRPr lang="en-US" sz="3300" dirty="0" smtClean="0"/>
          </a:p>
          <a:p>
            <a:pPr>
              <a:buNone/>
            </a:pPr>
            <a:r>
              <a:rPr lang="en-US" sz="3300" dirty="0" smtClean="0"/>
              <a:t>Subject to:					</a:t>
            </a:r>
          </a:p>
          <a:p>
            <a:pPr>
              <a:buNone/>
            </a:pPr>
            <a:r>
              <a:rPr lang="en-US" sz="3300" dirty="0" smtClean="0"/>
              <a:t>			3x1+ x2 +  A1  = 3	………….	(4)</a:t>
            </a:r>
          </a:p>
          <a:p>
            <a:pPr>
              <a:buNone/>
            </a:pPr>
            <a:r>
              <a:rPr lang="en-US" sz="3300" dirty="0" smtClean="0"/>
              <a:t>			4x1+ 3x2 – S1  + A2= 6	………….	(5)</a:t>
            </a:r>
          </a:p>
          <a:p>
            <a:pPr>
              <a:buNone/>
            </a:pPr>
            <a:r>
              <a:rPr lang="en-US" sz="3300" dirty="0" smtClean="0"/>
              <a:t>			x1+ 2x2 + S2 = 4		………….	(6)</a:t>
            </a:r>
          </a:p>
          <a:p>
            <a:pPr>
              <a:buNone/>
            </a:pPr>
            <a:r>
              <a:rPr lang="en-US" sz="3600" dirty="0" smtClean="0"/>
              <a:t>			x</a:t>
            </a:r>
            <a:r>
              <a:rPr lang="en-US" sz="3600" baseline="-25000" dirty="0" smtClean="0"/>
              <a:t>1, </a:t>
            </a:r>
            <a:r>
              <a:rPr lang="en-US" sz="3600" dirty="0" smtClean="0"/>
              <a:t>x</a:t>
            </a:r>
            <a:r>
              <a:rPr lang="en-US" sz="3600" baseline="-25000" dirty="0" smtClean="0"/>
              <a:t>2</a:t>
            </a:r>
            <a:r>
              <a:rPr lang="en-US" sz="3600" dirty="0" smtClean="0"/>
              <a:t>, S</a:t>
            </a:r>
            <a:r>
              <a:rPr lang="en-US" sz="3600" baseline="-25000" dirty="0" smtClean="0"/>
              <a:t>1</a:t>
            </a:r>
            <a:r>
              <a:rPr lang="en-US" sz="3600" dirty="0" smtClean="0"/>
              <a:t> , S</a:t>
            </a:r>
            <a:r>
              <a:rPr lang="en-US" sz="3600" baseline="-25000" dirty="0" smtClean="0"/>
              <a:t>2</a:t>
            </a:r>
            <a:r>
              <a:rPr lang="en-US" sz="3600" dirty="0" smtClean="0"/>
              <a:t> , A</a:t>
            </a:r>
            <a:r>
              <a:rPr lang="en-US" sz="3600" baseline="-25000" dirty="0" smtClean="0"/>
              <a:t>1</a:t>
            </a:r>
            <a:r>
              <a:rPr lang="en-US" sz="3600" dirty="0" smtClean="0"/>
              <a:t> + A</a:t>
            </a:r>
            <a:r>
              <a:rPr lang="en-US" sz="3600" baseline="-25000" dirty="0" smtClean="0"/>
              <a:t>2</a:t>
            </a:r>
            <a:r>
              <a:rPr lang="en-US" sz="3600" dirty="0" smtClean="0"/>
              <a:t> ≥0	</a:t>
            </a:r>
            <a:endParaRPr lang="en-US" sz="2800" dirty="0" smtClean="0">
              <a:solidFill>
                <a:srgbClr val="FF00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Initial Feasible Solution</a:t>
            </a:r>
            <a:endParaRPr lang="en-US" dirty="0"/>
          </a:p>
        </p:txBody>
      </p:sp>
      <p:sp>
        <p:nvSpPr>
          <p:cNvPr id="3" name="Content Placeholder 2"/>
          <p:cNvSpPr>
            <a:spLocks noGrp="1"/>
          </p:cNvSpPr>
          <p:nvPr>
            <p:ph sz="quarter" idx="1"/>
          </p:nvPr>
        </p:nvSpPr>
        <p:spPr>
          <a:xfrm>
            <a:off x="301752" y="1527048"/>
            <a:ext cx="8503920" cy="5026152"/>
          </a:xfrm>
        </p:spPr>
        <p:txBody>
          <a:bodyPr>
            <a:normAutofit lnSpcReduction="10000"/>
          </a:bodyPr>
          <a:lstStyle/>
          <a:p>
            <a:pPr>
              <a:buNone/>
            </a:pPr>
            <a:r>
              <a:rPr lang="en-US" sz="2800" dirty="0" smtClean="0"/>
              <a:t>Arbitrary values =# of Variables -- # of Equation</a:t>
            </a:r>
          </a:p>
          <a:p>
            <a:pPr>
              <a:buNone/>
            </a:pPr>
            <a:r>
              <a:rPr lang="en-US" sz="2800" dirty="0" smtClean="0"/>
              <a:t>						6	-	3 = 3	</a:t>
            </a:r>
          </a:p>
          <a:p>
            <a:pPr>
              <a:buNone/>
            </a:pPr>
            <a:r>
              <a:rPr lang="en-US" sz="2800" dirty="0" smtClean="0"/>
              <a:t>	Let x1= 0, x2 = 0, S1 = 0</a:t>
            </a:r>
          </a:p>
          <a:p>
            <a:pPr>
              <a:buNone/>
            </a:pPr>
            <a:r>
              <a:rPr lang="en-US" sz="2800" dirty="0" smtClean="0"/>
              <a:t>	Putting above values in objective functions </a:t>
            </a:r>
          </a:p>
          <a:p>
            <a:pPr>
              <a:buNone/>
            </a:pPr>
            <a:r>
              <a:rPr lang="en-US" sz="2800" dirty="0" smtClean="0"/>
              <a:t>	and equation 4-6, 	</a:t>
            </a:r>
          </a:p>
          <a:p>
            <a:pPr>
              <a:buNone/>
            </a:pPr>
            <a:r>
              <a:rPr lang="en-US" sz="2800" dirty="0" smtClean="0"/>
              <a:t>		F = 9		</a:t>
            </a:r>
          </a:p>
          <a:p>
            <a:pPr>
              <a:buNone/>
            </a:pPr>
            <a:r>
              <a:rPr lang="en-US" sz="2800" dirty="0" smtClean="0"/>
              <a:t>		f = 0</a:t>
            </a:r>
          </a:p>
          <a:p>
            <a:pPr>
              <a:buNone/>
            </a:pPr>
            <a:r>
              <a:rPr lang="en-US" sz="2800" dirty="0" smtClean="0"/>
              <a:t>		A1  = 3 	</a:t>
            </a:r>
          </a:p>
          <a:p>
            <a:pPr>
              <a:buNone/>
            </a:pPr>
            <a:r>
              <a:rPr lang="en-US" sz="2800" dirty="0" smtClean="0"/>
              <a:t>		A2 = 6</a:t>
            </a:r>
          </a:p>
          <a:p>
            <a:pPr>
              <a:buNone/>
            </a:pPr>
            <a:r>
              <a:rPr lang="en-US" sz="2800" dirty="0" smtClean="0"/>
              <a:t>		S2 = 4</a:t>
            </a:r>
          </a:p>
          <a:p>
            <a:pPr>
              <a:buNone/>
            </a:pPr>
            <a:endParaRPr lang="en-US" sz="2800" dirty="0"/>
          </a:p>
        </p:txBody>
      </p:sp>
      <p:sp>
        <p:nvSpPr>
          <p:cNvPr id="4" name="TextBox 3"/>
          <p:cNvSpPr txBox="1"/>
          <p:nvPr/>
        </p:nvSpPr>
        <p:spPr>
          <a:xfrm>
            <a:off x="381000" y="2357497"/>
            <a:ext cx="8458200" cy="2062103"/>
          </a:xfrm>
          <a:prstGeom prst="rect">
            <a:avLst/>
          </a:prstGeom>
          <a:solidFill>
            <a:srgbClr val="00B0F0"/>
          </a:solidFill>
        </p:spPr>
        <p:txBody>
          <a:bodyPr wrap="square" rtlCol="0">
            <a:spAutoFit/>
          </a:bodyPr>
          <a:lstStyle/>
          <a:p>
            <a:pPr algn="just"/>
            <a:r>
              <a:rPr lang="en-US" sz="3200" b="1" dirty="0" smtClean="0"/>
              <a:t>This solution is called initial feasible solution because it satisfies the all Non negativity constraint and also do not have any contradiction or violation</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Initial Tableau</a:t>
            </a:r>
            <a:endParaRPr lang="en-US" dirty="0"/>
          </a:p>
        </p:txBody>
      </p:sp>
      <p:graphicFrame>
        <p:nvGraphicFramePr>
          <p:cNvPr id="4" name="Content Placeholder 3"/>
          <p:cNvGraphicFramePr>
            <a:graphicFrameLocks noGrp="1"/>
          </p:cNvGraphicFramePr>
          <p:nvPr>
            <p:ph sz="quarter" idx="1"/>
          </p:nvPr>
        </p:nvGraphicFramePr>
        <p:xfrm>
          <a:off x="76200" y="2183130"/>
          <a:ext cx="8915400" cy="2617470"/>
        </p:xfrm>
        <a:graphic>
          <a:graphicData uri="http://schemas.openxmlformats.org/drawingml/2006/table">
            <a:tbl>
              <a:tblPr firstRow="1" bandRow="1">
                <a:tableStyleId>{5C22544A-7EE6-4342-B048-85BDC9FD1C3A}</a:tableStyleId>
              </a:tblPr>
              <a:tblGrid>
                <a:gridCol w="1219200"/>
                <a:gridCol w="685800"/>
                <a:gridCol w="609600"/>
                <a:gridCol w="838200"/>
                <a:gridCol w="914400"/>
                <a:gridCol w="914400"/>
                <a:gridCol w="762000"/>
                <a:gridCol w="990600"/>
                <a:gridCol w="1981200"/>
              </a:tblGrid>
              <a:tr h="370840">
                <a:tc>
                  <a:txBody>
                    <a:bodyPr/>
                    <a:lstStyle/>
                    <a:p>
                      <a:pPr algn="ctr" fontAlgn="ctr"/>
                      <a:r>
                        <a:rPr lang="en-US" sz="2800" b="1" i="0" u="none" strike="noStrike" dirty="0">
                          <a:solidFill>
                            <a:schemeClr val="bg1"/>
                          </a:solidFill>
                          <a:latin typeface="+mj-lt"/>
                        </a:rPr>
                        <a:t>Basics</a:t>
                      </a:r>
                    </a:p>
                  </a:txBody>
                  <a:tcPr marL="9525" marR="9525" marT="9525" marB="0" anchor="ctr"/>
                </a:tc>
                <a:tc>
                  <a:txBody>
                    <a:bodyPr/>
                    <a:lstStyle/>
                    <a:p>
                      <a:pPr algn="ctr" fontAlgn="ctr"/>
                      <a:r>
                        <a:rPr lang="en-US" sz="2800" b="1" i="0" u="none" strike="noStrike" dirty="0" smtClean="0">
                          <a:solidFill>
                            <a:schemeClr val="bg1"/>
                          </a:solidFill>
                          <a:latin typeface="+mj-lt"/>
                        </a:rPr>
                        <a:t>X</a:t>
                      </a:r>
                      <a:r>
                        <a:rPr lang="en-US" sz="2800" b="0" i="0" u="none" strike="noStrike" baseline="-25000" dirty="0" smtClean="0">
                          <a:solidFill>
                            <a:schemeClr val="bg1"/>
                          </a:solidFill>
                          <a:latin typeface="+mj-lt"/>
                        </a:rPr>
                        <a:t>1</a:t>
                      </a:r>
                      <a:endParaRPr lang="en-US" sz="2800" b="1" i="0" u="none" strike="noStrike" dirty="0">
                        <a:solidFill>
                          <a:schemeClr val="bg1"/>
                        </a:solidFill>
                        <a:latin typeface="+mj-lt"/>
                      </a:endParaRPr>
                    </a:p>
                  </a:txBody>
                  <a:tcPr marL="9525" marR="9525" marT="9525" marB="0" anchor="ctr"/>
                </a:tc>
                <a:tc>
                  <a:txBody>
                    <a:bodyPr/>
                    <a:lstStyle/>
                    <a:p>
                      <a:pPr algn="ctr" fontAlgn="ctr"/>
                      <a:r>
                        <a:rPr kumimoji="0" lang="en-US" sz="2800" b="1" i="0" u="none" strike="noStrike" kern="1200" dirty="0" smtClean="0">
                          <a:solidFill>
                            <a:schemeClr val="bg1"/>
                          </a:solidFill>
                          <a:latin typeface="+mn-lt"/>
                          <a:ea typeface="+mn-ea"/>
                          <a:cs typeface="+mn-cs"/>
                        </a:rPr>
                        <a:t>X</a:t>
                      </a:r>
                      <a:r>
                        <a:rPr lang="en-US" sz="2800" b="0" i="0" u="none" strike="noStrike" baseline="-25000" dirty="0" smtClean="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RHS</a:t>
                      </a:r>
                    </a:p>
                  </a:txBody>
                  <a:tcPr marL="9525" marR="9525" marT="9525" marB="0" anchor="ctr"/>
                </a:tc>
                <a:tc>
                  <a:txBody>
                    <a:bodyPr/>
                    <a:lstStyle/>
                    <a:p>
                      <a:pPr algn="ctr" fontAlgn="ctr"/>
                      <a:r>
                        <a:rPr lang="en-US" sz="2800" b="1" i="0" u="none" strike="noStrike" dirty="0">
                          <a:solidFill>
                            <a:schemeClr val="bg1"/>
                          </a:solidFill>
                          <a:latin typeface="+mj-lt"/>
                        </a:rPr>
                        <a:t>Ratio</a:t>
                      </a:r>
                    </a:p>
                  </a:txBody>
                  <a:tcPr marL="9525" marR="9525" marT="9525" marB="0" anchor="ctr"/>
                </a:tc>
              </a:tr>
              <a:tr h="370840">
                <a:tc>
                  <a:txBody>
                    <a:bodyPr/>
                    <a:lstStyle/>
                    <a:p>
                      <a:pPr algn="ctr" fontAlgn="ctr"/>
                      <a:r>
                        <a:rPr lang="en-US" sz="2800" b="1" i="0" u="none" strike="noStrike" dirty="0" smtClean="0">
                          <a:solidFill>
                            <a:srgbClr val="000000"/>
                          </a:solidFill>
                          <a:latin typeface="+mj-lt"/>
                        </a:rPr>
                        <a:t>A1</a:t>
                      </a:r>
                      <a:endParaRPr lang="en-US" sz="2800" b="1"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FF0000"/>
                          </a:solidFill>
                          <a:latin typeface="+mj-lt"/>
                        </a:rPr>
                        <a:t>3</a:t>
                      </a:r>
                      <a:endParaRPr lang="en-US" sz="2800" b="0" i="0" u="none" strike="noStrike" dirty="0">
                        <a:solidFill>
                          <a:srgbClr val="FF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3</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l" fontAlgn="ctr"/>
                      <a:r>
                        <a:rPr lang="en-US" sz="2800" b="0" i="0" u="none" strike="noStrike" dirty="0" smtClean="0">
                          <a:solidFill>
                            <a:srgbClr val="000000"/>
                          </a:solidFill>
                          <a:latin typeface="+mj-lt"/>
                        </a:rPr>
                        <a:t>3/3=1(Min)</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r>
              <a:tr h="370840">
                <a:tc>
                  <a:txBody>
                    <a:bodyPr/>
                    <a:lstStyle/>
                    <a:p>
                      <a:pPr algn="ctr" fontAlgn="ctr"/>
                      <a:r>
                        <a:rPr lang="en-US" sz="2800" b="1" i="0" u="none" strike="noStrike" dirty="0" smtClean="0">
                          <a:solidFill>
                            <a:srgbClr val="000000"/>
                          </a:solidFill>
                          <a:latin typeface="+mj-lt"/>
                        </a:rPr>
                        <a:t>A2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3</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6</a:t>
                      </a:r>
                      <a:endParaRPr lang="en-US" sz="2800" b="0" i="0" u="none" strike="noStrike" dirty="0">
                        <a:solidFill>
                          <a:srgbClr val="000000"/>
                        </a:solidFill>
                        <a:latin typeface="+mj-lt"/>
                      </a:endParaRPr>
                    </a:p>
                  </a:txBody>
                  <a:tcPr marL="9525" marR="9525" marT="9525" marB="0" anchor="ctr"/>
                </a:tc>
                <a:tc>
                  <a:txBody>
                    <a:bodyPr/>
                    <a:lstStyle/>
                    <a:p>
                      <a:pPr algn="l" fontAlgn="ctr"/>
                      <a:r>
                        <a:rPr lang="en-US" sz="2800" b="0" i="0" u="none" strike="noStrike" dirty="0" smtClean="0">
                          <a:solidFill>
                            <a:srgbClr val="000000"/>
                          </a:solidFill>
                          <a:latin typeface="+mj-lt"/>
                        </a:rPr>
                        <a:t>6/4=1.5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S2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2</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a:t>
                      </a:r>
                      <a:endParaRPr lang="en-US" sz="2800" b="0" i="0" u="none" strike="noStrike" dirty="0">
                        <a:solidFill>
                          <a:srgbClr val="000000"/>
                        </a:solidFill>
                        <a:latin typeface="+mj-lt"/>
                      </a:endParaRPr>
                    </a:p>
                  </a:txBody>
                  <a:tcPr marL="9525" marR="9525" marT="9525" marB="0" anchor="ctr"/>
                </a:tc>
                <a:tc>
                  <a:txBody>
                    <a:bodyPr/>
                    <a:lstStyle/>
                    <a:p>
                      <a:pPr algn="l" fontAlgn="ctr"/>
                      <a:r>
                        <a:rPr lang="en-US" sz="2800" b="0" i="0" u="none" strike="noStrike" dirty="0" smtClean="0">
                          <a:solidFill>
                            <a:srgbClr val="000000"/>
                          </a:solidFill>
                          <a:latin typeface="+mj-lt"/>
                        </a:rPr>
                        <a:t>4/1=4</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7</a:t>
                      </a:r>
                      <a:endParaRPr lang="en-US" sz="2800" b="0" i="0" u="none" strike="noStrike" dirty="0">
                        <a:solidFill>
                          <a:srgbClr val="000000"/>
                        </a:solidFill>
                        <a:latin typeface="+mj-lt"/>
                      </a:endParaRPr>
                    </a:p>
                  </a:txBody>
                  <a:tcPr marL="9525" marR="9525" marT="9525" marB="0" anchor="ctr">
                    <a:solidFill>
                      <a:schemeClr val="accent2">
                        <a:lumMod val="40000"/>
                        <a:lumOff val="60000"/>
                      </a:schemeClr>
                    </a:solidFill>
                  </a:tcPr>
                </a:tc>
                <a:tc>
                  <a:txBody>
                    <a:bodyPr/>
                    <a:lstStyle/>
                    <a:p>
                      <a:pPr algn="ctr" fontAlgn="ctr"/>
                      <a:r>
                        <a:rPr lang="en-US" sz="2800" b="0" i="0" u="none" strike="noStrike" dirty="0" smtClean="0">
                          <a:solidFill>
                            <a:srgbClr val="000000"/>
                          </a:solidFill>
                          <a:latin typeface="+mj-lt"/>
                        </a:rPr>
                        <a:t>4</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9</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bl>
          </a:graphicData>
        </a:graphic>
      </p:graphicFrame>
      <p:sp>
        <p:nvSpPr>
          <p:cNvPr id="6" name="Freeform 5"/>
          <p:cNvSpPr>
            <a:spLocks/>
          </p:cNvSpPr>
          <p:nvPr/>
        </p:nvSpPr>
        <p:spPr bwMode="auto">
          <a:xfrm flipH="1" flipV="1">
            <a:off x="381000" y="1905000"/>
            <a:ext cx="1543051" cy="390526"/>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graphicFrame>
        <p:nvGraphicFramePr>
          <p:cNvPr id="7" name="Table 6"/>
          <p:cNvGraphicFramePr>
            <a:graphicFrameLocks noGrp="1"/>
          </p:cNvGraphicFramePr>
          <p:nvPr/>
        </p:nvGraphicFramePr>
        <p:xfrm>
          <a:off x="1295400" y="4838700"/>
          <a:ext cx="609600" cy="487680"/>
        </p:xfrm>
        <a:graphic>
          <a:graphicData uri="http://schemas.openxmlformats.org/drawingml/2006/table">
            <a:tbl>
              <a:tblPr/>
              <a:tblGrid>
                <a:gridCol w="609600"/>
              </a:tblGrid>
              <a:tr h="342900">
                <a:tc>
                  <a:txBody>
                    <a:bodyPr/>
                    <a:lstStyle/>
                    <a:p>
                      <a:pPr algn="ctr" fontAlgn="b"/>
                      <a:r>
                        <a:rPr lang="en-US" sz="3200" b="1" i="0" u="none" strike="noStrike" dirty="0">
                          <a:solidFill>
                            <a:srgbClr val="000000"/>
                          </a:solidFill>
                          <a:latin typeface="Calibri"/>
                        </a:rPr>
                        <a:t>↑</a:t>
                      </a:r>
                    </a:p>
                  </a:txBody>
                  <a:tcPr marL="0" marR="0" marT="0" marB="0" anchor="b">
                    <a:lnL>
                      <a:noFill/>
                    </a:lnL>
                    <a:lnR>
                      <a:noFill/>
                    </a:lnR>
                    <a:lnT>
                      <a:noFill/>
                    </a:lnT>
                    <a:lnB>
                      <a:noFill/>
                    </a:lnB>
                  </a:tcPr>
                </a:tc>
              </a:tr>
            </a:tbl>
          </a:graphicData>
        </a:graphic>
      </p:graphicFrame>
      <p:sp>
        <p:nvSpPr>
          <p:cNvPr id="8" name="TextBox 7"/>
          <p:cNvSpPr txBox="1"/>
          <p:nvPr/>
        </p:nvSpPr>
        <p:spPr>
          <a:xfrm>
            <a:off x="228600" y="5294293"/>
            <a:ext cx="8686800" cy="1384995"/>
          </a:xfrm>
          <a:prstGeom prst="rect">
            <a:avLst/>
          </a:prstGeom>
          <a:solidFill>
            <a:srgbClr val="00B0F0"/>
          </a:solidFill>
        </p:spPr>
        <p:txBody>
          <a:bodyPr wrap="square" rtlCol="0">
            <a:spAutoFit/>
          </a:bodyPr>
          <a:lstStyle/>
          <a:p>
            <a:r>
              <a:rPr lang="en-US" sz="2800" dirty="0" smtClean="0"/>
              <a:t>In artificial function of minimization we select the maximum positive as the entering variable which is X1</a:t>
            </a:r>
            <a:endParaRPr lang="en-US" sz="2800" dirty="0"/>
          </a:p>
        </p:txBody>
      </p:sp>
      <p:sp>
        <p:nvSpPr>
          <p:cNvPr id="9" name="TextBox 8"/>
          <p:cNvSpPr txBox="1"/>
          <p:nvPr/>
        </p:nvSpPr>
        <p:spPr>
          <a:xfrm>
            <a:off x="228600" y="609600"/>
            <a:ext cx="8686800" cy="954107"/>
          </a:xfrm>
          <a:prstGeom prst="rect">
            <a:avLst/>
          </a:prstGeom>
          <a:solidFill>
            <a:srgbClr val="00B0F0"/>
          </a:solidFill>
        </p:spPr>
        <p:txBody>
          <a:bodyPr wrap="square" rtlCol="0">
            <a:spAutoFit/>
          </a:bodyPr>
          <a:lstStyle/>
          <a:p>
            <a:r>
              <a:rPr lang="en-US" sz="2800" dirty="0" smtClean="0"/>
              <a:t>For leaving variable the rule is same as maximization, the variable with minimum ratio;A1 </a:t>
            </a:r>
            <a:endParaRPr lang="en-US" sz="2800" dirty="0"/>
          </a:p>
        </p:txBody>
      </p:sp>
      <p:sp>
        <p:nvSpPr>
          <p:cNvPr id="10" name="Right Arrow 9"/>
          <p:cNvSpPr/>
          <p:nvPr/>
        </p:nvSpPr>
        <p:spPr>
          <a:xfrm rot="10800000">
            <a:off x="-76200" y="266700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31" presetClass="entr" presetSubtype="0" fill="hold" grpId="0" nodeType="afterEffect">
                                  <p:stCondLst>
                                    <p:cond delay="0"/>
                                  </p:stCondLst>
                                  <p:iterate type="lt">
                                    <p:tmPct val="5000"/>
                                  </p:iterate>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 calcmode="lin" valueType="num">
                                      <p:cBhvr>
                                        <p:cTn id="30" dur="1000" fill="hold"/>
                                        <p:tgtEl>
                                          <p:spTgt spid="10"/>
                                        </p:tgtEl>
                                        <p:attrNameLst>
                                          <p:attrName>style.rotation</p:attrName>
                                        </p:attrNameLst>
                                      </p:cBhvr>
                                      <p:tavLst>
                                        <p:tav tm="0">
                                          <p:val>
                                            <p:fltVal val="90"/>
                                          </p:val>
                                        </p:tav>
                                        <p:tav tm="100000">
                                          <p:val>
                                            <p:fltVal val="0"/>
                                          </p:val>
                                        </p:tav>
                                      </p:tavLst>
                                    </p:anim>
                                    <p:animEffect transition="in" filter="fade">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58952"/>
          </a:xfrm>
        </p:spPr>
        <p:txBody>
          <a:bodyPr>
            <a:normAutofit fontScale="90000"/>
          </a:bodyPr>
          <a:lstStyle/>
          <a:p>
            <a:r>
              <a:rPr lang="en-US" b="1" dirty="0" smtClean="0"/>
              <a:t>Optimal solution for Artificial objective Function</a:t>
            </a:r>
            <a:endParaRPr lang="en-US" b="1" dirty="0"/>
          </a:p>
        </p:txBody>
      </p:sp>
      <p:sp>
        <p:nvSpPr>
          <p:cNvPr id="3" name="Content Placeholder 2"/>
          <p:cNvSpPr>
            <a:spLocks noGrp="1"/>
          </p:cNvSpPr>
          <p:nvPr>
            <p:ph sz="quarter" idx="1"/>
          </p:nvPr>
        </p:nvSpPr>
        <p:spPr>
          <a:xfrm>
            <a:off x="301752" y="2286000"/>
            <a:ext cx="8503920" cy="4572000"/>
          </a:xfrm>
        </p:spPr>
        <p:txBody>
          <a:bodyPr>
            <a:normAutofit/>
          </a:bodyPr>
          <a:lstStyle/>
          <a:p>
            <a:pPr algn="just">
              <a:buNone/>
            </a:pPr>
            <a:r>
              <a:rPr lang="en-US" sz="3200" b="1" dirty="0" smtClean="0"/>
              <a:t>The solution of artificial objective function is said to be optimal when artificial objective functions coefficients become  non-positive or zero</a:t>
            </a:r>
          </a:p>
          <a:p>
            <a:pPr algn="just"/>
            <a:endParaRPr lang="en-US" sz="32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r>
              <a:rPr lang="en-US" sz="2500" b="1" dirty="0" smtClean="0">
                <a:solidFill>
                  <a:srgbClr val="FF0000"/>
                </a:solidFill>
                <a:latin typeface="+mj-lt"/>
                <a:ea typeface="Calibri" pitchFamily="34" charset="0"/>
                <a:cs typeface="Times New Roman" pitchFamily="18" charset="0"/>
              </a:rPr>
              <a:t>[1	1/3	  0	  0	   1/3	   0        1]</a:t>
            </a: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76400"/>
                <a:gridCol w="756406"/>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[3	1	0	0	1	0	3]</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3</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447800"/>
            <a:ext cx="8686800" cy="45720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A</a:t>
            </a:r>
            <a:r>
              <a:rPr lang="en-US" sz="2500" dirty="0" smtClean="0"/>
              <a:t>2</a:t>
            </a:r>
            <a:r>
              <a:rPr lang="en-US" sz="2500" b="1" dirty="0" smtClean="0"/>
              <a:t> Row</a:t>
            </a:r>
            <a:r>
              <a:rPr lang="en-US" sz="2000" dirty="0" smtClean="0"/>
              <a:t> = [4	3	-1	0	0	1	6]</a:t>
            </a:r>
          </a:p>
          <a:p>
            <a:pPr>
              <a:buNone/>
            </a:pPr>
            <a:r>
              <a:rPr lang="en-US" sz="2000" dirty="0" smtClean="0"/>
              <a:t>			- (4)[1	1/3	0	0	1/3	0	1]</a:t>
            </a:r>
          </a:p>
          <a:p>
            <a:pPr>
              <a:buNone/>
            </a:pPr>
            <a:r>
              <a:rPr lang="en-US" sz="2000" dirty="0" smtClean="0"/>
              <a:t>			</a:t>
            </a:r>
            <a:r>
              <a:rPr lang="en-US" sz="2000" dirty="0" smtClean="0">
                <a:solidFill>
                  <a:srgbClr val="FF0000"/>
                </a:solidFill>
              </a:rPr>
              <a:t>=    </a:t>
            </a:r>
            <a:r>
              <a:rPr lang="en-US" sz="2000" b="1" dirty="0" smtClean="0">
                <a:solidFill>
                  <a:srgbClr val="FF0000"/>
                </a:solidFill>
              </a:rPr>
              <a:t>[0	5/3	-1	0	-4/3	1	2]</a:t>
            </a:r>
            <a:r>
              <a:rPr lang="en-US" sz="2000" dirty="0" smtClean="0"/>
              <a:t>	</a:t>
            </a:r>
          </a:p>
          <a:p>
            <a:pPr>
              <a:buNone/>
            </a:pPr>
            <a:r>
              <a:rPr lang="en-US" sz="2500" b="1" dirty="0" smtClean="0"/>
              <a:t>New S</a:t>
            </a:r>
            <a:r>
              <a:rPr lang="en-US" sz="2500" dirty="0" smtClean="0"/>
              <a:t>2</a:t>
            </a:r>
            <a:r>
              <a:rPr lang="en-US" sz="2500" b="1" dirty="0" smtClean="0"/>
              <a:t> Row </a:t>
            </a:r>
            <a:r>
              <a:rPr lang="en-US" sz="2000" dirty="0" smtClean="0"/>
              <a:t>=[1	2	0	1	0	0	4]</a:t>
            </a:r>
          </a:p>
          <a:p>
            <a:pPr>
              <a:buNone/>
            </a:pPr>
            <a:r>
              <a:rPr lang="en-US" sz="2000" dirty="0" smtClean="0"/>
              <a:t>		            - (1)   [1	1/3	0	0	1/3	0	1]</a:t>
            </a:r>
          </a:p>
          <a:p>
            <a:pPr>
              <a:buNone/>
            </a:pPr>
            <a:r>
              <a:rPr lang="en-US" sz="2000" dirty="0" smtClean="0"/>
              <a:t>			=    </a:t>
            </a:r>
            <a:r>
              <a:rPr lang="en-US" sz="2000" b="1" dirty="0" smtClean="0">
                <a:solidFill>
                  <a:srgbClr val="FF0000"/>
                </a:solidFill>
              </a:rPr>
              <a:t>[0	5/3	0	1	-1/3	0	3]</a:t>
            </a:r>
            <a:endParaRPr lang="en-US" sz="2000" dirty="0" smtClean="0"/>
          </a:p>
          <a:p>
            <a:pPr>
              <a:buNone/>
            </a:pPr>
            <a:r>
              <a:rPr lang="en-US" sz="2000" b="1" dirty="0" smtClean="0"/>
              <a:t>New   f  Row</a:t>
            </a:r>
            <a:r>
              <a:rPr lang="en-US" sz="2000" dirty="0" smtClean="0"/>
              <a:t>    =    [-4	-1	0	0	0	0	0]</a:t>
            </a:r>
          </a:p>
          <a:p>
            <a:pPr>
              <a:buNone/>
            </a:pPr>
            <a:r>
              <a:rPr lang="en-US" sz="2000" dirty="0" smtClean="0"/>
              <a:t>		           - (-4) [1	1/3	0	0	1/3	0	1]</a:t>
            </a:r>
          </a:p>
          <a:p>
            <a:pPr>
              <a:buNone/>
            </a:pPr>
            <a:r>
              <a:rPr lang="en-US" sz="2000" dirty="0" smtClean="0"/>
              <a:t>		               </a:t>
            </a:r>
            <a:r>
              <a:rPr lang="en-US" sz="2000" dirty="0" smtClean="0">
                <a:solidFill>
                  <a:srgbClr val="FF0000"/>
                </a:solidFill>
              </a:rPr>
              <a:t>=   </a:t>
            </a:r>
            <a:r>
              <a:rPr lang="en-US" sz="2000" b="1" dirty="0" smtClean="0">
                <a:solidFill>
                  <a:srgbClr val="FF0000"/>
                </a:solidFill>
              </a:rPr>
              <a:t>[0	1/3	0	0	4/3	0	4]</a:t>
            </a:r>
            <a:endParaRPr lang="en-US" sz="2000" dirty="0" smtClean="0"/>
          </a:p>
          <a:p>
            <a:pPr>
              <a:buNone/>
            </a:pPr>
            <a:r>
              <a:rPr lang="en-US" sz="2000" b="1" smtClean="0"/>
              <a:t>New  F </a:t>
            </a:r>
            <a:r>
              <a:rPr lang="en-US" sz="2000" b="1" dirty="0" smtClean="0"/>
              <a:t>Row </a:t>
            </a:r>
            <a:r>
              <a:rPr lang="en-US" sz="2000" dirty="0" smtClean="0"/>
              <a:t>=        [7 	4	-1	0	0	0	9]</a:t>
            </a:r>
          </a:p>
          <a:p>
            <a:pPr>
              <a:buNone/>
            </a:pPr>
            <a:r>
              <a:rPr lang="en-US" sz="2000" dirty="0" smtClean="0"/>
              <a:t>		            - (7) [1	1/3	0	0	1/3	0	1]</a:t>
            </a:r>
          </a:p>
          <a:p>
            <a:pPr>
              <a:buNone/>
            </a:pPr>
            <a:r>
              <a:rPr lang="en-US" sz="2000" dirty="0" smtClean="0"/>
              <a:t>		                = </a:t>
            </a:r>
            <a:r>
              <a:rPr lang="en-US" sz="2000" b="1" dirty="0" smtClean="0">
                <a:solidFill>
                  <a:srgbClr val="FF0000"/>
                </a:solidFill>
              </a:rPr>
              <a:t>[0	5/3	-1	0	-7/3	0	2]</a:t>
            </a:r>
            <a:r>
              <a:rPr lang="en-US" sz="2000" dirty="0" smtClean="0"/>
              <a:t>	</a:t>
            </a:r>
          </a:p>
          <a:p>
            <a:pPr>
              <a:buNone/>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61"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63" dur="80"/>
                                        <p:tgtEl>
                                          <p:spTgt spid="3">
                                            <p:txEl>
                                              <p:pRg st="10" end="10"/>
                                            </p:txEl>
                                          </p:spTgt>
                                        </p:tgtEl>
                                        <p:attrNameLst>
                                          <p:attrName>fill.type</p:attrName>
                                        </p:attrNameLst>
                                      </p:cBhvr>
                                      <p:to>
                                        <p:strVal val="solid"/>
                                      </p:to>
                                    </p:set>
                                  </p:childTnLst>
                                </p:cTn>
                              </p:par>
                              <p:par>
                                <p:cTn id="64" presetID="27" presetClass="entr" presetSubtype="0" fill="hold" nodeType="withEffect">
                                  <p:stCondLst>
                                    <p:cond delay="0"/>
                                  </p:stCondLst>
                                  <p:iterate type="lt">
                                    <p:tmPct val="50000"/>
                                  </p:iterate>
                                  <p:childTnLst>
                                    <p:set>
                                      <p:cBhvr>
                                        <p:cTn id="65"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66"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11" end="11"/>
                                            </p:txEl>
                                          </p:spTgt>
                                        </p:tgtEl>
                                        <p:attrNameLst>
                                          <p:attrName>fill.type</p:attrName>
                                        </p:attrNameLst>
                                      </p:cBhvr>
                                      <p:to>
                                        <p:strVal val="solid"/>
                                      </p:to>
                                    </p:set>
                                  </p:childTnLst>
                                </p:cTn>
                              </p:par>
                              <p:par>
                                <p:cTn id="69" presetID="27" presetClass="entr" presetSubtype="0" fill="hold" nodeType="withEffect">
                                  <p:stCondLst>
                                    <p:cond delay="0"/>
                                  </p:stCondLst>
                                  <p:iterate type="lt">
                                    <p:tmPct val="50000"/>
                                  </p:iterate>
                                  <p:childTnLst>
                                    <p:set>
                                      <p:cBhvr>
                                        <p:cTn id="70" dur="1" fill="hold">
                                          <p:stCondLst>
                                            <p:cond delay="0"/>
                                          </p:stCondLst>
                                        </p:cTn>
                                        <p:tgtEl>
                                          <p:spTgt spid="3">
                                            <p:txEl>
                                              <p:pRg st="12" end="12"/>
                                            </p:txEl>
                                          </p:spTgt>
                                        </p:tgtEl>
                                        <p:attrNameLst>
                                          <p:attrName>style.visibility</p:attrName>
                                        </p:attrNameLst>
                                      </p:cBhvr>
                                      <p:to>
                                        <p:strVal val="visible"/>
                                      </p:to>
                                    </p:set>
                                    <p:anim calcmode="discrete" valueType="clr">
                                      <p:cBhvr override="childStyle">
                                        <p:cTn id="71" dur="80"/>
                                        <p:tgtEl>
                                          <p:spTgt spid="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3">
                                            <p:txEl>
                                              <p:pRg st="12" end="12"/>
                                            </p:txEl>
                                          </p:spTgt>
                                        </p:tgtEl>
                                        <p:attrNameLst>
                                          <p:attrName>fillcolor</p:attrName>
                                        </p:attrNameLst>
                                      </p:cBhvr>
                                      <p:tavLst>
                                        <p:tav tm="0">
                                          <p:val>
                                            <p:clrVal>
                                              <a:schemeClr val="accent2"/>
                                            </p:clrVal>
                                          </p:val>
                                        </p:tav>
                                        <p:tav tm="50000">
                                          <p:val>
                                            <p:clrVal>
                                              <a:schemeClr val="hlink"/>
                                            </p:clrVal>
                                          </p:val>
                                        </p:tav>
                                      </p:tavLst>
                                    </p:anim>
                                    <p:set>
                                      <p:cBhvr>
                                        <p:cTn id="73" dur="80"/>
                                        <p:tgtEl>
                                          <p:spTgt spid="3">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I</a:t>
            </a:r>
            <a:endParaRPr lang="en-US" dirty="0"/>
          </a:p>
        </p:txBody>
      </p:sp>
      <p:graphicFrame>
        <p:nvGraphicFramePr>
          <p:cNvPr id="5" name="Content Placeholder 3"/>
          <p:cNvGraphicFramePr>
            <a:graphicFrameLocks noGrp="1"/>
          </p:cNvGraphicFramePr>
          <p:nvPr>
            <p:ph sz="quarter" idx="1"/>
            <p:extLst>
              <p:ext uri="{D42A27DB-BD31-4B8C-83A1-F6EECF244321}">
                <p14:modId xmlns:p14="http://schemas.microsoft.com/office/powerpoint/2010/main" xmlns="" val="3594435750"/>
              </p:ext>
            </p:extLst>
          </p:nvPr>
        </p:nvGraphicFramePr>
        <p:xfrm>
          <a:off x="76200" y="2183130"/>
          <a:ext cx="9067799" cy="3044190"/>
        </p:xfrm>
        <a:graphic>
          <a:graphicData uri="http://schemas.openxmlformats.org/drawingml/2006/table">
            <a:tbl>
              <a:tblPr firstRow="1" bandRow="1">
                <a:tableStyleId>{5C22544A-7EE6-4342-B048-85BDC9FD1C3A}</a:tableStyleId>
              </a:tblPr>
              <a:tblGrid>
                <a:gridCol w="1250731"/>
                <a:gridCol w="625366"/>
                <a:gridCol w="625366"/>
                <a:gridCol w="859877"/>
                <a:gridCol w="938048"/>
                <a:gridCol w="938048"/>
                <a:gridCol w="781706"/>
                <a:gridCol w="1016219"/>
                <a:gridCol w="2032438"/>
              </a:tblGrid>
              <a:tr h="370840">
                <a:tc>
                  <a:txBody>
                    <a:bodyPr/>
                    <a:lstStyle/>
                    <a:p>
                      <a:pPr algn="ctr" fontAlgn="ctr"/>
                      <a:r>
                        <a:rPr lang="en-US" sz="2800" b="1" i="0" u="none" strike="noStrike" dirty="0">
                          <a:solidFill>
                            <a:schemeClr val="bg1"/>
                          </a:solidFill>
                          <a:latin typeface="+mj-lt"/>
                        </a:rPr>
                        <a:t>Basics</a:t>
                      </a:r>
                    </a:p>
                  </a:txBody>
                  <a:tcPr marL="9525" marR="9525" marT="9525" marB="0" anchor="ctr"/>
                </a:tc>
                <a:tc>
                  <a:txBody>
                    <a:bodyPr/>
                    <a:lstStyle/>
                    <a:p>
                      <a:pPr algn="ctr" fontAlgn="ctr"/>
                      <a:r>
                        <a:rPr lang="en-US" sz="2800" b="1" i="0" u="none" strike="noStrike" dirty="0" smtClean="0">
                          <a:solidFill>
                            <a:schemeClr val="bg1"/>
                          </a:solidFill>
                          <a:latin typeface="+mj-lt"/>
                        </a:rPr>
                        <a:t>X1</a:t>
                      </a:r>
                      <a:endParaRPr lang="en-US" sz="2800" b="1" i="0" u="none" strike="noStrike" dirty="0">
                        <a:solidFill>
                          <a:schemeClr val="bg1"/>
                        </a:solidFill>
                        <a:latin typeface="+mj-lt"/>
                      </a:endParaRPr>
                    </a:p>
                  </a:txBody>
                  <a:tcPr marL="9525" marR="9525" marT="9525" marB="0" anchor="ctr"/>
                </a:tc>
                <a:tc>
                  <a:txBody>
                    <a:bodyPr/>
                    <a:lstStyle/>
                    <a:p>
                      <a:pPr algn="ctr" fontAlgn="ctr"/>
                      <a:r>
                        <a:rPr kumimoji="0" lang="en-US" sz="2800" b="1" i="0" u="none" strike="noStrike" kern="1200" dirty="0" smtClean="0">
                          <a:solidFill>
                            <a:schemeClr val="bg1"/>
                          </a:solidFill>
                          <a:latin typeface="+mn-lt"/>
                          <a:ea typeface="+mn-ea"/>
                          <a:cs typeface="+mn-cs"/>
                        </a:rPr>
                        <a:t>X</a:t>
                      </a:r>
                      <a:r>
                        <a:rPr lang="en-US" sz="2800" b="0" i="0" u="none" strike="noStrike" baseline="-25000" dirty="0" smtClean="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RHS</a:t>
                      </a:r>
                    </a:p>
                  </a:txBody>
                  <a:tcPr marL="9525" marR="9525" marT="9525" marB="0" anchor="ctr"/>
                </a:tc>
                <a:tc>
                  <a:txBody>
                    <a:bodyPr/>
                    <a:lstStyle/>
                    <a:p>
                      <a:pPr algn="ctr" fontAlgn="ctr"/>
                      <a:r>
                        <a:rPr lang="en-US" sz="2800" b="1" i="0" u="none" strike="noStrike" dirty="0">
                          <a:solidFill>
                            <a:schemeClr val="bg1"/>
                          </a:solidFill>
                          <a:latin typeface="+mj-lt"/>
                        </a:rPr>
                        <a:t>Ratio</a:t>
                      </a:r>
                    </a:p>
                  </a:txBody>
                  <a:tcPr marL="9525" marR="9525" marT="9525" marB="0" anchor="ctr"/>
                </a:tc>
              </a:tr>
              <a:tr h="3708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2800" b="1" i="0" u="none" strike="noStrike" kern="1200" dirty="0" smtClean="0">
                          <a:solidFill>
                            <a:schemeClr val="tx1"/>
                          </a:solidFill>
                          <a:latin typeface="+mn-lt"/>
                          <a:ea typeface="+mn-ea"/>
                          <a:cs typeface="+mn-cs"/>
                        </a:rPr>
                        <a:t>X1</a:t>
                      </a: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1/3</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1/3</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l" fontAlgn="ctr"/>
                      <a:r>
                        <a:rPr lang="en-US" sz="2800" b="0" i="0" u="none" strike="noStrike" dirty="0" smtClean="0">
                          <a:solidFill>
                            <a:srgbClr val="000000"/>
                          </a:solidFill>
                          <a:latin typeface="+mj-lt"/>
                        </a:rPr>
                        <a:t>1</a:t>
                      </a:r>
                      <a:r>
                        <a:rPr lang="en-US" sz="2800" dirty="0" smtClean="0"/>
                        <a:t>÷</a:t>
                      </a:r>
                      <a:r>
                        <a:rPr lang="en-US" sz="2800" b="0" i="0" u="none" strike="noStrike" dirty="0" smtClean="0">
                          <a:solidFill>
                            <a:srgbClr val="000000"/>
                          </a:solidFill>
                          <a:latin typeface="+mj-lt"/>
                        </a:rPr>
                        <a:t>1/3=3</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A2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FF0000"/>
                          </a:solidFill>
                          <a:latin typeface="+mj-lt"/>
                        </a:rPr>
                        <a:t>5/3</a:t>
                      </a:r>
                      <a:endParaRPr lang="en-US" sz="2800" b="0" i="0" u="none" strike="noStrike" dirty="0">
                        <a:solidFill>
                          <a:srgbClr val="FF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-4/3</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2</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r>
                        <a:rPr lang="en-US" sz="2800" dirty="0" smtClean="0"/>
                        <a:t>2 ÷5/3=1.2</a:t>
                      </a:r>
                    </a:p>
                    <a:p>
                      <a:r>
                        <a:rPr lang="en-US" sz="2800" dirty="0" smtClean="0"/>
                        <a:t>(Min)</a:t>
                      </a:r>
                      <a:endParaRPr lang="en-US" sz="2800" dirty="0"/>
                    </a:p>
                  </a:txBody>
                  <a:tcPr marL="9525" marR="9525" marT="9525" marB="0" anchor="ctr"/>
                </a:tc>
              </a:tr>
              <a:tr h="370840">
                <a:tc>
                  <a:txBody>
                    <a:bodyPr/>
                    <a:lstStyle/>
                    <a:p>
                      <a:pPr algn="ctr" fontAlgn="ctr"/>
                      <a:r>
                        <a:rPr lang="en-US" sz="2800" b="1" i="0" u="none" strike="noStrike" dirty="0" smtClean="0">
                          <a:solidFill>
                            <a:srgbClr val="000000"/>
                          </a:solidFill>
                          <a:latin typeface="+mj-lt"/>
                        </a:rPr>
                        <a:t>S2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5/3</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-1/3</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a:t>
                      </a:r>
                      <a:endParaRPr lang="en-US" sz="2800" b="0" i="0" u="none" strike="noStrike" dirty="0">
                        <a:solidFill>
                          <a:srgbClr val="000000"/>
                        </a:solidFill>
                        <a:latin typeface="+mj-lt"/>
                      </a:endParaRPr>
                    </a:p>
                  </a:txBody>
                  <a:tcPr marL="9525" marR="9525" marT="9525" marB="0" anchor="ctr"/>
                </a:tc>
                <a:tc>
                  <a:txBody>
                    <a:bodyPr/>
                    <a:lstStyle/>
                    <a:p>
                      <a:pPr algn="l" fontAlgn="ctr"/>
                      <a:r>
                        <a:rPr lang="en-US" sz="2800" b="0" i="0" u="none" strike="noStrike" dirty="0" smtClean="0">
                          <a:solidFill>
                            <a:srgbClr val="000000"/>
                          </a:solidFill>
                          <a:latin typeface="+mj-lt"/>
                        </a:rPr>
                        <a:t>3/5 </a:t>
                      </a:r>
                      <a:r>
                        <a:rPr lang="en-US" sz="2800" dirty="0" smtClean="0"/>
                        <a:t>÷ 3=1.8</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1/3</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4/3</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5/3</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-7/3</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2</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bl>
          </a:graphicData>
        </a:graphic>
      </p:graphicFrame>
      <p:sp>
        <p:nvSpPr>
          <p:cNvPr id="6" name="Freeform 5"/>
          <p:cNvSpPr>
            <a:spLocks/>
          </p:cNvSpPr>
          <p:nvPr/>
        </p:nvSpPr>
        <p:spPr bwMode="auto">
          <a:xfrm flipH="1" flipV="1">
            <a:off x="819149" y="1905000"/>
            <a:ext cx="1543051" cy="390526"/>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graphicFrame>
        <p:nvGraphicFramePr>
          <p:cNvPr id="9" name="Table 8"/>
          <p:cNvGraphicFramePr>
            <a:graphicFrameLocks noGrp="1"/>
          </p:cNvGraphicFramePr>
          <p:nvPr/>
        </p:nvGraphicFramePr>
        <p:xfrm>
          <a:off x="1905000" y="5227320"/>
          <a:ext cx="609600" cy="487680"/>
        </p:xfrm>
        <a:graphic>
          <a:graphicData uri="http://schemas.openxmlformats.org/drawingml/2006/table">
            <a:tbl>
              <a:tblPr/>
              <a:tblGrid>
                <a:gridCol w="609600"/>
              </a:tblGrid>
              <a:tr h="342900">
                <a:tc>
                  <a:txBody>
                    <a:bodyPr/>
                    <a:lstStyle/>
                    <a:p>
                      <a:pPr algn="ctr" fontAlgn="b"/>
                      <a:r>
                        <a:rPr lang="en-US" sz="3200" b="1" i="0" u="none" strike="noStrike" dirty="0">
                          <a:solidFill>
                            <a:srgbClr val="000000"/>
                          </a:solidFill>
                          <a:latin typeface="Calibri"/>
                        </a:rPr>
                        <a:t>↑</a:t>
                      </a:r>
                    </a:p>
                  </a:txBody>
                  <a:tcPr marL="0" marR="0" marT="0" marB="0" anchor="b">
                    <a:lnL>
                      <a:noFill/>
                    </a:lnL>
                    <a:lnR>
                      <a:noFill/>
                    </a:lnR>
                    <a:lnT>
                      <a:noFill/>
                    </a:lnT>
                    <a:lnB>
                      <a:noFill/>
                    </a:lnB>
                  </a:tcPr>
                </a:tc>
              </a:tr>
            </a:tbl>
          </a:graphicData>
        </a:graphic>
      </p:graphicFrame>
      <p:sp>
        <p:nvSpPr>
          <p:cNvPr id="10" name="TextBox 9"/>
          <p:cNvSpPr txBox="1"/>
          <p:nvPr/>
        </p:nvSpPr>
        <p:spPr>
          <a:xfrm>
            <a:off x="228600" y="5751493"/>
            <a:ext cx="8686800" cy="954107"/>
          </a:xfrm>
          <a:prstGeom prst="rect">
            <a:avLst/>
          </a:prstGeom>
          <a:solidFill>
            <a:srgbClr val="00B0F0"/>
          </a:solidFill>
        </p:spPr>
        <p:txBody>
          <a:bodyPr wrap="square" rtlCol="0">
            <a:spAutoFit/>
          </a:bodyPr>
          <a:lstStyle/>
          <a:p>
            <a:r>
              <a:rPr lang="en-US" sz="2800" b="1" dirty="0" smtClean="0"/>
              <a:t>Still there is one positive coefficient so we need to make further tableau</a:t>
            </a:r>
            <a:endParaRPr lang="en-US" sz="2800" b="1" dirty="0"/>
          </a:p>
        </p:txBody>
      </p:sp>
      <p:sp>
        <p:nvSpPr>
          <p:cNvPr id="8" name="Right Arrow 7"/>
          <p:cNvSpPr/>
          <p:nvPr/>
        </p:nvSpPr>
        <p:spPr>
          <a:xfrm rot="10800000">
            <a:off x="76199" y="304800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cTn>
                              </p:par>
                            </p:childTnLst>
                          </p:cTn>
                        </p:par>
                        <p:par>
                          <p:cTn id="17" fill="hold">
                            <p:stCondLst>
                              <p:cond delay="1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r>
              <a:rPr lang="en-US" sz="2500" b="1" dirty="0" smtClean="0">
                <a:solidFill>
                  <a:srgbClr val="FF0000"/>
                </a:solidFill>
                <a:latin typeface="+mj-lt"/>
                <a:ea typeface="Calibri" pitchFamily="34" charset="0"/>
                <a:cs typeface="Times New Roman" pitchFamily="18" charset="0"/>
              </a:rPr>
              <a:t>[0	    1	-3/5   	   0	  -4/5	  3/5	6/5]</a:t>
            </a: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76400"/>
                <a:gridCol w="756406"/>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5/3	-1	0	-4/3	1	2]</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5/3</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447800"/>
            <a:ext cx="8686800" cy="45720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X</a:t>
            </a:r>
            <a:r>
              <a:rPr lang="en-US" sz="2500" dirty="0" smtClean="0"/>
              <a:t>1</a:t>
            </a:r>
            <a:r>
              <a:rPr lang="en-US" sz="2500" b="1" dirty="0" smtClean="0"/>
              <a:t> Row</a:t>
            </a:r>
            <a:r>
              <a:rPr lang="en-US" sz="2000" dirty="0" smtClean="0"/>
              <a:t> = </a:t>
            </a:r>
          </a:p>
          <a:p>
            <a:pPr>
              <a:buNone/>
            </a:pPr>
            <a:r>
              <a:rPr lang="en-US" sz="2800" dirty="0" smtClean="0">
                <a:solidFill>
                  <a:prstClr val="black"/>
                </a:solidFill>
              </a:rPr>
              <a:t>			[1	1/3	0	0	1/3	0	1]</a:t>
            </a:r>
            <a:r>
              <a:rPr lang="en-US" sz="2000" dirty="0" smtClean="0"/>
              <a:t>	</a:t>
            </a:r>
          </a:p>
          <a:p>
            <a:pPr>
              <a:buNone/>
            </a:pPr>
            <a:r>
              <a:rPr lang="en-US" sz="2800" dirty="0" smtClean="0"/>
              <a:t>		-(1/3)[0	1	-3/5	0	-4/5	3/5	6/5]</a:t>
            </a:r>
          </a:p>
          <a:p>
            <a:pPr>
              <a:buNone/>
            </a:pPr>
            <a:r>
              <a:rPr lang="en-US" sz="2800" dirty="0" smtClean="0">
                <a:solidFill>
                  <a:srgbClr val="FF0000"/>
                </a:solidFill>
              </a:rPr>
              <a:t>		       = </a:t>
            </a:r>
            <a:r>
              <a:rPr lang="en-US" sz="2800" b="1" dirty="0" smtClean="0">
                <a:solidFill>
                  <a:srgbClr val="FF0000"/>
                </a:solidFill>
              </a:rPr>
              <a:t>[1	0	1/5	0	3/5	-1/5	3/5]</a:t>
            </a:r>
            <a:r>
              <a:rPr lang="en-US" sz="2800" dirty="0" smtClean="0"/>
              <a:t>	</a:t>
            </a:r>
            <a:r>
              <a:rPr lang="en-US" sz="2000" dirty="0" smtClean="0"/>
              <a:t>		</a:t>
            </a:r>
          </a:p>
          <a:p>
            <a:pPr>
              <a:buNone/>
            </a:pPr>
            <a:r>
              <a:rPr lang="en-US" sz="2500" b="1" dirty="0" smtClean="0"/>
              <a:t>New S</a:t>
            </a:r>
            <a:r>
              <a:rPr lang="en-US" sz="2500" dirty="0" smtClean="0"/>
              <a:t>2</a:t>
            </a:r>
            <a:r>
              <a:rPr lang="en-US" sz="2500" b="1" dirty="0" smtClean="0"/>
              <a:t> Row </a:t>
            </a:r>
            <a:r>
              <a:rPr lang="en-US" sz="2000" dirty="0" smtClean="0"/>
              <a:t>=</a:t>
            </a:r>
          </a:p>
          <a:p>
            <a:pPr>
              <a:buNone/>
            </a:pPr>
            <a:r>
              <a:rPr lang="en-US" sz="2800" dirty="0" smtClean="0">
                <a:solidFill>
                  <a:prstClr val="black"/>
                </a:solidFill>
              </a:rPr>
              <a:t>			[0	5/3	0	1	-1/3	0	3]</a:t>
            </a:r>
            <a:endParaRPr lang="en-US" sz="2000" dirty="0" smtClean="0"/>
          </a:p>
          <a:p>
            <a:pPr>
              <a:buNone/>
            </a:pPr>
            <a:r>
              <a:rPr lang="en-US" sz="2800" dirty="0" smtClean="0"/>
              <a:t>		-(5/3)[0	1	-3/5	 0	-4/5	3/5	6/5]</a:t>
            </a:r>
          </a:p>
          <a:p>
            <a:pPr>
              <a:buNone/>
            </a:pPr>
            <a:r>
              <a:rPr lang="en-US" sz="2000" dirty="0" smtClean="0">
                <a:solidFill>
                  <a:srgbClr val="FF0000"/>
                </a:solidFill>
              </a:rPr>
              <a:t>		       = 	</a:t>
            </a:r>
            <a:r>
              <a:rPr lang="en-US" sz="2800" b="1" dirty="0" smtClean="0">
                <a:solidFill>
                  <a:srgbClr val="FF0000"/>
                </a:solidFill>
              </a:rPr>
              <a:t>[0	0	1	1	1	-1	1]</a:t>
            </a:r>
            <a:r>
              <a:rPr lang="en-US" sz="2000" dirty="0" smtClean="0"/>
              <a:t>		</a:t>
            </a:r>
          </a:p>
          <a:p>
            <a:pPr>
              <a:buNone/>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5" end="5"/>
                                            </p:txEl>
                                          </p:spTgt>
                                        </p:tgtEl>
                                      </p:cBhvr>
                                    </p:animEffect>
                                  </p:childTnLst>
                                </p:cTn>
                              </p:par>
                            </p:childTnLst>
                          </p:cTn>
                        </p:par>
                        <p:par>
                          <p:cTn id="38" fill="hold">
                            <p:stCondLst>
                              <p:cond delay="1000"/>
                            </p:stCondLst>
                            <p:childTnLst>
                              <p:par>
                                <p:cTn id="39" presetID="47" presetClass="entr" presetSubtype="0"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4" fill="hold">
                            <p:stCondLst>
                              <p:cond delay="2000"/>
                            </p:stCondLst>
                            <p:childTnLst>
                              <p:par>
                                <p:cTn id="45" presetID="47" presetClass="entr" presetSubtype="0" fill="hold"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381000" y="1524000"/>
            <a:ext cx="8503920" cy="4572000"/>
          </a:xfrm>
        </p:spPr>
        <p:txBody>
          <a:bodyPr>
            <a:normAutofit/>
          </a:bodyPr>
          <a:lstStyle/>
          <a:p>
            <a:pPr>
              <a:buNone/>
            </a:pPr>
            <a:r>
              <a:rPr lang="en-US" sz="2800" b="1" dirty="0" smtClean="0"/>
              <a:t>New   f  Row</a:t>
            </a:r>
            <a:r>
              <a:rPr lang="en-US" sz="2800" dirty="0" smtClean="0"/>
              <a:t> =</a:t>
            </a:r>
          </a:p>
          <a:p>
            <a:pPr>
              <a:buNone/>
            </a:pPr>
            <a:r>
              <a:rPr lang="en-US" sz="2800" dirty="0" smtClean="0"/>
              <a:t>			[0	1/3	   0	 0  	  4/3	 0	4]</a:t>
            </a:r>
          </a:p>
          <a:p>
            <a:pPr>
              <a:buNone/>
            </a:pPr>
            <a:r>
              <a:rPr lang="en-US" sz="2800" dirty="0" smtClean="0"/>
              <a:t>		-(1/3)[0	1	-3/5	 0	-4/5	3/5	6/5] </a:t>
            </a:r>
            <a:r>
              <a:rPr lang="en-US" sz="2800" dirty="0" smtClean="0">
                <a:solidFill>
                  <a:srgbClr val="FF0000"/>
                </a:solidFill>
              </a:rPr>
              <a:t>		       </a:t>
            </a:r>
            <a:r>
              <a:rPr lang="en-US" sz="2400" dirty="0" smtClean="0">
                <a:solidFill>
                  <a:srgbClr val="FF0000"/>
                </a:solidFill>
              </a:rPr>
              <a:t>= </a:t>
            </a:r>
            <a:r>
              <a:rPr lang="en-US" sz="2400" b="1" dirty="0" smtClean="0">
                <a:solidFill>
                  <a:srgbClr val="FF0000"/>
                </a:solidFill>
              </a:rPr>
              <a:t>[0	0	1/5	 0	8/5	-1/5	18/5]</a:t>
            </a:r>
            <a:endParaRPr lang="en-US" sz="2800" b="1" dirty="0" smtClean="0">
              <a:solidFill>
                <a:srgbClr val="FF0000"/>
              </a:solidFill>
            </a:endParaRPr>
          </a:p>
          <a:p>
            <a:pPr>
              <a:buNone/>
            </a:pPr>
            <a:r>
              <a:rPr lang="en-US" sz="2800" b="1" dirty="0" smtClean="0"/>
              <a:t>New  F Row</a:t>
            </a:r>
          </a:p>
          <a:p>
            <a:pPr>
              <a:buNone/>
            </a:pPr>
            <a:r>
              <a:rPr lang="en-US" sz="2800" dirty="0" smtClean="0"/>
              <a:t>			[0	5/3	-1	0	-7/3	0	2] 		-(5/3)[0	1	-3/5	0	-4/5	3/5	6/5]</a:t>
            </a:r>
          </a:p>
          <a:p>
            <a:pPr>
              <a:buNone/>
            </a:pPr>
            <a:r>
              <a:rPr lang="en-US" sz="2800" dirty="0" smtClean="0">
                <a:solidFill>
                  <a:srgbClr val="FF0000"/>
                </a:solidFill>
              </a:rPr>
              <a:t>		       = </a:t>
            </a:r>
            <a:r>
              <a:rPr lang="en-US" sz="2800" b="1" dirty="0" smtClean="0">
                <a:solidFill>
                  <a:srgbClr val="FF0000"/>
                </a:solidFill>
              </a:rPr>
              <a:t>[0	0	0	0	-1	-1	0]</a:t>
            </a:r>
            <a:r>
              <a:rPr lang="en-US" sz="2800"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51048"/>
            <a:ext cx="8534400" cy="758952"/>
          </a:xfrm>
        </p:spPr>
        <p:txBody>
          <a:bodyPr/>
          <a:lstStyle/>
          <a:p>
            <a:r>
              <a:rPr lang="en-US" b="1" dirty="0" smtClean="0">
                <a:solidFill>
                  <a:srgbClr val="FF0000"/>
                </a:solidFill>
              </a:rPr>
              <a:t>Two Phase Method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II</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571319298"/>
              </p:ext>
            </p:extLst>
          </p:nvPr>
        </p:nvGraphicFramePr>
        <p:xfrm>
          <a:off x="76200" y="2133600"/>
          <a:ext cx="8839200" cy="2617470"/>
        </p:xfrm>
        <a:graphic>
          <a:graphicData uri="http://schemas.openxmlformats.org/drawingml/2006/table">
            <a:tbl>
              <a:tblPr firstRow="1" bandRow="1">
                <a:tableStyleId>{5C22544A-7EE6-4342-B048-85BDC9FD1C3A}</a:tableStyleId>
              </a:tblPr>
              <a:tblGrid>
                <a:gridCol w="1571414"/>
                <a:gridCol w="785707"/>
                <a:gridCol w="785707"/>
                <a:gridCol w="1080346"/>
                <a:gridCol w="1178560"/>
                <a:gridCol w="1178560"/>
                <a:gridCol w="982132"/>
                <a:gridCol w="1276774"/>
              </a:tblGrid>
              <a:tr h="370840">
                <a:tc>
                  <a:txBody>
                    <a:bodyPr/>
                    <a:lstStyle/>
                    <a:p>
                      <a:pPr algn="ctr" fontAlgn="ctr"/>
                      <a:r>
                        <a:rPr lang="en-US" sz="2800" b="1" i="0" u="none" strike="noStrike" dirty="0">
                          <a:solidFill>
                            <a:schemeClr val="bg1"/>
                          </a:solidFill>
                          <a:latin typeface="+mj-lt"/>
                        </a:rPr>
                        <a:t>Basics</a:t>
                      </a:r>
                    </a:p>
                  </a:txBody>
                  <a:tcPr marL="9525" marR="9525" marT="9525" marB="0" anchor="ctr"/>
                </a:tc>
                <a:tc>
                  <a:txBody>
                    <a:bodyPr/>
                    <a:lstStyle/>
                    <a:p>
                      <a:pPr algn="ctr" fontAlgn="ctr"/>
                      <a:r>
                        <a:rPr lang="en-US" sz="2800" b="1" i="0" u="none" strike="noStrike" dirty="0" smtClean="0">
                          <a:solidFill>
                            <a:schemeClr val="bg1"/>
                          </a:solidFill>
                          <a:latin typeface="+mj-lt"/>
                        </a:rPr>
                        <a:t>X1</a:t>
                      </a:r>
                      <a:endParaRPr lang="en-US" sz="2800" b="1" i="0" u="none" strike="noStrike" dirty="0">
                        <a:solidFill>
                          <a:schemeClr val="bg1"/>
                        </a:solidFill>
                        <a:latin typeface="+mj-lt"/>
                      </a:endParaRPr>
                    </a:p>
                  </a:txBody>
                  <a:tcPr marL="9525" marR="9525" marT="9525" marB="0" anchor="ctr"/>
                </a:tc>
                <a:tc>
                  <a:txBody>
                    <a:bodyPr/>
                    <a:lstStyle/>
                    <a:p>
                      <a:pPr algn="ctr" fontAlgn="ctr"/>
                      <a:r>
                        <a:rPr kumimoji="0" lang="en-US" sz="2800" b="1" i="0" u="none" strike="noStrike" kern="1200" dirty="0" smtClean="0">
                          <a:solidFill>
                            <a:schemeClr val="bg1"/>
                          </a:solidFill>
                          <a:latin typeface="+mn-lt"/>
                          <a:ea typeface="+mn-ea"/>
                          <a:cs typeface="+mn-cs"/>
                        </a:rPr>
                        <a:t>X</a:t>
                      </a:r>
                      <a:r>
                        <a:rPr lang="en-US" sz="2800" b="0" i="0" u="none" strike="noStrike" baseline="-25000" dirty="0" smtClean="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A2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RHS</a:t>
                      </a:r>
                    </a:p>
                  </a:txBody>
                  <a:tcPr marL="9525" marR="9525" marT="9525" marB="0" anchor="ctr"/>
                </a:tc>
              </a:tr>
              <a:tr h="3708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2800" b="1" i="0" u="none" strike="noStrike" kern="1200" dirty="0" smtClean="0">
                          <a:solidFill>
                            <a:schemeClr val="tx1"/>
                          </a:solidFill>
                          <a:latin typeface="+mn-lt"/>
                          <a:ea typeface="+mn-ea"/>
                          <a:cs typeface="+mn-cs"/>
                        </a:rPr>
                        <a:t>X1</a:t>
                      </a: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X2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-4/5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6/5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S2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8/5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18/5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r>
            </a:tbl>
          </a:graphicData>
        </a:graphic>
      </p:graphicFrame>
      <p:sp>
        <p:nvSpPr>
          <p:cNvPr id="5" name="TextBox 4"/>
          <p:cNvSpPr txBox="1"/>
          <p:nvPr/>
        </p:nvSpPr>
        <p:spPr>
          <a:xfrm>
            <a:off x="228600" y="5105400"/>
            <a:ext cx="8686800" cy="954107"/>
          </a:xfrm>
          <a:prstGeom prst="rect">
            <a:avLst/>
          </a:prstGeom>
          <a:solidFill>
            <a:srgbClr val="00B0F0"/>
          </a:solidFill>
        </p:spPr>
        <p:txBody>
          <a:bodyPr wrap="square" rtlCol="0">
            <a:spAutoFit/>
          </a:bodyPr>
          <a:lstStyle/>
          <a:p>
            <a:r>
              <a:rPr lang="en-US" sz="2800" b="1" dirty="0" smtClean="0"/>
              <a:t>Now there is no positive value in the artificial function so this is the end of Phase I</a:t>
            </a: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 II</a:t>
            </a:r>
            <a:endParaRPr lang="en-US" dirty="0"/>
          </a:p>
        </p:txBody>
      </p:sp>
      <p:sp>
        <p:nvSpPr>
          <p:cNvPr id="3" name="Content Placeholder 2"/>
          <p:cNvSpPr>
            <a:spLocks noGrp="1"/>
          </p:cNvSpPr>
          <p:nvPr>
            <p:ph sz="quarter" idx="1"/>
          </p:nvPr>
        </p:nvSpPr>
        <p:spPr>
          <a:xfrm>
            <a:off x="301752" y="1527048"/>
            <a:ext cx="8503920" cy="1520952"/>
          </a:xfrm>
        </p:spPr>
        <p:txBody>
          <a:bodyPr/>
          <a:lstStyle/>
          <a:p>
            <a:pPr>
              <a:buNone/>
            </a:pPr>
            <a:r>
              <a:rPr lang="en-US" dirty="0" smtClean="0"/>
              <a:t>In phase two rewrite the previous tableau by dropping the artificial objective function and artificial variables</a:t>
            </a:r>
            <a:endParaRPr lang="en-US" dirty="0"/>
          </a:p>
        </p:txBody>
      </p:sp>
      <p:graphicFrame>
        <p:nvGraphicFramePr>
          <p:cNvPr id="4" name="Content Placeholder 3"/>
          <p:cNvGraphicFramePr>
            <a:graphicFrameLocks/>
          </p:cNvGraphicFramePr>
          <p:nvPr/>
        </p:nvGraphicFramePr>
        <p:xfrm>
          <a:off x="228600" y="3048000"/>
          <a:ext cx="8686800" cy="2181225"/>
        </p:xfrm>
        <a:graphic>
          <a:graphicData uri="http://schemas.openxmlformats.org/drawingml/2006/table">
            <a:tbl>
              <a:tblPr firstRow="1" bandRow="1">
                <a:tableStyleId>{5C22544A-7EE6-4342-B048-85BDC9FD1C3A}</a:tableStyleId>
              </a:tblPr>
              <a:tblGrid>
                <a:gridCol w="1715912"/>
                <a:gridCol w="857955"/>
                <a:gridCol w="857955"/>
                <a:gridCol w="1179688"/>
                <a:gridCol w="1027290"/>
                <a:gridCol w="1219200"/>
                <a:gridCol w="1828800"/>
              </a:tblGrid>
              <a:tr h="370840">
                <a:tc>
                  <a:txBody>
                    <a:bodyPr/>
                    <a:lstStyle/>
                    <a:p>
                      <a:pPr algn="ctr" fontAlgn="ctr"/>
                      <a:r>
                        <a:rPr lang="en-US" sz="2800" b="1" i="0" u="none" strike="noStrike" dirty="0">
                          <a:solidFill>
                            <a:schemeClr val="bg1"/>
                          </a:solidFill>
                          <a:latin typeface="+mj-lt"/>
                        </a:rPr>
                        <a:t>Basics</a:t>
                      </a:r>
                    </a:p>
                  </a:txBody>
                  <a:tcPr marL="9525" marR="9525" marT="9525" marB="0" anchor="ctr"/>
                </a:tc>
                <a:tc>
                  <a:txBody>
                    <a:bodyPr/>
                    <a:lstStyle/>
                    <a:p>
                      <a:pPr algn="ctr" fontAlgn="ctr"/>
                      <a:r>
                        <a:rPr lang="en-US" sz="2800" b="1" i="0" u="none" strike="noStrike" dirty="0" smtClean="0">
                          <a:solidFill>
                            <a:schemeClr val="bg1"/>
                          </a:solidFill>
                          <a:latin typeface="+mj-lt"/>
                        </a:rPr>
                        <a:t>X1</a:t>
                      </a:r>
                      <a:endParaRPr lang="en-US" sz="2800" b="1" i="0" u="none" strike="noStrike" dirty="0">
                        <a:solidFill>
                          <a:schemeClr val="bg1"/>
                        </a:solidFill>
                        <a:latin typeface="+mj-lt"/>
                      </a:endParaRPr>
                    </a:p>
                  </a:txBody>
                  <a:tcPr marL="9525" marR="9525" marT="9525" marB="0" anchor="ctr"/>
                </a:tc>
                <a:tc>
                  <a:txBody>
                    <a:bodyPr/>
                    <a:lstStyle/>
                    <a:p>
                      <a:pPr algn="ctr" fontAlgn="ctr"/>
                      <a:r>
                        <a:rPr kumimoji="0" lang="en-US" sz="2800" b="1" i="0" u="none" strike="noStrike" kern="1200" dirty="0" smtClean="0">
                          <a:solidFill>
                            <a:schemeClr val="bg1"/>
                          </a:solidFill>
                          <a:latin typeface="+mn-lt"/>
                          <a:ea typeface="+mn-ea"/>
                          <a:cs typeface="+mn-cs"/>
                        </a:rPr>
                        <a:t>X</a:t>
                      </a:r>
                      <a:r>
                        <a:rPr lang="en-US" sz="2800" b="0" i="0" u="none" strike="noStrike" baseline="-25000" dirty="0" smtClean="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RHS</a:t>
                      </a:r>
                    </a:p>
                  </a:txBody>
                  <a:tcPr marL="9525" marR="9525" marT="9525" marB="0" anchor="ctr"/>
                </a:tc>
                <a:tc>
                  <a:txBody>
                    <a:bodyPr/>
                    <a:lstStyle/>
                    <a:p>
                      <a:pPr algn="ctr" fontAlgn="ctr"/>
                      <a:r>
                        <a:rPr lang="en-US" sz="2800" b="1" i="0" u="none" strike="noStrike" dirty="0" smtClean="0">
                          <a:solidFill>
                            <a:schemeClr val="bg1"/>
                          </a:solidFill>
                          <a:latin typeface="+mj-lt"/>
                        </a:rPr>
                        <a:t>Ratio</a:t>
                      </a:r>
                      <a:endParaRPr lang="en-US" sz="2800" b="1" i="0" u="none" strike="noStrike" dirty="0">
                        <a:solidFill>
                          <a:schemeClr val="bg1"/>
                        </a:solidFill>
                        <a:latin typeface="+mj-lt"/>
                      </a:endParaRPr>
                    </a:p>
                  </a:txBody>
                  <a:tcPr marL="9525" marR="9525" marT="9525" marB="0" anchor="ctr"/>
                </a:tc>
              </a:tr>
              <a:tr h="3708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2800" b="1" i="0" u="none" strike="noStrike" kern="1200" dirty="0" smtClean="0">
                          <a:solidFill>
                            <a:schemeClr val="tx1"/>
                          </a:solidFill>
                          <a:latin typeface="+mn-lt"/>
                          <a:ea typeface="+mn-ea"/>
                          <a:cs typeface="+mn-cs"/>
                        </a:rPr>
                        <a:t>X1</a:t>
                      </a: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3/5÷1/5=3</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X2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6/5</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S2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FF0000"/>
                          </a:solidFill>
                          <a:latin typeface="+mj-lt"/>
                        </a:rPr>
                        <a:t>1</a:t>
                      </a:r>
                      <a:endParaRPr lang="en-US" sz="2800" b="0" i="0" u="none" strike="noStrike" dirty="0">
                        <a:solidFill>
                          <a:srgbClr val="FF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1/1=1(Min)</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solidFill>
                      <a:schemeClr val="accent2">
                        <a:lumMod val="20000"/>
                        <a:lumOff val="80000"/>
                      </a:schemeClr>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18/5</a:t>
                      </a:r>
                      <a:endParaRPr lang="en-US" sz="2800" b="0" i="0" u="none" strike="noStrike" dirty="0">
                        <a:solidFill>
                          <a:srgbClr val="000000"/>
                        </a:solidFill>
                        <a:latin typeface="+mj-lt"/>
                      </a:endParaRPr>
                    </a:p>
                  </a:txBody>
                  <a:tcPr marL="9525" marR="9525" marT="9525" marB="0" anchor="ctr"/>
                </a:tc>
                <a:tc>
                  <a:txBody>
                    <a:bodyPr/>
                    <a:lstStyle/>
                    <a:p>
                      <a:pPr algn="ctr" fontAlgn="ctr"/>
                      <a:endParaRPr lang="en-US" sz="2800" b="0" i="0" u="none" strike="noStrike" dirty="0">
                        <a:solidFill>
                          <a:srgbClr val="000000"/>
                        </a:solidFill>
                        <a:latin typeface="+mj-lt"/>
                      </a:endParaRPr>
                    </a:p>
                  </a:txBody>
                  <a:tcPr marL="9525" marR="9525" marT="9525" marB="0" anchor="ctr"/>
                </a:tc>
              </a:tr>
            </a:tbl>
          </a:graphicData>
        </a:graphic>
      </p:graphicFrame>
      <p:sp>
        <p:nvSpPr>
          <p:cNvPr id="5" name="Freeform 4"/>
          <p:cNvSpPr>
            <a:spLocks/>
          </p:cNvSpPr>
          <p:nvPr/>
        </p:nvSpPr>
        <p:spPr bwMode="auto">
          <a:xfrm flipH="1" flipV="1">
            <a:off x="971548" y="2819400"/>
            <a:ext cx="3981451" cy="381000"/>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nvGraphicFramePr>
        <p:xfrm>
          <a:off x="3886200" y="5227320"/>
          <a:ext cx="609600" cy="487680"/>
        </p:xfrm>
        <a:graphic>
          <a:graphicData uri="http://schemas.openxmlformats.org/drawingml/2006/table">
            <a:tbl>
              <a:tblPr/>
              <a:tblGrid>
                <a:gridCol w="609600"/>
              </a:tblGrid>
              <a:tr h="342900">
                <a:tc>
                  <a:txBody>
                    <a:bodyPr/>
                    <a:lstStyle/>
                    <a:p>
                      <a:pPr algn="ctr" fontAlgn="b"/>
                      <a:r>
                        <a:rPr lang="en-US" sz="3200" b="1" i="0" u="none" strike="noStrike" dirty="0">
                          <a:solidFill>
                            <a:srgbClr val="000000"/>
                          </a:solidFill>
                          <a:latin typeface="Calibri"/>
                        </a:rPr>
                        <a:t>↑</a:t>
                      </a:r>
                    </a:p>
                  </a:txBody>
                  <a:tcPr marL="0" marR="0" marT="0" marB="0" anchor="b">
                    <a:lnL>
                      <a:noFill/>
                    </a:lnL>
                    <a:lnR>
                      <a:noFill/>
                    </a:lnR>
                    <a:lnT>
                      <a:noFill/>
                    </a:lnT>
                    <a:lnB>
                      <a:noFill/>
                    </a:lnB>
                  </a:tcPr>
                </a:tc>
              </a:tr>
            </a:tbl>
          </a:graphicData>
        </a:graphic>
      </p:graphicFrame>
      <p:sp>
        <p:nvSpPr>
          <p:cNvPr id="9" name="Right Arrow 8"/>
          <p:cNvSpPr/>
          <p:nvPr/>
        </p:nvSpPr>
        <p:spPr>
          <a:xfrm rot="10800000">
            <a:off x="228600" y="4447421"/>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r>
              <a:rPr lang="en-US" sz="2500" b="1" dirty="0" smtClean="0">
                <a:solidFill>
                  <a:srgbClr val="FF0000"/>
                </a:solidFill>
                <a:latin typeface="+mj-lt"/>
                <a:ea typeface="Calibri" pitchFamily="34" charset="0"/>
                <a:cs typeface="Times New Roman" pitchFamily="18" charset="0"/>
              </a:rPr>
              <a:t>[0	    0	   1   	   1	   1]</a:t>
            </a: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76400"/>
                <a:gridCol w="756406"/>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0	1	1	1]</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1</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447800"/>
            <a:ext cx="8686800" cy="45720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X</a:t>
            </a:r>
            <a:r>
              <a:rPr lang="en-US" sz="2500" dirty="0" smtClean="0"/>
              <a:t>1</a:t>
            </a:r>
            <a:r>
              <a:rPr lang="en-US" sz="2500" b="1" dirty="0" smtClean="0"/>
              <a:t> Row</a:t>
            </a:r>
            <a:r>
              <a:rPr lang="en-US" sz="2000" dirty="0" smtClean="0"/>
              <a:t> = </a:t>
            </a:r>
          </a:p>
          <a:p>
            <a:pPr>
              <a:buNone/>
            </a:pPr>
            <a:r>
              <a:rPr lang="en-US" sz="2800" dirty="0" smtClean="0">
                <a:solidFill>
                  <a:prstClr val="black"/>
                </a:solidFill>
              </a:rPr>
              <a:t>			[1	0	1/5	  0	3/5]	</a:t>
            </a:r>
          </a:p>
          <a:p>
            <a:pPr>
              <a:buNone/>
            </a:pPr>
            <a:r>
              <a:rPr lang="en-US" sz="2800" dirty="0" smtClean="0"/>
              <a:t>		-(1/5) [0	0	   1   	  1	   1]</a:t>
            </a:r>
          </a:p>
          <a:p>
            <a:pPr>
              <a:buNone/>
            </a:pPr>
            <a:r>
              <a:rPr lang="en-US" sz="2800" dirty="0" smtClean="0">
                <a:solidFill>
                  <a:srgbClr val="FF0000"/>
                </a:solidFill>
              </a:rPr>
              <a:t>		       = </a:t>
            </a:r>
            <a:r>
              <a:rPr lang="en-US" sz="2800" b="1" dirty="0" smtClean="0">
                <a:solidFill>
                  <a:srgbClr val="FF0000"/>
                </a:solidFill>
              </a:rPr>
              <a:t>[1	0	0	-1/5 	2/5]</a:t>
            </a:r>
            <a:r>
              <a:rPr lang="en-US" sz="2800" dirty="0" smtClean="0"/>
              <a:t>	</a:t>
            </a:r>
            <a:r>
              <a:rPr lang="en-US" sz="2000" dirty="0" smtClean="0"/>
              <a:t>		</a:t>
            </a:r>
          </a:p>
          <a:p>
            <a:pPr>
              <a:buNone/>
            </a:pPr>
            <a:r>
              <a:rPr lang="en-US" sz="2500" b="1" dirty="0" smtClean="0"/>
              <a:t>New X</a:t>
            </a:r>
            <a:r>
              <a:rPr lang="en-US" sz="2500" dirty="0" smtClean="0"/>
              <a:t>2</a:t>
            </a:r>
            <a:r>
              <a:rPr lang="en-US" sz="2500" b="1" dirty="0" smtClean="0"/>
              <a:t> Row </a:t>
            </a:r>
            <a:r>
              <a:rPr lang="en-US" sz="2000" dirty="0" smtClean="0"/>
              <a:t>=</a:t>
            </a:r>
          </a:p>
          <a:p>
            <a:pPr>
              <a:buNone/>
            </a:pPr>
            <a:r>
              <a:rPr lang="en-US" sz="2800" dirty="0" smtClean="0">
                <a:solidFill>
                  <a:prstClr val="black"/>
                </a:solidFill>
              </a:rPr>
              <a:t>			[0	1	-3/5	   0	6/5]</a:t>
            </a:r>
            <a:endParaRPr lang="en-US" sz="2000" dirty="0" smtClean="0">
              <a:solidFill>
                <a:prstClr val="black"/>
              </a:solidFill>
            </a:endParaRPr>
          </a:p>
          <a:p>
            <a:pPr>
              <a:buNone/>
            </a:pPr>
            <a:r>
              <a:rPr lang="en-US" sz="2800" dirty="0" smtClean="0"/>
              <a:t>	     -(-3/5)[0	0	   1   	   1	   1]</a:t>
            </a:r>
          </a:p>
          <a:p>
            <a:pPr>
              <a:buNone/>
            </a:pPr>
            <a:r>
              <a:rPr lang="en-US" sz="2000" dirty="0" smtClean="0">
                <a:solidFill>
                  <a:srgbClr val="FF0000"/>
                </a:solidFill>
              </a:rPr>
              <a:t>		       = 	</a:t>
            </a:r>
            <a:r>
              <a:rPr lang="en-US" sz="2800" b="1" dirty="0" smtClean="0">
                <a:solidFill>
                  <a:srgbClr val="FF0000"/>
                </a:solidFill>
              </a:rPr>
              <a:t>[0	1	   0	3/5	9/5]</a:t>
            </a:r>
            <a:r>
              <a:rPr lang="en-US" sz="2000" dirty="0" smtClean="0"/>
              <a:t>		</a:t>
            </a:r>
          </a:p>
          <a:p>
            <a:pPr>
              <a:buNone/>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5" end="5"/>
                                            </p:txEl>
                                          </p:spTgt>
                                        </p:tgtEl>
                                      </p:cBhvr>
                                    </p:animEffect>
                                  </p:childTnLst>
                                </p:cTn>
                              </p:par>
                            </p:childTnLst>
                          </p:cTn>
                        </p:par>
                        <p:par>
                          <p:cTn id="38" fill="hold">
                            <p:stCondLst>
                              <p:cond delay="1000"/>
                            </p:stCondLst>
                            <p:childTnLst>
                              <p:par>
                                <p:cTn id="39" presetID="47" presetClass="entr" presetSubtype="0"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4" fill="hold">
                            <p:stCondLst>
                              <p:cond delay="2000"/>
                            </p:stCondLst>
                            <p:childTnLst>
                              <p:par>
                                <p:cTn id="45" presetID="47" presetClass="entr" presetSubtype="0" fill="hold"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47" presetClass="entr" presetSubtype="0" fill="hold"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381000" y="1524000"/>
            <a:ext cx="8503920" cy="4572000"/>
          </a:xfrm>
        </p:spPr>
        <p:txBody>
          <a:bodyPr>
            <a:normAutofit/>
          </a:bodyPr>
          <a:lstStyle/>
          <a:p>
            <a:pPr>
              <a:buNone/>
            </a:pPr>
            <a:r>
              <a:rPr lang="en-US" sz="2800" b="1" dirty="0" smtClean="0"/>
              <a:t>New   f  Row</a:t>
            </a:r>
            <a:r>
              <a:rPr lang="en-US" sz="2800" dirty="0" smtClean="0"/>
              <a:t> =</a:t>
            </a:r>
          </a:p>
          <a:p>
            <a:pPr>
              <a:buNone/>
            </a:pPr>
            <a:r>
              <a:rPr lang="en-US" sz="2800" dirty="0" smtClean="0"/>
              <a:t>			 [0	0	   1/5	   0  	  18/5]</a:t>
            </a:r>
          </a:p>
          <a:p>
            <a:pPr>
              <a:buNone/>
            </a:pPr>
            <a:r>
              <a:rPr lang="en-US" sz="2800" dirty="0" smtClean="0"/>
              <a:t>		-(1/5) [0	0	   1   	   1	   1]</a:t>
            </a:r>
            <a:r>
              <a:rPr lang="en-US" sz="2800" dirty="0" smtClean="0">
                <a:solidFill>
                  <a:srgbClr val="FF0000"/>
                </a:solidFill>
              </a:rPr>
              <a:t>		       </a:t>
            </a:r>
          </a:p>
          <a:p>
            <a:pPr>
              <a:buNone/>
            </a:pPr>
            <a:r>
              <a:rPr lang="en-US" sz="2800" dirty="0" smtClean="0">
                <a:solidFill>
                  <a:srgbClr val="FF0000"/>
                </a:solidFill>
              </a:rPr>
              <a:t>		</a:t>
            </a:r>
            <a:r>
              <a:rPr lang="en-US" sz="2400" dirty="0" smtClean="0">
                <a:solidFill>
                  <a:srgbClr val="FF0000"/>
                </a:solidFill>
              </a:rPr>
              <a:t>=	 </a:t>
            </a:r>
            <a:r>
              <a:rPr lang="en-US" sz="2400" b="1" dirty="0" smtClean="0">
                <a:solidFill>
                  <a:srgbClr val="FF0000"/>
                </a:solidFill>
              </a:rPr>
              <a:t>[0	0	   0	 -1/5  	  17/5]</a:t>
            </a:r>
            <a:endParaRPr lang="en-US" sz="2800" b="1" dirty="0" smtClean="0">
              <a:solidFill>
                <a:srgbClr val="FF0000"/>
              </a:solidFill>
            </a:endParaRPr>
          </a:p>
          <a:p>
            <a:pPr>
              <a:buNone/>
            </a:pPr>
            <a:r>
              <a:rPr lang="en-US" sz="2800"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2" end="2"/>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2"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3" end="3"/>
                                            </p:txEl>
                                          </p:spTgt>
                                        </p:tgtEl>
                                        <p:attrNameLst>
                                          <p:attrName>fill.type</p:attrName>
                                        </p:attrNameLst>
                                      </p:cBhvr>
                                      <p:to>
                                        <p:strVal val="solid"/>
                                      </p:to>
                                    </p:set>
                                  </p:childTnLst>
                                </p:cTn>
                              </p:par>
                              <p:par>
                                <p:cTn id="25" presetID="53"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a:t>
            </a:r>
            <a:endParaRPr lang="en-US" dirty="0"/>
          </a:p>
        </p:txBody>
      </p:sp>
      <p:graphicFrame>
        <p:nvGraphicFramePr>
          <p:cNvPr id="4" name="Content Placeholder 3"/>
          <p:cNvGraphicFramePr>
            <a:graphicFrameLocks/>
          </p:cNvGraphicFramePr>
          <p:nvPr/>
        </p:nvGraphicFramePr>
        <p:xfrm>
          <a:off x="304800" y="2286000"/>
          <a:ext cx="8610601" cy="2181225"/>
        </p:xfrm>
        <a:graphic>
          <a:graphicData uri="http://schemas.openxmlformats.org/drawingml/2006/table">
            <a:tbl>
              <a:tblPr firstRow="1" bandRow="1">
                <a:tableStyleId>{5C22544A-7EE6-4342-B048-85BDC9FD1C3A}</a:tableStyleId>
              </a:tblPr>
              <a:tblGrid>
                <a:gridCol w="2203387"/>
                <a:gridCol w="1101692"/>
                <a:gridCol w="1101692"/>
                <a:gridCol w="1319133"/>
                <a:gridCol w="1319133"/>
                <a:gridCol w="1565564"/>
              </a:tblGrid>
              <a:tr h="370840">
                <a:tc>
                  <a:txBody>
                    <a:bodyPr/>
                    <a:lstStyle/>
                    <a:p>
                      <a:pPr algn="ctr" fontAlgn="ctr"/>
                      <a:r>
                        <a:rPr lang="en-US" sz="2800" b="1" i="0" u="none" strike="noStrike" dirty="0">
                          <a:solidFill>
                            <a:schemeClr val="bg1"/>
                          </a:solidFill>
                          <a:latin typeface="+mj-lt"/>
                        </a:rPr>
                        <a:t>Basics</a:t>
                      </a:r>
                    </a:p>
                  </a:txBody>
                  <a:tcPr marL="9525" marR="9525" marT="9525" marB="0" anchor="ctr"/>
                </a:tc>
                <a:tc>
                  <a:txBody>
                    <a:bodyPr/>
                    <a:lstStyle/>
                    <a:p>
                      <a:pPr algn="ctr" fontAlgn="ctr"/>
                      <a:r>
                        <a:rPr lang="en-US" sz="2800" b="1" i="0" u="none" strike="noStrike" dirty="0" smtClean="0">
                          <a:solidFill>
                            <a:schemeClr val="bg1"/>
                          </a:solidFill>
                          <a:latin typeface="+mj-lt"/>
                        </a:rPr>
                        <a:t>X1</a:t>
                      </a:r>
                      <a:endParaRPr lang="en-US" sz="2800" b="1" i="0" u="none" strike="noStrike" dirty="0">
                        <a:solidFill>
                          <a:schemeClr val="bg1"/>
                        </a:solidFill>
                        <a:latin typeface="+mj-lt"/>
                      </a:endParaRPr>
                    </a:p>
                  </a:txBody>
                  <a:tcPr marL="9525" marR="9525" marT="9525" marB="0" anchor="ctr"/>
                </a:tc>
                <a:tc>
                  <a:txBody>
                    <a:bodyPr/>
                    <a:lstStyle/>
                    <a:p>
                      <a:pPr algn="ctr" fontAlgn="ctr"/>
                      <a:r>
                        <a:rPr kumimoji="0" lang="en-US" sz="2800" b="1" i="0" u="none" strike="noStrike" kern="1200" dirty="0" smtClean="0">
                          <a:solidFill>
                            <a:schemeClr val="bg1"/>
                          </a:solidFill>
                          <a:latin typeface="+mn-lt"/>
                          <a:ea typeface="+mn-ea"/>
                          <a:cs typeface="+mn-cs"/>
                        </a:rPr>
                        <a:t>X</a:t>
                      </a:r>
                      <a:r>
                        <a:rPr lang="en-US" sz="2800" b="0" i="0" u="none" strike="noStrike" baseline="-25000" dirty="0" smtClean="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smtClean="0">
                          <a:solidFill>
                            <a:schemeClr val="bg1"/>
                          </a:solidFill>
                          <a:latin typeface="+mj-lt"/>
                        </a:rPr>
                        <a:t>S1</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S</a:t>
                      </a:r>
                      <a:r>
                        <a:rPr lang="en-US" sz="2800" b="0" i="0" u="none" strike="noStrike" baseline="-25000" dirty="0">
                          <a:solidFill>
                            <a:schemeClr val="bg1"/>
                          </a:solidFill>
                          <a:latin typeface="+mj-lt"/>
                        </a:rPr>
                        <a:t>2</a:t>
                      </a:r>
                      <a:endParaRPr lang="en-US" sz="2800" b="1" i="0" u="none" strike="noStrike" dirty="0">
                        <a:solidFill>
                          <a:schemeClr val="bg1"/>
                        </a:solidFill>
                        <a:latin typeface="+mj-lt"/>
                      </a:endParaRPr>
                    </a:p>
                  </a:txBody>
                  <a:tcPr marL="9525" marR="9525" marT="9525" marB="0" anchor="ctr"/>
                </a:tc>
                <a:tc>
                  <a:txBody>
                    <a:bodyPr/>
                    <a:lstStyle/>
                    <a:p>
                      <a:pPr algn="ctr" fontAlgn="ctr"/>
                      <a:r>
                        <a:rPr lang="en-US" sz="2800" b="1" i="0" u="none" strike="noStrike" dirty="0">
                          <a:solidFill>
                            <a:schemeClr val="bg1"/>
                          </a:solidFill>
                          <a:latin typeface="+mj-lt"/>
                        </a:rPr>
                        <a:t>RHS</a:t>
                      </a:r>
                    </a:p>
                  </a:txBody>
                  <a:tcPr marL="9525" marR="9525" marT="9525" marB="0" anchor="ctr"/>
                </a:tc>
              </a:tr>
              <a:tr h="37084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sz="2800" b="1" i="0" u="none" strike="noStrike" kern="1200" dirty="0" smtClean="0">
                          <a:solidFill>
                            <a:schemeClr val="tx1"/>
                          </a:solidFill>
                          <a:latin typeface="+mn-lt"/>
                          <a:ea typeface="+mn-ea"/>
                          <a:cs typeface="+mn-cs"/>
                        </a:rPr>
                        <a:t>X1</a:t>
                      </a: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2/5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X2</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3/5</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9/5</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S1</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1</a:t>
                      </a:r>
                      <a:endParaRPr lang="en-US" sz="2800" b="0" i="0" u="none" strike="noStrike" dirty="0">
                        <a:solidFill>
                          <a:srgbClr val="000000"/>
                        </a:solidFill>
                        <a:latin typeface="+mj-lt"/>
                      </a:endParaRPr>
                    </a:p>
                  </a:txBody>
                  <a:tcPr marL="9525" marR="9525" marT="9525" marB="0" anchor="ctr"/>
                </a:tc>
              </a:tr>
              <a:tr h="370840">
                <a:tc>
                  <a:txBody>
                    <a:bodyPr/>
                    <a:lstStyle/>
                    <a:p>
                      <a:pPr algn="ctr" fontAlgn="ctr"/>
                      <a:r>
                        <a:rPr lang="en-US" sz="2800" b="1" i="0" u="none" strike="noStrike" dirty="0" smtClean="0">
                          <a:solidFill>
                            <a:srgbClr val="000000"/>
                          </a:solidFill>
                          <a:latin typeface="+mj-lt"/>
                        </a:rPr>
                        <a:t>f</a:t>
                      </a:r>
                      <a:endParaRPr lang="en-US" sz="2800" b="1" i="0" u="none" strike="noStrike" dirty="0">
                        <a:solidFill>
                          <a:srgbClr val="000000"/>
                        </a:solidFill>
                        <a:latin typeface="+mj-lt"/>
                      </a:endParaRPr>
                    </a:p>
                  </a:txBody>
                  <a:tcPr marL="9525" marR="9525" marT="9525" marB="0" anchor="ct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rgbClr val="FFFF00"/>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rgbClr val="FFFF00"/>
                    </a:solidFill>
                  </a:tcPr>
                </a:tc>
                <a:tc>
                  <a:txBody>
                    <a:bodyPr/>
                    <a:lstStyle/>
                    <a:p>
                      <a:pPr algn="ctr" fontAlgn="ctr"/>
                      <a:r>
                        <a:rPr lang="en-US" sz="2800" b="0" i="0" u="none" strike="noStrike" dirty="0" smtClean="0">
                          <a:solidFill>
                            <a:srgbClr val="000000"/>
                          </a:solidFill>
                          <a:latin typeface="+mj-lt"/>
                        </a:rPr>
                        <a:t>0</a:t>
                      </a:r>
                      <a:endParaRPr lang="en-US" sz="2800" b="0" i="0" u="none" strike="noStrike" dirty="0">
                        <a:solidFill>
                          <a:srgbClr val="000000"/>
                        </a:solidFill>
                        <a:latin typeface="+mj-lt"/>
                      </a:endParaRPr>
                    </a:p>
                  </a:txBody>
                  <a:tcPr marL="9525" marR="9525" marT="9525" marB="0" anchor="ctr">
                    <a:solidFill>
                      <a:srgbClr val="FFFF00"/>
                    </a:solidFill>
                  </a:tcPr>
                </a:tc>
                <a:tc>
                  <a:txBody>
                    <a:bodyPr/>
                    <a:lstStyle/>
                    <a:p>
                      <a:pPr algn="ctr" fontAlgn="ctr"/>
                      <a:r>
                        <a:rPr lang="en-US" sz="2800" b="0" i="0" u="none" strike="noStrike" dirty="0" smtClean="0">
                          <a:solidFill>
                            <a:srgbClr val="000000"/>
                          </a:solidFill>
                          <a:latin typeface="+mj-lt"/>
                        </a:rPr>
                        <a:t>-1/5</a:t>
                      </a:r>
                      <a:endParaRPr lang="en-US" sz="2800" b="0" i="0" u="none" strike="noStrike" dirty="0">
                        <a:solidFill>
                          <a:srgbClr val="000000"/>
                        </a:solidFill>
                        <a:latin typeface="+mj-lt"/>
                      </a:endParaRPr>
                    </a:p>
                  </a:txBody>
                  <a:tcPr marL="9525" marR="9525" marT="9525" marB="0" anchor="ctr">
                    <a:solidFill>
                      <a:srgbClr val="FFFF00"/>
                    </a:solidFill>
                  </a:tcPr>
                </a:tc>
                <a:tc>
                  <a:txBody>
                    <a:bodyPr/>
                    <a:lstStyle/>
                    <a:p>
                      <a:pPr algn="ctr" fontAlgn="ctr"/>
                      <a:r>
                        <a:rPr lang="en-US" sz="2800" b="0" i="0" u="none" strike="noStrike" dirty="0" smtClean="0">
                          <a:solidFill>
                            <a:srgbClr val="000000"/>
                          </a:solidFill>
                          <a:latin typeface="+mj-lt"/>
                        </a:rPr>
                        <a:t>17/5</a:t>
                      </a:r>
                      <a:endParaRPr lang="en-US" sz="2800" b="0" i="0" u="none" strike="noStrike" dirty="0">
                        <a:solidFill>
                          <a:srgbClr val="000000"/>
                        </a:solidFill>
                        <a:latin typeface="+mj-lt"/>
                      </a:endParaRPr>
                    </a:p>
                  </a:txBody>
                  <a:tcPr marL="9525" marR="9525" marT="9525" marB="0" anchor="ctr"/>
                </a:tc>
              </a:tr>
            </a:tbl>
          </a:graphicData>
        </a:graphic>
      </p:graphicFrame>
      <p:sp>
        <p:nvSpPr>
          <p:cNvPr id="5" name="TextBox 4"/>
          <p:cNvSpPr txBox="1"/>
          <p:nvPr/>
        </p:nvSpPr>
        <p:spPr>
          <a:xfrm>
            <a:off x="228600" y="5105400"/>
            <a:ext cx="8686800" cy="954107"/>
          </a:xfrm>
          <a:prstGeom prst="rect">
            <a:avLst/>
          </a:prstGeom>
          <a:solidFill>
            <a:srgbClr val="00B0F0"/>
          </a:solidFill>
        </p:spPr>
        <p:txBody>
          <a:bodyPr wrap="square" rtlCol="0">
            <a:spAutoFit/>
          </a:bodyPr>
          <a:lstStyle/>
          <a:p>
            <a:r>
              <a:rPr lang="en-US" sz="2800" b="1" dirty="0" smtClean="0"/>
              <a:t>Now there is no positive value in the objective function so this is the optimal point</a:t>
            </a: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Optimal Solution</a:t>
            </a:r>
            <a:endParaRPr lang="en-US" dirty="0"/>
          </a:p>
        </p:txBody>
      </p:sp>
      <p:sp>
        <p:nvSpPr>
          <p:cNvPr id="3" name="Content Placeholder 2"/>
          <p:cNvSpPr>
            <a:spLocks noGrp="1"/>
          </p:cNvSpPr>
          <p:nvPr>
            <p:ph sz="quarter" idx="1"/>
          </p:nvPr>
        </p:nvSpPr>
        <p:spPr>
          <a:xfrm>
            <a:off x="301752" y="1527048"/>
            <a:ext cx="8503920" cy="5026152"/>
          </a:xfrm>
        </p:spPr>
        <p:txBody>
          <a:bodyPr/>
          <a:lstStyle/>
          <a:p>
            <a:pPr>
              <a:buNone/>
            </a:pPr>
            <a:r>
              <a:rPr lang="en-US" b="1" dirty="0" smtClean="0"/>
              <a:t>		X1</a:t>
            </a:r>
            <a:r>
              <a:rPr lang="en-US" dirty="0" smtClean="0"/>
              <a:t>  </a:t>
            </a:r>
            <a:r>
              <a:rPr lang="en-US" b="1" dirty="0" smtClean="0"/>
              <a:t>=</a:t>
            </a:r>
            <a:r>
              <a:rPr lang="en-US" dirty="0" smtClean="0"/>
              <a:t> 2/5</a:t>
            </a:r>
          </a:p>
          <a:p>
            <a:pPr>
              <a:buNone/>
            </a:pPr>
            <a:r>
              <a:rPr lang="en-US" b="1" dirty="0" smtClean="0"/>
              <a:t>		X2</a:t>
            </a:r>
            <a:r>
              <a:rPr lang="en-US" dirty="0" smtClean="0"/>
              <a:t> </a:t>
            </a:r>
            <a:r>
              <a:rPr lang="en-US" b="1" dirty="0" smtClean="0"/>
              <a:t>=</a:t>
            </a:r>
            <a:r>
              <a:rPr lang="en-US" dirty="0" smtClean="0"/>
              <a:t> 9/5</a:t>
            </a:r>
          </a:p>
          <a:p>
            <a:pPr>
              <a:buNone/>
            </a:pPr>
            <a:r>
              <a:rPr lang="en-US" b="1" dirty="0" smtClean="0"/>
              <a:t>		f</a:t>
            </a:r>
            <a:r>
              <a:rPr lang="en-US" dirty="0" smtClean="0"/>
              <a:t>      </a:t>
            </a:r>
            <a:r>
              <a:rPr lang="en-US" b="1" dirty="0" smtClean="0"/>
              <a:t>=</a:t>
            </a:r>
            <a:r>
              <a:rPr lang="en-US" dirty="0" smtClean="0"/>
              <a:t> 17/5</a:t>
            </a:r>
            <a:endParaRPr lang="en-US" b="1" dirty="0" smtClean="0"/>
          </a:p>
          <a:p>
            <a:pPr>
              <a:buNone/>
            </a:pPr>
            <a:r>
              <a:rPr lang="en-US" b="1" dirty="0" smtClean="0"/>
              <a:t>Cross checking of maximization point</a:t>
            </a:r>
          </a:p>
          <a:p>
            <a:pPr>
              <a:buNone/>
            </a:pPr>
            <a:r>
              <a:rPr lang="en-US" dirty="0" smtClean="0"/>
              <a:t>put values of X1 and X2 from above solution into original objective function</a:t>
            </a:r>
          </a:p>
          <a:p>
            <a:pPr>
              <a:buNone/>
            </a:pPr>
            <a:r>
              <a:rPr lang="en-US" b="1" dirty="0" smtClean="0"/>
              <a:t>		f=4x</a:t>
            </a:r>
            <a:r>
              <a:rPr lang="en-US" b="1" baseline="-25000" dirty="0" smtClean="0"/>
              <a:t>1</a:t>
            </a:r>
            <a:r>
              <a:rPr lang="en-US" b="1" dirty="0" smtClean="0"/>
              <a:t>+ x</a:t>
            </a:r>
            <a:r>
              <a:rPr lang="en-US" b="1" baseline="-25000" dirty="0" smtClean="0"/>
              <a:t>2</a:t>
            </a:r>
            <a:endParaRPr lang="en-US" dirty="0" smtClean="0"/>
          </a:p>
          <a:p>
            <a:pPr>
              <a:buNone/>
            </a:pPr>
            <a:r>
              <a:rPr lang="en-US" b="1" dirty="0" smtClean="0"/>
              <a:t>	 	=4 (2/5) + (9/5)</a:t>
            </a:r>
          </a:p>
          <a:p>
            <a:pPr>
              <a:buNone/>
            </a:pPr>
            <a:r>
              <a:rPr lang="en-US" b="1" dirty="0" smtClean="0"/>
              <a:t>	 	=17/5</a:t>
            </a:r>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sz="quarter" idx="1"/>
          </p:nvPr>
        </p:nvSpPr>
        <p:spPr>
          <a:xfrm>
            <a:off x="335280" y="1752600"/>
            <a:ext cx="8503920" cy="4572000"/>
          </a:xfrm>
        </p:spPr>
        <p:txBody>
          <a:bodyPr>
            <a:normAutofit/>
          </a:bodyPr>
          <a:lstStyle/>
          <a:p>
            <a:pPr>
              <a:buNone/>
            </a:pPr>
            <a:r>
              <a:rPr lang="en-US" sz="2800" dirty="0" smtClean="0"/>
              <a:t>Minimize 	</a:t>
            </a:r>
            <a:r>
              <a:rPr lang="en-US" sz="2800" b="1" dirty="0" smtClean="0"/>
              <a:t>f=4x</a:t>
            </a:r>
            <a:r>
              <a:rPr lang="en-US" sz="2800" b="1" baseline="-25000" dirty="0" smtClean="0"/>
              <a:t>1</a:t>
            </a:r>
            <a:r>
              <a:rPr lang="en-US" sz="2800" b="1" dirty="0" smtClean="0"/>
              <a:t>+ x</a:t>
            </a:r>
            <a:r>
              <a:rPr lang="en-US" sz="2800" b="1" baseline="-25000" dirty="0" smtClean="0"/>
              <a:t>2</a:t>
            </a:r>
            <a:r>
              <a:rPr lang="en-US" sz="2800" baseline="-25000" dirty="0" smtClean="0"/>
              <a:t>	</a:t>
            </a:r>
            <a:r>
              <a:rPr lang="en-US" sz="2800" dirty="0" smtClean="0"/>
              <a:t>(Objective Function)</a:t>
            </a:r>
          </a:p>
          <a:p>
            <a:pPr>
              <a:buNone/>
            </a:pP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a:t>
            </a:r>
            <a:r>
              <a:rPr lang="en-US" sz="2800" dirty="0" smtClean="0"/>
              <a:t>= 3</a:t>
            </a:r>
          </a:p>
          <a:p>
            <a:pPr>
              <a:buNone/>
            </a:pPr>
            <a:r>
              <a:rPr lang="en-US" sz="2800" dirty="0" smtClean="0"/>
              <a:t>			4x</a:t>
            </a:r>
            <a:r>
              <a:rPr lang="en-US" sz="2800" baseline="-25000" dirty="0" smtClean="0"/>
              <a:t>1</a:t>
            </a:r>
            <a:r>
              <a:rPr lang="en-US" sz="2800" dirty="0" smtClean="0"/>
              <a:t>+ 3x</a:t>
            </a:r>
            <a:r>
              <a:rPr lang="en-US" sz="2800" baseline="-25000" dirty="0" smtClean="0"/>
              <a:t>2 ≥</a:t>
            </a:r>
            <a:r>
              <a:rPr lang="en-US" sz="2800" dirty="0" smtClean="0"/>
              <a:t>6</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4</a:t>
            </a:r>
          </a:p>
          <a:p>
            <a:pPr>
              <a:buNone/>
            </a:pPr>
            <a:r>
              <a:rPr lang="en-US" sz="2800" dirty="0" smtClean="0"/>
              <a:t>			x</a:t>
            </a:r>
            <a:r>
              <a:rPr lang="en-US" sz="2800" baseline="-25000" dirty="0" smtClean="0"/>
              <a:t>1, </a:t>
            </a:r>
            <a:r>
              <a:rPr lang="en-US" sz="2800" dirty="0" smtClean="0"/>
              <a:t>x</a:t>
            </a:r>
            <a:r>
              <a:rPr lang="en-US" sz="2800" baseline="-25000" dirty="0" smtClean="0"/>
              <a:t>2 ≥</a:t>
            </a:r>
            <a:r>
              <a:rPr lang="en-US" sz="2800" dirty="0" smtClean="0"/>
              <a:t> 0	(Non-Negativity Constraints)</a:t>
            </a:r>
          </a:p>
          <a:p>
            <a:pPr>
              <a:buNone/>
            </a:pPr>
            <a:endParaRPr lang="en-US" sz="2800" dirty="0" smtClean="0"/>
          </a:p>
          <a:p>
            <a:pPr>
              <a:buNone/>
            </a:pPr>
            <a:r>
              <a:rPr lang="en-US" sz="28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Inequalities Constraints in Equation Form</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a:buNone/>
            </a:pPr>
            <a:r>
              <a:rPr lang="en-US" sz="2800" dirty="0" smtClean="0"/>
              <a:t>Let S</a:t>
            </a:r>
            <a:r>
              <a:rPr lang="en-US" sz="2800" baseline="-25000" dirty="0" smtClean="0"/>
              <a:t>1</a:t>
            </a:r>
            <a:r>
              <a:rPr lang="en-US" sz="2800" dirty="0" smtClean="0"/>
              <a:t> and S</a:t>
            </a:r>
            <a:r>
              <a:rPr lang="en-US" sz="2800" baseline="-25000" dirty="0" smtClean="0"/>
              <a:t>2</a:t>
            </a:r>
            <a:r>
              <a:rPr lang="en-US" sz="2800" dirty="0" smtClean="0"/>
              <a:t> be the surplus and slack variables for second and third constraints, respectively.</a:t>
            </a:r>
          </a:p>
          <a:p>
            <a:pPr>
              <a:buNone/>
            </a:pPr>
            <a:r>
              <a:rPr lang="en-US" sz="2800" dirty="0" smtClean="0"/>
              <a:t>Minimize	f =4x</a:t>
            </a:r>
            <a:r>
              <a:rPr lang="en-US" sz="2800" baseline="-25000" dirty="0" smtClean="0"/>
              <a:t>1</a:t>
            </a:r>
            <a:r>
              <a:rPr lang="en-US" sz="2800" dirty="0" smtClean="0"/>
              <a:t>+ x</a:t>
            </a:r>
            <a:r>
              <a:rPr lang="en-US" sz="2800" baseline="-25000" dirty="0" smtClean="0"/>
              <a:t>2		</a:t>
            </a:r>
            <a:r>
              <a:rPr lang="en-US" sz="2800" dirty="0" smtClean="0"/>
              <a:t>(Objective Function)</a:t>
            </a:r>
          </a:p>
          <a:p>
            <a:pPr>
              <a:buNone/>
            </a:pPr>
            <a:r>
              <a:rPr lang="en-US" sz="2800" b="1" dirty="0" smtClean="0"/>
              <a:t>		</a:t>
            </a: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a:t>
            </a:r>
            <a:r>
              <a:rPr lang="en-US" sz="2800" dirty="0" smtClean="0"/>
              <a:t>= 3		………….	(1)</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 6	………….	(2)</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 S</a:t>
            </a:r>
            <a:r>
              <a:rPr lang="en-US" sz="2800" baseline="-25000" dirty="0" smtClean="0"/>
              <a:t>2    </a:t>
            </a:r>
            <a:r>
              <a:rPr lang="en-US" sz="2800" dirty="0" smtClean="0"/>
              <a:t> =</a:t>
            </a:r>
            <a:r>
              <a:rPr lang="en-US" sz="2800" baseline="-25000" dirty="0" smtClean="0"/>
              <a:t> </a:t>
            </a:r>
            <a:r>
              <a:rPr lang="en-US" sz="2800" dirty="0" smtClean="0"/>
              <a:t>4	………….	(3)</a:t>
            </a:r>
          </a:p>
          <a:p>
            <a:pPr>
              <a:buNone/>
            </a:pPr>
            <a:r>
              <a:rPr lang="en-US" sz="2800" dirty="0" smtClean="0"/>
              <a:t>			x</a:t>
            </a:r>
            <a:r>
              <a:rPr lang="en-US" sz="2800" baseline="-25000" dirty="0" smtClean="0"/>
              <a:t>1, </a:t>
            </a:r>
            <a:r>
              <a:rPr lang="en-US" sz="2800" dirty="0" smtClean="0"/>
              <a:t>x</a:t>
            </a:r>
            <a:r>
              <a:rPr lang="en-US" sz="2800" baseline="-25000" dirty="0" smtClean="0"/>
              <a:t>2</a:t>
            </a:r>
            <a:r>
              <a:rPr lang="en-US" sz="2800" dirty="0" smtClean="0"/>
              <a:t>, S</a:t>
            </a:r>
            <a:r>
              <a:rPr lang="en-US" sz="2800" baseline="-25000" dirty="0" smtClean="0"/>
              <a:t>1</a:t>
            </a:r>
            <a:r>
              <a:rPr lang="en-US" sz="2800" dirty="0" smtClean="0"/>
              <a:t> , S</a:t>
            </a:r>
            <a:r>
              <a:rPr lang="en-US" sz="2800" baseline="-25000" dirty="0" smtClean="0"/>
              <a:t>2≥ </a:t>
            </a:r>
            <a:r>
              <a:rPr lang="en-US" sz="2800" dirty="0" smtClean="0"/>
              <a:t> 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solution</a:t>
            </a:r>
            <a:endParaRPr lang="en-US" dirty="0"/>
          </a:p>
        </p:txBody>
      </p:sp>
      <p:sp>
        <p:nvSpPr>
          <p:cNvPr id="3" name="Content Placeholder 2"/>
          <p:cNvSpPr>
            <a:spLocks noGrp="1"/>
          </p:cNvSpPr>
          <p:nvPr>
            <p:ph sz="quarter" idx="1"/>
          </p:nvPr>
        </p:nvSpPr>
        <p:spPr>
          <a:xfrm>
            <a:off x="301752" y="1450848"/>
            <a:ext cx="8503920" cy="5330952"/>
          </a:xfrm>
        </p:spPr>
        <p:txBody>
          <a:bodyPr>
            <a:noAutofit/>
          </a:bodyPr>
          <a:lstStyle/>
          <a:p>
            <a:pPr>
              <a:spcBef>
                <a:spcPts val="0"/>
              </a:spcBef>
              <a:buNone/>
            </a:pPr>
            <a:r>
              <a:rPr lang="en-US" dirty="0" smtClean="0"/>
              <a:t>	Arbitrary values =# of  Variables -- # of Equations </a:t>
            </a:r>
          </a:p>
          <a:p>
            <a:pPr>
              <a:spcBef>
                <a:spcPts val="0"/>
              </a:spcBef>
              <a:buNone/>
            </a:pPr>
            <a:r>
              <a:rPr lang="en-US" dirty="0" smtClean="0"/>
              <a:t>						4	-	2 = 2	</a:t>
            </a:r>
          </a:p>
          <a:p>
            <a:pPr>
              <a:spcBef>
                <a:spcPts val="0"/>
              </a:spcBef>
              <a:buNone/>
            </a:pPr>
            <a:r>
              <a:rPr lang="en-US" dirty="0" smtClean="0"/>
              <a:t>	Let 	x1= 0,  x2 = 0</a:t>
            </a:r>
          </a:p>
          <a:p>
            <a:pPr>
              <a:spcBef>
                <a:spcPts val="0"/>
              </a:spcBef>
              <a:buNone/>
            </a:pPr>
            <a:r>
              <a:rPr lang="en-US" dirty="0" smtClean="0"/>
              <a:t>	 Putting above values in objective function </a:t>
            </a:r>
          </a:p>
          <a:p>
            <a:pPr>
              <a:spcBef>
                <a:spcPts val="0"/>
              </a:spcBef>
              <a:buNone/>
            </a:pPr>
            <a:r>
              <a:rPr lang="en-US" dirty="0" smtClean="0"/>
              <a:t>     (f =5x</a:t>
            </a:r>
            <a:r>
              <a:rPr lang="en-US" baseline="-25000" dirty="0" smtClean="0"/>
              <a:t>1</a:t>
            </a:r>
            <a:r>
              <a:rPr lang="en-US" dirty="0" smtClean="0"/>
              <a:t>+ 4x</a:t>
            </a:r>
            <a:r>
              <a:rPr lang="en-US" baseline="-25000" dirty="0" smtClean="0"/>
              <a:t>2</a:t>
            </a:r>
            <a:r>
              <a:rPr lang="en-US" dirty="0" smtClean="0"/>
              <a:t>)  and equation 1-3, </a:t>
            </a:r>
          </a:p>
          <a:p>
            <a:pPr>
              <a:buNone/>
            </a:pPr>
            <a:r>
              <a:rPr lang="en-US" dirty="0" smtClean="0"/>
              <a:t>			 f = 0</a:t>
            </a:r>
          </a:p>
          <a:p>
            <a:pPr>
              <a:buNone/>
            </a:pPr>
            <a:r>
              <a:rPr lang="en-US" dirty="0" smtClean="0"/>
              <a:t>			0 = 3  </a:t>
            </a:r>
            <a:r>
              <a:rPr lang="en-US" dirty="0" smtClean="0">
                <a:solidFill>
                  <a:srgbClr val="FF0000"/>
                </a:solidFill>
              </a:rPr>
              <a:t>(Contradiction)</a:t>
            </a:r>
          </a:p>
          <a:p>
            <a:pPr>
              <a:buNone/>
            </a:pPr>
            <a:r>
              <a:rPr lang="en-US" dirty="0" smtClean="0"/>
              <a:t>			S</a:t>
            </a:r>
            <a:r>
              <a:rPr lang="en-US" baseline="-25000" dirty="0" smtClean="0"/>
              <a:t>1</a:t>
            </a:r>
            <a:r>
              <a:rPr lang="en-US" dirty="0" smtClean="0"/>
              <a:t> = -6 </a:t>
            </a:r>
            <a:r>
              <a:rPr lang="en-US" dirty="0" smtClean="0">
                <a:solidFill>
                  <a:srgbClr val="FF0000"/>
                </a:solidFill>
              </a:rPr>
              <a:t>(Violation)</a:t>
            </a:r>
          </a:p>
          <a:p>
            <a:pPr>
              <a:buNone/>
            </a:pPr>
            <a:r>
              <a:rPr lang="en-US" dirty="0" smtClean="0"/>
              <a:t>			S</a:t>
            </a:r>
            <a:r>
              <a:rPr lang="en-US" baseline="-25000" dirty="0" smtClean="0"/>
              <a:t>2</a:t>
            </a:r>
            <a:r>
              <a:rPr lang="en-US" dirty="0" smtClean="0"/>
              <a:t> = 4</a:t>
            </a:r>
          </a:p>
        </p:txBody>
      </p:sp>
      <p:sp>
        <p:nvSpPr>
          <p:cNvPr id="4" name="TextBox 3"/>
          <p:cNvSpPr txBox="1"/>
          <p:nvPr/>
        </p:nvSpPr>
        <p:spPr>
          <a:xfrm>
            <a:off x="3048000" y="2590800"/>
            <a:ext cx="5867400" cy="1200329"/>
          </a:xfrm>
          <a:prstGeom prst="rect">
            <a:avLst/>
          </a:prstGeom>
          <a:solidFill>
            <a:schemeClr val="accent2">
              <a:lumMod val="20000"/>
              <a:lumOff val="80000"/>
            </a:schemeClr>
          </a:solidFill>
        </p:spPr>
        <p:txBody>
          <a:bodyPr wrap="square" rtlCol="0">
            <a:spAutoFit/>
          </a:bodyPr>
          <a:lstStyle/>
          <a:p>
            <a:r>
              <a:rPr lang="en-US" sz="2400" b="1" dirty="0" smtClean="0">
                <a:solidFill>
                  <a:srgbClr val="0070C0"/>
                </a:solidFill>
              </a:rPr>
              <a:t>This is against  the basic rules of Mathematics as the 0 cannot be equal to 3</a:t>
            </a:r>
            <a:r>
              <a:rPr lang="en-US" sz="2400" dirty="0" smtClean="0">
                <a:solidFill>
                  <a:srgbClr val="0070C0"/>
                </a:solidFill>
              </a:rPr>
              <a:t>. </a:t>
            </a:r>
            <a:endParaRPr lang="en-US" sz="2400" dirty="0">
              <a:solidFill>
                <a:srgbClr val="0070C0"/>
              </a:solidFill>
            </a:endParaRPr>
          </a:p>
        </p:txBody>
      </p:sp>
      <p:cxnSp>
        <p:nvCxnSpPr>
          <p:cNvPr id="6" name="Straight Arrow Connector 5"/>
          <p:cNvCxnSpPr/>
          <p:nvPr/>
        </p:nvCxnSpPr>
        <p:spPr>
          <a:xfrm rot="10800000" flipV="1">
            <a:off x="4953000" y="3810000"/>
            <a:ext cx="6858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3200400" y="5562600"/>
            <a:ext cx="5867400" cy="830997"/>
          </a:xfrm>
          <a:prstGeom prst="rect">
            <a:avLst/>
          </a:prstGeom>
          <a:solidFill>
            <a:schemeClr val="accent2">
              <a:lumMod val="20000"/>
              <a:lumOff val="80000"/>
            </a:schemeClr>
          </a:solidFill>
        </p:spPr>
        <p:txBody>
          <a:bodyPr wrap="square" rtlCol="0">
            <a:spAutoFit/>
          </a:bodyPr>
          <a:lstStyle/>
          <a:p>
            <a:r>
              <a:rPr lang="en-US" sz="2400" b="1" dirty="0" smtClean="0">
                <a:solidFill>
                  <a:srgbClr val="0070C0"/>
                </a:solidFill>
              </a:rPr>
              <a:t>This is against  the non negativity constraint that X must be non zero.</a:t>
            </a:r>
            <a:endParaRPr lang="en-US" sz="2400" dirty="0">
              <a:solidFill>
                <a:srgbClr val="0070C0"/>
              </a:solidFill>
            </a:endParaRPr>
          </a:p>
        </p:txBody>
      </p:sp>
      <p:cxnSp>
        <p:nvCxnSpPr>
          <p:cNvPr id="9" name="Straight Arrow Connector 8"/>
          <p:cNvCxnSpPr/>
          <p:nvPr/>
        </p:nvCxnSpPr>
        <p:spPr>
          <a:xfrm rot="10800000">
            <a:off x="4953000" y="4953000"/>
            <a:ext cx="21336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457200" y="2286000"/>
            <a:ext cx="8458200" cy="3046988"/>
          </a:xfrm>
          <a:prstGeom prst="rect">
            <a:avLst/>
          </a:prstGeom>
          <a:solidFill>
            <a:srgbClr val="00B0F0"/>
          </a:solidFill>
        </p:spPr>
        <p:txBody>
          <a:bodyPr wrap="square" rtlCol="0">
            <a:spAutoFit/>
          </a:bodyPr>
          <a:lstStyle/>
          <a:p>
            <a:pPr algn="just"/>
            <a:r>
              <a:rPr lang="en-US" sz="3200" b="1" dirty="0" smtClean="0"/>
              <a:t>This situation cannot be called as initial feasible solution because it is not  satisfying the condition. In order  to make it feasible we need to add Artificial variables In equations having contradictions and violation</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plus(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Variables</a:t>
            </a:r>
            <a:endParaRPr lang="en-US" dirty="0"/>
          </a:p>
        </p:txBody>
      </p:sp>
      <p:sp>
        <p:nvSpPr>
          <p:cNvPr id="3" name="Content Placeholder 2"/>
          <p:cNvSpPr>
            <a:spLocks noGrp="1"/>
          </p:cNvSpPr>
          <p:nvPr>
            <p:ph sz="quarter" idx="1"/>
          </p:nvPr>
        </p:nvSpPr>
        <p:spPr/>
        <p:txBody>
          <a:bodyPr>
            <a:normAutofit/>
          </a:bodyPr>
          <a:lstStyle/>
          <a:p>
            <a:pPr>
              <a:buNone/>
            </a:pPr>
            <a:r>
              <a:rPr lang="en-US" sz="2800" dirty="0" smtClean="0"/>
              <a:t>Let A</a:t>
            </a:r>
            <a:r>
              <a:rPr lang="en-US" sz="2800" baseline="-25000" dirty="0" smtClean="0"/>
              <a:t>1</a:t>
            </a:r>
            <a:r>
              <a:rPr lang="en-US" sz="2800" dirty="0" smtClean="0"/>
              <a:t> and A</a:t>
            </a:r>
            <a:r>
              <a:rPr lang="en-US" sz="2800" baseline="-25000" dirty="0" smtClean="0"/>
              <a:t>2</a:t>
            </a:r>
            <a:r>
              <a:rPr lang="en-US" sz="2800" dirty="0" smtClean="0"/>
              <a:t> be the artificial variables for first and second equation respectively.</a:t>
            </a:r>
          </a:p>
          <a:p>
            <a:pPr>
              <a:buNone/>
            </a:pPr>
            <a:r>
              <a:rPr lang="en-US" sz="2800" dirty="0" smtClean="0"/>
              <a:t>Minimize: 	f =4x</a:t>
            </a:r>
            <a:r>
              <a:rPr lang="en-US" sz="2800" baseline="-25000" dirty="0" smtClean="0"/>
              <a:t>1</a:t>
            </a:r>
            <a:r>
              <a:rPr lang="en-US" sz="2800" dirty="0" smtClean="0"/>
              <a:t>+ x</a:t>
            </a:r>
            <a:r>
              <a:rPr lang="en-US" sz="2800" baseline="-25000" dirty="0" smtClean="0"/>
              <a:t>2	</a:t>
            </a:r>
            <a:r>
              <a:rPr lang="en-US" sz="2800" dirty="0" smtClean="0"/>
              <a:t>(Objective Function)</a:t>
            </a:r>
          </a:p>
          <a:p>
            <a:pPr>
              <a:buNone/>
            </a:pPr>
            <a:r>
              <a:rPr lang="en-US" sz="2800" b="1" dirty="0" smtClean="0"/>
              <a:t>		</a:t>
            </a:r>
            <a:r>
              <a:rPr lang="en-US" sz="2800" dirty="0" smtClean="0"/>
              <a:t>Subject to:				(Constraints)</a:t>
            </a:r>
          </a:p>
          <a:p>
            <a:pPr>
              <a:buNone/>
            </a:pPr>
            <a:r>
              <a:rPr lang="en-US" sz="2800" dirty="0" smtClean="0"/>
              <a:t>			3x</a:t>
            </a:r>
            <a:r>
              <a:rPr lang="en-US" sz="2800" baseline="-25000" dirty="0" smtClean="0"/>
              <a:t>1</a:t>
            </a:r>
            <a:r>
              <a:rPr lang="en-US" sz="2800" dirty="0" smtClean="0"/>
              <a:t>+ x</a:t>
            </a:r>
            <a:r>
              <a:rPr lang="en-US" sz="2800" baseline="-25000" dirty="0" smtClean="0"/>
              <a:t>2 + </a:t>
            </a:r>
            <a:r>
              <a:rPr lang="en-US" sz="2800" dirty="0" smtClean="0"/>
              <a:t>A</a:t>
            </a:r>
            <a:r>
              <a:rPr lang="en-US" sz="2800" baseline="-25000" dirty="0" smtClean="0"/>
              <a:t>1</a:t>
            </a:r>
            <a:r>
              <a:rPr lang="en-US" sz="2800" dirty="0" smtClean="0"/>
              <a:t>= 3		………….	(4)</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A</a:t>
            </a:r>
            <a:r>
              <a:rPr lang="en-US" sz="2800" baseline="-25000" dirty="0" smtClean="0"/>
              <a:t>2</a:t>
            </a:r>
            <a:r>
              <a:rPr lang="en-US" sz="2800" dirty="0" smtClean="0"/>
              <a:t>= 6	………….	(5)</a:t>
            </a:r>
          </a:p>
          <a:p>
            <a:pPr>
              <a:buNone/>
            </a:pPr>
            <a:r>
              <a:rPr lang="en-US" sz="2800" dirty="0" smtClean="0"/>
              <a:t>			x</a:t>
            </a:r>
            <a:r>
              <a:rPr lang="en-US" sz="2800" baseline="-25000" dirty="0" smtClean="0"/>
              <a:t>1</a:t>
            </a:r>
            <a:r>
              <a:rPr lang="en-US" sz="2800" dirty="0" smtClean="0"/>
              <a:t>+ 2x</a:t>
            </a:r>
            <a:r>
              <a:rPr lang="en-US" sz="2800" baseline="-25000" dirty="0" smtClean="0"/>
              <a:t>2 </a:t>
            </a:r>
            <a:r>
              <a:rPr lang="en-US" sz="2800" dirty="0" smtClean="0"/>
              <a:t>+ S</a:t>
            </a:r>
            <a:r>
              <a:rPr lang="en-US" sz="2800" baseline="-25000" dirty="0" smtClean="0"/>
              <a:t>2 </a:t>
            </a:r>
            <a:r>
              <a:rPr lang="en-US" sz="2800" dirty="0" smtClean="0"/>
              <a:t>= 4		………….	(6)</a:t>
            </a:r>
          </a:p>
          <a:p>
            <a:pPr algn="ctr">
              <a:buNone/>
            </a:pPr>
            <a:r>
              <a:rPr lang="en-US" sz="2800" dirty="0" smtClean="0"/>
              <a:t>x</a:t>
            </a:r>
            <a:r>
              <a:rPr lang="en-US" sz="2800" baseline="-25000" dirty="0" smtClean="0"/>
              <a:t>1, </a:t>
            </a:r>
            <a:r>
              <a:rPr lang="en-US" sz="2800" dirty="0" smtClean="0"/>
              <a:t>x</a:t>
            </a:r>
            <a:r>
              <a:rPr lang="en-US" sz="2800" baseline="-25000" dirty="0" smtClean="0"/>
              <a:t>2</a:t>
            </a:r>
            <a:r>
              <a:rPr lang="en-US" sz="2800" dirty="0" smtClean="0"/>
              <a:t>, S</a:t>
            </a:r>
            <a:r>
              <a:rPr lang="en-US" sz="2800" baseline="-25000" dirty="0" smtClean="0"/>
              <a:t>1</a:t>
            </a:r>
            <a:r>
              <a:rPr lang="en-US" sz="2800" dirty="0" smtClean="0"/>
              <a:t> , S</a:t>
            </a:r>
            <a:r>
              <a:rPr lang="en-US" sz="2800" baseline="-25000" dirty="0" smtClean="0"/>
              <a:t>2</a:t>
            </a:r>
            <a:r>
              <a:rPr lang="en-US" sz="2800" dirty="0" smtClean="0"/>
              <a:t> , A</a:t>
            </a:r>
            <a:r>
              <a:rPr lang="en-US" sz="2800" baseline="-25000" dirty="0" smtClean="0"/>
              <a:t>1</a:t>
            </a:r>
            <a:r>
              <a:rPr lang="en-US" sz="2800" dirty="0" smtClean="0"/>
              <a:t> + A</a:t>
            </a:r>
            <a:r>
              <a:rPr lang="en-US" sz="2800" baseline="-25000" dirty="0" smtClean="0"/>
              <a:t>2 </a:t>
            </a:r>
            <a:r>
              <a:rPr lang="en-US" sz="4400" baseline="-25000" dirty="0" smtClean="0"/>
              <a:t>≥</a:t>
            </a:r>
            <a:r>
              <a:rPr lang="en-US" sz="2800" dirty="0" smtClean="0"/>
              <a:t> 0	</a:t>
            </a:r>
          </a:p>
          <a:p>
            <a:pPr>
              <a:buNone/>
            </a:pPr>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of Artificial Variable</a:t>
            </a:r>
            <a:endParaRPr lang="en-US" dirty="0"/>
          </a:p>
        </p:txBody>
      </p:sp>
      <p:sp>
        <p:nvSpPr>
          <p:cNvPr id="3" name="Content Placeholder 2"/>
          <p:cNvSpPr>
            <a:spLocks noGrp="1"/>
          </p:cNvSpPr>
          <p:nvPr>
            <p:ph sz="quarter" idx="1"/>
          </p:nvPr>
        </p:nvSpPr>
        <p:spPr>
          <a:xfrm>
            <a:off x="301752" y="1752600"/>
            <a:ext cx="8503920" cy="4572000"/>
          </a:xfrm>
        </p:spPr>
        <p:txBody>
          <a:bodyPr>
            <a:normAutofit/>
          </a:bodyPr>
          <a:lstStyle/>
          <a:p>
            <a:pPr>
              <a:buNone/>
            </a:pPr>
            <a:r>
              <a:rPr lang="en-US" sz="2800" dirty="0"/>
              <a:t>Q</a:t>
            </a:r>
            <a:r>
              <a:rPr lang="en-US" sz="2800" dirty="0" smtClean="0"/>
              <a:t>uestions which involve artificial variables can not solve straight away. We have to use following two methods to solve it</a:t>
            </a:r>
          </a:p>
          <a:p>
            <a:pPr>
              <a:buNone/>
            </a:pPr>
            <a:endParaRPr lang="en-US" sz="2800" dirty="0" smtClean="0"/>
          </a:p>
          <a:p>
            <a:pPr marL="514350" lvl="0" indent="-514350">
              <a:buFont typeface="+mj-lt"/>
              <a:buAutoNum type="arabicPeriod"/>
            </a:pPr>
            <a:r>
              <a:rPr lang="en-US" b="1" dirty="0" smtClean="0"/>
              <a:t>Penalty Method or M-Method (Big M Method)</a:t>
            </a:r>
            <a:endParaRPr lang="en-US" dirty="0" smtClean="0"/>
          </a:p>
          <a:p>
            <a:pPr marL="514350" lvl="0" indent="-514350">
              <a:buFont typeface="+mj-lt"/>
              <a:buAutoNum type="arabicPeriod"/>
            </a:pPr>
            <a:r>
              <a:rPr lang="en-US" b="1" dirty="0" smtClean="0"/>
              <a:t>Two Phase Method</a:t>
            </a:r>
          </a:p>
          <a:p>
            <a:pPr marL="514350" lvl="0" indent="-514350" algn="ctr">
              <a:buNone/>
            </a:pPr>
            <a:r>
              <a:rPr lang="en-US" sz="2800" dirty="0" smtClean="0"/>
              <a:t>In this lecture we will solve this problem by </a:t>
            </a:r>
          </a:p>
          <a:p>
            <a:pPr marL="514350" lvl="0" indent="-514350" algn="ctr">
              <a:buNone/>
            </a:pPr>
            <a:r>
              <a:rPr lang="en-US" sz="2800" dirty="0" smtClean="0"/>
              <a:t>Two Phase Method</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by Two Phase Method</a:t>
            </a:r>
            <a:endParaRPr lang="en-US" dirty="0"/>
          </a:p>
        </p:txBody>
      </p:sp>
      <p:sp>
        <p:nvSpPr>
          <p:cNvPr id="3" name="Content Placeholder 2"/>
          <p:cNvSpPr>
            <a:spLocks noGrp="1"/>
          </p:cNvSpPr>
          <p:nvPr>
            <p:ph sz="quarter" idx="1"/>
          </p:nvPr>
        </p:nvSpPr>
        <p:spPr/>
        <p:txBody>
          <a:bodyPr/>
          <a:lstStyle/>
          <a:p>
            <a:pPr>
              <a:buNone/>
            </a:pPr>
            <a:r>
              <a:rPr lang="en-US" sz="3600" b="1" dirty="0" smtClean="0"/>
              <a:t>Phase I:</a:t>
            </a:r>
          </a:p>
          <a:p>
            <a:pPr>
              <a:buNone/>
            </a:pPr>
            <a:r>
              <a:rPr lang="en-US" sz="2800" dirty="0" smtClean="0"/>
              <a:t>In Phase I we introduce artificial objective function Capital “F” as the sum of artificial variables introduced in the constraints. We substitute the values of artificial variables from the constraints and get artificial objective function. </a:t>
            </a:r>
          </a:p>
          <a:p>
            <a:pPr>
              <a:buNone/>
            </a:pPr>
            <a:r>
              <a:rPr lang="en-US" sz="2800" dirty="0" smtClean="0"/>
              <a:t>We have Two artificial variables so the artificial objective function would be as under;</a:t>
            </a:r>
          </a:p>
          <a:p>
            <a:pPr algn="ctr">
              <a:buNone/>
            </a:pPr>
            <a:r>
              <a:rPr lang="en-US" sz="2800" b="1" dirty="0" smtClean="0"/>
              <a:t>F = A1 + A2</a:t>
            </a:r>
            <a:r>
              <a:rPr lang="en-US" sz="2800" dirty="0" smtClean="0"/>
              <a:t>	</a:t>
            </a:r>
          </a:p>
          <a:p>
            <a:pPr>
              <a:buNone/>
            </a:pPr>
            <a:endParaRPr lang="en-US" sz="2800" dirty="0" smtClean="0"/>
          </a:p>
          <a:p>
            <a:pPr>
              <a:buNone/>
            </a:pPr>
            <a:endParaRPr lang="en-US" sz="2800"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Objective Function</a:t>
            </a:r>
            <a:endParaRPr lang="en-US" dirty="0"/>
          </a:p>
        </p:txBody>
      </p:sp>
      <p:sp>
        <p:nvSpPr>
          <p:cNvPr id="3" name="Content Placeholder 2"/>
          <p:cNvSpPr>
            <a:spLocks noGrp="1"/>
          </p:cNvSpPr>
          <p:nvPr>
            <p:ph sz="quarter" idx="1"/>
          </p:nvPr>
        </p:nvSpPr>
        <p:spPr/>
        <p:txBody>
          <a:bodyPr/>
          <a:lstStyle/>
          <a:p>
            <a:r>
              <a:rPr lang="en-US" sz="3200" b="1" dirty="0" smtClean="0"/>
              <a:t>A1</a:t>
            </a:r>
          </a:p>
          <a:p>
            <a:pPr>
              <a:buNone/>
            </a:pPr>
            <a:r>
              <a:rPr lang="en-US" sz="2800" dirty="0" smtClean="0"/>
              <a:t>Use Equation no 4 to find the value of A1</a:t>
            </a:r>
          </a:p>
          <a:p>
            <a:pPr>
              <a:buNone/>
            </a:pPr>
            <a:r>
              <a:rPr lang="en-US" sz="2800" dirty="0" smtClean="0"/>
              <a:t>		3x1+ x2 + A1= 3</a:t>
            </a:r>
          </a:p>
          <a:p>
            <a:pPr>
              <a:buNone/>
            </a:pPr>
            <a:r>
              <a:rPr lang="en-US" sz="2800" dirty="0" smtClean="0"/>
              <a:t>		</a:t>
            </a:r>
            <a:r>
              <a:rPr lang="en-US" sz="2800" dirty="0" smtClean="0">
                <a:solidFill>
                  <a:srgbClr val="C00000"/>
                </a:solidFill>
              </a:rPr>
              <a:t>A1 = 3 - 3x1- x2 </a:t>
            </a:r>
          </a:p>
          <a:p>
            <a:r>
              <a:rPr lang="en-US" sz="3200" b="1" dirty="0" smtClean="0"/>
              <a:t>A2</a:t>
            </a:r>
          </a:p>
          <a:p>
            <a:pPr>
              <a:buNone/>
            </a:pPr>
            <a:r>
              <a:rPr lang="en-US" sz="2800" dirty="0" smtClean="0"/>
              <a:t>Use Equation no 5 to find the value of A2</a:t>
            </a:r>
          </a:p>
          <a:p>
            <a:pPr>
              <a:buNone/>
            </a:pPr>
            <a:r>
              <a:rPr lang="en-US" sz="2800" dirty="0" smtClean="0"/>
              <a:t>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r>
              <a:rPr lang="en-US" sz="2800" dirty="0" smtClean="0"/>
              <a:t>+ A</a:t>
            </a:r>
            <a:r>
              <a:rPr lang="en-US" sz="2800" baseline="-25000" dirty="0" smtClean="0"/>
              <a:t>2</a:t>
            </a:r>
            <a:r>
              <a:rPr lang="en-US" sz="2800" dirty="0" smtClean="0"/>
              <a:t>= 6</a:t>
            </a:r>
          </a:p>
          <a:p>
            <a:pPr>
              <a:buNone/>
            </a:pPr>
            <a:r>
              <a:rPr lang="en-US" sz="2800" dirty="0" smtClean="0"/>
              <a:t>		A</a:t>
            </a:r>
            <a:r>
              <a:rPr lang="en-US" sz="2800" baseline="-25000" dirty="0" smtClean="0"/>
              <a:t>2</a:t>
            </a:r>
            <a:r>
              <a:rPr lang="en-US" sz="2800" dirty="0" smtClean="0"/>
              <a:t>= 6 - 4x</a:t>
            </a:r>
            <a:r>
              <a:rPr lang="en-US" sz="2800" baseline="-25000" dirty="0" smtClean="0"/>
              <a:t>1</a:t>
            </a:r>
            <a:r>
              <a:rPr lang="en-US" sz="2800" dirty="0" smtClean="0"/>
              <a:t>- 3x</a:t>
            </a:r>
            <a:r>
              <a:rPr lang="en-US" sz="2800" baseline="-25000" dirty="0" smtClean="0"/>
              <a:t>2</a:t>
            </a:r>
            <a:r>
              <a:rPr lang="en-US" sz="2800" dirty="0" smtClean="0"/>
              <a:t> + S</a:t>
            </a:r>
            <a:r>
              <a:rPr lang="en-US" sz="2800" baseline="-25000" dirty="0" smtClean="0"/>
              <a:t>1 </a:t>
            </a:r>
            <a:endParaRPr lang="en-US" sz="2800" dirty="0" smtClean="0"/>
          </a:p>
          <a:p>
            <a:pPr>
              <a:buNone/>
            </a:pPr>
            <a:endParaRPr lang="en-US" sz="3200" b="1" dirty="0" smtClean="0"/>
          </a:p>
          <a:p>
            <a:pPr>
              <a:buNone/>
            </a:pPr>
            <a:endParaRPr lang="en-US" sz="2800" b="1"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893</TotalTime>
  <Words>807</Words>
  <Application>Microsoft Office PowerPoint</Application>
  <PresentationFormat>On-screen Show (4:3)</PresentationFormat>
  <Paragraphs>429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Simplex Method</vt:lpstr>
      <vt:lpstr>Two Phase Method</vt:lpstr>
      <vt:lpstr>Illustration</vt:lpstr>
      <vt:lpstr>Inequalities Constraints in Equation Form</vt:lpstr>
      <vt:lpstr>Initial solution</vt:lpstr>
      <vt:lpstr>Artificial Variables</vt:lpstr>
      <vt:lpstr>Solution of Artificial Variable</vt:lpstr>
      <vt:lpstr>Solution by Two Phase Method</vt:lpstr>
      <vt:lpstr>Artificial Objective Function</vt:lpstr>
      <vt:lpstr>Slide 10</vt:lpstr>
      <vt:lpstr>Initial Feasible Solution</vt:lpstr>
      <vt:lpstr>Initial Tableau</vt:lpstr>
      <vt:lpstr>Optimal solution for Artificial objective Function</vt:lpstr>
      <vt:lpstr>Calculation</vt:lpstr>
      <vt:lpstr>Calculation</vt:lpstr>
      <vt:lpstr>Tableau I</vt:lpstr>
      <vt:lpstr>Calculation</vt:lpstr>
      <vt:lpstr>Calculation</vt:lpstr>
      <vt:lpstr>Calculation</vt:lpstr>
      <vt:lpstr>Tableau II</vt:lpstr>
      <vt:lpstr>Phase II</vt:lpstr>
      <vt:lpstr>Calculation</vt:lpstr>
      <vt:lpstr>Calculation</vt:lpstr>
      <vt:lpstr>Calculation</vt:lpstr>
      <vt:lpstr>Tableau</vt:lpstr>
      <vt:lpstr>Optimal Solution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Simplex Method</dc:title>
  <dc:creator>Administrator</dc:creator>
  <cp:lastModifiedBy>NTS</cp:lastModifiedBy>
  <cp:revision>294</cp:revision>
  <dcterms:created xsi:type="dcterms:W3CDTF">2006-08-16T00:00:00Z</dcterms:created>
  <dcterms:modified xsi:type="dcterms:W3CDTF">2013-06-19T14:37:43Z</dcterms:modified>
</cp:coreProperties>
</file>