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305" r:id="rId3"/>
    <p:sldId id="261" r:id="rId4"/>
    <p:sldId id="257" r:id="rId5"/>
    <p:sldId id="258" r:id="rId6"/>
    <p:sldId id="260" r:id="rId7"/>
    <p:sldId id="262" r:id="rId8"/>
    <p:sldId id="263" r:id="rId9"/>
    <p:sldId id="264" r:id="rId10"/>
    <p:sldId id="266" r:id="rId11"/>
    <p:sldId id="268" r:id="rId12"/>
    <p:sldId id="267" r:id="rId13"/>
    <p:sldId id="269" r:id="rId14"/>
    <p:sldId id="270" r:id="rId15"/>
    <p:sldId id="271" r:id="rId16"/>
    <p:sldId id="272" r:id="rId17"/>
    <p:sldId id="273" r:id="rId18"/>
    <p:sldId id="274" r:id="rId19"/>
    <p:sldId id="275" r:id="rId20"/>
    <p:sldId id="299" r:id="rId21"/>
    <p:sldId id="276" r:id="rId22"/>
    <p:sldId id="300" r:id="rId23"/>
    <p:sldId id="278" r:id="rId24"/>
    <p:sldId id="301" r:id="rId25"/>
    <p:sldId id="302" r:id="rId26"/>
    <p:sldId id="277" r:id="rId27"/>
    <p:sldId id="303" r:id="rId28"/>
    <p:sldId id="304" r:id="rId29"/>
    <p:sldId id="279" r:id="rId30"/>
    <p:sldId id="281" r:id="rId31"/>
    <p:sldId id="282" r:id="rId32"/>
    <p:sldId id="283" r:id="rId33"/>
    <p:sldId id="284" r:id="rId34"/>
    <p:sldId id="285" r:id="rId35"/>
    <p:sldId id="286" r:id="rId36"/>
    <p:sldId id="306" r:id="rId37"/>
    <p:sldId id="287" r:id="rId38"/>
    <p:sldId id="288" r:id="rId39"/>
    <p:sldId id="289" r:id="rId40"/>
    <p:sldId id="290" r:id="rId41"/>
    <p:sldId id="291" r:id="rId42"/>
    <p:sldId id="292" r:id="rId43"/>
    <p:sldId id="293" r:id="rId44"/>
    <p:sldId id="294" r:id="rId45"/>
    <p:sldId id="295" r:id="rId46"/>
    <p:sldId id="30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20-Jun-13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20-Jun-13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20-Jun-13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20-Jun-13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Excel_97-2003_Worksheet4.xls"/></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6.xls"/></Relationships>
</file>

<file path=ppt/slides/_rels/slide35.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Microsoft_Office_Excel_97-2003_Worksheet8.xls"/><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Microsoft_Office_Excel_97-2003_Worksheet9.xls"/><Relationship Id="rId2" Type="http://schemas.openxmlformats.org/officeDocument/2006/relationships/slideLayout" Target="../slideLayouts/slideLayout1.xml"/><Relationship Id="rId1" Type="http://schemas.openxmlformats.org/officeDocument/2006/relationships/vmlDrawing" Target="../drawings/vmlDrawing7.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Microsoft_Office_Excel_97-2003_Worksheet10.xls"/><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Microsoft_Office_Excel_97-2003_Worksheet11.xls"/><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Office_Excel_97-2003_Worksheet12.xls"/><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Microsoft_Office_Excel_97-2003_Worksheet13.xls"/><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Office_Excel_97-2003_Worksheet14.xls"/><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Excel_97-2003_Worksheet15.xls"/><Relationship Id="rId2" Type="http://schemas.openxmlformats.org/officeDocument/2006/relationships/slideLayout" Target="../slideLayouts/slideLayout6.xml"/><Relationship Id="rId1" Type="http://schemas.openxmlformats.org/officeDocument/2006/relationships/vmlDrawing" Target="../drawings/vmlDrawing13.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Excel_97-2003_Worksheet16.xls"/><Relationship Id="rId2" Type="http://schemas.openxmlformats.org/officeDocument/2006/relationships/slideLayout" Target="../slideLayouts/slideLayout6.xml"/><Relationship Id="rId1" Type="http://schemas.openxmlformats.org/officeDocument/2006/relationships/vmlDrawing" Target="../drawings/vmlDrawing14.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Transportation Model</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47500" lnSpcReduction="20000"/>
          </a:bodyPr>
          <a:lstStyle/>
          <a:p>
            <a:r>
              <a:rPr lang="en-US" sz="4400" b="1" dirty="0" smtClean="0">
                <a:latin typeface="Times New Roman" pitchFamily="18" charset="0"/>
                <a:cs typeface="Times New Roman" pitchFamily="18" charset="0"/>
              </a:rPr>
              <a:t>Lecture 16</a:t>
            </a:r>
          </a:p>
          <a:p>
            <a:endParaRPr lang="en-US" sz="4400" b="1" dirty="0">
              <a:latin typeface="Times New Roman" pitchFamily="18" charset="0"/>
              <a:cs typeface="Times New Roman" pitchFamily="18" charset="0"/>
            </a:endParaRPr>
          </a:p>
          <a:p>
            <a:r>
              <a:rPr lang="en-US" sz="4400" b="1" dirty="0" smtClean="0">
                <a:latin typeface="Times New Roman" pitchFamily="18" charset="0"/>
                <a:cs typeface="Times New Roman" pitchFamily="18" charset="0"/>
              </a:rPr>
              <a:t>Dr. </a:t>
            </a:r>
            <a:r>
              <a:rPr lang="en-US" sz="4400" b="1" dirty="0" err="1" smtClean="0">
                <a:latin typeface="Times New Roman" pitchFamily="18" charset="0"/>
                <a:cs typeface="Times New Roman" pitchFamily="18" charset="0"/>
              </a:rPr>
              <a:t>Arshad</a:t>
            </a:r>
            <a:r>
              <a:rPr lang="en-US" sz="4400" b="1" dirty="0" smtClean="0">
                <a:latin typeface="Times New Roman" pitchFamily="18" charset="0"/>
                <a:cs typeface="Times New Roman" pitchFamily="18" charset="0"/>
              </a:rPr>
              <a:t> Zaheer</a:t>
            </a:r>
          </a:p>
          <a:p>
            <a:endParaRPr lang="en-US" dirty="0"/>
          </a:p>
          <a:p>
            <a:r>
              <a:rPr lang="en-US" dirty="0" smtClean="0"/>
              <a:t>Source: </a:t>
            </a:r>
            <a:r>
              <a:rPr lang="en-US" dirty="0">
                <a:latin typeface="Times New Roman" pitchFamily="18" charset="0"/>
                <a:cs typeface="Times New Roman" pitchFamily="18" charset="0"/>
              </a:rPr>
              <a:t>Operations </a:t>
            </a:r>
            <a:r>
              <a:rPr lang="en-US" dirty="0" smtClean="0">
                <a:latin typeface="Times New Roman" pitchFamily="18" charset="0"/>
                <a:cs typeface="Times New Roman" pitchFamily="18" charset="0"/>
              </a:rPr>
              <a:t>Research- </a:t>
            </a:r>
            <a:r>
              <a:rPr lang="en-US" dirty="0">
                <a:latin typeface="Times New Roman" pitchFamily="18" charset="0"/>
                <a:cs typeface="Times New Roman" pitchFamily="18" charset="0"/>
              </a:rPr>
              <a:t>An Introduction by Hamdy A. </a:t>
            </a:r>
            <a:r>
              <a:rPr lang="en-US" dirty="0" smtClean="0">
                <a:latin typeface="Times New Roman" pitchFamily="18" charset="0"/>
                <a:cs typeface="Times New Roman" pitchFamily="18" charset="0"/>
              </a:rPr>
              <a:t>Taha, 8</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09600" y="457200"/>
            <a:ext cx="7772400" cy="14478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Formulating Transportation Problems</a:t>
            </a:r>
          </a:p>
        </p:txBody>
      </p:sp>
      <p:sp>
        <p:nvSpPr>
          <p:cNvPr id="19459" name="Rectangle 3"/>
          <p:cNvSpPr>
            <a:spLocks noGrp="1" noChangeArrowheads="1"/>
          </p:cNvSpPr>
          <p:nvPr>
            <p:ph type="subTitle" idx="1"/>
          </p:nvPr>
        </p:nvSpPr>
        <p:spPr>
          <a:xfrm>
            <a:off x="685800" y="2209800"/>
            <a:ext cx="7696200" cy="4038600"/>
          </a:xfrm>
        </p:spPr>
        <p:txBody>
          <a:bodyPr>
            <a:noAutofit/>
          </a:bodyPr>
          <a:lstStyle/>
          <a:p>
            <a:pPr algn="l" eaLnBrk="1" hangingPunct="1"/>
            <a:r>
              <a:rPr lang="en-US" b="1" dirty="0" smtClean="0">
                <a:solidFill>
                  <a:schemeClr val="tx1"/>
                </a:solidFill>
                <a:latin typeface="Times New Roman" pitchFamily="18" charset="0"/>
                <a:cs typeface="Times New Roman" pitchFamily="18" charset="0"/>
              </a:rPr>
              <a:t>Lets take an example to describe the procedure of formulation of problem;</a:t>
            </a:r>
          </a:p>
          <a:p>
            <a:pPr eaLnBrk="1" hangingPunct="1"/>
            <a:r>
              <a:rPr lang="en-US" b="1" dirty="0" smtClean="0">
                <a:solidFill>
                  <a:schemeClr val="tx1"/>
                </a:solidFill>
                <a:latin typeface="Times New Roman" pitchFamily="18" charset="0"/>
                <a:cs typeface="Times New Roman" pitchFamily="18" charset="0"/>
              </a:rPr>
              <a:t>Example 1: </a:t>
            </a:r>
          </a:p>
          <a:p>
            <a:pPr algn="l" eaLnBrk="1" hangingPunct="1"/>
            <a:r>
              <a:rPr lang="en-US" b="1" dirty="0" err="1" smtClean="0">
                <a:solidFill>
                  <a:schemeClr val="tx1"/>
                </a:solidFill>
                <a:latin typeface="Times New Roman" pitchFamily="18" charset="0"/>
                <a:cs typeface="Times New Roman" pitchFamily="18" charset="0"/>
              </a:rPr>
              <a:t>Powerco</a:t>
            </a:r>
            <a:r>
              <a:rPr lang="en-US" b="1" dirty="0" smtClean="0">
                <a:solidFill>
                  <a:schemeClr val="tx1"/>
                </a:solidFill>
                <a:latin typeface="Times New Roman" pitchFamily="18" charset="0"/>
                <a:cs typeface="Times New Roman" pitchFamily="18" charset="0"/>
              </a:rPr>
              <a:t> has three electric power plants that supply the electric needs of four cities.</a:t>
            </a:r>
          </a:p>
          <a:p>
            <a:pPr algn="l" eaLnBrk="1" hangingPunct="1">
              <a:buFont typeface="Wingdings" pitchFamily="2" charset="2"/>
              <a:buChar char="q"/>
            </a:pPr>
            <a:r>
              <a:rPr lang="en-US" b="1" dirty="0" smtClean="0">
                <a:solidFill>
                  <a:schemeClr val="tx1"/>
                </a:solidFill>
                <a:latin typeface="Times New Roman" pitchFamily="18" charset="0"/>
                <a:cs typeface="Times New Roman" pitchFamily="18" charset="0"/>
              </a:rPr>
              <a:t> The associated supply of each plant and demand of each city is given in the table 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style>
          <a:lnRef idx="1">
            <a:schemeClr val="accent5"/>
          </a:lnRef>
          <a:fillRef idx="2">
            <a:schemeClr val="accent5"/>
          </a:fillRef>
          <a:effectRef idx="1">
            <a:schemeClr val="accent5"/>
          </a:effectRef>
          <a:fontRef idx="minor">
            <a:schemeClr val="dk1"/>
          </a:fontRef>
        </p:style>
        <p:txBody>
          <a:bodyPr/>
          <a:lstStyle/>
          <a:p>
            <a:pPr eaLnBrk="1" hangingPunct="1"/>
            <a:r>
              <a:rPr lang="en-US" sz="3200" dirty="0" smtClean="0"/>
              <a:t>Table 1. Shipping costs, Supply, and Demand for </a:t>
            </a:r>
            <a:r>
              <a:rPr lang="en-US" sz="3200" dirty="0" err="1" smtClean="0"/>
              <a:t>Powerco</a:t>
            </a:r>
            <a:r>
              <a:rPr lang="en-US" sz="3200" dirty="0" smtClean="0"/>
              <a:t> Example</a:t>
            </a:r>
          </a:p>
        </p:txBody>
      </p:sp>
      <p:graphicFrame>
        <p:nvGraphicFramePr>
          <p:cNvPr id="17505" name="Group 97"/>
          <p:cNvGraphicFramePr>
            <a:graphicFrameLocks noGrp="1"/>
          </p:cNvGraphicFramePr>
          <p:nvPr/>
        </p:nvGraphicFramePr>
        <p:xfrm>
          <a:off x="609600" y="2133600"/>
          <a:ext cx="8077200" cy="3568383"/>
        </p:xfrm>
        <a:graphic>
          <a:graphicData uri="http://schemas.openxmlformats.org/drawingml/2006/table">
            <a:tbl>
              <a:tblPr/>
              <a:tblGrid>
                <a:gridCol w="1981200"/>
                <a:gridCol w="990600"/>
                <a:gridCol w="1066800"/>
                <a:gridCol w="1066800"/>
                <a:gridCol w="990600"/>
                <a:gridCol w="1981200"/>
              </a:tblGrid>
              <a:tr h="5334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charset="0"/>
                        </a:rPr>
                        <a:t>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charset="0"/>
                        </a:rPr>
                        <a:t>Destination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58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City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City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City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City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Supply (Million kwh)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Plant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Plant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Plant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charset="0"/>
                        </a:rPr>
                        <a:t>Demand (Million kwh)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53" name="Text Box 99"/>
          <p:cNvSpPr txBox="1">
            <a:spLocks noChangeArrowheads="1"/>
          </p:cNvSpPr>
          <p:nvPr/>
        </p:nvSpPr>
        <p:spPr bwMode="auto">
          <a:xfrm>
            <a:off x="1660525" y="5908675"/>
            <a:ext cx="6416675" cy="457200"/>
          </a:xfrm>
          <a:prstGeom prst="rect">
            <a:avLst/>
          </a:prstGeom>
          <a:noFill/>
          <a:ln w="9525">
            <a:noFill/>
            <a:miter lim="800000"/>
            <a:headEnd/>
            <a:tailEnd/>
          </a:ln>
        </p:spPr>
        <p:txBody>
          <a:bodyPr>
            <a:spAutoFit/>
          </a:bodyPr>
          <a:lstStyle/>
          <a:p>
            <a:endParaRPr lang="en-US"/>
          </a:p>
        </p:txBody>
      </p:sp>
      <p:sp>
        <p:nvSpPr>
          <p:cNvPr id="21554" name="Text Box 100"/>
          <p:cNvSpPr txBox="1">
            <a:spLocks noChangeArrowheads="1"/>
          </p:cNvSpPr>
          <p:nvPr/>
        </p:nvSpPr>
        <p:spPr bwMode="auto">
          <a:xfrm>
            <a:off x="2438400" y="5791200"/>
            <a:ext cx="3641725" cy="47705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2500" b="1" dirty="0">
                <a:latin typeface="Times New Roman" pitchFamily="18" charset="0"/>
                <a:cs typeface="Times New Roman" pitchFamily="18" charset="0"/>
              </a:rPr>
              <a:t>Transportation Tableau</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1"/>
          </p:nvPr>
        </p:nvSpPr>
        <p:spPr>
          <a:xfrm>
            <a:off x="609600" y="2133600"/>
            <a:ext cx="7772400" cy="4114800"/>
          </a:xfrm>
        </p:spPr>
        <p:txBody>
          <a:bodyPr>
            <a:normAutofit/>
          </a:bodyPr>
          <a:lstStyle/>
          <a:p>
            <a:pPr algn="just" eaLnBrk="1" hangingPunct="1"/>
            <a:r>
              <a:rPr lang="en-US" b="1" dirty="0" smtClean="0">
                <a:solidFill>
                  <a:schemeClr val="tx1"/>
                </a:solidFill>
                <a:latin typeface="Times New Roman" pitchFamily="18" charset="0"/>
                <a:cs typeface="Times New Roman" pitchFamily="18" charset="0"/>
              </a:rPr>
              <a:t>A transportation problem is specified by the supply, the demand, and the shipping costs. So the relevant data can be summarized in a transportation tableau. The transportation tableau implicitly expresses the supply and demand constraints and the shipping cost between each demand and supply point.</a:t>
            </a:r>
          </a:p>
        </p:txBody>
      </p:sp>
      <p:sp>
        <p:nvSpPr>
          <p:cNvPr id="6" name="Rectangle 2"/>
          <p:cNvSpPr>
            <a:spLocks noGrp="1" noChangeArrowheads="1"/>
          </p:cNvSpPr>
          <p:nvPr>
            <p:ph type="ctrTitle"/>
          </p:nvPr>
        </p:nvSpPr>
        <p:spPr>
          <a:xfrm>
            <a:off x="609600" y="457200"/>
            <a:ext cx="7772400" cy="14478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Formulating Transportation Problems (Cont.)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subTitle" idx="1"/>
          </p:nvPr>
        </p:nvSpPr>
        <p:spPr>
          <a:xfrm>
            <a:off x="533400" y="2590800"/>
            <a:ext cx="7848600" cy="3886200"/>
          </a:xfrm>
        </p:spPr>
        <p:txBody>
          <a:bodyPr>
            <a:noAutofit/>
          </a:bodyPr>
          <a:lstStyle/>
          <a:p>
            <a:pPr marL="609600" indent="-609600" algn="l" eaLnBrk="1" hangingPunct="1"/>
            <a:r>
              <a:rPr lang="en-US" b="1" dirty="0" smtClean="0">
                <a:solidFill>
                  <a:schemeClr val="tx1"/>
                </a:solidFill>
                <a:latin typeface="Times New Roman" pitchFamily="18" charset="0"/>
                <a:cs typeface="Times New Roman" pitchFamily="18" charset="0"/>
              </a:rPr>
              <a:t>Decision Variable:</a:t>
            </a:r>
          </a:p>
          <a:p>
            <a:pPr marL="609600" indent="-609600" algn="l" eaLnBrk="1" hangingPunct="1"/>
            <a:r>
              <a:rPr lang="en-US" dirty="0" smtClean="0">
                <a:solidFill>
                  <a:schemeClr val="tx1"/>
                </a:solidFill>
                <a:latin typeface="Times New Roman" pitchFamily="18" charset="0"/>
                <a:cs typeface="Times New Roman" pitchFamily="18" charset="0"/>
              </a:rPr>
              <a:t>	Since we have to determine how much electricity is sent from each plant to each city;</a:t>
            </a:r>
          </a:p>
          <a:p>
            <a:pPr marL="609600" indent="-609600" algn="l" eaLnBrk="1" hangingPunct="1">
              <a:buFont typeface="Wingdings" pitchFamily="2" charset="2"/>
              <a:buChar char="q"/>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X</a:t>
            </a:r>
            <a:r>
              <a:rPr lang="en-US" baseline="-25000" dirty="0" err="1" smtClean="0">
                <a:solidFill>
                  <a:schemeClr val="tx1"/>
                </a:solidFill>
                <a:latin typeface="Times New Roman" pitchFamily="18" charset="0"/>
                <a:cs typeface="Times New Roman" pitchFamily="18" charset="0"/>
              </a:rPr>
              <a:t>ij</a:t>
            </a:r>
            <a:r>
              <a:rPr lang="en-US" baseline="-2500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Amount of electricity produced at plant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and sent to city j</a:t>
            </a:r>
          </a:p>
          <a:p>
            <a:pPr marL="609600" indent="-609600" algn="l" eaLnBrk="1" hangingPunct="1">
              <a:buFont typeface="Wingdings" pitchFamily="2" charset="2"/>
              <a:buChar char="q"/>
            </a:pPr>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14</a:t>
            </a:r>
            <a:r>
              <a:rPr lang="en-US" dirty="0" smtClean="0">
                <a:solidFill>
                  <a:schemeClr val="tx1"/>
                </a:solidFill>
                <a:latin typeface="Times New Roman" pitchFamily="18" charset="0"/>
                <a:cs typeface="Times New Roman" pitchFamily="18" charset="0"/>
              </a:rPr>
              <a:t> = Amount of electricity produced at plant 1 and sent to city 4</a:t>
            </a:r>
          </a:p>
        </p:txBody>
      </p:sp>
      <p:sp>
        <p:nvSpPr>
          <p:cNvPr id="5" name="Rectangle 2"/>
          <p:cNvSpPr txBox="1">
            <a:spLocks noChangeArrowheads="1"/>
          </p:cNvSpPr>
          <p:nvPr/>
        </p:nvSpPr>
        <p:spPr>
          <a:xfrm>
            <a:off x="609600" y="457200"/>
            <a:ext cx="7772400" cy="14478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chemeClr val="dk1"/>
                </a:solidFill>
                <a:effectLst/>
                <a:uLnTx/>
                <a:uFillTx/>
                <a:latin typeface="Times New Roman" pitchFamily="18" charset="0"/>
                <a:ea typeface="+mn-ea"/>
                <a:cs typeface="Times New Roman" pitchFamily="18" charset="0"/>
              </a:rPr>
              <a:t>Formulating Transportation Problems (Cont.)</a:t>
            </a:r>
            <a:endPar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endParaRPr>
          </a:p>
        </p:txBody>
      </p:sp>
      <p:sp>
        <p:nvSpPr>
          <p:cNvPr id="7" name="TextBox 6"/>
          <p:cNvSpPr txBox="1"/>
          <p:nvPr/>
        </p:nvSpPr>
        <p:spPr>
          <a:xfrm>
            <a:off x="2514600" y="1905000"/>
            <a:ext cx="3733800" cy="61555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3400" b="1" dirty="0" smtClean="0">
                <a:latin typeface="Times New Roman" pitchFamily="18" charset="0"/>
                <a:cs typeface="Times New Roman" pitchFamily="18" charset="0"/>
              </a:rPr>
              <a:t>Solution</a:t>
            </a:r>
            <a:endParaRPr lang="en-US" sz="3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533400"/>
            <a:ext cx="7772400" cy="1143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Objective function</a:t>
            </a:r>
          </a:p>
        </p:txBody>
      </p:sp>
      <p:sp>
        <p:nvSpPr>
          <p:cNvPr id="23555" name="Rectangle 3"/>
          <p:cNvSpPr>
            <a:spLocks noGrp="1" noChangeArrowheads="1"/>
          </p:cNvSpPr>
          <p:nvPr>
            <p:ph type="subTitle" idx="1"/>
          </p:nvPr>
        </p:nvSpPr>
        <p:spPr>
          <a:xfrm>
            <a:off x="685800" y="1905000"/>
            <a:ext cx="7772400" cy="4572000"/>
          </a:xfrm>
        </p:spPr>
        <p:txBody>
          <a:bodyPr>
            <a:normAutofit/>
          </a:bodyPr>
          <a:lstStyle/>
          <a:p>
            <a:pPr algn="l" eaLnBrk="1" hangingPunct="1"/>
            <a:r>
              <a:rPr lang="en-US" dirty="0" smtClean="0">
                <a:solidFill>
                  <a:schemeClr val="tx1"/>
                </a:solidFill>
                <a:latin typeface="Times New Roman" pitchFamily="18" charset="0"/>
                <a:cs typeface="Times New Roman" pitchFamily="18" charset="0"/>
              </a:rPr>
              <a:t>Since we want to minimize the total cost of shipping from plants to cities;</a:t>
            </a:r>
          </a:p>
          <a:p>
            <a:pPr algn="l"/>
            <a:r>
              <a:rPr lang="en-US" dirty="0" smtClean="0">
                <a:solidFill>
                  <a:schemeClr val="tx1"/>
                </a:solidFill>
                <a:latin typeface="Times New Roman" pitchFamily="18" charset="0"/>
                <a:cs typeface="Times New Roman" pitchFamily="18" charset="0"/>
              </a:rPr>
              <a:t>Minimize Z =  ∑ </a:t>
            </a:r>
            <a:r>
              <a:rPr lang="en-US" dirty="0" err="1" smtClean="0">
                <a:solidFill>
                  <a:schemeClr val="tx1"/>
                </a:solidFill>
                <a:latin typeface="Times New Roman" pitchFamily="18" charset="0"/>
                <a:cs typeface="Times New Roman" pitchFamily="18" charset="0"/>
              </a:rPr>
              <a:t>Cij</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Xij</a:t>
            </a:r>
            <a:endParaRPr lang="en-US"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Minimize Z = 8X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+6X</a:t>
            </a:r>
            <a:r>
              <a:rPr lang="en-US" baseline="-25000" dirty="0" smtClean="0">
                <a:solidFill>
                  <a:schemeClr val="tx1"/>
                </a:solidFill>
                <a:latin typeface="Times New Roman" pitchFamily="18" charset="0"/>
                <a:cs typeface="Times New Roman" pitchFamily="18" charset="0"/>
              </a:rPr>
              <a:t>12</a:t>
            </a:r>
            <a:r>
              <a:rPr lang="en-US" dirty="0" smtClean="0">
                <a:solidFill>
                  <a:schemeClr val="tx1"/>
                </a:solidFill>
                <a:latin typeface="Times New Roman" pitchFamily="18" charset="0"/>
                <a:cs typeface="Times New Roman" pitchFamily="18" charset="0"/>
              </a:rPr>
              <a:t>+10X</a:t>
            </a:r>
            <a:r>
              <a:rPr lang="en-US" baseline="-25000" dirty="0" smtClean="0">
                <a:solidFill>
                  <a:schemeClr val="tx1"/>
                </a:solidFill>
                <a:latin typeface="Times New Roman" pitchFamily="18" charset="0"/>
                <a:cs typeface="Times New Roman" pitchFamily="18" charset="0"/>
              </a:rPr>
              <a:t>13</a:t>
            </a:r>
            <a:r>
              <a:rPr lang="en-US" dirty="0" smtClean="0">
                <a:solidFill>
                  <a:schemeClr val="tx1"/>
                </a:solidFill>
                <a:latin typeface="Times New Roman" pitchFamily="18" charset="0"/>
                <a:cs typeface="Times New Roman" pitchFamily="18" charset="0"/>
              </a:rPr>
              <a:t>+9X</a:t>
            </a:r>
            <a:r>
              <a:rPr lang="en-US" baseline="-25000" dirty="0" smtClean="0">
                <a:solidFill>
                  <a:schemeClr val="tx1"/>
                </a:solidFill>
                <a:latin typeface="Times New Roman" pitchFamily="18" charset="0"/>
                <a:cs typeface="Times New Roman" pitchFamily="18" charset="0"/>
              </a:rPr>
              <a:t>14</a:t>
            </a:r>
          </a:p>
          <a:p>
            <a:pPr algn="l" eaLnBrk="1" hangingPunct="1"/>
            <a:r>
              <a:rPr lang="en-US" dirty="0" smtClean="0">
                <a:solidFill>
                  <a:schemeClr val="tx1"/>
                </a:solidFill>
                <a:latin typeface="Times New Roman" pitchFamily="18" charset="0"/>
                <a:cs typeface="Times New Roman" pitchFamily="18" charset="0"/>
              </a:rPr>
              <a:t>		+9X</a:t>
            </a:r>
            <a:r>
              <a:rPr lang="en-US" baseline="-25000" dirty="0" smtClean="0">
                <a:solidFill>
                  <a:schemeClr val="tx1"/>
                </a:solidFill>
                <a:latin typeface="Times New Roman" pitchFamily="18" charset="0"/>
                <a:cs typeface="Times New Roman" pitchFamily="18" charset="0"/>
              </a:rPr>
              <a:t>21</a:t>
            </a:r>
            <a:r>
              <a:rPr lang="en-US" dirty="0" smtClean="0">
                <a:solidFill>
                  <a:schemeClr val="tx1"/>
                </a:solidFill>
                <a:latin typeface="Times New Roman" pitchFamily="18" charset="0"/>
                <a:cs typeface="Times New Roman" pitchFamily="18" charset="0"/>
              </a:rPr>
              <a:t>+12X</a:t>
            </a:r>
            <a:r>
              <a:rPr lang="en-US" baseline="-25000" dirty="0" smtClean="0">
                <a:solidFill>
                  <a:schemeClr val="tx1"/>
                </a:solidFill>
                <a:latin typeface="Times New Roman" pitchFamily="18" charset="0"/>
                <a:cs typeface="Times New Roman" pitchFamily="18" charset="0"/>
              </a:rPr>
              <a:t>22</a:t>
            </a:r>
            <a:r>
              <a:rPr lang="en-US" dirty="0" smtClean="0">
                <a:solidFill>
                  <a:schemeClr val="tx1"/>
                </a:solidFill>
                <a:latin typeface="Times New Roman" pitchFamily="18" charset="0"/>
                <a:cs typeface="Times New Roman" pitchFamily="18" charset="0"/>
              </a:rPr>
              <a:t>+13X</a:t>
            </a:r>
            <a:r>
              <a:rPr lang="en-US" baseline="-25000" dirty="0" smtClean="0">
                <a:solidFill>
                  <a:schemeClr val="tx1"/>
                </a:solidFill>
                <a:latin typeface="Times New Roman" pitchFamily="18" charset="0"/>
                <a:cs typeface="Times New Roman" pitchFamily="18" charset="0"/>
              </a:rPr>
              <a:t>23</a:t>
            </a:r>
            <a:r>
              <a:rPr lang="en-US" dirty="0" smtClean="0">
                <a:solidFill>
                  <a:schemeClr val="tx1"/>
                </a:solidFill>
                <a:latin typeface="Times New Roman" pitchFamily="18" charset="0"/>
                <a:cs typeface="Times New Roman" pitchFamily="18" charset="0"/>
              </a:rPr>
              <a:t>+7X</a:t>
            </a:r>
            <a:r>
              <a:rPr lang="en-US" baseline="-25000" dirty="0" smtClean="0">
                <a:solidFill>
                  <a:schemeClr val="tx1"/>
                </a:solidFill>
                <a:latin typeface="Times New Roman" pitchFamily="18" charset="0"/>
                <a:cs typeface="Times New Roman" pitchFamily="18" charset="0"/>
              </a:rPr>
              <a:t>24</a:t>
            </a:r>
          </a:p>
          <a:p>
            <a:pPr algn="l" eaLnBrk="1" hangingPunct="1"/>
            <a:r>
              <a:rPr lang="en-US" dirty="0" smtClean="0">
                <a:solidFill>
                  <a:schemeClr val="tx1"/>
                </a:solidFill>
                <a:latin typeface="Times New Roman" pitchFamily="18" charset="0"/>
                <a:cs typeface="Times New Roman" pitchFamily="18" charset="0"/>
              </a:rPr>
              <a:t>		+14X</a:t>
            </a:r>
            <a:r>
              <a:rPr lang="en-US" baseline="-25000" dirty="0" smtClean="0">
                <a:solidFill>
                  <a:schemeClr val="tx1"/>
                </a:solidFill>
                <a:latin typeface="Times New Roman" pitchFamily="18" charset="0"/>
                <a:cs typeface="Times New Roman" pitchFamily="18" charset="0"/>
              </a:rPr>
              <a:t>31</a:t>
            </a:r>
            <a:r>
              <a:rPr lang="en-US" dirty="0" smtClean="0">
                <a:solidFill>
                  <a:schemeClr val="tx1"/>
                </a:solidFill>
                <a:latin typeface="Times New Roman" pitchFamily="18" charset="0"/>
                <a:cs typeface="Times New Roman" pitchFamily="18" charset="0"/>
              </a:rPr>
              <a:t>+9X</a:t>
            </a:r>
            <a:r>
              <a:rPr lang="en-US" baseline="-25000" dirty="0" smtClean="0">
                <a:solidFill>
                  <a:schemeClr val="tx1"/>
                </a:solidFill>
                <a:latin typeface="Times New Roman" pitchFamily="18" charset="0"/>
                <a:cs typeface="Times New Roman" pitchFamily="18" charset="0"/>
              </a:rPr>
              <a:t>32</a:t>
            </a:r>
            <a:r>
              <a:rPr lang="en-US" dirty="0" smtClean="0">
                <a:solidFill>
                  <a:schemeClr val="tx1"/>
                </a:solidFill>
                <a:latin typeface="Times New Roman" pitchFamily="18" charset="0"/>
                <a:cs typeface="Times New Roman" pitchFamily="18" charset="0"/>
              </a:rPr>
              <a:t>+16X</a:t>
            </a:r>
            <a:r>
              <a:rPr lang="en-US" baseline="-25000" dirty="0" smtClean="0">
                <a:solidFill>
                  <a:schemeClr val="tx1"/>
                </a:solidFill>
                <a:latin typeface="Times New Roman" pitchFamily="18" charset="0"/>
                <a:cs typeface="Times New Roman" pitchFamily="18" charset="0"/>
              </a:rPr>
              <a:t>33</a:t>
            </a:r>
            <a:r>
              <a:rPr lang="en-US" dirty="0" smtClean="0">
                <a:solidFill>
                  <a:schemeClr val="tx1"/>
                </a:solidFill>
                <a:latin typeface="Times New Roman" pitchFamily="18" charset="0"/>
                <a:cs typeface="Times New Roman" pitchFamily="18" charset="0"/>
              </a:rPr>
              <a:t>+5X</a:t>
            </a:r>
            <a:r>
              <a:rPr lang="en-US" baseline="-25000" dirty="0" smtClean="0">
                <a:solidFill>
                  <a:schemeClr val="tx1"/>
                </a:solidFill>
                <a:latin typeface="Times New Roman" pitchFamily="18" charset="0"/>
                <a:cs typeface="Times New Roman" pitchFamily="18" charset="0"/>
              </a:rPr>
              <a:t>34</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09600" y="381000"/>
            <a:ext cx="7772400" cy="1143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Supply Constraints</a:t>
            </a:r>
          </a:p>
        </p:txBody>
      </p:sp>
      <p:sp>
        <p:nvSpPr>
          <p:cNvPr id="24579" name="Rectangle 3"/>
          <p:cNvSpPr>
            <a:spLocks noGrp="1" noChangeArrowheads="1"/>
          </p:cNvSpPr>
          <p:nvPr>
            <p:ph type="subTitle" idx="1"/>
          </p:nvPr>
        </p:nvSpPr>
        <p:spPr>
          <a:xfrm>
            <a:off x="609600" y="1447800"/>
            <a:ext cx="7924800" cy="4953000"/>
          </a:xfrm>
        </p:spPr>
        <p:txBody>
          <a:bodyPr>
            <a:normAutofit/>
          </a:bodyPr>
          <a:lstStyle/>
          <a:p>
            <a:pPr algn="l" eaLnBrk="1" hangingPunct="1"/>
            <a:r>
              <a:rPr lang="en-US" dirty="0" smtClean="0">
                <a:solidFill>
                  <a:schemeClr val="tx1"/>
                </a:solidFill>
                <a:latin typeface="Times New Roman" pitchFamily="18" charset="0"/>
                <a:cs typeface="Times New Roman" pitchFamily="18" charset="0"/>
              </a:rPr>
              <a:t>Since each supply point has a limited production capacity;</a:t>
            </a:r>
          </a:p>
          <a:p>
            <a:pPr algn="l" eaLnBrk="1" hangingPunct="1"/>
            <a:endParaRPr lang="en-US"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12</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13</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14 </a:t>
            </a:r>
            <a:r>
              <a:rPr lang="en-US" dirty="0" smtClean="0">
                <a:solidFill>
                  <a:schemeClr val="tx1"/>
                </a:solidFill>
                <a:latin typeface="Times New Roman" pitchFamily="18" charset="0"/>
                <a:cs typeface="Times New Roman" pitchFamily="18" charset="0"/>
              </a:rPr>
              <a:t>&lt;= 35</a:t>
            </a: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21</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22</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23</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24 </a:t>
            </a:r>
            <a:r>
              <a:rPr lang="en-US" dirty="0" smtClean="0">
                <a:solidFill>
                  <a:schemeClr val="tx1"/>
                </a:solidFill>
                <a:latin typeface="Times New Roman" pitchFamily="18" charset="0"/>
                <a:cs typeface="Times New Roman" pitchFamily="18" charset="0"/>
              </a:rPr>
              <a:t>&lt;= 50</a:t>
            </a:r>
            <a:endParaRPr lang="en-US" baseline="-25000"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31</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32</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33</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34 </a:t>
            </a:r>
            <a:r>
              <a:rPr lang="en-US" dirty="0" smtClean="0">
                <a:solidFill>
                  <a:schemeClr val="tx1"/>
                </a:solidFill>
                <a:latin typeface="Times New Roman" pitchFamily="18" charset="0"/>
                <a:cs typeface="Times New Roman" pitchFamily="18" charset="0"/>
              </a:rPr>
              <a:t>&lt;= 40</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381000"/>
            <a:ext cx="7772400" cy="1143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Demand Constraints</a:t>
            </a:r>
          </a:p>
        </p:txBody>
      </p:sp>
      <p:sp>
        <p:nvSpPr>
          <p:cNvPr id="25603" name="Rectangle 3"/>
          <p:cNvSpPr>
            <a:spLocks noGrp="1" noChangeArrowheads="1"/>
          </p:cNvSpPr>
          <p:nvPr>
            <p:ph type="subTitle" idx="1"/>
          </p:nvPr>
        </p:nvSpPr>
        <p:spPr>
          <a:xfrm>
            <a:off x="609600" y="1447800"/>
            <a:ext cx="7924800" cy="5029200"/>
          </a:xfrm>
        </p:spPr>
        <p:txBody>
          <a:bodyPr>
            <a:normAutofit/>
          </a:bodyPr>
          <a:lstStyle/>
          <a:p>
            <a:pPr algn="l" eaLnBrk="1" hangingPunct="1"/>
            <a:r>
              <a:rPr lang="en-US" dirty="0" smtClean="0">
                <a:solidFill>
                  <a:schemeClr val="tx1"/>
                </a:solidFill>
                <a:latin typeface="Times New Roman" pitchFamily="18" charset="0"/>
                <a:cs typeface="Times New Roman" pitchFamily="18" charset="0"/>
              </a:rPr>
              <a:t>The company is required to meet the demand of different destinations represented in the form of inequalities as;</a:t>
            </a:r>
          </a:p>
          <a:p>
            <a:pPr algn="l" eaLnBrk="1" hangingPunct="1"/>
            <a:endParaRPr lang="en-US"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21</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31 </a:t>
            </a:r>
            <a:r>
              <a:rPr lang="en-US" dirty="0" smtClean="0">
                <a:solidFill>
                  <a:schemeClr val="tx1"/>
                </a:solidFill>
                <a:latin typeface="Times New Roman" pitchFamily="18" charset="0"/>
                <a:cs typeface="Times New Roman" pitchFamily="18" charset="0"/>
              </a:rPr>
              <a:t>&gt;= 45</a:t>
            </a: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12</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22</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32 </a:t>
            </a:r>
            <a:r>
              <a:rPr lang="en-US" dirty="0" smtClean="0">
                <a:solidFill>
                  <a:schemeClr val="tx1"/>
                </a:solidFill>
                <a:latin typeface="Times New Roman" pitchFamily="18" charset="0"/>
                <a:cs typeface="Times New Roman" pitchFamily="18" charset="0"/>
              </a:rPr>
              <a:t>&gt;= 20</a:t>
            </a:r>
            <a:endParaRPr lang="en-US" baseline="-25000"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13</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23</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33 </a:t>
            </a:r>
            <a:r>
              <a:rPr lang="en-US" dirty="0" smtClean="0">
                <a:solidFill>
                  <a:schemeClr val="tx1"/>
                </a:solidFill>
                <a:latin typeface="Times New Roman" pitchFamily="18" charset="0"/>
                <a:cs typeface="Times New Roman" pitchFamily="18" charset="0"/>
              </a:rPr>
              <a:t>&gt;= 30</a:t>
            </a:r>
          </a:p>
          <a:p>
            <a:pPr algn="l" eaLnBrk="1" hangingPunct="1"/>
            <a:r>
              <a:rPr lang="en-US" dirty="0" smtClean="0">
                <a:solidFill>
                  <a:schemeClr val="tx1"/>
                </a:solidFill>
                <a:latin typeface="Times New Roman" pitchFamily="18" charset="0"/>
                <a:cs typeface="Times New Roman" pitchFamily="18" charset="0"/>
              </a:rPr>
              <a:t>	X</a:t>
            </a:r>
            <a:r>
              <a:rPr lang="en-US" baseline="-25000" dirty="0" smtClean="0">
                <a:solidFill>
                  <a:schemeClr val="tx1"/>
                </a:solidFill>
                <a:latin typeface="Times New Roman" pitchFamily="18" charset="0"/>
                <a:cs typeface="Times New Roman" pitchFamily="18" charset="0"/>
              </a:rPr>
              <a:t>14</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24</a:t>
            </a:r>
            <a:r>
              <a:rPr lang="en-US" dirty="0" smtClean="0">
                <a:solidFill>
                  <a:schemeClr val="tx1"/>
                </a:solidFill>
                <a:latin typeface="Times New Roman" pitchFamily="18" charset="0"/>
                <a:cs typeface="Times New Roman" pitchFamily="18" charset="0"/>
              </a:rPr>
              <a:t>+X</a:t>
            </a:r>
            <a:r>
              <a:rPr lang="en-US" baseline="-25000" dirty="0" smtClean="0">
                <a:solidFill>
                  <a:schemeClr val="tx1"/>
                </a:solidFill>
                <a:latin typeface="Times New Roman" pitchFamily="18" charset="0"/>
                <a:cs typeface="Times New Roman" pitchFamily="18" charset="0"/>
              </a:rPr>
              <a:t>34 </a:t>
            </a:r>
            <a:r>
              <a:rPr lang="en-US" dirty="0" smtClean="0">
                <a:solidFill>
                  <a:schemeClr val="tx1"/>
                </a:solidFill>
                <a:latin typeface="Times New Roman" pitchFamily="18" charset="0"/>
                <a:cs typeface="Times New Roman" pitchFamily="18" charset="0"/>
              </a:rPr>
              <a:t>&gt;= 30</a:t>
            </a:r>
          </a:p>
          <a:p>
            <a:pPr eaLnBrk="1" hangingPunct="1"/>
            <a:endParaRPr lang="en-US"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ctrTitle"/>
          </p:nvPr>
        </p:nvSpPr>
        <p:spPr>
          <a:xfrm>
            <a:off x="609600" y="457200"/>
            <a:ext cx="7772400" cy="1143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Sign Constraints</a:t>
            </a:r>
          </a:p>
        </p:txBody>
      </p:sp>
      <p:sp>
        <p:nvSpPr>
          <p:cNvPr id="26627" name="Rectangle 1027"/>
          <p:cNvSpPr>
            <a:spLocks noGrp="1" noChangeArrowheads="1"/>
          </p:cNvSpPr>
          <p:nvPr>
            <p:ph type="subTitle" idx="1"/>
          </p:nvPr>
        </p:nvSpPr>
        <p:spPr>
          <a:xfrm>
            <a:off x="533400" y="1524000"/>
            <a:ext cx="8077200" cy="4800600"/>
          </a:xfrm>
        </p:spPr>
        <p:txBody>
          <a:bodyPr>
            <a:normAutofit/>
          </a:bodyPr>
          <a:lstStyle/>
          <a:p>
            <a:pPr algn="l" eaLnBrk="1" hangingPunct="1"/>
            <a:r>
              <a:rPr lang="en-US" dirty="0" smtClean="0">
                <a:solidFill>
                  <a:schemeClr val="tx1"/>
                </a:solidFill>
                <a:latin typeface="Times New Roman" pitchFamily="18" charset="0"/>
                <a:cs typeface="Times New Roman" pitchFamily="18" charset="0"/>
              </a:rPr>
              <a:t>Since a negative amount of electricity can not be shipped all </a:t>
            </a:r>
            <a:r>
              <a:rPr lang="en-US" dirty="0" err="1" smtClean="0">
                <a:solidFill>
                  <a:schemeClr val="tx1"/>
                </a:solidFill>
                <a:latin typeface="Times New Roman" pitchFamily="18" charset="0"/>
                <a:cs typeface="Times New Roman" pitchFamily="18" charset="0"/>
              </a:rPr>
              <a:t>Xij’s</a:t>
            </a:r>
            <a:r>
              <a:rPr lang="en-US" dirty="0" smtClean="0">
                <a:solidFill>
                  <a:schemeClr val="tx1"/>
                </a:solidFill>
                <a:latin typeface="Times New Roman" pitchFamily="18" charset="0"/>
                <a:cs typeface="Times New Roman" pitchFamily="18" charset="0"/>
              </a:rPr>
              <a:t> must be non negative;</a:t>
            </a:r>
          </a:p>
          <a:p>
            <a:pPr algn="l" eaLnBrk="1" hangingPunct="1"/>
            <a:endParaRPr lang="en-US" dirty="0" smtClean="0">
              <a:solidFill>
                <a:schemeClr val="tx1"/>
              </a:solidFill>
              <a:latin typeface="Times New Roman" pitchFamily="18" charset="0"/>
              <a:cs typeface="Times New Roman" pitchFamily="18" charset="0"/>
            </a:endParaRPr>
          </a:p>
          <a:p>
            <a:pPr algn="l" eaLnBrk="1" hangingPunct="1"/>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Xij</a:t>
            </a:r>
            <a:r>
              <a:rPr lang="en-US" dirty="0" smtClean="0">
                <a:solidFill>
                  <a:schemeClr val="tx1"/>
                </a:solidFill>
                <a:latin typeface="Times New Roman" pitchFamily="18" charset="0"/>
                <a:cs typeface="Times New Roman" pitchFamily="18" charset="0"/>
              </a:rPr>
              <a:t> &gt;= 0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1,2,3; j= 1,2,3,4)</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09600" y="152400"/>
            <a:ext cx="7772400" cy="1295400"/>
          </a:xfrm>
        </p:spPr>
        <p:style>
          <a:lnRef idx="1">
            <a:schemeClr val="accent5"/>
          </a:lnRef>
          <a:fillRef idx="2">
            <a:schemeClr val="accent5"/>
          </a:fillRef>
          <a:effectRef idx="1">
            <a:schemeClr val="accent5"/>
          </a:effectRef>
          <a:fontRef idx="minor">
            <a:schemeClr val="dk1"/>
          </a:fontRef>
        </p:style>
        <p:txBody>
          <a:bodyPr>
            <a:noAutofit/>
          </a:bodyPr>
          <a:lstStyle/>
          <a:p>
            <a:pPr eaLnBrk="1" hangingPunct="1"/>
            <a:r>
              <a:rPr lang="en-US" sz="4000" b="1" dirty="0" smtClean="0">
                <a:latin typeface="Times New Roman" pitchFamily="18" charset="0"/>
                <a:cs typeface="Times New Roman" pitchFamily="18" charset="0"/>
              </a:rPr>
              <a:t>LP Formulation of </a:t>
            </a:r>
            <a:r>
              <a:rPr lang="en-US" sz="4000" b="1" dirty="0" err="1" smtClean="0">
                <a:latin typeface="Times New Roman" pitchFamily="18" charset="0"/>
                <a:cs typeface="Times New Roman" pitchFamily="18" charset="0"/>
              </a:rPr>
              <a:t>Powerco’s</a:t>
            </a:r>
            <a:r>
              <a:rPr lang="en-US" sz="4000" b="1" dirty="0" smtClean="0">
                <a:latin typeface="Times New Roman" pitchFamily="18" charset="0"/>
                <a:cs typeface="Times New Roman" pitchFamily="18" charset="0"/>
              </a:rPr>
              <a:t> Problem</a:t>
            </a:r>
          </a:p>
        </p:txBody>
      </p:sp>
      <p:sp>
        <p:nvSpPr>
          <p:cNvPr id="27651" name="Rectangle 3"/>
          <p:cNvSpPr>
            <a:spLocks noGrp="1" noChangeArrowheads="1"/>
          </p:cNvSpPr>
          <p:nvPr>
            <p:ph type="subTitle" idx="1"/>
          </p:nvPr>
        </p:nvSpPr>
        <p:spPr>
          <a:xfrm>
            <a:off x="533400" y="1752600"/>
            <a:ext cx="7772400" cy="5105400"/>
          </a:xfrm>
        </p:spPr>
        <p:txBody>
          <a:bodyPr>
            <a:noAutofit/>
          </a:bodyPr>
          <a:lstStyle/>
          <a:p>
            <a:pPr algn="l" eaLnBrk="1" hangingPunct="1"/>
            <a:r>
              <a:rPr lang="en-US" sz="2400" b="1" dirty="0" smtClean="0">
                <a:solidFill>
                  <a:schemeClr val="tx1"/>
                </a:solidFill>
                <a:latin typeface="Times New Roman" pitchFamily="18" charset="0"/>
                <a:cs typeface="Times New Roman" pitchFamily="18" charset="0"/>
              </a:rPr>
              <a:t>Min Z = 8X</a:t>
            </a:r>
            <a:r>
              <a:rPr lang="en-US" sz="2400" b="1" baseline="-25000" dirty="0" smtClean="0">
                <a:solidFill>
                  <a:schemeClr val="tx1"/>
                </a:solidFill>
                <a:latin typeface="Times New Roman" pitchFamily="18" charset="0"/>
                <a:cs typeface="Times New Roman" pitchFamily="18" charset="0"/>
              </a:rPr>
              <a:t>11</a:t>
            </a:r>
            <a:r>
              <a:rPr lang="en-US" sz="2400" b="1" dirty="0" smtClean="0">
                <a:solidFill>
                  <a:schemeClr val="tx1"/>
                </a:solidFill>
                <a:latin typeface="Times New Roman" pitchFamily="18" charset="0"/>
                <a:cs typeface="Times New Roman" pitchFamily="18" charset="0"/>
              </a:rPr>
              <a:t>+6X</a:t>
            </a:r>
            <a:r>
              <a:rPr lang="en-US" sz="2400" b="1" baseline="-25000" dirty="0" smtClean="0">
                <a:solidFill>
                  <a:schemeClr val="tx1"/>
                </a:solidFill>
                <a:latin typeface="Times New Roman" pitchFamily="18" charset="0"/>
                <a:cs typeface="Times New Roman" pitchFamily="18" charset="0"/>
              </a:rPr>
              <a:t>12</a:t>
            </a:r>
            <a:r>
              <a:rPr lang="en-US" sz="2400" b="1" dirty="0" smtClean="0">
                <a:solidFill>
                  <a:schemeClr val="tx1"/>
                </a:solidFill>
                <a:latin typeface="Times New Roman" pitchFamily="18" charset="0"/>
                <a:cs typeface="Times New Roman" pitchFamily="18" charset="0"/>
              </a:rPr>
              <a:t>+10X</a:t>
            </a:r>
            <a:r>
              <a:rPr lang="en-US" sz="2400" b="1" baseline="-25000" dirty="0" smtClean="0">
                <a:solidFill>
                  <a:schemeClr val="tx1"/>
                </a:solidFill>
                <a:latin typeface="Times New Roman" pitchFamily="18" charset="0"/>
                <a:cs typeface="Times New Roman" pitchFamily="18" charset="0"/>
              </a:rPr>
              <a:t>13</a:t>
            </a:r>
            <a:r>
              <a:rPr lang="en-US" sz="2400" b="1" dirty="0" smtClean="0">
                <a:solidFill>
                  <a:schemeClr val="tx1"/>
                </a:solidFill>
                <a:latin typeface="Times New Roman" pitchFamily="18" charset="0"/>
                <a:cs typeface="Times New Roman" pitchFamily="18" charset="0"/>
              </a:rPr>
              <a:t>+9X</a:t>
            </a:r>
            <a:r>
              <a:rPr lang="en-US" sz="2400" b="1" baseline="-25000" dirty="0" smtClean="0">
                <a:solidFill>
                  <a:schemeClr val="tx1"/>
                </a:solidFill>
                <a:latin typeface="Times New Roman" pitchFamily="18" charset="0"/>
                <a:cs typeface="Times New Roman" pitchFamily="18" charset="0"/>
              </a:rPr>
              <a:t>14</a:t>
            </a:r>
            <a:r>
              <a:rPr lang="en-US" sz="2400" b="1" dirty="0" smtClean="0">
                <a:solidFill>
                  <a:schemeClr val="tx1"/>
                </a:solidFill>
                <a:latin typeface="Times New Roman" pitchFamily="18" charset="0"/>
                <a:cs typeface="Times New Roman" pitchFamily="18" charset="0"/>
              </a:rPr>
              <a:t>+9X</a:t>
            </a:r>
            <a:r>
              <a:rPr lang="en-US" sz="2400" b="1" baseline="-25000" dirty="0" smtClean="0">
                <a:solidFill>
                  <a:schemeClr val="tx1"/>
                </a:solidFill>
                <a:latin typeface="Times New Roman" pitchFamily="18" charset="0"/>
                <a:cs typeface="Times New Roman" pitchFamily="18" charset="0"/>
              </a:rPr>
              <a:t>21</a:t>
            </a:r>
            <a:r>
              <a:rPr lang="en-US" sz="2400" b="1" dirty="0" smtClean="0">
                <a:solidFill>
                  <a:schemeClr val="tx1"/>
                </a:solidFill>
                <a:latin typeface="Times New Roman" pitchFamily="18" charset="0"/>
                <a:cs typeface="Times New Roman" pitchFamily="18" charset="0"/>
              </a:rPr>
              <a:t>+12X</a:t>
            </a:r>
            <a:r>
              <a:rPr lang="en-US" sz="2400" b="1" baseline="-25000" dirty="0" smtClean="0">
                <a:solidFill>
                  <a:schemeClr val="tx1"/>
                </a:solidFill>
                <a:latin typeface="Times New Roman" pitchFamily="18" charset="0"/>
                <a:cs typeface="Times New Roman" pitchFamily="18" charset="0"/>
              </a:rPr>
              <a:t>22</a:t>
            </a:r>
            <a:r>
              <a:rPr lang="en-US" sz="2400" b="1" dirty="0" smtClean="0">
                <a:solidFill>
                  <a:schemeClr val="tx1"/>
                </a:solidFill>
                <a:latin typeface="Times New Roman" pitchFamily="18" charset="0"/>
                <a:cs typeface="Times New Roman" pitchFamily="18" charset="0"/>
              </a:rPr>
              <a:t>+13X</a:t>
            </a:r>
            <a:r>
              <a:rPr lang="en-US" sz="2400" b="1" baseline="-25000" dirty="0" smtClean="0">
                <a:solidFill>
                  <a:schemeClr val="tx1"/>
                </a:solidFill>
                <a:latin typeface="Times New Roman" pitchFamily="18" charset="0"/>
                <a:cs typeface="Times New Roman" pitchFamily="18" charset="0"/>
              </a:rPr>
              <a:t>23</a:t>
            </a:r>
            <a:r>
              <a:rPr lang="en-US" sz="2400" b="1" dirty="0" smtClean="0">
                <a:solidFill>
                  <a:schemeClr val="tx1"/>
                </a:solidFill>
                <a:latin typeface="Times New Roman" pitchFamily="18" charset="0"/>
                <a:cs typeface="Times New Roman" pitchFamily="18" charset="0"/>
              </a:rPr>
              <a:t>+7X</a:t>
            </a:r>
            <a:r>
              <a:rPr lang="en-US" sz="2400" b="1" baseline="-25000" dirty="0" smtClean="0">
                <a:solidFill>
                  <a:schemeClr val="tx1"/>
                </a:solidFill>
                <a:latin typeface="Times New Roman" pitchFamily="18" charset="0"/>
                <a:cs typeface="Times New Roman" pitchFamily="18" charset="0"/>
              </a:rPr>
              <a:t>24</a:t>
            </a:r>
          </a:p>
          <a:p>
            <a:pPr algn="l" eaLnBrk="1" hangingPunct="1"/>
            <a:r>
              <a:rPr lang="en-US" sz="2400" b="1" dirty="0" smtClean="0">
                <a:solidFill>
                  <a:schemeClr val="tx1"/>
                </a:solidFill>
                <a:latin typeface="Times New Roman" pitchFamily="18" charset="0"/>
                <a:cs typeface="Times New Roman" pitchFamily="18" charset="0"/>
              </a:rPr>
              <a:t>+14X</a:t>
            </a:r>
            <a:r>
              <a:rPr lang="en-US" sz="2400" b="1" baseline="-25000" dirty="0" smtClean="0">
                <a:solidFill>
                  <a:schemeClr val="tx1"/>
                </a:solidFill>
                <a:latin typeface="Times New Roman" pitchFamily="18" charset="0"/>
                <a:cs typeface="Times New Roman" pitchFamily="18" charset="0"/>
              </a:rPr>
              <a:t>31</a:t>
            </a:r>
            <a:r>
              <a:rPr lang="en-US" sz="2400" b="1" dirty="0" smtClean="0">
                <a:solidFill>
                  <a:schemeClr val="tx1"/>
                </a:solidFill>
                <a:latin typeface="Times New Roman" pitchFamily="18" charset="0"/>
                <a:cs typeface="Times New Roman" pitchFamily="18" charset="0"/>
              </a:rPr>
              <a:t>+9X</a:t>
            </a:r>
            <a:r>
              <a:rPr lang="en-US" sz="2400" b="1" baseline="-25000" dirty="0" smtClean="0">
                <a:solidFill>
                  <a:schemeClr val="tx1"/>
                </a:solidFill>
                <a:latin typeface="Times New Roman" pitchFamily="18" charset="0"/>
                <a:cs typeface="Times New Roman" pitchFamily="18" charset="0"/>
              </a:rPr>
              <a:t>32</a:t>
            </a:r>
            <a:r>
              <a:rPr lang="en-US" sz="2400" b="1" dirty="0" smtClean="0">
                <a:solidFill>
                  <a:schemeClr val="tx1"/>
                </a:solidFill>
                <a:latin typeface="Times New Roman" pitchFamily="18" charset="0"/>
                <a:cs typeface="Times New Roman" pitchFamily="18" charset="0"/>
              </a:rPr>
              <a:t>+16X</a:t>
            </a:r>
            <a:r>
              <a:rPr lang="en-US" sz="2400" b="1" baseline="-25000" dirty="0" smtClean="0">
                <a:solidFill>
                  <a:schemeClr val="tx1"/>
                </a:solidFill>
                <a:latin typeface="Times New Roman" pitchFamily="18" charset="0"/>
                <a:cs typeface="Times New Roman" pitchFamily="18" charset="0"/>
              </a:rPr>
              <a:t>33</a:t>
            </a:r>
            <a:r>
              <a:rPr lang="en-US" sz="2400" b="1" dirty="0" smtClean="0">
                <a:solidFill>
                  <a:schemeClr val="tx1"/>
                </a:solidFill>
                <a:latin typeface="Times New Roman" pitchFamily="18" charset="0"/>
                <a:cs typeface="Times New Roman" pitchFamily="18" charset="0"/>
              </a:rPr>
              <a:t>+5X</a:t>
            </a:r>
            <a:r>
              <a:rPr lang="en-US" sz="2400" b="1" baseline="-25000" dirty="0" smtClean="0">
                <a:solidFill>
                  <a:schemeClr val="tx1"/>
                </a:solidFill>
                <a:latin typeface="Times New Roman" pitchFamily="18" charset="0"/>
                <a:cs typeface="Times New Roman" pitchFamily="18" charset="0"/>
              </a:rPr>
              <a:t>34</a:t>
            </a:r>
          </a:p>
          <a:p>
            <a:pPr algn="l" eaLnBrk="1" hangingPunct="1"/>
            <a:endParaRPr lang="en-US" sz="2400" b="1" baseline="-25000" dirty="0" smtClean="0">
              <a:solidFill>
                <a:schemeClr val="tx1"/>
              </a:solidFill>
              <a:latin typeface="Times New Roman" pitchFamily="18" charset="0"/>
              <a:cs typeface="Times New Roman" pitchFamily="18" charset="0"/>
            </a:endParaRPr>
          </a:p>
          <a:p>
            <a:pPr algn="l" eaLnBrk="1" hangingPunct="1"/>
            <a:r>
              <a:rPr lang="en-US" sz="2400" b="1" dirty="0" smtClean="0">
                <a:solidFill>
                  <a:schemeClr val="tx1"/>
                </a:solidFill>
                <a:latin typeface="Times New Roman" pitchFamily="18" charset="0"/>
                <a:cs typeface="Times New Roman" pitchFamily="18" charset="0"/>
              </a:rPr>
              <a:t>S.T.:	X</a:t>
            </a:r>
            <a:r>
              <a:rPr lang="en-US" sz="2400" b="1" baseline="-25000" dirty="0" smtClean="0">
                <a:solidFill>
                  <a:schemeClr val="tx1"/>
                </a:solidFill>
                <a:latin typeface="Times New Roman" pitchFamily="18" charset="0"/>
                <a:cs typeface="Times New Roman" pitchFamily="18" charset="0"/>
              </a:rPr>
              <a:t>11</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12</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13</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14 </a:t>
            </a:r>
            <a:r>
              <a:rPr lang="en-US" sz="2400" b="1" dirty="0" smtClean="0">
                <a:solidFill>
                  <a:schemeClr val="tx1"/>
                </a:solidFill>
                <a:latin typeface="Times New Roman" pitchFamily="18" charset="0"/>
                <a:cs typeface="Times New Roman" pitchFamily="18" charset="0"/>
              </a:rPr>
              <a:t>&lt;= 35 	(Supply Constraints)</a:t>
            </a: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21</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22</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23</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24 </a:t>
            </a:r>
            <a:r>
              <a:rPr lang="en-US" sz="2400" b="1" dirty="0" smtClean="0">
                <a:solidFill>
                  <a:schemeClr val="tx1"/>
                </a:solidFill>
                <a:latin typeface="Times New Roman" pitchFamily="18" charset="0"/>
                <a:cs typeface="Times New Roman" pitchFamily="18" charset="0"/>
              </a:rPr>
              <a:t>&lt;= 50</a:t>
            </a:r>
            <a:endParaRPr lang="en-US" sz="2400" b="1" baseline="-25000" dirty="0" smtClean="0">
              <a:solidFill>
                <a:schemeClr val="tx1"/>
              </a:solidFill>
              <a:latin typeface="Times New Roman" pitchFamily="18" charset="0"/>
              <a:cs typeface="Times New Roman" pitchFamily="18" charset="0"/>
            </a:endParaRP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31</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32</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33</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34 </a:t>
            </a:r>
            <a:r>
              <a:rPr lang="en-US" sz="2400" b="1" dirty="0" smtClean="0">
                <a:solidFill>
                  <a:schemeClr val="tx1"/>
                </a:solidFill>
                <a:latin typeface="Times New Roman" pitchFamily="18" charset="0"/>
                <a:cs typeface="Times New Roman" pitchFamily="18" charset="0"/>
              </a:rPr>
              <a:t>&lt;= 40</a:t>
            </a: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11</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21</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31 </a:t>
            </a:r>
            <a:r>
              <a:rPr lang="en-US" sz="2400" b="1" dirty="0" smtClean="0">
                <a:solidFill>
                  <a:schemeClr val="tx1"/>
                </a:solidFill>
                <a:latin typeface="Times New Roman" pitchFamily="18" charset="0"/>
                <a:cs typeface="Times New Roman" pitchFamily="18" charset="0"/>
              </a:rPr>
              <a:t>&gt;= 45 		(Demand Constraints)</a:t>
            </a: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12</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22</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32 </a:t>
            </a:r>
            <a:r>
              <a:rPr lang="en-US" sz="2400" b="1" dirty="0" smtClean="0">
                <a:solidFill>
                  <a:schemeClr val="tx1"/>
                </a:solidFill>
                <a:latin typeface="Times New Roman" pitchFamily="18" charset="0"/>
                <a:cs typeface="Times New Roman" pitchFamily="18" charset="0"/>
              </a:rPr>
              <a:t>&gt;= 20</a:t>
            </a:r>
            <a:endParaRPr lang="en-US" sz="2400" b="1" baseline="-25000" dirty="0" smtClean="0">
              <a:solidFill>
                <a:schemeClr val="tx1"/>
              </a:solidFill>
              <a:latin typeface="Times New Roman" pitchFamily="18" charset="0"/>
              <a:cs typeface="Times New Roman" pitchFamily="18" charset="0"/>
            </a:endParaRP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13</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23</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33 </a:t>
            </a:r>
            <a:r>
              <a:rPr lang="en-US" sz="2400" b="1" dirty="0" smtClean="0">
                <a:solidFill>
                  <a:schemeClr val="tx1"/>
                </a:solidFill>
                <a:latin typeface="Times New Roman" pitchFamily="18" charset="0"/>
                <a:cs typeface="Times New Roman" pitchFamily="18" charset="0"/>
              </a:rPr>
              <a:t>&gt;= 30</a:t>
            </a:r>
          </a:p>
          <a:p>
            <a:pPr algn="l" eaLnBrk="1" hangingPunct="1"/>
            <a:r>
              <a:rPr lang="en-US" sz="2400" b="1" dirty="0" smtClean="0">
                <a:solidFill>
                  <a:schemeClr val="tx1"/>
                </a:solidFill>
                <a:latin typeface="Times New Roman" pitchFamily="18" charset="0"/>
                <a:cs typeface="Times New Roman" pitchFamily="18" charset="0"/>
              </a:rPr>
              <a:t>	X</a:t>
            </a:r>
            <a:r>
              <a:rPr lang="en-US" sz="2400" b="1" baseline="-25000" dirty="0" smtClean="0">
                <a:solidFill>
                  <a:schemeClr val="tx1"/>
                </a:solidFill>
                <a:latin typeface="Times New Roman" pitchFamily="18" charset="0"/>
                <a:cs typeface="Times New Roman" pitchFamily="18" charset="0"/>
              </a:rPr>
              <a:t>14</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24</a:t>
            </a:r>
            <a:r>
              <a:rPr lang="en-US" sz="2400" b="1" dirty="0" smtClean="0">
                <a:solidFill>
                  <a:schemeClr val="tx1"/>
                </a:solidFill>
                <a:latin typeface="Times New Roman" pitchFamily="18" charset="0"/>
                <a:cs typeface="Times New Roman" pitchFamily="18" charset="0"/>
              </a:rPr>
              <a:t>+X</a:t>
            </a:r>
            <a:r>
              <a:rPr lang="en-US" sz="2400" b="1" baseline="-25000" dirty="0" smtClean="0">
                <a:solidFill>
                  <a:schemeClr val="tx1"/>
                </a:solidFill>
                <a:latin typeface="Times New Roman" pitchFamily="18" charset="0"/>
                <a:cs typeface="Times New Roman" pitchFamily="18" charset="0"/>
              </a:rPr>
              <a:t>34 </a:t>
            </a:r>
            <a:r>
              <a:rPr lang="en-US" sz="2400" b="1" dirty="0" smtClean="0">
                <a:solidFill>
                  <a:schemeClr val="tx1"/>
                </a:solidFill>
                <a:latin typeface="Times New Roman" pitchFamily="18" charset="0"/>
                <a:cs typeface="Times New Roman" pitchFamily="18" charset="0"/>
              </a:rPr>
              <a:t>&gt;= 30</a:t>
            </a:r>
          </a:p>
          <a:p>
            <a:pPr algn="l" eaLnBrk="1" hangingPunct="1"/>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Xij</a:t>
            </a:r>
            <a:r>
              <a:rPr lang="en-US" sz="2400" b="1" dirty="0" smtClean="0">
                <a:solidFill>
                  <a:schemeClr val="tx1"/>
                </a:solidFill>
                <a:latin typeface="Times New Roman" pitchFamily="18" charset="0"/>
                <a:cs typeface="Times New Roman" pitchFamily="18" charset="0"/>
              </a:rPr>
              <a:t> &gt;= 0 (</a:t>
            </a:r>
            <a:r>
              <a:rPr lang="en-US" sz="2400" b="1" dirty="0" err="1" smtClean="0">
                <a:solidFill>
                  <a:schemeClr val="tx1"/>
                </a:solidFill>
                <a:latin typeface="Times New Roman" pitchFamily="18" charset="0"/>
                <a:cs typeface="Times New Roman" pitchFamily="18" charset="0"/>
              </a:rPr>
              <a:t>i</a:t>
            </a:r>
            <a:r>
              <a:rPr lang="en-US" sz="2400" b="1" dirty="0" smtClean="0">
                <a:solidFill>
                  <a:schemeClr val="tx1"/>
                </a:solidFill>
                <a:latin typeface="Times New Roman" pitchFamily="18" charset="0"/>
                <a:cs typeface="Times New Roman" pitchFamily="18" charset="0"/>
              </a:rPr>
              <a:t>= 1,2,3; j= 1,2,3,4)	(Sign Constraint)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09600" y="533400"/>
            <a:ext cx="7772400" cy="1143000"/>
          </a:xfrm>
        </p:spPr>
        <p:style>
          <a:lnRef idx="1">
            <a:schemeClr val="accent5"/>
          </a:lnRef>
          <a:fillRef idx="2">
            <a:schemeClr val="accent5"/>
          </a:fillRef>
          <a:effectRef idx="1">
            <a:schemeClr val="accent5"/>
          </a:effectRef>
          <a:fontRef idx="minor">
            <a:schemeClr val="dk1"/>
          </a:fontRef>
        </p:style>
        <p:txBody>
          <a:bodyPr>
            <a:noAutofit/>
          </a:bodyPr>
          <a:lstStyle/>
          <a:p>
            <a:pPr eaLnBrk="1" hangingPunct="1"/>
            <a:r>
              <a:rPr lang="en-US" sz="4000" b="1" dirty="0" smtClean="0">
                <a:latin typeface="Times New Roman" pitchFamily="18" charset="0"/>
                <a:cs typeface="Times New Roman" pitchFamily="18" charset="0"/>
              </a:rPr>
              <a:t>General Description of a Transportation Problem</a:t>
            </a:r>
          </a:p>
        </p:txBody>
      </p:sp>
      <p:sp>
        <p:nvSpPr>
          <p:cNvPr id="28675" name="Rectangle 3"/>
          <p:cNvSpPr>
            <a:spLocks noGrp="1" noChangeArrowheads="1"/>
          </p:cNvSpPr>
          <p:nvPr>
            <p:ph type="subTitle" idx="1"/>
          </p:nvPr>
        </p:nvSpPr>
        <p:spPr>
          <a:xfrm>
            <a:off x="609600" y="1676400"/>
            <a:ext cx="7772400" cy="5105400"/>
          </a:xfrm>
        </p:spPr>
        <p:txBody>
          <a:bodyPr>
            <a:noAutofit/>
          </a:bodyPr>
          <a:lstStyle/>
          <a:p>
            <a:pPr marL="609600" indent="-609600" algn="l" eaLnBrk="1" hangingPunct="1">
              <a:buFontTx/>
              <a:buAutoNum type="arabicPeriod"/>
            </a:pPr>
            <a:r>
              <a:rPr lang="en-US" dirty="0" smtClean="0">
                <a:solidFill>
                  <a:schemeClr val="tx1"/>
                </a:solidFill>
                <a:latin typeface="Times New Roman" pitchFamily="18" charset="0"/>
                <a:cs typeface="Times New Roman" pitchFamily="18" charset="0"/>
              </a:rPr>
              <a:t>A set of</a:t>
            </a:r>
            <a:r>
              <a:rPr lang="en-US" i="1" dirty="0" smtClean="0">
                <a:solidFill>
                  <a:schemeClr val="tx1"/>
                </a:solidFill>
                <a:latin typeface="Times New Roman" pitchFamily="18" charset="0"/>
                <a:cs typeface="Times New Roman" pitchFamily="18" charset="0"/>
              </a:rPr>
              <a:t> m </a:t>
            </a:r>
            <a:r>
              <a:rPr lang="en-US" dirty="0" smtClean="0">
                <a:solidFill>
                  <a:schemeClr val="tx1"/>
                </a:solidFill>
                <a:latin typeface="Times New Roman" pitchFamily="18" charset="0"/>
                <a:cs typeface="Times New Roman" pitchFamily="18" charset="0"/>
              </a:rPr>
              <a:t>supply points from which a good is shipped. Supply point </a:t>
            </a:r>
            <a:r>
              <a:rPr lang="en-US" i="1"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can supply at most </a:t>
            </a:r>
            <a:r>
              <a:rPr lang="en-US" i="1" dirty="0" err="1" smtClean="0">
                <a:solidFill>
                  <a:schemeClr val="tx1"/>
                </a:solidFill>
                <a:latin typeface="Times New Roman" pitchFamily="18" charset="0"/>
                <a:cs typeface="Times New Roman" pitchFamily="18" charset="0"/>
              </a:rPr>
              <a:t>s</a:t>
            </a:r>
            <a:r>
              <a:rPr lang="en-US" i="1" baseline="-25000"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units.</a:t>
            </a:r>
          </a:p>
          <a:p>
            <a:pPr marL="609600" indent="-609600" algn="l" eaLnBrk="1" hangingPunct="1">
              <a:buFontTx/>
              <a:buAutoNum type="arabicPeriod"/>
            </a:pPr>
            <a:r>
              <a:rPr lang="en-US" dirty="0" smtClean="0">
                <a:solidFill>
                  <a:schemeClr val="tx1"/>
                </a:solidFill>
                <a:latin typeface="Times New Roman" pitchFamily="18" charset="0"/>
                <a:cs typeface="Times New Roman" pitchFamily="18" charset="0"/>
              </a:rPr>
              <a:t>A set of n demand points to which the good is shipped. Demand point j must receive at least </a:t>
            </a:r>
            <a:r>
              <a:rPr lang="en-US" i="1" dirty="0" err="1" smtClean="0">
                <a:solidFill>
                  <a:schemeClr val="tx1"/>
                </a:solidFill>
                <a:latin typeface="Times New Roman" pitchFamily="18" charset="0"/>
                <a:cs typeface="Times New Roman" pitchFamily="18" charset="0"/>
              </a:rPr>
              <a:t>d</a:t>
            </a:r>
            <a:r>
              <a:rPr lang="en-US" i="1" baseline="-25000" dirty="0" err="1" smtClean="0">
                <a:solidFill>
                  <a:schemeClr val="tx1"/>
                </a:solidFill>
                <a:latin typeface="Times New Roman" pitchFamily="18" charset="0"/>
                <a:cs typeface="Times New Roman" pitchFamily="18" charset="0"/>
              </a:rPr>
              <a:t>j</a:t>
            </a:r>
            <a:r>
              <a:rPr lang="en-US" dirty="0" smtClean="0">
                <a:solidFill>
                  <a:schemeClr val="tx1"/>
                </a:solidFill>
                <a:latin typeface="Times New Roman" pitchFamily="18" charset="0"/>
                <a:cs typeface="Times New Roman" pitchFamily="18" charset="0"/>
              </a:rPr>
              <a:t> units of the shipped good.</a:t>
            </a:r>
          </a:p>
          <a:p>
            <a:pPr marL="609600" indent="-609600" algn="l" eaLnBrk="1" hangingPunct="1">
              <a:buFontTx/>
              <a:buAutoNum type="arabicPeriod"/>
            </a:pPr>
            <a:r>
              <a:rPr lang="en-US" dirty="0" smtClean="0">
                <a:solidFill>
                  <a:schemeClr val="tx1"/>
                </a:solidFill>
                <a:latin typeface="Times New Roman" pitchFamily="18" charset="0"/>
                <a:cs typeface="Times New Roman" pitchFamily="18" charset="0"/>
              </a:rPr>
              <a:t>Each unit produced at supply point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and shipped to demand point j incurs a variable cost of </a:t>
            </a:r>
            <a:r>
              <a:rPr lang="en-US" i="1" dirty="0" err="1" smtClean="0">
                <a:solidFill>
                  <a:schemeClr val="tx1"/>
                </a:solidFill>
                <a:latin typeface="Times New Roman" pitchFamily="18" charset="0"/>
                <a:cs typeface="Times New Roman" pitchFamily="18" charset="0"/>
              </a:rPr>
              <a:t>c</a:t>
            </a:r>
            <a:r>
              <a:rPr lang="en-US" i="1" baseline="-25000" dirty="0" err="1" smtClean="0">
                <a:solidFill>
                  <a:schemeClr val="tx1"/>
                </a:solidFill>
                <a:latin typeface="Times New Roman" pitchFamily="18" charset="0"/>
                <a:cs typeface="Times New Roman" pitchFamily="18" charset="0"/>
              </a:rPr>
              <a:t>ij</a:t>
            </a:r>
            <a:r>
              <a:rPr lang="en-US" dirty="0" smtClean="0">
                <a:solidFill>
                  <a:schemeClr val="tx1"/>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Slide Number Placeholder 3"/>
          <p:cNvSpPr>
            <a:spLocks noGrp="1"/>
          </p:cNvSpPr>
          <p:nvPr>
            <p:ph type="sldNum" sz="quarter" idx="12"/>
          </p:nvPr>
        </p:nvSpPr>
        <p:spPr>
          <a:xfrm>
            <a:off x="3124200" y="6356350"/>
            <a:ext cx="2895600" cy="365125"/>
          </a:xfrm>
        </p:spPr>
        <p:txBody>
          <a:bodyPr rtlCol="0" anchor="ctr"/>
          <a:lstStyle/>
          <a:p>
            <a:pPr algn="ctr" fontAlgn="auto">
              <a:spcBef>
                <a:spcPts val="0"/>
              </a:spcBef>
              <a:spcAft>
                <a:spcPts val="0"/>
              </a:spcAft>
              <a:defRPr/>
            </a:pPr>
            <a:fld id="{381368CF-3280-47BD-8674-17317D52E512}" type="slidenum">
              <a:rPr lang="ar-SA" sz="1200">
                <a:solidFill>
                  <a:schemeClr val="tx1">
                    <a:tint val="75000"/>
                  </a:schemeClr>
                </a:solidFill>
                <a:latin typeface="+mn-lt"/>
                <a:cs typeface="+mn-cs"/>
              </a:rPr>
              <a:pPr algn="ctr" fontAlgn="auto">
                <a:spcBef>
                  <a:spcPts val="0"/>
                </a:spcBef>
                <a:spcAft>
                  <a:spcPts val="0"/>
                </a:spcAft>
                <a:defRPr/>
              </a:pPr>
              <a:t>2</a:t>
            </a:fld>
            <a:endParaRPr lang="en-US" sz="1200">
              <a:solidFill>
                <a:schemeClr val="tx1">
                  <a:tint val="75000"/>
                </a:schemeClr>
              </a:solidFill>
              <a:latin typeface="+mn-lt"/>
              <a:cs typeface="+mn-cs"/>
            </a:endParaRPr>
          </a:p>
        </p:txBody>
      </p:sp>
      <p:sp>
        <p:nvSpPr>
          <p:cNvPr id="4098" name="Title 1"/>
          <p:cNvSpPr>
            <a:spLocks noGrp="1"/>
          </p:cNvSpPr>
          <p:nvPr>
            <p:ph type="title" idx="4294967295"/>
          </p:nvPr>
        </p:nvSpPr>
        <p:spPr>
          <a:xfrm>
            <a:off x="457200" y="277813"/>
            <a:ext cx="8229600" cy="1143000"/>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en-US" sz="4000" b="1" dirty="0">
                <a:solidFill>
                  <a:schemeClr val="dk1"/>
                </a:solidFill>
                <a:latin typeface="Times New Roman" pitchFamily="18" charset="0"/>
                <a:ea typeface="+mn-ea"/>
                <a:cs typeface="Times New Roman" pitchFamily="18" charset="0"/>
              </a:rPr>
              <a:t>Simplex Algorithm – Special cases</a:t>
            </a:r>
          </a:p>
        </p:txBody>
      </p:sp>
      <p:sp>
        <p:nvSpPr>
          <p:cNvPr id="11268" name="Content Placeholder 2"/>
          <p:cNvSpPr>
            <a:spLocks noGrp="1"/>
          </p:cNvSpPr>
          <p:nvPr>
            <p:ph idx="4294967295"/>
          </p:nvPr>
        </p:nvSpPr>
        <p:spPr>
          <a:xfrm>
            <a:off x="0" y="1600200"/>
            <a:ext cx="8229600" cy="4530725"/>
          </a:xfrm>
        </p:spPr>
        <p:txBody>
          <a:bodyPr/>
          <a:lstStyle/>
          <a:p>
            <a:pPr marL="514350" indent="-514350" eaLnBrk="1" hangingPunct="1"/>
            <a:r>
              <a:rPr lang="en-US" sz="3200" b="1" dirty="0" smtClean="0"/>
              <a:t>There are four special cases arise in the use of the simplex method.</a:t>
            </a:r>
          </a:p>
          <a:p>
            <a:pPr marL="514350" indent="-514350" eaLnBrk="1" hangingPunct="1"/>
            <a:endParaRPr lang="en-US" sz="3200" b="1" dirty="0" smtClean="0"/>
          </a:p>
          <a:p>
            <a:pPr marL="914400" lvl="1" indent="-514350" eaLnBrk="1" hangingPunct="1">
              <a:buFont typeface="Calibri" pitchFamily="34" charset="0"/>
              <a:buAutoNum type="arabicPeriod"/>
            </a:pPr>
            <a:r>
              <a:rPr lang="en-US" sz="3200" b="1" dirty="0" smtClean="0"/>
              <a:t>Degeneracy</a:t>
            </a:r>
          </a:p>
          <a:p>
            <a:pPr marL="914400" lvl="1" indent="-514350" eaLnBrk="1" hangingPunct="1">
              <a:buFont typeface="Calibri" pitchFamily="34" charset="0"/>
              <a:buAutoNum type="arabicPeriod"/>
            </a:pPr>
            <a:r>
              <a:rPr lang="en-US" sz="3200" b="1" dirty="0" smtClean="0"/>
              <a:t>Alternative optimal</a:t>
            </a:r>
          </a:p>
          <a:p>
            <a:pPr marL="914400" lvl="1" indent="-514350" eaLnBrk="1" hangingPunct="1">
              <a:buFont typeface="Calibri" pitchFamily="34" charset="0"/>
              <a:buAutoNum type="arabicPeriod"/>
            </a:pPr>
            <a:r>
              <a:rPr lang="en-US" sz="3200" b="1" dirty="0" smtClean="0"/>
              <a:t>Unbounded solution</a:t>
            </a:r>
          </a:p>
          <a:p>
            <a:pPr marL="914400" lvl="1" indent="-514350" eaLnBrk="1" hangingPunct="1">
              <a:buFont typeface="Calibri" pitchFamily="34" charset="0"/>
              <a:buAutoNum type="arabicPeriod"/>
            </a:pPr>
            <a:r>
              <a:rPr lang="en-US" sz="3200" b="1" dirty="0" smtClean="0"/>
              <a:t>infeasible solution  </a:t>
            </a:r>
          </a:p>
        </p:txBody>
      </p:sp>
    </p:spTree>
    <p:extLst>
      <p:ext uri="{BB962C8B-B14F-4D97-AF65-F5344CB8AC3E}">
        <p14:creationId xmlns:p14="http://schemas.microsoft.com/office/powerpoint/2010/main" xmlns="" val="134499112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Types of Transportation Problem</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 Balanced Transportation Problem</a:t>
            </a:r>
          </a:p>
          <a:p>
            <a:pPr>
              <a:buFont typeface="Wingdings" pitchFamily="2" charset="2"/>
              <a:buChar char="q"/>
            </a:pPr>
            <a:r>
              <a:rPr lang="en-US" dirty="0" smtClean="0">
                <a:latin typeface="Times New Roman" pitchFamily="18" charset="0"/>
                <a:cs typeface="Times New Roman" pitchFamily="18" charset="0"/>
              </a:rPr>
              <a:t> Unbalanced Transportation Problem</a:t>
            </a:r>
          </a:p>
          <a:p>
            <a:pPr lvl="1">
              <a:buFont typeface="Wingdings" pitchFamily="2" charset="2"/>
              <a:buChar char="q"/>
            </a:pPr>
            <a:r>
              <a:rPr lang="en-US" dirty="0" smtClean="0">
                <a:latin typeface="Times New Roman" pitchFamily="18" charset="0"/>
                <a:cs typeface="Times New Roman" pitchFamily="18" charset="0"/>
              </a:rPr>
              <a:t> Less Supply as Compared to Demand</a:t>
            </a:r>
          </a:p>
          <a:p>
            <a:pPr lvl="1">
              <a:buFont typeface="Wingdings" pitchFamily="2" charset="2"/>
              <a:buChar char="q"/>
            </a:pPr>
            <a:r>
              <a:rPr lang="en-US" smtClean="0">
                <a:latin typeface="Times New Roman" pitchFamily="18" charset="0"/>
                <a:cs typeface="Times New Roman" pitchFamily="18" charset="0"/>
              </a:rPr>
              <a:t> Less </a:t>
            </a:r>
            <a:r>
              <a:rPr lang="en-US" dirty="0" smtClean="0">
                <a:latin typeface="Times New Roman" pitchFamily="18" charset="0"/>
                <a:cs typeface="Times New Roman" pitchFamily="18" charset="0"/>
              </a:rPr>
              <a:t>Demand as Compared to Supply</a:t>
            </a: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09600" y="381000"/>
            <a:ext cx="7772400" cy="9144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Balanced Transportation Problem</a:t>
            </a:r>
          </a:p>
        </p:txBody>
      </p:sp>
      <p:sp>
        <p:nvSpPr>
          <p:cNvPr id="2052" name="Rectangle 3"/>
          <p:cNvSpPr>
            <a:spLocks noGrp="1" noChangeArrowheads="1"/>
          </p:cNvSpPr>
          <p:nvPr>
            <p:ph type="subTitle" idx="1"/>
          </p:nvPr>
        </p:nvSpPr>
        <p:spPr>
          <a:xfrm>
            <a:off x="685800" y="1371600"/>
            <a:ext cx="7696200" cy="5029200"/>
          </a:xfrm>
        </p:spPr>
        <p:txBody>
          <a:bodyPr>
            <a:normAutofit/>
          </a:bodyPr>
          <a:lstStyle/>
          <a:p>
            <a:pPr algn="l" eaLnBrk="1" hangingPunct="1"/>
            <a:r>
              <a:rPr lang="en-US" dirty="0" smtClean="0">
                <a:solidFill>
                  <a:schemeClr val="tx1"/>
                </a:solidFill>
                <a:latin typeface="Times New Roman" pitchFamily="18" charset="0"/>
                <a:cs typeface="Times New Roman" pitchFamily="18" charset="0"/>
              </a:rPr>
              <a:t>If Total supply equals to total demand, the problem is said to be a balanced transportation problem:</a:t>
            </a:r>
          </a:p>
          <a:p>
            <a:pPr algn="l" eaLnBrk="1" hangingPunct="1"/>
            <a:endParaRPr lang="en-US" dirty="0" smtClean="0">
              <a:solidFill>
                <a:schemeClr val="tx1"/>
              </a:solidFill>
              <a:latin typeface="Times New Roman" pitchFamily="18" charset="0"/>
              <a:cs typeface="Times New Roman" pitchFamily="18" charset="0"/>
            </a:endParaRPr>
          </a:p>
          <a:p>
            <a:pPr algn="l" eaLnBrk="1" hangingPunct="1"/>
            <a:endParaRPr lang="en-US" dirty="0" smtClean="0">
              <a:solidFill>
                <a:schemeClr val="tx1"/>
              </a:solidFill>
              <a:latin typeface="Times New Roman" pitchFamily="18" charset="0"/>
              <a:cs typeface="Times New Roman" pitchFamily="18" charset="0"/>
            </a:endParaRPr>
          </a:p>
        </p:txBody>
      </p:sp>
      <p:graphicFrame>
        <p:nvGraphicFramePr>
          <p:cNvPr id="2050" name="Object 4"/>
          <p:cNvGraphicFramePr>
            <a:graphicFrameLocks noChangeAspect="1"/>
          </p:cNvGraphicFramePr>
          <p:nvPr/>
        </p:nvGraphicFramePr>
        <p:xfrm>
          <a:off x="3048000" y="3505200"/>
          <a:ext cx="3048000" cy="1828800"/>
        </p:xfrm>
        <a:graphic>
          <a:graphicData uri="http://schemas.openxmlformats.org/presentationml/2006/ole">
            <p:oleObj spid="_x0000_s21520" name="Equation" r:id="rId3" imgW="762000" imgH="457200" progId="Equation.3">
              <p:embed/>
            </p:oleObj>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381000"/>
            <a:ext cx="7772400" cy="13716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Balanced Transportation Problem (Cont.)</a:t>
            </a:r>
          </a:p>
        </p:txBody>
      </p:sp>
      <p:graphicFrame>
        <p:nvGraphicFramePr>
          <p:cNvPr id="5" name="Table 4"/>
          <p:cNvGraphicFramePr>
            <a:graphicFrameLocks noGrp="1"/>
          </p:cNvGraphicFramePr>
          <p:nvPr/>
        </p:nvGraphicFramePr>
        <p:xfrm>
          <a:off x="533401" y="1981200"/>
          <a:ext cx="7848598" cy="4526956"/>
        </p:xfrm>
        <a:graphic>
          <a:graphicData uri="http://schemas.openxmlformats.org/drawingml/2006/table">
            <a:tbl>
              <a:tblPr/>
              <a:tblGrid>
                <a:gridCol w="1676399"/>
                <a:gridCol w="1425249"/>
                <a:gridCol w="1513763"/>
                <a:gridCol w="1513763"/>
                <a:gridCol w="1719424"/>
              </a:tblGrid>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Supply</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4</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8</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17316">
                <a:tc>
                  <a:txBody>
                    <a:bodyPr/>
                    <a:lstStyle/>
                    <a:p>
                      <a:pPr marL="0" marR="0" algn="ctr">
                        <a:lnSpc>
                          <a:spcPct val="115000"/>
                        </a:lnSpc>
                        <a:spcBef>
                          <a:spcPts val="0"/>
                        </a:spcBef>
                        <a:spcAft>
                          <a:spcPts val="1000"/>
                        </a:spcAft>
                      </a:pPr>
                      <a:r>
                        <a:rPr lang="en-US" sz="3200" b="1">
                          <a:latin typeface="Times New Roman"/>
                          <a:ea typeface="Times New Roman"/>
                          <a:cs typeface="Times New Roman"/>
                        </a:rPr>
                        <a:t>Demand</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40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70</a:t>
                      </a:r>
                      <a:endParaRPr lang="en-US" sz="1400" b="1" dirty="0">
                        <a:latin typeface="Calibri"/>
                        <a:ea typeface="Times New Roman"/>
                        <a:cs typeface="Times New Roman"/>
                      </a:endParaRPr>
                    </a:p>
                    <a:p>
                      <a:pPr marL="0" marR="0" algn="ctr">
                        <a:lnSpc>
                          <a:spcPct val="115000"/>
                        </a:lnSpc>
                        <a:spcBef>
                          <a:spcPts val="0"/>
                        </a:spcBef>
                        <a:spcAft>
                          <a:spcPts val="1000"/>
                        </a:spcAft>
                      </a:pPr>
                      <a:r>
                        <a:rPr lang="en-US" sz="3200" b="1" dirty="0">
                          <a:latin typeface="Times New Roman"/>
                          <a:ea typeface="Times New Roman"/>
                          <a:cs typeface="Times New Roman"/>
                        </a:rPr>
                        <a:t>70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sp>
        <p:nvSpPr>
          <p:cNvPr id="72705" name="AutoShape 1"/>
          <p:cNvSpPr>
            <a:spLocks noChangeShapeType="1"/>
          </p:cNvSpPr>
          <p:nvPr/>
        </p:nvSpPr>
        <p:spPr bwMode="auto">
          <a:xfrm>
            <a:off x="6629400" y="5181600"/>
            <a:ext cx="1676400" cy="12192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ight Arrow 9"/>
          <p:cNvSpPr/>
          <p:nvPr/>
        </p:nvSpPr>
        <p:spPr>
          <a:xfrm rot="2403284">
            <a:off x="1627137" y="3118449"/>
            <a:ext cx="6136395" cy="1136388"/>
          </a:xfrm>
          <a:prstGeom prst="rightArrow">
            <a:avLst>
              <a:gd name="adj1" fmla="val 49567"/>
              <a:gd name="adj2" fmla="val 5000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0000"/>
                </a:solidFill>
                <a:latin typeface="Arial Black" pitchFamily="34" charset="0"/>
              </a:rPr>
              <a:t>Demand and Supply are Equal</a:t>
            </a:r>
            <a:endParaRPr lang="en-US" sz="2400" dirty="0">
              <a:solidFill>
                <a:srgbClr val="FF0000"/>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381000"/>
            <a:ext cx="7772400" cy="12192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Supply is Less than Total Demand</a:t>
            </a:r>
          </a:p>
        </p:txBody>
      </p:sp>
      <p:sp>
        <p:nvSpPr>
          <p:cNvPr id="30723" name="Rectangle 3"/>
          <p:cNvSpPr>
            <a:spLocks noGrp="1" noChangeArrowheads="1"/>
          </p:cNvSpPr>
          <p:nvPr>
            <p:ph type="subTitle" idx="1"/>
          </p:nvPr>
        </p:nvSpPr>
        <p:spPr>
          <a:xfrm>
            <a:off x="381000" y="1524000"/>
            <a:ext cx="8382000" cy="4572000"/>
          </a:xfrm>
        </p:spPr>
        <p:txBody>
          <a:bodyPr>
            <a:noAutofit/>
          </a:bodyPr>
          <a:lstStyle/>
          <a:p>
            <a:pPr algn="just" eaLnBrk="1" hangingPunct="1"/>
            <a:r>
              <a:rPr lang="en-US" dirty="0" smtClean="0">
                <a:solidFill>
                  <a:schemeClr val="tx1"/>
                </a:solidFill>
                <a:latin typeface="Times New Roman" pitchFamily="18" charset="0"/>
                <a:cs typeface="Times New Roman" pitchFamily="18" charset="0"/>
              </a:rPr>
              <a:t>If a transportation problem has a total supply that is strictly less than total demand the problem has no feasible solution. There is no doubt that in such a case one or more of the demand will be left unmet. Generally in such situations a penalty cost is often associated with unmet demand and as one can guess this time the total penalty cost is desired to be minimum. To solve such problem we need to introduce fictitious sources to provide the required supply at zero cost or cost provided in the problem.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381000"/>
            <a:ext cx="7772400" cy="12192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Supply is Less than Total Demand (Cont.)</a:t>
            </a:r>
          </a:p>
        </p:txBody>
      </p:sp>
      <p:graphicFrame>
        <p:nvGraphicFramePr>
          <p:cNvPr id="5" name="Table 4"/>
          <p:cNvGraphicFramePr>
            <a:graphicFrameLocks noGrp="1"/>
          </p:cNvGraphicFramePr>
          <p:nvPr/>
        </p:nvGraphicFramePr>
        <p:xfrm>
          <a:off x="533401" y="1981200"/>
          <a:ext cx="7848598" cy="4526956"/>
        </p:xfrm>
        <a:graphic>
          <a:graphicData uri="http://schemas.openxmlformats.org/drawingml/2006/table">
            <a:tbl>
              <a:tblPr/>
              <a:tblGrid>
                <a:gridCol w="1676399"/>
                <a:gridCol w="1425249"/>
                <a:gridCol w="1513763"/>
                <a:gridCol w="1513763"/>
                <a:gridCol w="1719424"/>
              </a:tblGrid>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Supply</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4</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8</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17316">
                <a:tc>
                  <a:txBody>
                    <a:bodyPr/>
                    <a:lstStyle/>
                    <a:p>
                      <a:pPr marL="0" marR="0" algn="ctr">
                        <a:lnSpc>
                          <a:spcPct val="115000"/>
                        </a:lnSpc>
                        <a:spcBef>
                          <a:spcPts val="0"/>
                        </a:spcBef>
                        <a:spcAft>
                          <a:spcPts val="1000"/>
                        </a:spcAft>
                      </a:pPr>
                      <a:r>
                        <a:rPr lang="en-US" sz="3200" b="1">
                          <a:latin typeface="Times New Roman"/>
                          <a:ea typeface="Times New Roman"/>
                          <a:cs typeface="Times New Roman"/>
                        </a:rPr>
                        <a:t>Demand</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40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70</a:t>
                      </a:r>
                      <a:endParaRPr lang="en-US" sz="1400" b="1" dirty="0" smtClean="0">
                        <a:latin typeface="Calibri"/>
                        <a:ea typeface="Times New Roman"/>
                        <a:cs typeface="Times New Roman"/>
                      </a:endParaRPr>
                    </a:p>
                    <a:p>
                      <a:pPr marL="0" marR="0" algn="ctr">
                        <a:lnSpc>
                          <a:spcPct val="115000"/>
                        </a:lnSpc>
                        <a:spcBef>
                          <a:spcPts val="0"/>
                        </a:spcBef>
                        <a:spcAft>
                          <a:spcPts val="1000"/>
                        </a:spcAft>
                      </a:pPr>
                      <a:r>
                        <a:rPr lang="en-US" sz="3200" b="1" dirty="0" smtClean="0">
                          <a:latin typeface="Times New Roman"/>
                          <a:ea typeface="Times New Roman"/>
                          <a:cs typeface="Times New Roman"/>
                        </a:rPr>
                        <a:t>80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cxnSp>
        <p:nvCxnSpPr>
          <p:cNvPr id="7" name="Straight Connector 6"/>
          <p:cNvCxnSpPr/>
          <p:nvPr/>
        </p:nvCxnSpPr>
        <p:spPr>
          <a:xfrm>
            <a:off x="6705600" y="5257800"/>
            <a:ext cx="160020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Right Arrow 7"/>
          <p:cNvSpPr/>
          <p:nvPr/>
        </p:nvSpPr>
        <p:spPr>
          <a:xfrm rot="2403284">
            <a:off x="1627137" y="3118449"/>
            <a:ext cx="6136395" cy="1136388"/>
          </a:xfrm>
          <a:prstGeom prst="rightArrow">
            <a:avLst>
              <a:gd name="adj1" fmla="val 49567"/>
              <a:gd name="adj2" fmla="val 5000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0000"/>
                </a:solidFill>
                <a:latin typeface="Arial Black" pitchFamily="34" charset="0"/>
              </a:rPr>
              <a:t>Supply is less than total demand</a:t>
            </a:r>
            <a:endParaRPr lang="en-US" sz="2400" dirty="0">
              <a:solidFill>
                <a:srgbClr val="FF0000"/>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1" y="1447801"/>
          <a:ext cx="8049026" cy="5605708"/>
        </p:xfrm>
        <a:graphic>
          <a:graphicData uri="http://schemas.openxmlformats.org/drawingml/2006/table">
            <a:tbl>
              <a:tblPr/>
              <a:tblGrid>
                <a:gridCol w="1676399"/>
                <a:gridCol w="1600200"/>
                <a:gridCol w="1574723"/>
                <a:gridCol w="1478280"/>
                <a:gridCol w="1719424"/>
              </a:tblGrid>
              <a:tr h="772596">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Supply</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46582">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2</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4</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3</a:t>
                      </a:r>
                      <a:endParaRPr lang="en-US" sz="1400" b="1" dirty="0">
                        <a:latin typeface="Calibri"/>
                        <a:ea typeface="Times New Roman"/>
                        <a:cs typeface="Times New Roman"/>
                      </a:endParaRPr>
                    </a:p>
                  </a:txBody>
                  <a:tcPr marL="1188720" marR="81280" marT="0" marB="27432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4658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5</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3</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7</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4658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8</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7</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b="1" dirty="0" smtClean="0">
                          <a:latin typeface="Times New Roman"/>
                          <a:ea typeface="Times New Roman"/>
                          <a:cs typeface="Times New Roman"/>
                        </a:rPr>
                        <a:t>3</a:t>
                      </a:r>
                      <a:endParaRPr lang="en-US" sz="1400" b="1" dirty="0">
                        <a:latin typeface="Calibri"/>
                        <a:ea typeface="Times New Roman"/>
                        <a:cs typeface="Times New Roman"/>
                      </a:endParaRP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30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46582">
                <a:tc>
                  <a:txBody>
                    <a:bodyPr/>
                    <a:lstStyle/>
                    <a:p>
                      <a:pPr marL="0" marR="0" algn="ctr" defTabSz="914400" rtl="0" eaLnBrk="1" latinLnBrk="0" hangingPunct="1">
                        <a:lnSpc>
                          <a:spcPct val="115000"/>
                        </a:lnSpc>
                        <a:spcBef>
                          <a:spcPts val="0"/>
                        </a:spcBef>
                        <a:spcAft>
                          <a:spcPts val="1000"/>
                        </a:spcAft>
                      </a:pPr>
                      <a:r>
                        <a:rPr lang="en-US" sz="3200" b="1" kern="1200" dirty="0" err="1" smtClean="0">
                          <a:solidFill>
                            <a:schemeClr val="tx1"/>
                          </a:solidFill>
                          <a:latin typeface="Times New Roman"/>
                          <a:ea typeface="Times New Roman"/>
                          <a:cs typeface="Times New Roman"/>
                        </a:rPr>
                        <a:t>S</a:t>
                      </a:r>
                      <a:r>
                        <a:rPr lang="en-US" sz="2200" b="0" kern="1200" dirty="0" err="1" smtClean="0">
                          <a:solidFill>
                            <a:schemeClr val="tx1"/>
                          </a:solidFill>
                          <a:latin typeface="Times New Roman"/>
                          <a:ea typeface="Times New Roman"/>
                          <a:cs typeface="Times New Roman"/>
                        </a:rPr>
                        <a:t>f</a:t>
                      </a:r>
                      <a:endParaRPr lang="en-US" sz="2200" b="0" kern="1200" dirty="0">
                        <a:solidFill>
                          <a:schemeClr val="tx1"/>
                        </a:solidFill>
                        <a:latin typeface="Times New Roman"/>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r" defTabSz="914400" rtl="0" eaLnBrk="1" latinLnBrk="0" hangingPunct="1">
                        <a:lnSpc>
                          <a:spcPct val="115000"/>
                        </a:lnSpc>
                        <a:spcBef>
                          <a:spcPts val="0"/>
                        </a:spcBef>
                        <a:spcAft>
                          <a:spcPts val="1000"/>
                        </a:spcAft>
                      </a:pPr>
                      <a:r>
                        <a:rPr lang="en-US" sz="3200" b="1" kern="1200" dirty="0" smtClean="0">
                          <a:solidFill>
                            <a:schemeClr val="tx1"/>
                          </a:solidFill>
                          <a:latin typeface="Times New Roman"/>
                          <a:ea typeface="Times New Roman"/>
                          <a:cs typeface="Times New Roman"/>
                        </a:rPr>
                        <a:t>0</a:t>
                      </a: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r" defTabSz="914400" rtl="0" eaLnBrk="1" latinLnBrk="0" hangingPunct="1">
                        <a:lnSpc>
                          <a:spcPct val="115000"/>
                        </a:lnSpc>
                        <a:spcBef>
                          <a:spcPts val="0"/>
                        </a:spcBef>
                        <a:spcAft>
                          <a:spcPts val="1000"/>
                        </a:spcAft>
                      </a:pPr>
                      <a:r>
                        <a:rPr lang="en-US" sz="3200" b="1" kern="1200" dirty="0" smtClean="0">
                          <a:solidFill>
                            <a:schemeClr val="tx1"/>
                          </a:solidFill>
                          <a:latin typeface="Times New Roman"/>
                          <a:ea typeface="Times New Roman"/>
                          <a:cs typeface="Times New Roman"/>
                        </a:rPr>
                        <a:t>0</a:t>
                      </a: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r" defTabSz="914400" rtl="0" eaLnBrk="1" latinLnBrk="0" hangingPunct="1">
                        <a:lnSpc>
                          <a:spcPct val="115000"/>
                        </a:lnSpc>
                        <a:spcBef>
                          <a:spcPts val="0"/>
                        </a:spcBef>
                        <a:spcAft>
                          <a:spcPts val="1000"/>
                        </a:spcAft>
                      </a:pPr>
                      <a:r>
                        <a:rPr lang="en-US" sz="3200" b="1" kern="1200" dirty="0" smtClean="0">
                          <a:solidFill>
                            <a:schemeClr val="tx1"/>
                          </a:solidFill>
                          <a:latin typeface="Times New Roman"/>
                          <a:ea typeface="Times New Roman"/>
                          <a:cs typeface="Times New Roman"/>
                        </a:rPr>
                        <a:t>0</a:t>
                      </a:r>
                    </a:p>
                  </a:txBody>
                  <a:tcPr marL="1188720" marR="81280" marT="40640" marB="27432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defTabSz="914400" rtl="0" eaLnBrk="1" latinLnBrk="0" hangingPunct="1">
                        <a:lnSpc>
                          <a:spcPct val="115000"/>
                        </a:lnSpc>
                        <a:spcBef>
                          <a:spcPts val="0"/>
                        </a:spcBef>
                        <a:spcAft>
                          <a:spcPts val="1000"/>
                        </a:spcAft>
                      </a:pPr>
                      <a:r>
                        <a:rPr lang="en-US" sz="3200" b="1" kern="1200" dirty="0" smtClean="0">
                          <a:solidFill>
                            <a:schemeClr val="tx1"/>
                          </a:solidFill>
                          <a:latin typeface="Times New Roman"/>
                          <a:ea typeface="Times New Roman"/>
                          <a:cs typeface="Times New Roman"/>
                        </a:rPr>
                        <a:t>10</a:t>
                      </a:r>
                      <a:endParaRPr lang="en-US" sz="3200" b="1" kern="1200" dirty="0">
                        <a:solidFill>
                          <a:schemeClr val="tx1"/>
                        </a:solidFill>
                        <a:latin typeface="Times New Roman"/>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r>
              <a:tr h="1251275">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Demand</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40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80</a:t>
                      </a:r>
                      <a:endParaRPr lang="en-US" sz="1400" b="1" dirty="0" smtClean="0">
                        <a:latin typeface="Calibri"/>
                        <a:ea typeface="Times New Roman"/>
                        <a:cs typeface="Times New Roman"/>
                      </a:endParaRPr>
                    </a:p>
                    <a:p>
                      <a:pPr marL="0" marR="0" algn="ctr">
                        <a:lnSpc>
                          <a:spcPct val="115000"/>
                        </a:lnSpc>
                        <a:spcBef>
                          <a:spcPts val="0"/>
                        </a:spcBef>
                        <a:spcAft>
                          <a:spcPts val="1000"/>
                        </a:spcAft>
                      </a:pPr>
                      <a:r>
                        <a:rPr lang="en-US" sz="3200" b="1" dirty="0" smtClean="0">
                          <a:latin typeface="Times New Roman"/>
                          <a:ea typeface="Times New Roman"/>
                          <a:cs typeface="Times New Roman"/>
                        </a:rPr>
                        <a:t>80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cxnSp>
        <p:nvCxnSpPr>
          <p:cNvPr id="9" name="Straight Connector 8"/>
          <p:cNvCxnSpPr/>
          <p:nvPr/>
        </p:nvCxnSpPr>
        <p:spPr>
          <a:xfrm>
            <a:off x="6858000" y="5638800"/>
            <a:ext cx="190500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Callout 29"/>
          <p:cNvSpPr/>
          <p:nvPr/>
        </p:nvSpPr>
        <p:spPr>
          <a:xfrm>
            <a:off x="2743200" y="1676400"/>
            <a:ext cx="4953000" cy="2895600"/>
          </a:xfrm>
          <a:prstGeom prst="wedgeEllipseCallout">
            <a:avLst/>
          </a:prstGeom>
          <a:solidFill>
            <a:schemeClr val="accent2">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smtClean="0">
                <a:latin typeface="Batang" pitchFamily="18" charset="-127"/>
                <a:ea typeface="Batang" pitchFamily="18" charset="-127"/>
              </a:rPr>
              <a:t>A Fictitious Source </a:t>
            </a:r>
            <a:r>
              <a:rPr lang="en-US" sz="2800" b="1" dirty="0" err="1" smtClean="0">
                <a:latin typeface="Batang" pitchFamily="18" charset="-127"/>
                <a:ea typeface="Batang" pitchFamily="18" charset="-127"/>
              </a:rPr>
              <a:t>Sf</a:t>
            </a:r>
            <a:r>
              <a:rPr lang="en-US" sz="2800" b="1" dirty="0" smtClean="0">
                <a:latin typeface="Batang" pitchFamily="18" charset="-127"/>
                <a:ea typeface="Batang" pitchFamily="18" charset="-127"/>
              </a:rPr>
              <a:t> with supply of 10 is introduced which equalized the demand and supply</a:t>
            </a:r>
            <a:endParaRPr lang="en-US" sz="2800" b="1" dirty="0">
              <a:latin typeface="Batang" pitchFamily="18" charset="-127"/>
              <a:ea typeface="Batang" pitchFamily="18" charset="-127"/>
            </a:endParaRPr>
          </a:p>
        </p:txBody>
      </p:sp>
      <p:sp>
        <p:nvSpPr>
          <p:cNvPr id="31" name="Rectangle 2"/>
          <p:cNvSpPr txBox="1">
            <a:spLocks noChangeArrowheads="1"/>
          </p:cNvSpPr>
          <p:nvPr/>
        </p:nvSpPr>
        <p:spPr>
          <a:xfrm>
            <a:off x="609600" y="381000"/>
            <a:ext cx="7772400" cy="12192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Supply is Less than Total Demand (Cont.)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533400"/>
            <a:ext cx="7696200" cy="10668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Supply Exceeds Total Demand</a:t>
            </a:r>
          </a:p>
        </p:txBody>
      </p:sp>
      <p:sp>
        <p:nvSpPr>
          <p:cNvPr id="29699" name="Rectangle 3"/>
          <p:cNvSpPr>
            <a:spLocks noGrp="1" noChangeArrowheads="1"/>
          </p:cNvSpPr>
          <p:nvPr>
            <p:ph type="subTitle" idx="1"/>
          </p:nvPr>
        </p:nvSpPr>
        <p:spPr>
          <a:xfrm>
            <a:off x="609600" y="2057400"/>
            <a:ext cx="7696200" cy="3657600"/>
          </a:xfrm>
        </p:spPr>
        <p:txBody>
          <a:bodyPr>
            <a:normAutofit/>
          </a:bodyPr>
          <a:lstStyle/>
          <a:p>
            <a:pPr algn="l" eaLnBrk="1" hangingPunct="1"/>
            <a:r>
              <a:rPr lang="en-US" b="1" dirty="0" smtClean="0">
                <a:solidFill>
                  <a:schemeClr val="tx1"/>
                </a:solidFill>
                <a:latin typeface="Times New Roman" pitchFamily="18" charset="0"/>
                <a:cs typeface="Times New Roman" pitchFamily="18" charset="0"/>
              </a:rPr>
              <a:t>If total supply exceeds total demand, we can balance the problem by adding dummy demand point. Since shipments to the dummy demand point are not real, they are assigned a cost of zero.</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533400"/>
            <a:ext cx="7696200" cy="10668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Supply Exceeds Total Demand (cont.)</a:t>
            </a:r>
          </a:p>
        </p:txBody>
      </p:sp>
      <p:graphicFrame>
        <p:nvGraphicFramePr>
          <p:cNvPr id="5" name="Table 4"/>
          <p:cNvGraphicFramePr>
            <a:graphicFrameLocks noGrp="1"/>
          </p:cNvGraphicFramePr>
          <p:nvPr/>
        </p:nvGraphicFramePr>
        <p:xfrm>
          <a:off x="685800" y="1752600"/>
          <a:ext cx="7543800" cy="4830616"/>
        </p:xfrm>
        <a:graphic>
          <a:graphicData uri="http://schemas.openxmlformats.org/drawingml/2006/table">
            <a:tbl>
              <a:tblPr/>
              <a:tblGrid>
                <a:gridCol w="1676400"/>
                <a:gridCol w="1447800"/>
                <a:gridCol w="1447800"/>
                <a:gridCol w="1447800"/>
                <a:gridCol w="1524000"/>
              </a:tblGrid>
              <a:tr h="875168">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Sources</a:t>
                      </a:r>
                      <a:endParaRPr lang="en-US" sz="1400" b="1" dirty="0">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D</a:t>
                      </a:r>
                      <a:r>
                        <a:rPr lang="en-US" sz="1800" b="1" dirty="0">
                          <a:latin typeface="Times New Roman" pitchFamily="18" charset="0"/>
                          <a:ea typeface="Times New Roman"/>
                          <a:cs typeface="Times New Roman" pitchFamily="18" charset="0"/>
                        </a:rPr>
                        <a:t>1</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D</a:t>
                      </a:r>
                      <a:r>
                        <a:rPr lang="en-US" sz="18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D</a:t>
                      </a:r>
                      <a:r>
                        <a:rPr lang="en-US" sz="18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Supply</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1</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4</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25</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5</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7</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25</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8</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7</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30</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918927">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Demand</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10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20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40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80</a:t>
                      </a:r>
                      <a:endParaRPr lang="en-US" sz="1400" b="1" dirty="0">
                        <a:latin typeface="Times New Roman" pitchFamily="18" charset="0"/>
                        <a:ea typeface="Times New Roman"/>
                        <a:cs typeface="Times New Roman" pitchFamily="18" charset="0"/>
                      </a:endParaRPr>
                    </a:p>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70</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sp>
        <p:nvSpPr>
          <p:cNvPr id="76801" name="AutoShape 1"/>
          <p:cNvSpPr>
            <a:spLocks noChangeShapeType="1"/>
          </p:cNvSpPr>
          <p:nvPr/>
        </p:nvSpPr>
        <p:spPr bwMode="auto">
          <a:xfrm>
            <a:off x="6705600" y="5257800"/>
            <a:ext cx="1524000" cy="12192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8" name="Straight Arrow Connector 7"/>
          <p:cNvCxnSpPr/>
          <p:nvPr/>
        </p:nvCxnSpPr>
        <p:spPr>
          <a:xfrm>
            <a:off x="3733800" y="3810000"/>
            <a:ext cx="3505200" cy="1752600"/>
          </a:xfrm>
          <a:prstGeom prst="straightConnector1">
            <a:avLst/>
          </a:prstGeom>
          <a:ln>
            <a:solidFill>
              <a:schemeClr val="accent6">
                <a:lumMod val="75000"/>
              </a:schemeClr>
            </a:solidFill>
            <a:tailEnd type="arrow"/>
          </a:ln>
        </p:spPr>
        <p:style>
          <a:lnRef idx="3">
            <a:schemeClr val="accent3"/>
          </a:lnRef>
          <a:fillRef idx="0">
            <a:schemeClr val="accent3"/>
          </a:fillRef>
          <a:effectRef idx="2">
            <a:schemeClr val="accent3"/>
          </a:effectRef>
          <a:fontRef idx="minor">
            <a:schemeClr val="tx1"/>
          </a:fontRef>
        </p:style>
      </p:cxnSp>
      <p:sp>
        <p:nvSpPr>
          <p:cNvPr id="9" name="TextBox 8"/>
          <p:cNvSpPr txBox="1"/>
          <p:nvPr/>
        </p:nvSpPr>
        <p:spPr>
          <a:xfrm>
            <a:off x="838200" y="2819400"/>
            <a:ext cx="4724400" cy="2554545"/>
          </a:xfrm>
          <a:prstGeom prst="rect">
            <a:avLst/>
          </a:prstGeom>
          <a:solidFill>
            <a:schemeClr val="accent6">
              <a:lumMod val="60000"/>
              <a:lumOff val="40000"/>
            </a:schemeClr>
          </a:solidFill>
        </p:spPr>
        <p:txBody>
          <a:bodyPr wrap="square" rtlCol="0">
            <a:spAutoFit/>
          </a:bodyPr>
          <a:lstStyle/>
          <a:p>
            <a:pPr algn="ctr"/>
            <a:r>
              <a:rPr lang="en-US" sz="3200" b="1" dirty="0" smtClean="0">
                <a:latin typeface="Aparajita" pitchFamily="34" charset="0"/>
                <a:cs typeface="Aparajita" pitchFamily="34" charset="0"/>
              </a:rPr>
              <a:t>Supply exceeds the total demand so Fictitious destinations would be introduced to balance the problem</a:t>
            </a:r>
            <a:endParaRPr lang="en-US" sz="3200" b="1" dirty="0">
              <a:latin typeface="Aparajita" pitchFamily="34" charset="0"/>
              <a:cs typeface="Aparajit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533400"/>
            <a:ext cx="7696200" cy="10668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Supply Exceeds Total Demand (cont.)</a:t>
            </a:r>
          </a:p>
        </p:txBody>
      </p:sp>
      <p:graphicFrame>
        <p:nvGraphicFramePr>
          <p:cNvPr id="5" name="Table 4"/>
          <p:cNvGraphicFramePr>
            <a:graphicFrameLocks noGrp="1"/>
          </p:cNvGraphicFramePr>
          <p:nvPr/>
        </p:nvGraphicFramePr>
        <p:xfrm>
          <a:off x="381000" y="1752600"/>
          <a:ext cx="8153400" cy="4984888"/>
        </p:xfrm>
        <a:graphic>
          <a:graphicData uri="http://schemas.openxmlformats.org/drawingml/2006/table">
            <a:tbl>
              <a:tblPr/>
              <a:tblGrid>
                <a:gridCol w="1811867"/>
                <a:gridCol w="1021095"/>
                <a:gridCol w="1312835"/>
                <a:gridCol w="1312835"/>
                <a:gridCol w="1312835"/>
                <a:gridCol w="1381933"/>
              </a:tblGrid>
              <a:tr h="875168">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Sources</a:t>
                      </a:r>
                      <a:endParaRPr lang="en-US" sz="1400" b="1" dirty="0">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D</a:t>
                      </a:r>
                      <a:r>
                        <a:rPr lang="en-US" sz="1800" b="1" dirty="0">
                          <a:latin typeface="Times New Roman" pitchFamily="18" charset="0"/>
                          <a:ea typeface="Times New Roman"/>
                          <a:cs typeface="Times New Roman" pitchFamily="18" charset="0"/>
                        </a:rPr>
                        <a:t>1</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D</a:t>
                      </a:r>
                      <a:r>
                        <a:rPr lang="en-US" sz="18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D</a:t>
                      </a:r>
                      <a:r>
                        <a:rPr lang="en-US" sz="1800" b="1" dirty="0">
                          <a:latin typeface="Times New Roman" pitchFamily="18" charset="0"/>
                          <a:ea typeface="Times New Roman"/>
                          <a:cs typeface="Times New Roman" pitchFamily="18" charset="0"/>
                        </a:rPr>
                        <a:t>3</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defTabSz="914400" rtl="0" eaLnBrk="1" latinLnBrk="0" hangingPunct="1">
                        <a:lnSpc>
                          <a:spcPct val="115000"/>
                        </a:lnSpc>
                        <a:spcBef>
                          <a:spcPts val="0"/>
                        </a:spcBef>
                        <a:spcAft>
                          <a:spcPts val="1000"/>
                        </a:spcAft>
                      </a:pPr>
                      <a:r>
                        <a:rPr lang="en-US" sz="3200" b="1" kern="1200" dirty="0" err="1" smtClean="0">
                          <a:solidFill>
                            <a:schemeClr val="tx1"/>
                          </a:solidFill>
                          <a:latin typeface="Times New Roman" pitchFamily="18" charset="0"/>
                          <a:ea typeface="Times New Roman"/>
                          <a:cs typeface="Times New Roman" pitchFamily="18" charset="0"/>
                        </a:rPr>
                        <a:t>D</a:t>
                      </a:r>
                      <a:r>
                        <a:rPr lang="en-US" sz="1800" b="1" kern="1200" dirty="0" err="1" smtClean="0">
                          <a:solidFill>
                            <a:schemeClr val="tx1"/>
                          </a:solidFill>
                          <a:latin typeface="Times New Roman" pitchFamily="18" charset="0"/>
                          <a:ea typeface="Times New Roman"/>
                          <a:cs typeface="Times New Roman" pitchFamily="18" charset="0"/>
                        </a:rPr>
                        <a:t>f</a:t>
                      </a:r>
                      <a:endParaRPr lang="en-US" sz="1800" b="1" kern="1200" dirty="0">
                        <a:solidFill>
                          <a:schemeClr val="tx1"/>
                        </a:solidFill>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Supply</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1</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4</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3</a:t>
                      </a:r>
                      <a:endParaRPr lang="en-US" sz="1400" b="1" dirty="0">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en-US" sz="3200" b="1" kern="1200" dirty="0" smtClean="0">
                          <a:solidFill>
                            <a:schemeClr val="tx1"/>
                          </a:solidFill>
                          <a:latin typeface="Times New Roman" pitchFamily="18" charset="0"/>
                          <a:ea typeface="Times New Roman"/>
                          <a:cs typeface="Times New Roman" pitchFamily="18" charset="0"/>
                        </a:rPr>
                        <a:t>0</a:t>
                      </a:r>
                      <a:endParaRPr lang="en-US" sz="3200" b="1" kern="1200" dirty="0">
                        <a:solidFill>
                          <a:schemeClr val="tx1"/>
                        </a:solidFill>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25</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2</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5</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7</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en-US" sz="3200" b="1" kern="1200" dirty="0" smtClean="0">
                          <a:solidFill>
                            <a:schemeClr val="tx1"/>
                          </a:solidFill>
                          <a:latin typeface="Times New Roman" pitchFamily="18" charset="0"/>
                          <a:ea typeface="Times New Roman"/>
                          <a:cs typeface="Times New Roman" pitchFamily="18" charset="0"/>
                        </a:rPr>
                        <a:t>0</a:t>
                      </a:r>
                      <a:endParaRPr lang="en-US" sz="3200" b="1" kern="1200" dirty="0">
                        <a:solidFill>
                          <a:schemeClr val="tx1"/>
                        </a:solidFill>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25</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75168">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S</a:t>
                      </a:r>
                      <a:r>
                        <a:rPr lang="en-US" sz="18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8</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7</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3</a:t>
                      </a:r>
                      <a:endParaRPr lang="en-US" sz="1400" b="1">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15000"/>
                        </a:lnSpc>
                        <a:spcBef>
                          <a:spcPts val="0"/>
                        </a:spcBef>
                        <a:spcAft>
                          <a:spcPts val="1000"/>
                        </a:spcAft>
                      </a:pPr>
                      <a:r>
                        <a:rPr lang="en-US" sz="3200" b="1" kern="1200" dirty="0" smtClean="0">
                          <a:solidFill>
                            <a:schemeClr val="tx1"/>
                          </a:solidFill>
                          <a:latin typeface="Times New Roman" pitchFamily="18" charset="0"/>
                          <a:ea typeface="Times New Roman"/>
                          <a:cs typeface="Times New Roman" pitchFamily="18" charset="0"/>
                        </a:rPr>
                        <a:t>0</a:t>
                      </a:r>
                      <a:endParaRPr lang="en-US" sz="3200" b="1" kern="1200" dirty="0">
                        <a:solidFill>
                          <a:schemeClr val="tx1"/>
                        </a:solidFill>
                        <a:latin typeface="Times New Roman" pitchFamily="18" charset="0"/>
                        <a:ea typeface="Times New Roman"/>
                        <a:cs typeface="Times New Roman" pitchFamily="18" charset="0"/>
                      </a:endParaRPr>
                    </a:p>
                  </a:txBody>
                  <a:tcPr marL="822960" marR="81280" marT="0" marB="36576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30</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918927">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Demand</a:t>
                      </a:r>
                      <a:endParaRPr lang="en-US" sz="1400" b="1">
                        <a:latin typeface="Times New Roman" pitchFamily="18" charset="0"/>
                        <a:ea typeface="Times New Roman"/>
                        <a:cs typeface="Times New Roman" pitchFamily="18" charset="0"/>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10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20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pitchFamily="18" charset="0"/>
                          <a:ea typeface="Times New Roman"/>
                          <a:cs typeface="Times New Roman" pitchFamily="18" charset="0"/>
                        </a:rPr>
                        <a:t>40</a:t>
                      </a:r>
                      <a:endParaRPr lang="en-US" sz="1400" b="1">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defTabSz="914400" rtl="0" eaLnBrk="1" latinLnBrk="0" hangingPunct="1">
                        <a:lnSpc>
                          <a:spcPct val="115000"/>
                        </a:lnSpc>
                        <a:spcBef>
                          <a:spcPts val="0"/>
                        </a:spcBef>
                        <a:spcAft>
                          <a:spcPts val="1000"/>
                        </a:spcAft>
                      </a:pPr>
                      <a:r>
                        <a:rPr lang="en-US" sz="3200" b="1" kern="1200" dirty="0" smtClean="0">
                          <a:solidFill>
                            <a:schemeClr val="tx1"/>
                          </a:solidFill>
                          <a:latin typeface="Times New Roman" pitchFamily="18" charset="0"/>
                          <a:ea typeface="Times New Roman"/>
                          <a:cs typeface="Times New Roman" pitchFamily="18" charset="0"/>
                        </a:rPr>
                        <a:t>10</a:t>
                      </a: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3200" b="1" dirty="0">
                          <a:latin typeface="Times New Roman" pitchFamily="18" charset="0"/>
                          <a:ea typeface="Times New Roman"/>
                          <a:cs typeface="Times New Roman" pitchFamily="18" charset="0"/>
                        </a:rPr>
                        <a:t>80</a:t>
                      </a:r>
                      <a:endParaRPr lang="en-US" sz="1400" b="1" dirty="0">
                        <a:latin typeface="Times New Roman" pitchFamily="18" charset="0"/>
                        <a:ea typeface="Times New Roman"/>
                        <a:cs typeface="Times New Roman" pitchFamily="18" charset="0"/>
                      </a:endParaRPr>
                    </a:p>
                    <a:p>
                      <a:pPr marL="0" marR="0" algn="ctr">
                        <a:lnSpc>
                          <a:spcPct val="115000"/>
                        </a:lnSpc>
                        <a:spcBef>
                          <a:spcPts val="0"/>
                        </a:spcBef>
                        <a:spcAft>
                          <a:spcPts val="1000"/>
                        </a:spcAft>
                      </a:pPr>
                      <a:r>
                        <a:rPr lang="en-US" sz="3200" b="1" dirty="0" smtClean="0">
                          <a:latin typeface="Times New Roman" pitchFamily="18" charset="0"/>
                          <a:ea typeface="Times New Roman"/>
                          <a:cs typeface="Times New Roman" pitchFamily="18" charset="0"/>
                        </a:rPr>
                        <a:t>80</a:t>
                      </a:r>
                      <a:endParaRPr lang="en-US" sz="1400" b="1" dirty="0">
                        <a:latin typeface="Times New Roman" pitchFamily="18" charset="0"/>
                        <a:ea typeface="Times New Roman"/>
                        <a:cs typeface="Times New Roman" pitchFamily="18" charset="0"/>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cxnSp>
        <p:nvCxnSpPr>
          <p:cNvPr id="7" name="Straight Connector 6"/>
          <p:cNvCxnSpPr/>
          <p:nvPr/>
        </p:nvCxnSpPr>
        <p:spPr>
          <a:xfrm>
            <a:off x="7162800" y="5257800"/>
            <a:ext cx="1295400" cy="1219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381000"/>
            <a:ext cx="7772400" cy="12192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Initial Feasible Solution</a:t>
            </a:r>
          </a:p>
        </p:txBody>
      </p:sp>
      <p:sp>
        <p:nvSpPr>
          <p:cNvPr id="31747" name="Rectangle 3"/>
          <p:cNvSpPr>
            <a:spLocks noGrp="1" noChangeArrowheads="1"/>
          </p:cNvSpPr>
          <p:nvPr>
            <p:ph type="subTitle" idx="1"/>
          </p:nvPr>
        </p:nvSpPr>
        <p:spPr>
          <a:xfrm>
            <a:off x="685800" y="1828800"/>
            <a:ext cx="7772400" cy="4648200"/>
          </a:xfrm>
        </p:spPr>
        <p:txBody>
          <a:bodyPr>
            <a:normAutofit/>
          </a:bodyPr>
          <a:lstStyle/>
          <a:p>
            <a:pPr algn="just" eaLnBrk="1" hangingPunct="1"/>
            <a:r>
              <a:rPr lang="en-US" dirty="0" smtClean="0">
                <a:solidFill>
                  <a:schemeClr val="tx1"/>
                </a:solidFill>
                <a:latin typeface="Times New Roman" pitchFamily="18" charset="0"/>
                <a:cs typeface="Times New Roman" pitchFamily="18" charset="0"/>
              </a:rPr>
              <a:t>Unlike other Linear Programming problems, a </a:t>
            </a:r>
            <a:r>
              <a:rPr lang="en-US" i="1" dirty="0" smtClean="0">
                <a:solidFill>
                  <a:schemeClr val="tx1"/>
                </a:solidFill>
                <a:latin typeface="Times New Roman" pitchFamily="18" charset="0"/>
                <a:cs typeface="Times New Roman" pitchFamily="18" charset="0"/>
              </a:rPr>
              <a:t>balanced</a:t>
            </a:r>
            <a:r>
              <a:rPr lang="en-US" dirty="0" smtClean="0">
                <a:solidFill>
                  <a:schemeClr val="tx1"/>
                </a:solidFill>
                <a:latin typeface="Times New Roman" pitchFamily="18" charset="0"/>
                <a:cs typeface="Times New Roman" pitchFamily="18" charset="0"/>
              </a:rPr>
              <a:t> TP with m supply points and n demand points is easier to solve, although it has m + n equality constraints. The reason for that is, if a set of decision variables (</a:t>
            </a:r>
            <a:r>
              <a:rPr lang="en-US" dirty="0" err="1" smtClean="0">
                <a:solidFill>
                  <a:schemeClr val="tx1"/>
                </a:solidFill>
                <a:latin typeface="Times New Roman" pitchFamily="18" charset="0"/>
                <a:cs typeface="Times New Roman" pitchFamily="18" charset="0"/>
              </a:rPr>
              <a:t>x</a:t>
            </a:r>
            <a:r>
              <a:rPr lang="en-US" baseline="-25000" dirty="0" err="1" smtClean="0">
                <a:solidFill>
                  <a:schemeClr val="tx1"/>
                </a:solidFill>
                <a:latin typeface="Times New Roman" pitchFamily="18" charset="0"/>
                <a:cs typeface="Times New Roman" pitchFamily="18" charset="0"/>
              </a:rPr>
              <a:t>ij</a:t>
            </a:r>
            <a:r>
              <a:rPr lang="en-US" dirty="0" err="1" smtClean="0">
                <a:solidFill>
                  <a:schemeClr val="tx1"/>
                </a:solidFill>
                <a:latin typeface="Times New Roman" pitchFamily="18" charset="0"/>
                <a:cs typeface="Times New Roman" pitchFamily="18" charset="0"/>
              </a:rPr>
              <a:t>’s</a:t>
            </a:r>
            <a:r>
              <a:rPr lang="en-US" dirty="0" smtClean="0">
                <a:solidFill>
                  <a:schemeClr val="tx1"/>
                </a:solidFill>
                <a:latin typeface="Times New Roman" pitchFamily="18" charset="0"/>
                <a:cs typeface="Times New Roman" pitchFamily="18" charset="0"/>
              </a:rPr>
              <a:t>) satisfy all but one constraint, the values for </a:t>
            </a:r>
            <a:r>
              <a:rPr lang="en-US" dirty="0" err="1" smtClean="0">
                <a:solidFill>
                  <a:schemeClr val="tx1"/>
                </a:solidFill>
                <a:latin typeface="Times New Roman" pitchFamily="18" charset="0"/>
                <a:cs typeface="Times New Roman" pitchFamily="18" charset="0"/>
              </a:rPr>
              <a:t>x</a:t>
            </a:r>
            <a:r>
              <a:rPr lang="en-US" baseline="-25000" dirty="0" err="1" smtClean="0">
                <a:solidFill>
                  <a:schemeClr val="tx1"/>
                </a:solidFill>
                <a:latin typeface="Times New Roman" pitchFamily="18" charset="0"/>
                <a:cs typeface="Times New Roman" pitchFamily="18" charset="0"/>
              </a:rPr>
              <a:t>ij</a:t>
            </a:r>
            <a:r>
              <a:rPr lang="en-US" dirty="0" err="1" smtClean="0">
                <a:solidFill>
                  <a:schemeClr val="tx1"/>
                </a:solidFill>
                <a:latin typeface="Times New Roman" pitchFamily="18" charset="0"/>
                <a:cs typeface="Times New Roman" pitchFamily="18" charset="0"/>
              </a:rPr>
              <a:t>’s</a:t>
            </a:r>
            <a:r>
              <a:rPr lang="en-US" dirty="0" smtClean="0">
                <a:solidFill>
                  <a:schemeClr val="tx1"/>
                </a:solidFill>
                <a:latin typeface="Times New Roman" pitchFamily="18" charset="0"/>
                <a:cs typeface="Times New Roman" pitchFamily="18" charset="0"/>
              </a:rPr>
              <a:t> will satisfy that remaining constraint automatically.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Outline</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981200"/>
            <a:ext cx="8001000" cy="48768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What is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Purpose of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Real Life Application</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Explanation of 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Formulating a transportation problem</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Finding the initial feasible solution</a:t>
            </a:r>
          </a:p>
          <a:p>
            <a:pPr lvl="1" algn="l">
              <a:buFont typeface="Wingdings" pitchFamily="2" charset="2"/>
              <a:buChar char="q"/>
            </a:pP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09600" y="76200"/>
            <a:ext cx="7772400" cy="1219200"/>
          </a:xfrm>
        </p:spPr>
        <p:style>
          <a:lnRef idx="1">
            <a:schemeClr val="accent5"/>
          </a:lnRef>
          <a:fillRef idx="2">
            <a:schemeClr val="accent5"/>
          </a:fillRef>
          <a:effectRef idx="1">
            <a:schemeClr val="accent5"/>
          </a:effectRef>
          <a:fontRef idx="minor">
            <a:schemeClr val="dk1"/>
          </a:fontRef>
        </p:style>
        <p:txBody>
          <a:bodyPr>
            <a:noAutofit/>
          </a:bodyPr>
          <a:lstStyle/>
          <a:p>
            <a:pPr eaLnBrk="1" hangingPunct="1"/>
            <a:r>
              <a:rPr lang="en-US" sz="4000" b="1" dirty="0" smtClean="0">
                <a:latin typeface="Times New Roman" pitchFamily="18" charset="0"/>
                <a:cs typeface="Times New Roman" pitchFamily="18" charset="0"/>
              </a:rPr>
              <a:t>Methods to find Initial Feasible Solution</a:t>
            </a:r>
          </a:p>
        </p:txBody>
      </p:sp>
      <p:sp>
        <p:nvSpPr>
          <p:cNvPr id="32771" name="Rectangle 3"/>
          <p:cNvSpPr>
            <a:spLocks noGrp="1" noChangeArrowheads="1"/>
          </p:cNvSpPr>
          <p:nvPr>
            <p:ph type="subTitle" idx="1"/>
          </p:nvPr>
        </p:nvSpPr>
        <p:spPr>
          <a:xfrm>
            <a:off x="1371600" y="1447800"/>
            <a:ext cx="6400800" cy="4953000"/>
          </a:xfrm>
        </p:spPr>
        <p:txBody>
          <a:bodyPr>
            <a:normAutofit/>
          </a:bodyPr>
          <a:lstStyle/>
          <a:p>
            <a:pPr marL="609600" indent="-609600" algn="l" eaLnBrk="1" hangingPunct="1"/>
            <a:r>
              <a:rPr lang="en-US" b="1" dirty="0" smtClean="0">
                <a:solidFill>
                  <a:schemeClr val="tx1"/>
                </a:solidFill>
                <a:latin typeface="Times New Roman" pitchFamily="18" charset="0"/>
                <a:cs typeface="Times New Roman" pitchFamily="18" charset="0"/>
              </a:rPr>
              <a:t>There are two basic methods:</a:t>
            </a:r>
          </a:p>
          <a:p>
            <a:pPr marL="609600" indent="-609600" algn="l" eaLnBrk="1" hangingPunct="1"/>
            <a:endParaRPr lang="en-US" b="1" dirty="0" smtClean="0">
              <a:solidFill>
                <a:schemeClr val="tx1"/>
              </a:solidFill>
              <a:latin typeface="Times New Roman" pitchFamily="18" charset="0"/>
              <a:cs typeface="Times New Roman" pitchFamily="18" charset="0"/>
            </a:endParaRPr>
          </a:p>
          <a:p>
            <a:pPr marL="609600" indent="-609600" algn="l" eaLnBrk="1" hangingPunct="1">
              <a:buFontTx/>
              <a:buAutoNum type="arabicPeriod"/>
            </a:pPr>
            <a:r>
              <a:rPr lang="en-US" b="1" dirty="0" smtClean="0">
                <a:solidFill>
                  <a:schemeClr val="tx1"/>
                </a:solidFill>
                <a:latin typeface="Times New Roman" pitchFamily="18" charset="0"/>
                <a:cs typeface="Times New Roman" pitchFamily="18" charset="0"/>
              </a:rPr>
              <a:t>Northwest Corner Method</a:t>
            </a:r>
          </a:p>
          <a:p>
            <a:pPr marL="609600" indent="-609600" algn="l" eaLnBrk="1" hangingPunct="1">
              <a:buFontTx/>
              <a:buAutoNum type="arabicPeriod"/>
            </a:pPr>
            <a:endParaRPr lang="en-US" b="1" dirty="0" smtClean="0">
              <a:solidFill>
                <a:schemeClr val="tx1"/>
              </a:solidFill>
              <a:latin typeface="Times New Roman" pitchFamily="18" charset="0"/>
              <a:cs typeface="Times New Roman" pitchFamily="18" charset="0"/>
            </a:endParaRPr>
          </a:p>
          <a:p>
            <a:pPr marL="609600" indent="-609600" algn="l" eaLnBrk="1" hangingPunct="1">
              <a:buFontTx/>
              <a:buAutoNum type="arabicPeriod"/>
            </a:pPr>
            <a:r>
              <a:rPr lang="en-US" b="1" dirty="0" smtClean="0">
                <a:solidFill>
                  <a:schemeClr val="tx1"/>
                </a:solidFill>
                <a:latin typeface="Times New Roman" pitchFamily="18" charset="0"/>
                <a:cs typeface="Times New Roman" pitchFamily="18" charset="0"/>
              </a:rPr>
              <a:t>Least - Cost Method</a:t>
            </a:r>
          </a:p>
          <a:p>
            <a:pPr algn="l" eaLnBrk="1" hangingPunct="1"/>
            <a:r>
              <a:rPr lang="en-US" b="1" dirty="0" smtClean="0">
                <a:solidFill>
                  <a:schemeClr val="tx1"/>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09600" y="381000"/>
            <a:ext cx="7772400" cy="8382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Northwest Corner Method</a:t>
            </a:r>
          </a:p>
        </p:txBody>
      </p:sp>
      <p:sp>
        <p:nvSpPr>
          <p:cNvPr id="33795" name="Rectangle 3"/>
          <p:cNvSpPr>
            <a:spLocks noGrp="1" noChangeArrowheads="1"/>
          </p:cNvSpPr>
          <p:nvPr>
            <p:ph type="subTitle" idx="1"/>
          </p:nvPr>
        </p:nvSpPr>
        <p:spPr>
          <a:xfrm>
            <a:off x="685800" y="1295400"/>
            <a:ext cx="7696200" cy="5181600"/>
          </a:xfrm>
        </p:spPr>
        <p:txBody>
          <a:bodyPr>
            <a:normAutofit/>
          </a:bodyPr>
          <a:lstStyle/>
          <a:p>
            <a:pPr marL="609600" indent="-609600" algn="just" eaLnBrk="1" hangingPunct="1"/>
            <a:r>
              <a:rPr lang="en-US" dirty="0" smtClean="0">
                <a:solidFill>
                  <a:schemeClr val="tx1"/>
                </a:solidFill>
                <a:latin typeface="Times New Roman" pitchFamily="18" charset="0"/>
                <a:cs typeface="Times New Roman" pitchFamily="18" charset="0"/>
              </a:rPr>
              <a:t>To find the Initial Feasible Solution by the NWC method:</a:t>
            </a:r>
          </a:p>
          <a:p>
            <a:pPr marL="609600" indent="-609600" algn="just" eaLnBrk="1" hangingPunct="1"/>
            <a:r>
              <a:rPr lang="en-US" dirty="0" smtClean="0">
                <a:solidFill>
                  <a:schemeClr val="tx1"/>
                </a:solidFill>
                <a:latin typeface="Times New Roman" pitchFamily="18" charset="0"/>
                <a:cs typeface="Times New Roman" pitchFamily="18" charset="0"/>
              </a:rPr>
              <a:t>Begin in the upper left (northwest) corner of the transportation tableau and set 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 as large as possible (here the limitations for setting 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 to a larger number, will be the demand of demand point 1 and the supply of supply point 1. Your x</a:t>
            </a:r>
            <a:r>
              <a:rPr lang="en-US" baseline="-25000" dirty="0" smtClean="0">
                <a:solidFill>
                  <a:schemeClr val="tx1"/>
                </a:solidFill>
                <a:latin typeface="Times New Roman" pitchFamily="18" charset="0"/>
                <a:cs typeface="Times New Roman" pitchFamily="18" charset="0"/>
              </a:rPr>
              <a:t>11</a:t>
            </a:r>
            <a:r>
              <a:rPr lang="en-US" dirty="0" smtClean="0">
                <a:solidFill>
                  <a:schemeClr val="tx1"/>
                </a:solidFill>
                <a:latin typeface="Times New Roman" pitchFamily="18" charset="0"/>
                <a:cs typeface="Times New Roman" pitchFamily="18" charset="0"/>
              </a:rPr>
              <a:t> value can not be greater than minimum of this 2 values).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762000" y="381000"/>
            <a:ext cx="7848600" cy="1371600"/>
          </a:xfrm>
        </p:spPr>
        <p:txBody>
          <a:bodyPr>
            <a:noAutofit/>
          </a:bodyPr>
          <a:lstStyle/>
          <a:p>
            <a:pPr algn="just" eaLnBrk="1" hangingPunct="1"/>
            <a:r>
              <a:rPr lang="en-US" sz="3200" dirty="0" smtClean="0">
                <a:latin typeface="Times New Roman" pitchFamily="18" charset="0"/>
                <a:cs typeface="Times New Roman" pitchFamily="18" charset="0"/>
              </a:rPr>
              <a:t>According to the explanations in the previous slide we can set x</a:t>
            </a:r>
            <a:r>
              <a:rPr lang="en-US" sz="3200" baseline="-25000" dirty="0" smtClean="0">
                <a:latin typeface="Times New Roman" pitchFamily="18" charset="0"/>
                <a:cs typeface="Times New Roman" pitchFamily="18" charset="0"/>
              </a:rPr>
              <a:t>11</a:t>
            </a:r>
            <a:r>
              <a:rPr lang="en-US" sz="3200" dirty="0" smtClean="0">
                <a:latin typeface="Times New Roman" pitchFamily="18" charset="0"/>
                <a:cs typeface="Times New Roman" pitchFamily="18" charset="0"/>
              </a:rPr>
              <a:t>=3 (meaning demand of demand point 1 is satisfied by supply point 1).</a:t>
            </a:r>
          </a:p>
        </p:txBody>
      </p:sp>
      <p:graphicFrame>
        <p:nvGraphicFramePr>
          <p:cNvPr id="3074" name="Object 1026"/>
          <p:cNvGraphicFramePr>
            <a:graphicFrameLocks noChangeAspect="1"/>
          </p:cNvGraphicFramePr>
          <p:nvPr/>
        </p:nvGraphicFramePr>
        <p:xfrm>
          <a:off x="2209800" y="1905000"/>
          <a:ext cx="5229225" cy="2143125"/>
        </p:xfrm>
        <a:graphic>
          <a:graphicData uri="http://schemas.openxmlformats.org/presentationml/2006/ole">
            <p:oleObj spid="_x0000_s22560" name="Worksheet" r:id="rId3" imgW="5270400" imgH="2160000" progId="Excel.Sheet.8">
              <p:embed/>
            </p:oleObj>
          </a:graphicData>
        </a:graphic>
      </p:graphicFrame>
      <p:graphicFrame>
        <p:nvGraphicFramePr>
          <p:cNvPr id="3075" name="Object 1027"/>
          <p:cNvGraphicFramePr>
            <a:graphicFrameLocks noChangeAspect="1"/>
          </p:cNvGraphicFramePr>
          <p:nvPr/>
        </p:nvGraphicFramePr>
        <p:xfrm>
          <a:off x="2209800" y="4191000"/>
          <a:ext cx="5229225" cy="2143125"/>
        </p:xfrm>
        <a:graphic>
          <a:graphicData uri="http://schemas.openxmlformats.org/presentationml/2006/ole">
            <p:oleObj spid="_x0000_s22561" name="Worksheet" r:id="rId4" imgW="3486169" imgH="1428750" progId="Excel.Sheet.8">
              <p:embed/>
            </p:oleObj>
          </a:graphicData>
        </a:graphic>
      </p:graphicFrame>
      <p:sp>
        <p:nvSpPr>
          <p:cNvPr id="3077" name="Line 7"/>
          <p:cNvSpPr>
            <a:spLocks noChangeShapeType="1"/>
          </p:cNvSpPr>
          <p:nvPr/>
        </p:nvSpPr>
        <p:spPr bwMode="auto">
          <a:xfrm>
            <a:off x="2819400" y="2209800"/>
            <a:ext cx="990600" cy="0"/>
          </a:xfrm>
          <a:prstGeom prst="line">
            <a:avLst/>
          </a:prstGeom>
          <a:noFill/>
          <a:ln w="9525">
            <a:solidFill>
              <a:schemeClr val="tx1"/>
            </a:solidFill>
            <a:round/>
            <a:headEnd/>
            <a:tailEnd type="triangle" w="med" len="med"/>
          </a:ln>
        </p:spPr>
        <p:txBody>
          <a:bodyPr/>
          <a:lstStyle/>
          <a:p>
            <a:endParaRPr lang="en-US"/>
          </a:p>
        </p:txBody>
      </p:sp>
      <p:sp>
        <p:nvSpPr>
          <p:cNvPr id="3078" name="Line 8"/>
          <p:cNvSpPr>
            <a:spLocks noChangeShapeType="1"/>
          </p:cNvSpPr>
          <p:nvPr/>
        </p:nvSpPr>
        <p:spPr bwMode="auto">
          <a:xfrm>
            <a:off x="2819400" y="2209800"/>
            <a:ext cx="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685800" y="609600"/>
            <a:ext cx="8001000" cy="1143000"/>
          </a:xfrm>
        </p:spPr>
        <p:txBody>
          <a:bodyPr>
            <a:noAutofit/>
          </a:bodyPr>
          <a:lstStyle/>
          <a:p>
            <a:pPr algn="l" eaLnBrk="1" hangingPunct="1"/>
            <a:r>
              <a:rPr lang="en-US" sz="3200" dirty="0" smtClean="0">
                <a:latin typeface="Times New Roman" pitchFamily="18" charset="0"/>
                <a:cs typeface="Times New Roman" pitchFamily="18" charset="0"/>
              </a:rPr>
              <a:t>After we check the east and south cells, we saw that we can go east (meaning supply point 1 still has capacity to fulfill some demand).</a:t>
            </a:r>
          </a:p>
        </p:txBody>
      </p:sp>
      <p:graphicFrame>
        <p:nvGraphicFramePr>
          <p:cNvPr id="4098" name="Object 1026"/>
          <p:cNvGraphicFramePr>
            <a:graphicFrameLocks noChangeAspect="1"/>
          </p:cNvGraphicFramePr>
          <p:nvPr>
            <p:extLst>
              <p:ext uri="{D42A27DB-BD31-4B8C-83A1-F6EECF244321}">
                <p14:modId xmlns:p14="http://schemas.microsoft.com/office/powerpoint/2010/main" xmlns="" val="3097920293"/>
              </p:ext>
            </p:extLst>
          </p:nvPr>
        </p:nvGraphicFramePr>
        <p:xfrm>
          <a:off x="2209800" y="1905000"/>
          <a:ext cx="5237163" cy="2146300"/>
        </p:xfrm>
        <a:graphic>
          <a:graphicData uri="http://schemas.openxmlformats.org/presentationml/2006/ole">
            <p:oleObj spid="_x0000_s23584" name="Worksheet" r:id="rId3" imgW="5270400" imgH="2160000" progId="Excel.Sheet.8">
              <p:embed/>
            </p:oleObj>
          </a:graphicData>
        </a:graphic>
      </p:graphicFrame>
      <p:graphicFrame>
        <p:nvGraphicFramePr>
          <p:cNvPr id="4099" name="Object 1027"/>
          <p:cNvGraphicFramePr>
            <a:graphicFrameLocks noChangeAspect="1"/>
          </p:cNvGraphicFramePr>
          <p:nvPr/>
        </p:nvGraphicFramePr>
        <p:xfrm>
          <a:off x="2219325" y="4219575"/>
          <a:ext cx="5219700" cy="2138363"/>
        </p:xfrm>
        <a:graphic>
          <a:graphicData uri="http://schemas.openxmlformats.org/presentationml/2006/ole">
            <p:oleObj spid="_x0000_s23585" name="Worksheet" r:id="rId4" imgW="5270400" imgH="2160000" progId="Excel.Sheet.8">
              <p:embed/>
            </p:oleObj>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09600" y="609600"/>
            <a:ext cx="8153400" cy="1143000"/>
          </a:xfrm>
        </p:spPr>
        <p:txBody>
          <a:bodyPr>
            <a:noAutofit/>
          </a:bodyPr>
          <a:lstStyle/>
          <a:p>
            <a:pPr algn="l" eaLnBrk="1" hangingPunct="1"/>
            <a:r>
              <a:rPr lang="en-US" sz="3200" dirty="0" smtClean="0">
                <a:latin typeface="Times New Roman" pitchFamily="18" charset="0"/>
                <a:cs typeface="Times New Roman" pitchFamily="18" charset="0"/>
              </a:rPr>
              <a:t>After applying the same procedure, we saw that we can go south this time (meaning demand point 2 needs more supply by supply point 2).</a:t>
            </a:r>
          </a:p>
        </p:txBody>
      </p:sp>
      <p:graphicFrame>
        <p:nvGraphicFramePr>
          <p:cNvPr id="5122" name="Object 3"/>
          <p:cNvGraphicFramePr>
            <a:graphicFrameLocks noChangeAspect="1"/>
          </p:cNvGraphicFramePr>
          <p:nvPr/>
        </p:nvGraphicFramePr>
        <p:xfrm>
          <a:off x="2209800" y="2014538"/>
          <a:ext cx="5246688" cy="2151062"/>
        </p:xfrm>
        <a:graphic>
          <a:graphicData uri="http://schemas.openxmlformats.org/presentationml/2006/ole">
            <p:oleObj spid="_x0000_s24606" name="Worksheet" r:id="rId3" imgW="5270400" imgH="2160000" progId="Excel.Sheet.8">
              <p:embed/>
            </p:oleObj>
          </a:graphicData>
        </a:graphic>
      </p:graphicFrame>
      <p:graphicFrame>
        <p:nvGraphicFramePr>
          <p:cNvPr id="5123" name="Object 4"/>
          <p:cNvGraphicFramePr>
            <a:graphicFrameLocks noChangeAspect="1"/>
          </p:cNvGraphicFramePr>
          <p:nvPr/>
        </p:nvGraphicFramePr>
        <p:xfrm>
          <a:off x="2209800" y="4300538"/>
          <a:ext cx="5246688" cy="2151062"/>
        </p:xfrm>
        <a:graphic>
          <a:graphicData uri="http://schemas.openxmlformats.org/presentationml/2006/ole">
            <p:oleObj spid="_x0000_s24607" name="Worksheet" r:id="rId4" imgW="5270400" imgH="2160000" progId="Excel.Sheet.8">
              <p:embed/>
            </p:oleObj>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914400"/>
            <a:ext cx="8229600" cy="1143000"/>
          </a:xfrm>
        </p:spPr>
        <p:txBody>
          <a:bodyPr>
            <a:normAutofit/>
          </a:bodyPr>
          <a:lstStyle/>
          <a:p>
            <a:pPr algn="l" eaLnBrk="1" hangingPunct="1"/>
            <a:r>
              <a:rPr lang="en-US" sz="3200" dirty="0" smtClean="0">
                <a:latin typeface="Times New Roman" pitchFamily="18" charset="0"/>
                <a:cs typeface="Times New Roman" pitchFamily="18" charset="0"/>
              </a:rPr>
              <a:t>Finally, we will have the following </a:t>
            </a:r>
            <a:r>
              <a:rPr lang="en-US" sz="3200" dirty="0" err="1" smtClean="0">
                <a:latin typeface="Times New Roman" pitchFamily="18" charset="0"/>
                <a:cs typeface="Times New Roman" pitchFamily="18" charset="0"/>
              </a:rPr>
              <a:t>bfs</a:t>
            </a:r>
            <a:r>
              <a:rPr lang="en-US" sz="3200" dirty="0" smtClean="0">
                <a:latin typeface="Times New Roman" pitchFamily="18" charset="0"/>
                <a:cs typeface="Times New Roman" pitchFamily="18" charset="0"/>
              </a:rPr>
              <a:t>, which is: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x</a:t>
            </a:r>
            <a:r>
              <a:rPr lang="en-US" sz="3200" baseline="-25000" dirty="0" smtClean="0">
                <a:latin typeface="Times New Roman" pitchFamily="18" charset="0"/>
                <a:cs typeface="Times New Roman" pitchFamily="18" charset="0"/>
              </a:rPr>
              <a:t>11</a:t>
            </a:r>
            <a:r>
              <a:rPr lang="en-US" sz="3200" dirty="0" smtClean="0">
                <a:latin typeface="Times New Roman" pitchFamily="18" charset="0"/>
                <a:cs typeface="Times New Roman" pitchFamily="18" charset="0"/>
              </a:rPr>
              <a:t>=3, x</a:t>
            </a:r>
            <a:r>
              <a:rPr lang="en-US" sz="3200" baseline="-25000" dirty="0" smtClean="0">
                <a:latin typeface="Times New Roman" pitchFamily="18" charset="0"/>
                <a:cs typeface="Times New Roman" pitchFamily="18" charset="0"/>
              </a:rPr>
              <a:t>12</a:t>
            </a:r>
            <a:r>
              <a:rPr lang="en-US" sz="3200" dirty="0" smtClean="0">
                <a:latin typeface="Times New Roman" pitchFamily="18" charset="0"/>
                <a:cs typeface="Times New Roman" pitchFamily="18" charset="0"/>
              </a:rPr>
              <a:t>=2, x</a:t>
            </a:r>
            <a:r>
              <a:rPr lang="en-US" sz="3200" baseline="-25000" dirty="0" smtClean="0">
                <a:latin typeface="Times New Roman" pitchFamily="18" charset="0"/>
                <a:cs typeface="Times New Roman" pitchFamily="18" charset="0"/>
              </a:rPr>
              <a:t>22</a:t>
            </a:r>
            <a:r>
              <a:rPr lang="en-US" sz="3200" dirty="0" smtClean="0">
                <a:latin typeface="Times New Roman" pitchFamily="18" charset="0"/>
                <a:cs typeface="Times New Roman" pitchFamily="18" charset="0"/>
              </a:rPr>
              <a:t>=3, x</a:t>
            </a:r>
            <a:r>
              <a:rPr lang="en-US" sz="3200" baseline="-25000" dirty="0" smtClean="0">
                <a:latin typeface="Times New Roman" pitchFamily="18" charset="0"/>
                <a:cs typeface="Times New Roman" pitchFamily="18" charset="0"/>
              </a:rPr>
              <a:t>23</a:t>
            </a:r>
            <a:r>
              <a:rPr lang="en-US" sz="3200" dirty="0" smtClean="0">
                <a:latin typeface="Times New Roman" pitchFamily="18" charset="0"/>
                <a:cs typeface="Times New Roman" pitchFamily="18" charset="0"/>
              </a:rPr>
              <a:t>=2, x</a:t>
            </a:r>
            <a:r>
              <a:rPr lang="en-US" sz="3200" baseline="-25000" dirty="0" smtClean="0">
                <a:latin typeface="Times New Roman" pitchFamily="18" charset="0"/>
                <a:cs typeface="Times New Roman" pitchFamily="18" charset="0"/>
              </a:rPr>
              <a:t>24</a:t>
            </a:r>
            <a:r>
              <a:rPr lang="en-US" sz="3200" dirty="0" smtClean="0">
                <a:latin typeface="Times New Roman" pitchFamily="18" charset="0"/>
                <a:cs typeface="Times New Roman" pitchFamily="18" charset="0"/>
              </a:rPr>
              <a:t>=1, x</a:t>
            </a:r>
            <a:r>
              <a:rPr lang="en-US" sz="3200" baseline="-25000" dirty="0" smtClean="0">
                <a:latin typeface="Times New Roman" pitchFamily="18" charset="0"/>
                <a:cs typeface="Times New Roman" pitchFamily="18" charset="0"/>
              </a:rPr>
              <a:t>34</a:t>
            </a:r>
            <a:r>
              <a:rPr lang="en-US" sz="3200" dirty="0" smtClean="0">
                <a:latin typeface="Times New Roman" pitchFamily="18" charset="0"/>
                <a:cs typeface="Times New Roman" pitchFamily="18" charset="0"/>
              </a:rPr>
              <a:t>=2</a:t>
            </a:r>
          </a:p>
        </p:txBody>
      </p:sp>
      <p:graphicFrame>
        <p:nvGraphicFramePr>
          <p:cNvPr id="6146" name="Object 3"/>
          <p:cNvGraphicFramePr>
            <a:graphicFrameLocks noChangeAspect="1"/>
          </p:cNvGraphicFramePr>
          <p:nvPr/>
        </p:nvGraphicFramePr>
        <p:xfrm>
          <a:off x="1752600" y="3048000"/>
          <a:ext cx="5219700" cy="2138363"/>
        </p:xfrm>
        <a:graphic>
          <a:graphicData uri="http://schemas.openxmlformats.org/presentationml/2006/ole">
            <p:oleObj spid="_x0000_s25617" name="Worksheet" r:id="rId3" imgW="5270400" imgH="2160000" progId="Excel.Sheet.8">
              <p:embed/>
            </p:oleObj>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West Corner Method</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xmlns="" val="2615556628"/>
              </p:ext>
            </p:extLst>
          </p:nvPr>
        </p:nvGraphicFramePr>
        <p:xfrm>
          <a:off x="1981200" y="2667000"/>
          <a:ext cx="5229225" cy="2143125"/>
        </p:xfrm>
        <a:graphic>
          <a:graphicData uri="http://schemas.openxmlformats.org/presentationml/2006/ole">
            <p:oleObj spid="_x0000_s34829" name="Worksheet" r:id="rId3" imgW="5270400" imgH="2160000" progId="Excel.Sheet.8">
              <p:embed/>
            </p:oleObj>
          </a:graphicData>
        </a:graphic>
      </p:graphicFrame>
    </p:spTree>
    <p:extLst>
      <p:ext uri="{BB962C8B-B14F-4D97-AF65-F5344CB8AC3E}">
        <p14:creationId xmlns:p14="http://schemas.microsoft.com/office/powerpoint/2010/main" xmlns="" val="306599425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09600" y="381000"/>
            <a:ext cx="7772400" cy="762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Least Cost Method</a:t>
            </a:r>
          </a:p>
        </p:txBody>
      </p:sp>
      <p:sp>
        <p:nvSpPr>
          <p:cNvPr id="34819" name="Rectangle 3"/>
          <p:cNvSpPr>
            <a:spLocks noGrp="1" noChangeArrowheads="1"/>
          </p:cNvSpPr>
          <p:nvPr>
            <p:ph type="subTitle" idx="1"/>
          </p:nvPr>
        </p:nvSpPr>
        <p:spPr>
          <a:xfrm>
            <a:off x="609600" y="1295400"/>
            <a:ext cx="8001000" cy="5029200"/>
          </a:xfrm>
        </p:spPr>
        <p:txBody>
          <a:bodyPr>
            <a:normAutofit/>
          </a:bodyPr>
          <a:lstStyle/>
          <a:p>
            <a:pPr algn="just"/>
            <a:r>
              <a:rPr lang="en-US" dirty="0" smtClean="0">
                <a:solidFill>
                  <a:schemeClr val="tx1"/>
                </a:solidFill>
                <a:latin typeface="Times New Roman" pitchFamily="18" charset="0"/>
                <a:cs typeface="Times New Roman" pitchFamily="18" charset="0"/>
              </a:rPr>
              <a:t>The Northwest Corner Method does not utilize shipping costs. It can yield an initial feasible solution easily but the total shipping cost may be very high. The minimum cost method uses shipping costs in order to come up with an initial feasible solution that has a lower cost. To begin the minimum cost method, first we find the decision variable with the smallest shipping cost (</a:t>
            </a:r>
            <a:r>
              <a:rPr lang="en-US" i="1" dirty="0" err="1" smtClean="0">
                <a:solidFill>
                  <a:schemeClr val="tx1"/>
                </a:solidFill>
                <a:latin typeface="Times New Roman" pitchFamily="18" charset="0"/>
                <a:cs typeface="Times New Roman" pitchFamily="18" charset="0"/>
              </a:rPr>
              <a:t>X</a:t>
            </a:r>
            <a:r>
              <a:rPr lang="en-US" i="1" baseline="-25000" dirty="0" err="1" smtClean="0">
                <a:solidFill>
                  <a:schemeClr val="tx1"/>
                </a:solidFill>
                <a:latin typeface="Times New Roman" pitchFamily="18" charset="0"/>
                <a:cs typeface="Times New Roman" pitchFamily="18" charset="0"/>
              </a:rPr>
              <a:t>ij</a:t>
            </a:r>
            <a:r>
              <a:rPr lang="en-US" dirty="0" smtClean="0">
                <a:solidFill>
                  <a:schemeClr val="tx1"/>
                </a:solidFill>
                <a:latin typeface="Times New Roman" pitchFamily="18" charset="0"/>
                <a:cs typeface="Times New Roman" pitchFamily="18" charset="0"/>
              </a:rPr>
              <a:t>). Then assign </a:t>
            </a:r>
            <a:r>
              <a:rPr lang="en-US" i="1" dirty="0" err="1" smtClean="0">
                <a:solidFill>
                  <a:schemeClr val="tx1"/>
                </a:solidFill>
                <a:latin typeface="Times New Roman" pitchFamily="18" charset="0"/>
                <a:cs typeface="Times New Roman" pitchFamily="18" charset="0"/>
              </a:rPr>
              <a:t>X</a:t>
            </a:r>
            <a:r>
              <a:rPr lang="en-US" i="1" baseline="-25000" dirty="0" err="1" smtClean="0">
                <a:solidFill>
                  <a:schemeClr val="tx1"/>
                </a:solidFill>
                <a:latin typeface="Times New Roman" pitchFamily="18" charset="0"/>
                <a:cs typeface="Times New Roman" pitchFamily="18" charset="0"/>
              </a:rPr>
              <a:t>ij</a:t>
            </a:r>
            <a:r>
              <a:rPr lang="en-US" i="1"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its largest possible value, which is the minimum of </a:t>
            </a:r>
            <a:r>
              <a:rPr lang="en-US" i="1" dirty="0" err="1" smtClean="0">
                <a:solidFill>
                  <a:schemeClr val="tx1"/>
                </a:solidFill>
                <a:latin typeface="Times New Roman" pitchFamily="18" charset="0"/>
                <a:cs typeface="Times New Roman" pitchFamily="18" charset="0"/>
              </a:rPr>
              <a:t>s</a:t>
            </a:r>
            <a:r>
              <a:rPr lang="en-US" i="1" baseline="-25000"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and </a:t>
            </a:r>
            <a:r>
              <a:rPr lang="en-US" i="1" dirty="0" err="1" smtClean="0">
                <a:solidFill>
                  <a:schemeClr val="tx1"/>
                </a:solidFill>
                <a:latin typeface="Times New Roman" pitchFamily="18" charset="0"/>
                <a:cs typeface="Times New Roman" pitchFamily="18" charset="0"/>
              </a:rPr>
              <a:t>d</a:t>
            </a:r>
            <a:r>
              <a:rPr lang="en-US" i="1" baseline="-25000" dirty="0" err="1" smtClean="0">
                <a:solidFill>
                  <a:schemeClr val="tx1"/>
                </a:solidFill>
                <a:latin typeface="Times New Roman" pitchFamily="18" charset="0"/>
                <a:cs typeface="Times New Roman" pitchFamily="18" charset="0"/>
              </a:rPr>
              <a:t>j</a:t>
            </a:r>
            <a:endParaRPr lang="en-US" i="1" baseline="-25000"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subTitle" idx="1"/>
          </p:nvPr>
        </p:nvSpPr>
        <p:spPr>
          <a:xfrm>
            <a:off x="609600" y="1219200"/>
            <a:ext cx="7696200" cy="4343400"/>
          </a:xfrm>
        </p:spPr>
        <p:txBody>
          <a:bodyPr>
            <a:normAutofit/>
          </a:bodyPr>
          <a:lstStyle/>
          <a:p>
            <a:pPr algn="just" eaLnBrk="1" hangingPunct="1"/>
            <a:r>
              <a:rPr lang="en-US" dirty="0" smtClean="0">
                <a:solidFill>
                  <a:schemeClr val="tx1"/>
                </a:solidFill>
                <a:latin typeface="Times New Roman" pitchFamily="18" charset="0"/>
                <a:cs typeface="Times New Roman" pitchFamily="18" charset="0"/>
              </a:rPr>
              <a:t>After that, as in the Northwest Corner Method we should cross out row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and column j and reduce the supply or demand of the </a:t>
            </a:r>
            <a:r>
              <a:rPr lang="en-US" dirty="0" err="1" smtClean="0">
                <a:solidFill>
                  <a:schemeClr val="tx1"/>
                </a:solidFill>
                <a:latin typeface="Times New Roman" pitchFamily="18" charset="0"/>
                <a:cs typeface="Times New Roman" pitchFamily="18" charset="0"/>
              </a:rPr>
              <a:t>noncrossed</a:t>
            </a:r>
            <a:r>
              <a:rPr lang="en-US" dirty="0" smtClean="0">
                <a:solidFill>
                  <a:schemeClr val="tx1"/>
                </a:solidFill>
                <a:latin typeface="Times New Roman" pitchFamily="18" charset="0"/>
                <a:cs typeface="Times New Roman" pitchFamily="18" charset="0"/>
              </a:rPr>
              <a:t>-out row or column by the value of </a:t>
            </a:r>
            <a:r>
              <a:rPr lang="en-US" dirty="0" err="1" smtClean="0">
                <a:solidFill>
                  <a:schemeClr val="tx1"/>
                </a:solidFill>
                <a:latin typeface="Times New Roman" pitchFamily="18" charset="0"/>
                <a:cs typeface="Times New Roman" pitchFamily="18" charset="0"/>
              </a:rPr>
              <a:t>Xij</a:t>
            </a:r>
            <a:r>
              <a:rPr lang="en-US" dirty="0" smtClean="0">
                <a:solidFill>
                  <a:schemeClr val="tx1"/>
                </a:solidFill>
                <a:latin typeface="Times New Roman" pitchFamily="18" charset="0"/>
                <a:cs typeface="Times New Roman" pitchFamily="18" charset="0"/>
              </a:rPr>
              <a:t>. Then we will choose the cell with the minimum cost of shipping from the cells that do not lie in a crossed-out row or column and we will repeat the procedure.</a:t>
            </a:r>
          </a:p>
        </p:txBody>
      </p:sp>
      <p:sp>
        <p:nvSpPr>
          <p:cNvPr id="3" name="Rectangle 2"/>
          <p:cNvSpPr>
            <a:spLocks noGrp="1" noChangeArrowheads="1"/>
          </p:cNvSpPr>
          <p:nvPr>
            <p:ph type="ctrTitle"/>
          </p:nvPr>
        </p:nvSpPr>
        <p:spPr>
          <a:xfrm>
            <a:off x="609600" y="381000"/>
            <a:ext cx="7772400" cy="76200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US" sz="4000" b="1" dirty="0" smtClean="0">
                <a:latin typeface="Times New Roman" pitchFamily="18" charset="0"/>
                <a:cs typeface="Times New Roman" pitchFamily="18" charset="0"/>
              </a:rPr>
              <a:t>Least Cost Method (cont.)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ctrTitle"/>
          </p:nvPr>
        </p:nvSpPr>
        <p:spPr>
          <a:xfrm>
            <a:off x="685800" y="381000"/>
            <a:ext cx="7772400" cy="1219200"/>
          </a:xfrm>
        </p:spPr>
        <p:txBody>
          <a:bodyPr>
            <a:noAutofit/>
          </a:bodyPr>
          <a:lstStyle/>
          <a:p>
            <a:pPr eaLnBrk="1" hangingPunct="1"/>
            <a:r>
              <a:rPr lang="en-US" sz="3200" dirty="0" smtClean="0">
                <a:latin typeface="Times New Roman" pitchFamily="18" charset="0"/>
                <a:cs typeface="Times New Roman" pitchFamily="18" charset="0"/>
              </a:rPr>
              <a:t>An example for Minimum Cost Method</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Step 1: </a:t>
            </a:r>
            <a:r>
              <a:rPr lang="en-US" sz="3200" dirty="0" smtClean="0">
                <a:latin typeface="Times New Roman" pitchFamily="18" charset="0"/>
                <a:cs typeface="Times New Roman" pitchFamily="18" charset="0"/>
              </a:rPr>
              <a:t>Select the cell with minimum cost.</a:t>
            </a:r>
          </a:p>
        </p:txBody>
      </p:sp>
      <p:graphicFrame>
        <p:nvGraphicFramePr>
          <p:cNvPr id="7170" name="Object 4"/>
          <p:cNvGraphicFramePr>
            <a:graphicFrameLocks noChangeAspect="1"/>
          </p:cNvGraphicFramePr>
          <p:nvPr/>
        </p:nvGraphicFramePr>
        <p:xfrm>
          <a:off x="914400" y="1981200"/>
          <a:ext cx="7504113" cy="3875088"/>
        </p:xfrm>
        <a:graphic>
          <a:graphicData uri="http://schemas.openxmlformats.org/presentationml/2006/ole">
            <p:oleObj spid="_x0000_s26641" name="Worksheet" r:id="rId3" imgW="3486169" imgH="1800225" progId="Excel.Sheet.8">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GB" sz="4000" b="1" dirty="0" smtClean="0">
                <a:latin typeface="Times New Roman" pitchFamily="18" charset="0"/>
                <a:cs typeface="Times New Roman" pitchFamily="18" charset="0"/>
              </a:rPr>
              <a:t>What is Transportation model?</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GB" dirty="0" smtClean="0">
              <a:latin typeface="Times New Roman" pitchFamily="18" charset="0"/>
              <a:cs typeface="Times New Roman" pitchFamily="18" charset="0"/>
            </a:endParaRPr>
          </a:p>
          <a:p>
            <a:pPr algn="just">
              <a:buFont typeface="Wingdings" pitchFamily="2" charset="2"/>
              <a:buChar char="q"/>
            </a:pPr>
            <a:r>
              <a:rPr lang="en-GB" b="1" dirty="0" smtClean="0">
                <a:latin typeface="Times New Roman" pitchFamily="18" charset="0"/>
                <a:cs typeface="Times New Roman" pitchFamily="18" charset="0"/>
              </a:rPr>
              <a:t> The transportation problem is one of the subclasses of linear programming problem where the objective is to transport various quantities of a single homogeneous product that are initially stored at various origins, to different destinations in such a way that the total transportation is minimum. </a:t>
            </a:r>
            <a:endParaRPr lang="en-GB"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a:bodyPr>
          <a:lstStyle/>
          <a:p>
            <a:pPr eaLnBrk="1" hangingPunct="1"/>
            <a:r>
              <a:rPr lang="en-US" sz="3200" b="1" dirty="0" smtClean="0">
                <a:latin typeface="Times New Roman" pitchFamily="18" charset="0"/>
                <a:cs typeface="Times New Roman" pitchFamily="18" charset="0"/>
              </a:rPr>
              <a:t>Step 2</a:t>
            </a:r>
            <a:r>
              <a:rPr lang="en-US" sz="3200" dirty="0" smtClean="0">
                <a:latin typeface="Times New Roman" pitchFamily="18" charset="0"/>
                <a:cs typeface="Times New Roman" pitchFamily="18" charset="0"/>
              </a:rPr>
              <a:t>: Cross-out column 2</a:t>
            </a:r>
          </a:p>
        </p:txBody>
      </p:sp>
      <p:graphicFrame>
        <p:nvGraphicFramePr>
          <p:cNvPr id="8194" name="Object 4"/>
          <p:cNvGraphicFramePr>
            <a:graphicFrameLocks noChangeAspect="1"/>
          </p:cNvGraphicFramePr>
          <p:nvPr/>
        </p:nvGraphicFramePr>
        <p:xfrm>
          <a:off x="762000" y="2057400"/>
          <a:ext cx="7404100" cy="3876675"/>
        </p:xfrm>
        <a:graphic>
          <a:graphicData uri="http://schemas.openxmlformats.org/presentationml/2006/ole">
            <p:oleObj spid="_x0000_s27664" name="Worksheet" r:id="rId3" imgW="3438617" imgH="1800225" progId="Excel.Sheet.8">
              <p:embed/>
            </p:oleObj>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a:bodyPr>
          <a:lstStyle/>
          <a:p>
            <a:pPr eaLnBrk="1" hangingPunct="1"/>
            <a:r>
              <a:rPr lang="en-US" sz="3200" b="1" dirty="0" smtClean="0">
                <a:latin typeface="Times New Roman" pitchFamily="18" charset="0"/>
                <a:cs typeface="Times New Roman" pitchFamily="18" charset="0"/>
              </a:rPr>
              <a:t>Step 3: </a:t>
            </a:r>
            <a:r>
              <a:rPr lang="en-US" sz="3200" dirty="0" smtClean="0">
                <a:latin typeface="Times New Roman" pitchFamily="18" charset="0"/>
                <a:cs typeface="Times New Roman" pitchFamily="18" charset="0"/>
              </a:rPr>
              <a:t>Find the new cell with minimum shipping cost and cross-out row 2</a:t>
            </a:r>
          </a:p>
        </p:txBody>
      </p:sp>
      <p:graphicFrame>
        <p:nvGraphicFramePr>
          <p:cNvPr id="9218" name="Object 4"/>
          <p:cNvGraphicFramePr>
            <a:graphicFrameLocks noChangeAspect="1"/>
          </p:cNvGraphicFramePr>
          <p:nvPr/>
        </p:nvGraphicFramePr>
        <p:xfrm>
          <a:off x="838200" y="2147888"/>
          <a:ext cx="7394575" cy="3871912"/>
        </p:xfrm>
        <a:graphic>
          <a:graphicData uri="http://schemas.openxmlformats.org/presentationml/2006/ole">
            <p:oleObj spid="_x0000_s28688" name="Worksheet" r:id="rId3" imgW="3438617" imgH="1800225" progId="Excel.Sheet.8">
              <p:embed/>
            </p:oleObj>
          </a:graphicData>
        </a:graphic>
      </p:graphicFrame>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en-US" sz="3200" b="1" dirty="0" smtClean="0">
                <a:latin typeface="Times New Roman" pitchFamily="18" charset="0"/>
                <a:cs typeface="Times New Roman" pitchFamily="18" charset="0"/>
              </a:rPr>
              <a:t>Step 4: </a:t>
            </a:r>
            <a:r>
              <a:rPr lang="en-US" sz="3200" dirty="0" smtClean="0">
                <a:latin typeface="Times New Roman" pitchFamily="18" charset="0"/>
                <a:cs typeface="Times New Roman" pitchFamily="18" charset="0"/>
              </a:rPr>
              <a:t>Find the new cell with minimum shipping cost and cross-out row 1</a:t>
            </a:r>
          </a:p>
        </p:txBody>
      </p:sp>
      <p:graphicFrame>
        <p:nvGraphicFramePr>
          <p:cNvPr id="10242" name="Object 4"/>
          <p:cNvGraphicFramePr>
            <a:graphicFrameLocks noChangeAspect="1"/>
          </p:cNvGraphicFramePr>
          <p:nvPr/>
        </p:nvGraphicFramePr>
        <p:xfrm>
          <a:off x="762000" y="2133600"/>
          <a:ext cx="7394575" cy="3871912"/>
        </p:xfrm>
        <a:graphic>
          <a:graphicData uri="http://schemas.openxmlformats.org/presentationml/2006/ole">
            <p:oleObj spid="_x0000_s29712" name="Worksheet" r:id="rId3" imgW="3438617" imgH="1800225" progId="Excel.Sheet.8">
              <p:embed/>
            </p:oleObj>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en-US" sz="3200" b="1" dirty="0" smtClean="0">
                <a:latin typeface="Times New Roman" pitchFamily="18" charset="0"/>
                <a:cs typeface="Times New Roman" pitchFamily="18" charset="0"/>
              </a:rPr>
              <a:t>Step 5: </a:t>
            </a:r>
            <a:r>
              <a:rPr lang="en-US" sz="3200" dirty="0" smtClean="0">
                <a:latin typeface="Times New Roman" pitchFamily="18" charset="0"/>
                <a:cs typeface="Times New Roman" pitchFamily="18" charset="0"/>
              </a:rPr>
              <a:t>Find the new cell with minimum shipping cost and cross-out column 1</a:t>
            </a:r>
          </a:p>
        </p:txBody>
      </p:sp>
      <p:graphicFrame>
        <p:nvGraphicFramePr>
          <p:cNvPr id="11266" name="Object 5"/>
          <p:cNvGraphicFramePr>
            <a:graphicFrameLocks noChangeAspect="1"/>
          </p:cNvGraphicFramePr>
          <p:nvPr/>
        </p:nvGraphicFramePr>
        <p:xfrm>
          <a:off x="838200" y="2209800"/>
          <a:ext cx="7404100" cy="3876675"/>
        </p:xfrm>
        <a:graphic>
          <a:graphicData uri="http://schemas.openxmlformats.org/presentationml/2006/ole">
            <p:oleObj spid="_x0000_s30736" name="Worksheet" r:id="rId3" imgW="3438617" imgH="1800225" progId="Excel.Sheet.8">
              <p:embed/>
            </p:oleObj>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pPr eaLnBrk="1" hangingPunct="1"/>
            <a:r>
              <a:rPr lang="en-US" sz="3200" b="1" dirty="0" smtClean="0">
                <a:latin typeface="Times New Roman" pitchFamily="18" charset="0"/>
                <a:cs typeface="Times New Roman" pitchFamily="18" charset="0"/>
              </a:rPr>
              <a:t>Step 6: </a:t>
            </a:r>
            <a:r>
              <a:rPr lang="en-US" sz="3200" dirty="0" smtClean="0">
                <a:latin typeface="Times New Roman" pitchFamily="18" charset="0"/>
                <a:cs typeface="Times New Roman" pitchFamily="18" charset="0"/>
              </a:rPr>
              <a:t>Find the new cell with minimum shipping cost and cross-out column 3</a:t>
            </a:r>
          </a:p>
        </p:txBody>
      </p:sp>
      <p:graphicFrame>
        <p:nvGraphicFramePr>
          <p:cNvPr id="12290" name="Object 6"/>
          <p:cNvGraphicFramePr>
            <a:graphicFrameLocks noChangeAspect="1"/>
          </p:cNvGraphicFramePr>
          <p:nvPr/>
        </p:nvGraphicFramePr>
        <p:xfrm>
          <a:off x="838200" y="2209800"/>
          <a:ext cx="7404100" cy="3876675"/>
        </p:xfrm>
        <a:graphic>
          <a:graphicData uri="http://schemas.openxmlformats.org/presentationml/2006/ole">
            <p:oleObj spid="_x0000_s31760" name="Worksheet" r:id="rId3" imgW="3438617" imgH="1800225" progId="Excel.Sheet.8">
              <p:embed/>
            </p:oleObj>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457200"/>
            <a:ext cx="8229600" cy="1143000"/>
          </a:xfrm>
        </p:spPr>
        <p:txBody>
          <a:bodyPr>
            <a:noAutofit/>
          </a:bodyPr>
          <a:lstStyle/>
          <a:p>
            <a:r>
              <a:rPr lang="en-US" sz="3200" b="1" dirty="0" smtClean="0">
                <a:latin typeface="Times New Roman" pitchFamily="18" charset="0"/>
                <a:cs typeface="Times New Roman" pitchFamily="18" charset="0"/>
              </a:rPr>
              <a:t>Step 7: </a:t>
            </a:r>
            <a:r>
              <a:rPr lang="en-US" sz="3200" dirty="0" smtClean="0">
                <a:latin typeface="Times New Roman" pitchFamily="18" charset="0"/>
                <a:cs typeface="Times New Roman" pitchFamily="18" charset="0"/>
              </a:rPr>
              <a:t>Finally assign 6 to last cell. The Initial feasible solution is found as: X</a:t>
            </a:r>
            <a:r>
              <a:rPr lang="en-US" sz="3200" baseline="-25000" dirty="0" smtClean="0">
                <a:latin typeface="Times New Roman" pitchFamily="18" charset="0"/>
                <a:cs typeface="Times New Roman" pitchFamily="18" charset="0"/>
              </a:rPr>
              <a:t>11</a:t>
            </a:r>
            <a:r>
              <a:rPr lang="en-US" sz="3200" dirty="0" smtClean="0">
                <a:latin typeface="Times New Roman" pitchFamily="18" charset="0"/>
                <a:cs typeface="Times New Roman" pitchFamily="18" charset="0"/>
              </a:rPr>
              <a:t>=5, X</a:t>
            </a:r>
            <a:r>
              <a:rPr lang="en-US" sz="3200" baseline="-25000" dirty="0" smtClean="0">
                <a:latin typeface="Times New Roman" pitchFamily="18" charset="0"/>
                <a:cs typeface="Times New Roman" pitchFamily="18" charset="0"/>
              </a:rPr>
              <a:t>21</a:t>
            </a:r>
            <a:r>
              <a:rPr lang="en-US" sz="3200" dirty="0" smtClean="0">
                <a:latin typeface="Times New Roman" pitchFamily="18" charset="0"/>
                <a:cs typeface="Times New Roman" pitchFamily="18" charset="0"/>
              </a:rPr>
              <a:t>=2, X</a:t>
            </a:r>
            <a:r>
              <a:rPr lang="en-US" sz="3200" baseline="-25000" dirty="0" smtClean="0">
                <a:latin typeface="Times New Roman" pitchFamily="18" charset="0"/>
                <a:cs typeface="Times New Roman" pitchFamily="18" charset="0"/>
              </a:rPr>
              <a:t>22</a:t>
            </a:r>
            <a:r>
              <a:rPr lang="en-US" sz="3200" dirty="0" smtClean="0">
                <a:latin typeface="Times New Roman" pitchFamily="18" charset="0"/>
                <a:cs typeface="Times New Roman" pitchFamily="18" charset="0"/>
              </a:rPr>
              <a:t>=8, X</a:t>
            </a:r>
            <a:r>
              <a:rPr lang="en-US" sz="3200" baseline="-25000" dirty="0" smtClean="0">
                <a:latin typeface="Times New Roman" pitchFamily="18" charset="0"/>
                <a:cs typeface="Times New Roman" pitchFamily="18" charset="0"/>
              </a:rPr>
              <a:t>31</a:t>
            </a:r>
            <a:r>
              <a:rPr lang="en-US" sz="3200" dirty="0" smtClean="0">
                <a:latin typeface="Times New Roman" pitchFamily="18" charset="0"/>
                <a:cs typeface="Times New Roman" pitchFamily="18" charset="0"/>
              </a:rPr>
              <a:t>=5, X</a:t>
            </a:r>
            <a:r>
              <a:rPr lang="en-US" sz="3200" baseline="-25000" dirty="0" smtClean="0">
                <a:latin typeface="Times New Roman" pitchFamily="18" charset="0"/>
                <a:cs typeface="Times New Roman" pitchFamily="18" charset="0"/>
              </a:rPr>
              <a:t>33</a:t>
            </a:r>
            <a:r>
              <a:rPr lang="en-US" sz="3200" dirty="0" smtClean="0">
                <a:latin typeface="Times New Roman" pitchFamily="18" charset="0"/>
                <a:cs typeface="Times New Roman" pitchFamily="18" charset="0"/>
              </a:rPr>
              <a:t>=4 and X</a:t>
            </a:r>
            <a:r>
              <a:rPr lang="en-US" sz="3200" baseline="-25000" dirty="0" smtClean="0">
                <a:latin typeface="Times New Roman" pitchFamily="18" charset="0"/>
                <a:cs typeface="Times New Roman" pitchFamily="18" charset="0"/>
              </a:rPr>
              <a:t>34</a:t>
            </a:r>
            <a:r>
              <a:rPr lang="en-US" sz="3200" dirty="0" smtClean="0">
                <a:latin typeface="Times New Roman" pitchFamily="18" charset="0"/>
                <a:cs typeface="Times New Roman" pitchFamily="18" charset="0"/>
              </a:rPr>
              <a:t>=6</a:t>
            </a:r>
          </a:p>
        </p:txBody>
      </p:sp>
      <p:graphicFrame>
        <p:nvGraphicFramePr>
          <p:cNvPr id="13314" name="Object 4"/>
          <p:cNvGraphicFramePr>
            <a:graphicFrameLocks noChangeAspect="1"/>
          </p:cNvGraphicFramePr>
          <p:nvPr/>
        </p:nvGraphicFramePr>
        <p:xfrm>
          <a:off x="838200" y="2209800"/>
          <a:ext cx="7404100" cy="3876675"/>
        </p:xfrm>
        <a:graphic>
          <a:graphicData uri="http://schemas.openxmlformats.org/presentationml/2006/ole">
            <p:oleObj spid="_x0000_s32784" name="Worksheet" r:id="rId3" imgW="5198400" imgH="2721600" progId="Excel.Sheet.8">
              <p:embed/>
            </p:oleObj>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Cost Method</a:t>
            </a:r>
            <a:endParaRPr lang="en-US" dirty="0"/>
          </a:p>
        </p:txBody>
      </p:sp>
      <p:graphicFrame>
        <p:nvGraphicFramePr>
          <p:cNvPr id="3" name="Object 2"/>
          <p:cNvGraphicFramePr>
            <a:graphicFrameLocks noChangeAspect="1"/>
          </p:cNvGraphicFramePr>
          <p:nvPr/>
        </p:nvGraphicFramePr>
        <p:xfrm>
          <a:off x="914400" y="1981200"/>
          <a:ext cx="7504113" cy="3875088"/>
        </p:xfrm>
        <a:graphic>
          <a:graphicData uri="http://schemas.openxmlformats.org/presentationml/2006/ole">
            <p:oleObj spid="_x0000_s35852" name="Worksheet" r:id="rId3" imgW="3486169" imgH="1800225" progId="Excel.Sheet.8">
              <p:embed/>
            </p:oleObj>
          </a:graphicData>
        </a:graphic>
      </p:graphicFrame>
    </p:spTree>
    <p:extLst>
      <p:ext uri="{BB962C8B-B14F-4D97-AF65-F5344CB8AC3E}">
        <p14:creationId xmlns:p14="http://schemas.microsoft.com/office/powerpoint/2010/main" xmlns="" val="423501829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b="1" dirty="0" smtClean="0">
                <a:latin typeface="Times New Roman" pitchFamily="18" charset="0"/>
                <a:cs typeface="Times New Roman" pitchFamily="18" charset="0"/>
              </a:rPr>
              <a:t>Purpose of Transportation models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8763000" cy="5257800"/>
          </a:xfrm>
        </p:spPr>
        <p:txBody>
          <a:bodyPr>
            <a:noAutofit/>
          </a:bodyPr>
          <a:lstStyle/>
          <a:p>
            <a:pPr lvl="1" algn="just">
              <a:buFont typeface="Wingdings" pitchFamily="2" charset="2"/>
              <a:buChar char="q"/>
            </a:pPr>
            <a:r>
              <a:rPr lang="en-GB" sz="3000" dirty="0" smtClean="0">
                <a:latin typeface="Times New Roman" pitchFamily="18" charset="0"/>
                <a:cs typeface="Times New Roman" pitchFamily="18" charset="0"/>
              </a:rPr>
              <a:t> </a:t>
            </a:r>
            <a:r>
              <a:rPr lang="en-GB" sz="3000" b="1" dirty="0" smtClean="0">
                <a:latin typeface="Times New Roman" pitchFamily="18" charset="0"/>
                <a:cs typeface="Times New Roman" pitchFamily="18" charset="0"/>
              </a:rPr>
              <a:t>Transportation models or problems are primarily concerned with the optimal (best possible) way in which a product produced at different factories or plants (called supply origins) can be transported to a number of warehouses (called demand destinations). </a:t>
            </a:r>
          </a:p>
          <a:p>
            <a:pPr lvl="1" algn="just">
              <a:buFont typeface="Wingdings" pitchFamily="2" charset="2"/>
              <a:buChar char="q"/>
            </a:pPr>
            <a:r>
              <a:rPr lang="en-GB" sz="3000" b="1" dirty="0" smtClean="0">
                <a:latin typeface="Times New Roman" pitchFamily="18" charset="0"/>
                <a:cs typeface="Times New Roman" pitchFamily="18" charset="0"/>
              </a:rPr>
              <a:t> The objective in a transportation problem is to fully satisfy the destination requirements within the operating production capacity constraints at the minimum possible cost. </a:t>
            </a:r>
            <a:endParaRPr lang="en-GB" sz="3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GB" sz="4000" b="1" dirty="0" smtClean="0">
                <a:latin typeface="Times New Roman" pitchFamily="18" charset="0"/>
                <a:cs typeface="Times New Roman" pitchFamily="18" charset="0"/>
              </a:rPr>
              <a:t>Real Life application</a:t>
            </a:r>
            <a:endParaRPr lang="en-GB" sz="40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28600" y="1524000"/>
            <a:ext cx="8686800" cy="495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2"/>
            <a:ext cx="8229600" cy="715962"/>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latin typeface="Times New Roman" pitchFamily="18" charset="0"/>
                <a:cs typeface="Times New Roman" pitchFamily="18" charset="0"/>
              </a:rPr>
              <a:t>Transportation Model</a:t>
            </a:r>
            <a:endParaRPr lang="en-US" b="1" dirty="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773993449"/>
              </p:ext>
            </p:extLst>
          </p:nvPr>
        </p:nvGraphicFramePr>
        <p:xfrm>
          <a:off x="457200" y="609600"/>
          <a:ext cx="8153399" cy="6521968"/>
        </p:xfrm>
        <a:graphic>
          <a:graphicData uri="http://schemas.openxmlformats.org/drawingml/2006/table">
            <a:tbl>
              <a:tblPr/>
              <a:tblGrid>
                <a:gridCol w="1609542"/>
                <a:gridCol w="1291186"/>
                <a:gridCol w="1175971"/>
                <a:gridCol w="1254369"/>
                <a:gridCol w="2822331"/>
              </a:tblGrid>
              <a:tr h="60208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Supply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02080">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61060">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a:latin typeface="Times New Roman"/>
                          <a:ea typeface="Times New Roman"/>
                          <a:cs typeface="Times New Roman"/>
                        </a:rPr>
                        <a:t>Cij</a:t>
                      </a:r>
                      <a:endParaRPr lang="en-US" sz="3200">
                        <a:latin typeface="Calibri"/>
                        <a:ea typeface="Times New Roman"/>
                        <a:cs typeface="Times New Roman"/>
                      </a:endParaRPr>
                    </a:p>
                    <a:p>
                      <a:pPr marL="0" marR="0">
                        <a:lnSpc>
                          <a:spcPct val="115000"/>
                        </a:lnSpc>
                        <a:spcBef>
                          <a:spcPts val="0"/>
                        </a:spcBef>
                        <a:spcAft>
                          <a:spcPts val="1000"/>
                        </a:spcAft>
                      </a:pPr>
                      <a:r>
                        <a:rPr lang="en-US" sz="3200">
                          <a:latin typeface="Times New Roman"/>
                          <a:ea typeface="Times New Roman"/>
                          <a:cs typeface="Times New Roman"/>
                        </a:rPr>
                        <a:t>Xij</a:t>
                      </a:r>
                      <a:endParaRPr lang="en-US" sz="320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C1</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61060">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a:latin typeface="Times New Roman"/>
                          <a:ea typeface="Times New Roman"/>
                          <a:cs typeface="Times New Roman"/>
                        </a:rPr>
                        <a:t>Cij</a:t>
                      </a:r>
                      <a:endParaRPr lang="en-US" sz="3200">
                        <a:latin typeface="Calibri"/>
                        <a:ea typeface="Times New Roman"/>
                        <a:cs typeface="Times New Roman"/>
                      </a:endParaRPr>
                    </a:p>
                    <a:p>
                      <a:pPr marL="0" marR="0">
                        <a:lnSpc>
                          <a:spcPct val="115000"/>
                        </a:lnSpc>
                        <a:spcBef>
                          <a:spcPts val="0"/>
                        </a:spcBef>
                        <a:spcAft>
                          <a:spcPts val="1000"/>
                        </a:spcAft>
                      </a:pPr>
                      <a:r>
                        <a:rPr lang="en-US" sz="3200">
                          <a:latin typeface="Times New Roman"/>
                          <a:ea typeface="Times New Roman"/>
                          <a:cs typeface="Times New Roman"/>
                        </a:rPr>
                        <a:t>Xij</a:t>
                      </a:r>
                      <a:endParaRPr lang="en-US" sz="320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61060">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a:latin typeface="Times New Roman"/>
                          <a:ea typeface="Times New Roman"/>
                          <a:cs typeface="Times New Roman"/>
                        </a:rPr>
                        <a:t>Cij</a:t>
                      </a:r>
                      <a:endParaRPr lang="en-US" sz="3200">
                        <a:latin typeface="Calibri"/>
                        <a:ea typeface="Times New Roman"/>
                        <a:cs typeface="Times New Roman"/>
                      </a:endParaRPr>
                    </a:p>
                    <a:p>
                      <a:pPr marL="0" marR="0">
                        <a:lnSpc>
                          <a:spcPct val="115000"/>
                        </a:lnSpc>
                        <a:spcBef>
                          <a:spcPts val="0"/>
                        </a:spcBef>
                        <a:spcAft>
                          <a:spcPts val="1000"/>
                        </a:spcAft>
                      </a:pPr>
                      <a:r>
                        <a:rPr lang="en-US" sz="3200">
                          <a:latin typeface="Times New Roman"/>
                          <a:ea typeface="Times New Roman"/>
                          <a:cs typeface="Times New Roman"/>
                        </a:rPr>
                        <a:t>Xij</a:t>
                      </a:r>
                      <a:endParaRPr lang="en-US" sz="320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err="1">
                          <a:latin typeface="Times New Roman"/>
                          <a:ea typeface="Times New Roman"/>
                          <a:cs typeface="Times New Roman"/>
                        </a:rPr>
                        <a:t>Cij</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02315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d3</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C1+C2+C3=</a:t>
                      </a:r>
                      <a:endParaRPr lang="en-US" sz="3200" dirty="0">
                        <a:latin typeface="Calibri"/>
                        <a:ea typeface="Times New Roman"/>
                        <a:cs typeface="Times New Roman"/>
                      </a:endParaRPr>
                    </a:p>
                    <a:p>
                      <a:pPr marL="0" marR="0" algn="ctr">
                        <a:lnSpc>
                          <a:spcPct val="115000"/>
                        </a:lnSpc>
                        <a:spcBef>
                          <a:spcPts val="0"/>
                        </a:spcBef>
                        <a:spcAft>
                          <a:spcPts val="1000"/>
                        </a:spcAft>
                      </a:pPr>
                      <a:r>
                        <a:rPr lang="en-US" sz="3200" dirty="0">
                          <a:latin typeface="Times New Roman"/>
                          <a:ea typeface="Times New Roman"/>
                          <a:cs typeface="Times New Roman"/>
                        </a:rPr>
                        <a:t>d1+d2+d3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latin typeface="Times New Roman" pitchFamily="18" charset="0"/>
                <a:cs typeface="Times New Roman" pitchFamily="18" charset="0"/>
              </a:rPr>
              <a:t>Transportation Model (cont.)</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Let </a:t>
            </a:r>
            <a:r>
              <a:rPr lang="en-US" b="1" dirty="0" err="1" smtClean="0">
                <a:latin typeface="Times New Roman" pitchFamily="18" charset="0"/>
                <a:cs typeface="Times New Roman" pitchFamily="18" charset="0"/>
              </a:rPr>
              <a:t>X</a:t>
            </a:r>
            <a:r>
              <a:rPr lang="en-US" sz="2800"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 are the units to be transported from source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=1, 2, 3….) to destination j (j=1, 2, 3….) and</a:t>
            </a:r>
          </a:p>
          <a:p>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 is the cost to transport goods from source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=1, 2, 3….) to destination j (j=1, 2, 3….)</a:t>
            </a:r>
          </a:p>
          <a:p>
            <a:r>
              <a:rPr lang="en-US" b="1" dirty="0" smtClean="0">
                <a:latin typeface="Times New Roman" pitchFamily="18" charset="0"/>
                <a:cs typeface="Times New Roman" pitchFamily="18" charset="0"/>
              </a:rPr>
              <a:t>After substituting </a:t>
            </a:r>
            <a:r>
              <a:rPr lang="en-US"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 with respective numbers the previous table will become like this;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81000" y="-76200"/>
          <a:ext cx="8382000" cy="7014088"/>
        </p:xfrm>
        <a:graphic>
          <a:graphicData uri="http://schemas.openxmlformats.org/drawingml/2006/table">
            <a:tbl>
              <a:tblPr/>
              <a:tblGrid>
                <a:gridCol w="1654670"/>
                <a:gridCol w="1327388"/>
                <a:gridCol w="1361342"/>
                <a:gridCol w="1296825"/>
                <a:gridCol w="2741775"/>
              </a:tblGrid>
              <a:tr h="61123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Supply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1233">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D1</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390557">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11</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11</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12</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12</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13</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13</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C1</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90557">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a:latin typeface="Times New Roman"/>
                          <a:ea typeface="Times New Roman"/>
                          <a:cs typeface="Times New Roman"/>
                        </a:rPr>
                        <a:t>C</a:t>
                      </a:r>
                      <a:r>
                        <a:rPr lang="en-US" sz="2000" b="0">
                          <a:latin typeface="Times New Roman"/>
                          <a:ea typeface="Times New Roman"/>
                          <a:cs typeface="Times New Roman"/>
                        </a:rPr>
                        <a:t>21</a:t>
                      </a:r>
                      <a:endParaRPr lang="en-US" sz="1800" b="0">
                        <a:latin typeface="Calibri"/>
                        <a:ea typeface="Times New Roman"/>
                        <a:cs typeface="Times New Roman"/>
                      </a:endParaRPr>
                    </a:p>
                    <a:p>
                      <a:pPr marL="0" marR="0">
                        <a:lnSpc>
                          <a:spcPct val="115000"/>
                        </a:lnSpc>
                        <a:spcBef>
                          <a:spcPts val="0"/>
                        </a:spcBef>
                        <a:spcAft>
                          <a:spcPts val="1000"/>
                        </a:spcAft>
                      </a:pPr>
                      <a:r>
                        <a:rPr lang="en-US" sz="3600" b="0">
                          <a:latin typeface="Times New Roman"/>
                          <a:ea typeface="Times New Roman"/>
                          <a:cs typeface="Times New Roman"/>
                        </a:rPr>
                        <a:t>X</a:t>
                      </a:r>
                      <a:r>
                        <a:rPr lang="en-US" sz="2000" b="0">
                          <a:latin typeface="Times New Roman"/>
                          <a:ea typeface="Times New Roman"/>
                          <a:cs typeface="Times New Roman"/>
                        </a:rPr>
                        <a:t>21</a:t>
                      </a:r>
                      <a:endParaRPr lang="en-US" sz="1800" b="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a:latin typeface="Times New Roman"/>
                          <a:ea typeface="Times New Roman"/>
                          <a:cs typeface="Times New Roman"/>
                        </a:rPr>
                        <a:t>C</a:t>
                      </a:r>
                      <a:r>
                        <a:rPr lang="en-US" sz="2000" b="0">
                          <a:latin typeface="Times New Roman"/>
                          <a:ea typeface="Times New Roman"/>
                          <a:cs typeface="Times New Roman"/>
                        </a:rPr>
                        <a:t>22</a:t>
                      </a:r>
                      <a:endParaRPr lang="en-US" sz="1800" b="0">
                        <a:latin typeface="Calibri"/>
                        <a:ea typeface="Times New Roman"/>
                        <a:cs typeface="Times New Roman"/>
                      </a:endParaRPr>
                    </a:p>
                    <a:p>
                      <a:pPr marL="0" marR="0">
                        <a:lnSpc>
                          <a:spcPct val="115000"/>
                        </a:lnSpc>
                        <a:spcBef>
                          <a:spcPts val="0"/>
                        </a:spcBef>
                        <a:spcAft>
                          <a:spcPts val="1000"/>
                        </a:spcAft>
                      </a:pPr>
                      <a:r>
                        <a:rPr lang="en-US" sz="3600" b="0">
                          <a:latin typeface="Times New Roman"/>
                          <a:ea typeface="Times New Roman"/>
                          <a:cs typeface="Times New Roman"/>
                        </a:rPr>
                        <a:t>X</a:t>
                      </a:r>
                      <a:r>
                        <a:rPr lang="en-US" sz="2000" b="0">
                          <a:latin typeface="Times New Roman"/>
                          <a:ea typeface="Times New Roman"/>
                          <a:cs typeface="Times New Roman"/>
                        </a:rPr>
                        <a:t>22</a:t>
                      </a:r>
                      <a:endParaRPr lang="en-US" sz="1800" b="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23</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23</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90557">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31</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31</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32</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smtClean="0">
                          <a:latin typeface="Times New Roman"/>
                          <a:ea typeface="Times New Roman"/>
                          <a:cs typeface="Times New Roman"/>
                        </a:rPr>
                        <a:t>X</a:t>
                      </a:r>
                      <a:r>
                        <a:rPr lang="en-US" sz="2000" b="0" dirty="0" smtClean="0">
                          <a:latin typeface="Times New Roman"/>
                          <a:ea typeface="Times New Roman"/>
                          <a:cs typeface="Times New Roman"/>
                        </a:rPr>
                        <a:t>32</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600" b="0" dirty="0">
                          <a:latin typeface="Times New Roman"/>
                          <a:ea typeface="Times New Roman"/>
                          <a:cs typeface="Times New Roman"/>
                        </a:rPr>
                        <a:t>C</a:t>
                      </a:r>
                      <a:r>
                        <a:rPr lang="en-US" sz="2000" b="0" dirty="0">
                          <a:latin typeface="Times New Roman"/>
                          <a:ea typeface="Times New Roman"/>
                          <a:cs typeface="Times New Roman"/>
                        </a:rPr>
                        <a:t>33</a:t>
                      </a:r>
                      <a:endParaRPr lang="en-US" sz="1800" b="0" dirty="0">
                        <a:latin typeface="Calibri"/>
                        <a:ea typeface="Times New Roman"/>
                        <a:cs typeface="Times New Roman"/>
                      </a:endParaRPr>
                    </a:p>
                    <a:p>
                      <a:pPr marL="0" marR="0">
                        <a:lnSpc>
                          <a:spcPct val="115000"/>
                        </a:lnSpc>
                        <a:spcBef>
                          <a:spcPts val="0"/>
                        </a:spcBef>
                        <a:spcAft>
                          <a:spcPts val="1000"/>
                        </a:spcAft>
                      </a:pPr>
                      <a:r>
                        <a:rPr lang="en-US" sz="3600" b="0" dirty="0">
                          <a:latin typeface="Times New Roman"/>
                          <a:ea typeface="Times New Roman"/>
                          <a:cs typeface="Times New Roman"/>
                        </a:rPr>
                        <a:t>X</a:t>
                      </a:r>
                      <a:r>
                        <a:rPr lang="en-US" sz="2000" b="0" dirty="0">
                          <a:latin typeface="Times New Roman"/>
                          <a:ea typeface="Times New Roman"/>
                          <a:cs typeface="Times New Roman"/>
                        </a:rPr>
                        <a:t>33</a:t>
                      </a:r>
                      <a:endParaRPr lang="en-US" sz="1800" b="0" dirty="0">
                        <a:latin typeface="Calibri"/>
                        <a:ea typeface="Times New Roman"/>
                        <a:cs typeface="Times New Roman"/>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d3</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C1+C2+C3=</a:t>
                      </a:r>
                      <a:endParaRPr lang="en-US" sz="3200" dirty="0">
                        <a:latin typeface="Calibri"/>
                        <a:ea typeface="Times New Roman"/>
                        <a:cs typeface="Times New Roman"/>
                      </a:endParaRPr>
                    </a:p>
                    <a:p>
                      <a:pPr marL="0" marR="0" algn="ctr">
                        <a:lnSpc>
                          <a:spcPct val="115000"/>
                        </a:lnSpc>
                        <a:spcBef>
                          <a:spcPts val="0"/>
                        </a:spcBef>
                        <a:spcAft>
                          <a:spcPts val="1000"/>
                        </a:spcAft>
                      </a:pPr>
                      <a:r>
                        <a:rPr lang="en-US" sz="3200" dirty="0">
                          <a:latin typeface="Times New Roman"/>
                          <a:ea typeface="Times New Roman"/>
                          <a:cs typeface="Times New Roman"/>
                        </a:rPr>
                        <a:t>d1+d2+d3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cxnSp>
        <p:nvCxnSpPr>
          <p:cNvPr id="10" name="Straight Arrow Connector 9"/>
          <p:cNvCxnSpPr/>
          <p:nvPr/>
        </p:nvCxnSpPr>
        <p:spPr>
          <a:xfrm rot="10800000" flipV="1">
            <a:off x="1371600" y="1676400"/>
            <a:ext cx="1676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16200000" flipV="1">
            <a:off x="2819400" y="1143000"/>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p:nvPr/>
        </p:nvCxnSpPr>
        <p:spPr>
          <a:xfrm rot="10800000">
            <a:off x="1371600" y="4953002"/>
            <a:ext cx="2438400" cy="380999"/>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rot="5400000" flipH="1" flipV="1">
            <a:off x="1981200" y="3124200"/>
            <a:ext cx="4191000" cy="76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10"/>
                                        </p:tgtEl>
                                      </p:cBhvr>
                                    </p:animEffect>
                                    <p:animScale>
                                      <p:cBhvr>
                                        <p:cTn id="11" dur="250" autoRev="1" fill="hold"/>
                                        <p:tgtEl>
                                          <p:spTgt spid="10"/>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plus(in)">
                                      <p:cBhvr>
                                        <p:cTn id="16" dur="2000"/>
                                        <p:tgtEl>
                                          <p:spTgt spid="12"/>
                                        </p:tgtEl>
                                      </p:cBhvr>
                                    </p:animEffect>
                                  </p:childTnLst>
                                </p:cTn>
                              </p:par>
                            </p:childTnLst>
                          </p:cTn>
                        </p:par>
                        <p:par>
                          <p:cTn id="17" fill="hold">
                            <p:stCondLst>
                              <p:cond delay="2000"/>
                            </p:stCondLst>
                            <p:childTnLst>
                              <p:par>
                                <p:cTn id="18" presetID="33" presetClass="emph" presetSubtype="0" fill="remove" nodeType="afterEffect">
                                  <p:stCondLst>
                                    <p:cond delay="0"/>
                                  </p:stCondLst>
                                  <p:childTnLst>
                                    <p:animClr clrSpc="rgb" dir="cw">
                                      <p:cBhvr override="childStyle">
                                        <p:cTn id="19" dur="1500" accel="50000" autoRev="1" fill="hold" tmFilter="0, 0; .33333, 1; 1, 1">
                                          <p:stCondLst>
                                            <p:cond delay="0"/>
                                          </p:stCondLst>
                                        </p:cTn>
                                        <p:tgtEl>
                                          <p:spTgt spid="12"/>
                                        </p:tgtEl>
                                        <p:attrNameLst>
                                          <p:attrName>style.color</p:attrName>
                                        </p:attrNameLst>
                                      </p:cBhvr>
                                      <p:to>
                                        <a:schemeClr val="accent2"/>
                                      </p:to>
                                    </p:animClr>
                                    <p:animClr clrSpc="rgb" dir="cw">
                                      <p:cBhvr>
                                        <p:cTn id="20" dur="1500" accel="50000" autoRev="1" fill="hold" tmFilter="0, 0; .33333, 1; 1, 1">
                                          <p:stCondLst>
                                            <p:cond delay="0"/>
                                          </p:stCondLst>
                                        </p:cTn>
                                        <p:tgtEl>
                                          <p:spTgt spid="12"/>
                                        </p:tgtEl>
                                        <p:attrNameLst>
                                          <p:attrName>fillcolor</p:attrName>
                                        </p:attrNameLst>
                                      </p:cBhvr>
                                      <p:to>
                                        <a:schemeClr val="accent2"/>
                                      </p:to>
                                    </p:animClr>
                                    <p:set>
                                      <p:cBhvr>
                                        <p:cTn id="21" dur="3000" fill="hold"/>
                                        <p:tgtEl>
                                          <p:spTgt spid="12"/>
                                        </p:tgtEl>
                                        <p:attrNameLst>
                                          <p:attrName>fill.type</p:attrName>
                                        </p:attrNameLst>
                                      </p:cBhvr>
                                      <p:to>
                                        <p:strVal val="solid"/>
                                      </p:to>
                                    </p:set>
                                    <p:set>
                                      <p:cBhvr>
                                        <p:cTn id="22" dur="3000" fill="hold"/>
                                        <p:tgtEl>
                                          <p:spTgt spid="12"/>
                                        </p:tgtEl>
                                        <p:attrNameLst>
                                          <p:attrName>fill.on</p:attrName>
                                        </p:attrNameLst>
                                      </p:cBhvr>
                                      <p:to>
                                        <p:strVal val="true"/>
                                      </p:to>
                                    </p:set>
                                    <p:animScale>
                                      <p:cBhvr>
                                        <p:cTn id="23" dur="1500" accel="50000" autoRev="1" fill="hold" tmFilter="0, 0; .33333, 1; 1, 1">
                                          <p:stCondLst>
                                            <p:cond delay="0"/>
                                          </p:stCondLst>
                                        </p:cTn>
                                        <p:tgtEl>
                                          <p:spTgt spid="12"/>
                                        </p:tgtEl>
                                      </p:cBhvr>
                                      <p:from x="100000" y="100000"/>
                                      <p:to x="100000" y="140000"/>
                                    </p:animScale>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mph" presetSubtype="0" fill="hold" nodeType="clickEffect">
                                  <p:stCondLst>
                                    <p:cond delay="0"/>
                                  </p:stCondLst>
                                  <p:childTnLst>
                                    <p:animEffect transition="out" filter="fade">
                                      <p:cBhvr>
                                        <p:cTn id="32" dur="500" tmFilter="0, 0; .2, .5; .8, .5; 1, 0"/>
                                        <p:tgtEl>
                                          <p:spTgt spid="15"/>
                                        </p:tgtEl>
                                      </p:cBhvr>
                                    </p:animEffect>
                                    <p:animScale>
                                      <p:cBhvr>
                                        <p:cTn id="33" dur="250" autoRev="1" fill="hold"/>
                                        <p:tgtEl>
                                          <p:spTgt spid="15"/>
                                        </p:tgtEl>
                                      </p:cBhvr>
                                      <p:by x="105000" y="105000"/>
                                    </p:animScale>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edge">
                                      <p:cBhvr>
                                        <p:cTn id="38" dur="2000"/>
                                        <p:tgtEl>
                                          <p:spTgt spid="17"/>
                                        </p:tgtEl>
                                      </p:cBhvr>
                                    </p:animEffect>
                                  </p:childTnLst>
                                </p:cTn>
                              </p:par>
                            </p:childTnLst>
                          </p:cTn>
                        </p:par>
                        <p:par>
                          <p:cTn id="39" fill="hold">
                            <p:stCondLst>
                              <p:cond delay="2000"/>
                            </p:stCondLst>
                            <p:childTnLst>
                              <p:par>
                                <p:cTn id="40" presetID="22" presetClass="emph" presetSubtype="0" fill="hold" nodeType="afterEffect">
                                  <p:stCondLst>
                                    <p:cond delay="0"/>
                                  </p:stCondLst>
                                  <p:childTnLst>
                                    <p:animClr clrSpc="hsl" dir="cw">
                                      <p:cBhvr override="childStyle">
                                        <p:cTn id="41" dur="500" fill="hold"/>
                                        <p:tgtEl>
                                          <p:spTgt spid="17"/>
                                        </p:tgtEl>
                                        <p:attrNameLst>
                                          <p:attrName>style.color</p:attrName>
                                        </p:attrNameLst>
                                      </p:cBhvr>
                                      <p:by>
                                        <p:hsl h="-7200000" s="0" l="0"/>
                                      </p:by>
                                    </p:animClr>
                                    <p:animClr clrSpc="hsl" dir="cw">
                                      <p:cBhvr>
                                        <p:cTn id="42" dur="500" fill="hold"/>
                                        <p:tgtEl>
                                          <p:spTgt spid="17"/>
                                        </p:tgtEl>
                                        <p:attrNameLst>
                                          <p:attrName>fillcolor</p:attrName>
                                        </p:attrNameLst>
                                      </p:cBhvr>
                                      <p:by>
                                        <p:hsl h="-7200000" s="0" l="0"/>
                                      </p:by>
                                    </p:animClr>
                                    <p:animClr clrSpc="hsl" dir="cw">
                                      <p:cBhvr>
                                        <p:cTn id="43" dur="500" fill="hold"/>
                                        <p:tgtEl>
                                          <p:spTgt spid="17"/>
                                        </p:tgtEl>
                                        <p:attrNameLst>
                                          <p:attrName>stroke.color</p:attrName>
                                        </p:attrNameLst>
                                      </p:cBhvr>
                                      <p:by>
                                        <p:hsl h="-7200000" s="0" l="0"/>
                                      </p:by>
                                    </p:animClr>
                                    <p:set>
                                      <p:cBhvr>
                                        <p:cTn id="44" dur="500" fill="hold"/>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5"/>
        </a:lnRef>
        <a:fillRef idx="2">
          <a:schemeClr val="accent5"/>
        </a:fillRef>
        <a:effectRef idx="1">
          <a:schemeClr val="accent5"/>
        </a:effectRef>
        <a:fontRef idx="minor">
          <a:schemeClr val="dk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556</TotalTime>
  <Words>1663</Words>
  <Application>Microsoft Office PowerPoint</Application>
  <PresentationFormat>On-screen Show (4:3)</PresentationFormat>
  <Paragraphs>381</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Office Theme</vt:lpstr>
      <vt:lpstr>Equation</vt:lpstr>
      <vt:lpstr>Worksheet</vt:lpstr>
      <vt:lpstr>Transportation Model</vt:lpstr>
      <vt:lpstr>Simplex Algorithm – Special cases</vt:lpstr>
      <vt:lpstr>Outline</vt:lpstr>
      <vt:lpstr>What is Transportation model?</vt:lpstr>
      <vt:lpstr>Purpose of Transportation models</vt:lpstr>
      <vt:lpstr>Real Life application</vt:lpstr>
      <vt:lpstr>Transportation Model</vt:lpstr>
      <vt:lpstr>Transportation Model (cont.)</vt:lpstr>
      <vt:lpstr>Slide 9</vt:lpstr>
      <vt:lpstr>Formulating Transportation Problems</vt:lpstr>
      <vt:lpstr>Table 1. Shipping costs, Supply, and Demand for Powerco Example</vt:lpstr>
      <vt:lpstr>Formulating Transportation Problems (Cont.)</vt:lpstr>
      <vt:lpstr>Slide 13</vt:lpstr>
      <vt:lpstr>Objective function</vt:lpstr>
      <vt:lpstr>Supply Constraints</vt:lpstr>
      <vt:lpstr>Demand Constraints</vt:lpstr>
      <vt:lpstr>Sign Constraints</vt:lpstr>
      <vt:lpstr>LP Formulation of Powerco’s Problem</vt:lpstr>
      <vt:lpstr>General Description of a Transportation Problem</vt:lpstr>
      <vt:lpstr>Types of Transportation Problem</vt:lpstr>
      <vt:lpstr>Balanced Transportation Problem</vt:lpstr>
      <vt:lpstr>Slide 22</vt:lpstr>
      <vt:lpstr>Supply is Less than Total Demand</vt:lpstr>
      <vt:lpstr>Slide 24</vt:lpstr>
      <vt:lpstr>Slide 25</vt:lpstr>
      <vt:lpstr>Supply Exceeds Total Demand</vt:lpstr>
      <vt:lpstr>Slide 27</vt:lpstr>
      <vt:lpstr>Slide 28</vt:lpstr>
      <vt:lpstr>Initial Feasible Solution</vt:lpstr>
      <vt:lpstr>Methods to find Initial Feasible Solution</vt:lpstr>
      <vt:lpstr>Northwest Corner Method</vt:lpstr>
      <vt:lpstr>According to the explanations in the previous slide we can set x11=3 (meaning demand of demand point 1 is satisfied by supply point 1).</vt:lpstr>
      <vt:lpstr>After we check the east and south cells, we saw that we can go east (meaning supply point 1 still has capacity to fulfill some demand).</vt:lpstr>
      <vt:lpstr>After applying the same procedure, we saw that we can go south this time (meaning demand point 2 needs more supply by supply point 2).</vt:lpstr>
      <vt:lpstr>Finally, we will have the following bfs, which is:  x11=3, x12=2, x22=3, x23=2, x24=1, x34=2</vt:lpstr>
      <vt:lpstr>North West Corner Method</vt:lpstr>
      <vt:lpstr>Least Cost Method</vt:lpstr>
      <vt:lpstr>Least Cost Method (cont.)</vt:lpstr>
      <vt:lpstr>An example for Minimum Cost Method Step 1: Select the cell with minimum cost.</vt:lpstr>
      <vt:lpstr>Step 2: Cross-out column 2</vt:lpstr>
      <vt:lpstr>Step 3: Find the new cell with minimum shipping cost and cross-out row 2</vt:lpstr>
      <vt:lpstr>Step 4: Find the new cell with minimum shipping cost and cross-out row 1</vt:lpstr>
      <vt:lpstr>Step 5: Find the new cell with minimum shipping cost and cross-out column 1</vt:lpstr>
      <vt:lpstr>Step 6: Find the new cell with minimum shipping cost and cross-out column 3</vt:lpstr>
      <vt:lpstr>Step 7: Finally assign 6 to last cell. The Initial feasible solution is found as: X11=5, X21=2, X22=8, X31=5, X33=4 and X34=6</vt:lpstr>
      <vt:lpstr>Least Cost Method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Arshad</dc:creator>
  <cp:lastModifiedBy>vcomsats</cp:lastModifiedBy>
  <cp:revision>101</cp:revision>
  <dcterms:created xsi:type="dcterms:W3CDTF">2006-08-16T00:00:00Z</dcterms:created>
  <dcterms:modified xsi:type="dcterms:W3CDTF">2013-06-20T13:03:00Z</dcterms:modified>
</cp:coreProperties>
</file>