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9" r:id="rId34"/>
    <p:sldId id="290" r:id="rId35"/>
    <p:sldId id="291" r:id="rId36"/>
    <p:sldId id="28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7150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556733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23723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642794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17462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802639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21-Jun-13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25813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21-Jun-13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61086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21-Jun-13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13433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5829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76242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21-Jun-13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1247074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t>Transportation Problem</a:t>
            </a:r>
            <a:endParaRPr lang="en-US" sz="4400" b="1" dirty="0"/>
          </a:p>
        </p:txBody>
      </p:sp>
      <p:sp>
        <p:nvSpPr>
          <p:cNvPr id="3" name="Subtitle 2"/>
          <p:cNvSpPr>
            <a:spLocks noGrp="1"/>
          </p:cNvSpPr>
          <p:nvPr>
            <p:ph type="subTitle" idx="1"/>
          </p:nvPr>
        </p:nvSpPr>
        <p:spPr/>
        <p:txBody>
          <a:bodyPr/>
          <a:lstStyle/>
          <a:p>
            <a:r>
              <a:rPr lang="en-US" sz="2800" dirty="0" smtClean="0"/>
              <a:t>LECTURE 18</a:t>
            </a:r>
          </a:p>
          <a:p>
            <a:r>
              <a:rPr lang="en-US" sz="2800" b="0" dirty="0" smtClean="0"/>
              <a:t>By</a:t>
            </a:r>
          </a:p>
          <a:p>
            <a:r>
              <a:rPr lang="en-US" sz="3600" b="0" dirty="0" smtClean="0"/>
              <a:t>Dr. </a:t>
            </a:r>
            <a:r>
              <a:rPr lang="en-US" sz="3600" b="0" dirty="0" err="1" smtClean="0"/>
              <a:t>Arshad</a:t>
            </a:r>
            <a:r>
              <a:rPr lang="en-US" sz="3600" b="0" dirty="0" smtClean="0"/>
              <a:t> </a:t>
            </a:r>
            <a:r>
              <a:rPr lang="en-US" sz="3600" b="0" dirty="0" err="1" smtClean="0"/>
              <a:t>Zaheer</a:t>
            </a:r>
            <a:endParaRPr lang="en-US" sz="36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solution</a:t>
            </a:r>
            <a:endParaRPr lang="en-US" dirty="0"/>
          </a:p>
        </p:txBody>
      </p:sp>
      <p:graphicFrame>
        <p:nvGraphicFramePr>
          <p:cNvPr id="4" name="Table 3"/>
          <p:cNvGraphicFramePr>
            <a:graphicFrameLocks noGrp="1"/>
          </p:cNvGraphicFramePr>
          <p:nvPr/>
        </p:nvGraphicFramePr>
        <p:xfrm>
          <a:off x="152400" y="609600"/>
          <a:ext cx="8763000" cy="6085928"/>
        </p:xfrm>
        <a:graphic>
          <a:graphicData uri="http://schemas.openxmlformats.org/drawingml/2006/table">
            <a:tbl>
              <a:tblPr/>
              <a:tblGrid>
                <a:gridCol w="1729882"/>
                <a:gridCol w="1387723"/>
                <a:gridCol w="1263894"/>
                <a:gridCol w="1348154"/>
                <a:gridCol w="3033347"/>
              </a:tblGrid>
              <a:tr h="583661">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583661">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2248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8023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1752" y="1527048"/>
            <a:ext cx="8503920" cy="4949952"/>
          </a:xfrm>
        </p:spPr>
        <p:txBody>
          <a:bodyPr>
            <a:normAutofit/>
          </a:bodyPr>
          <a:lstStyle/>
          <a:p>
            <a:pPr>
              <a:buNone/>
            </a:pPr>
            <a:r>
              <a:rPr lang="en-US" sz="3200" b="1" dirty="0" smtClean="0"/>
              <a:t>No of Basic Variables= m+n-1</a:t>
            </a:r>
          </a:p>
          <a:p>
            <a:pPr>
              <a:buNone/>
            </a:pPr>
            <a:r>
              <a:rPr lang="en-US" sz="3200" b="1" dirty="0" smtClean="0"/>
              <a:t>						=</a:t>
            </a:r>
            <a:r>
              <a:rPr lang="en-US" sz="2800" dirty="0" smtClean="0"/>
              <a:t>3+3-1</a:t>
            </a:r>
          </a:p>
          <a:p>
            <a:pPr>
              <a:buNone/>
            </a:pPr>
            <a:r>
              <a:rPr lang="en-US" sz="2800" dirty="0" smtClean="0"/>
              <a:t>						=5</a:t>
            </a:r>
          </a:p>
          <a:p>
            <a:pPr>
              <a:buNone/>
            </a:pPr>
            <a:r>
              <a:rPr lang="en-US" sz="2800" dirty="0" smtClean="0"/>
              <a:t>m= No of sources</a:t>
            </a:r>
          </a:p>
          <a:p>
            <a:pPr>
              <a:buNone/>
            </a:pPr>
            <a:r>
              <a:rPr lang="en-US" sz="2800" dirty="0" smtClean="0"/>
              <a:t>n=  No of destinations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228600" y="152400"/>
          <a:ext cx="8763000" cy="6005354"/>
        </p:xfrm>
        <a:graphic>
          <a:graphicData uri="http://schemas.openxmlformats.org/drawingml/2006/table">
            <a:tbl>
              <a:tblPr/>
              <a:tblGrid>
                <a:gridCol w="1729882"/>
                <a:gridCol w="1387723"/>
                <a:gridCol w="1263894"/>
                <a:gridCol w="1348154"/>
                <a:gridCol w="3033347"/>
              </a:tblGrid>
              <a:tr h="570914">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599970">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2275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753">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00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753">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00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00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799658">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5" name="TextBox 4"/>
          <p:cNvSpPr txBox="1"/>
          <p:nvPr/>
        </p:nvSpPr>
        <p:spPr>
          <a:xfrm>
            <a:off x="990600" y="6248400"/>
            <a:ext cx="2971800" cy="523220"/>
          </a:xfrm>
          <a:prstGeom prst="rect">
            <a:avLst/>
          </a:prstGeom>
          <a:solidFill>
            <a:srgbClr val="FFFF00"/>
          </a:solidFill>
        </p:spPr>
        <p:txBody>
          <a:bodyPr wrap="square" rtlCol="0">
            <a:spAutoFit/>
          </a:bodyPr>
          <a:lstStyle/>
          <a:p>
            <a:r>
              <a:rPr lang="en-US" sz="2800" b="1" dirty="0" smtClean="0"/>
              <a:t>Basic variables</a:t>
            </a:r>
            <a:endParaRPr lang="en-US" sz="2800" b="1" dirty="0"/>
          </a:p>
        </p:txBody>
      </p:sp>
      <p:sp>
        <p:nvSpPr>
          <p:cNvPr id="6" name="TextBox 5"/>
          <p:cNvSpPr txBox="1"/>
          <p:nvPr/>
        </p:nvSpPr>
        <p:spPr>
          <a:xfrm>
            <a:off x="4419600" y="6248400"/>
            <a:ext cx="4114800" cy="523220"/>
          </a:xfrm>
          <a:prstGeom prst="rect">
            <a:avLst/>
          </a:prstGeom>
          <a:solidFill>
            <a:srgbClr val="FF0000"/>
          </a:solidFill>
        </p:spPr>
        <p:txBody>
          <a:bodyPr wrap="square" rtlCol="0">
            <a:spAutoFit/>
          </a:bodyPr>
          <a:lstStyle/>
          <a:p>
            <a:r>
              <a:rPr lang="en-US" sz="2800" b="1" dirty="0" smtClean="0"/>
              <a:t>Non basic variables</a:t>
            </a:r>
            <a:endParaRPr lang="en-US"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Total cost</a:t>
            </a:r>
            <a:endParaRPr lang="en-US" dirty="0"/>
          </a:p>
        </p:txBody>
      </p:sp>
      <p:sp>
        <p:nvSpPr>
          <p:cNvPr id="3" name="Content Placeholder 2"/>
          <p:cNvSpPr>
            <a:spLocks noGrp="1"/>
          </p:cNvSpPr>
          <p:nvPr>
            <p:ph idx="1"/>
          </p:nvPr>
        </p:nvSpPr>
        <p:spPr/>
        <p:txBody>
          <a:bodyPr>
            <a:normAutofit/>
          </a:bodyPr>
          <a:lstStyle/>
          <a:p>
            <a:pPr>
              <a:buNone/>
            </a:pPr>
            <a:r>
              <a:rPr lang="en-US" sz="3600" b="1" dirty="0" smtClean="0"/>
              <a:t>Total cost = </a:t>
            </a:r>
            <a:r>
              <a:rPr lang="en-US" sz="3600" b="1" dirty="0" err="1" smtClean="0"/>
              <a:t>Xij</a:t>
            </a:r>
            <a:r>
              <a:rPr lang="en-US" sz="3600" b="1" dirty="0" smtClean="0"/>
              <a:t> * </a:t>
            </a:r>
            <a:r>
              <a:rPr lang="en-US" sz="3600" b="1" dirty="0" err="1" smtClean="0"/>
              <a:t>Cij</a:t>
            </a:r>
            <a:endParaRPr lang="en-US" sz="3600" b="1" dirty="0" smtClean="0"/>
          </a:p>
          <a:p>
            <a:pPr>
              <a:buNone/>
            </a:pPr>
            <a:r>
              <a:rPr lang="en-US" sz="3200" dirty="0" smtClean="0"/>
              <a:t>Total is calculated on the basis of all the basic variables because non basic variables are zero and their cost will also becomes zero when multiplied with zero units.</a:t>
            </a:r>
          </a:p>
          <a:p>
            <a:pPr>
              <a:buNone/>
            </a:pPr>
            <a:endParaRPr lang="en-US" sz="3200" b="1" dirty="0" smtClean="0"/>
          </a:p>
          <a:p>
            <a:pPr>
              <a:buNone/>
            </a:pPr>
            <a:r>
              <a:rPr lang="en-US" sz="3200" b="1" dirty="0" smtClean="0"/>
              <a:t>= </a:t>
            </a:r>
            <a:r>
              <a:rPr lang="en-US" sz="2800" dirty="0" smtClean="0"/>
              <a:t>10 x 2 +5 x 4 +15 x 3 + 10 x 7+30 x 3</a:t>
            </a:r>
          </a:p>
          <a:p>
            <a:pPr>
              <a:buNone/>
            </a:pPr>
            <a:r>
              <a:rPr lang="en-US" sz="2800" dirty="0" smtClean="0"/>
              <a:t>		=245</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Optimality</a:t>
            </a:r>
            <a:endParaRPr lang="en-US" dirty="0"/>
          </a:p>
        </p:txBody>
      </p:sp>
      <p:sp>
        <p:nvSpPr>
          <p:cNvPr id="3" name="Content Placeholder 2"/>
          <p:cNvSpPr>
            <a:spLocks noGrp="1"/>
          </p:cNvSpPr>
          <p:nvPr>
            <p:ph idx="1"/>
          </p:nvPr>
        </p:nvSpPr>
        <p:spPr/>
        <p:txBody>
          <a:bodyPr>
            <a:normAutofit/>
          </a:bodyPr>
          <a:lstStyle/>
          <a:p>
            <a:r>
              <a:rPr lang="en-US" sz="2800" dirty="0" smtClean="0"/>
              <a:t>All the shadow cost, which must be non negative</a:t>
            </a:r>
          </a:p>
          <a:p>
            <a:pPr>
              <a:buNone/>
            </a:pPr>
            <a:r>
              <a:rPr lang="en-US" sz="2800" dirty="0" smtClean="0"/>
              <a:t>Shadow cost, for basic variables is always zero so there is no need to find their shadow cost</a:t>
            </a:r>
            <a:endParaRPr lang="en-US" sz="3200" b="1" dirty="0" smtClean="0"/>
          </a:p>
          <a:p>
            <a:pPr>
              <a:buNone/>
            </a:pPr>
            <a:r>
              <a:rPr lang="en-US" sz="3200" b="1" dirty="0" smtClean="0"/>
              <a:t>Shadow cost:</a:t>
            </a:r>
          </a:p>
          <a:p>
            <a:pPr>
              <a:buNone/>
            </a:pPr>
            <a:r>
              <a:rPr lang="en-US" sz="3200" b="1" dirty="0" err="1" smtClean="0"/>
              <a:t>V</a:t>
            </a:r>
            <a:r>
              <a:rPr lang="en-US" sz="3200" dirty="0" err="1" smtClean="0"/>
              <a:t>ij</a:t>
            </a:r>
            <a:r>
              <a:rPr lang="en-US" sz="3200" dirty="0" smtClean="0"/>
              <a:t> = (</a:t>
            </a:r>
            <a:r>
              <a:rPr lang="en-US" sz="3200" dirty="0" err="1" smtClean="0"/>
              <a:t>Ui</a:t>
            </a:r>
            <a:r>
              <a:rPr lang="en-US" sz="3200" dirty="0" smtClean="0"/>
              <a:t> + </a:t>
            </a:r>
            <a:r>
              <a:rPr lang="en-US" sz="3200" dirty="0" err="1" smtClean="0"/>
              <a:t>Vj</a:t>
            </a:r>
            <a:r>
              <a:rPr lang="en-US" sz="3200" dirty="0" smtClean="0"/>
              <a:t>) –</a:t>
            </a:r>
            <a:r>
              <a:rPr lang="en-US" sz="3200" dirty="0" err="1" smtClean="0"/>
              <a:t>Cij</a:t>
            </a:r>
            <a:endParaRPr lang="en-US" sz="3200" dirty="0" smtClean="0"/>
          </a:p>
          <a:p>
            <a:pPr>
              <a:buNone/>
            </a:pPr>
            <a:r>
              <a:rPr lang="en-US" sz="3200" b="1" dirty="0" smtClean="0"/>
              <a:t>So we need to find the U and V.</a:t>
            </a:r>
            <a:endParaRPr lang="en-US" sz="3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34400" cy="758952"/>
          </a:xfrm>
        </p:spPr>
        <p:txBody>
          <a:bodyPr>
            <a:normAutofit fontScale="90000"/>
          </a:bodyPr>
          <a:lstStyle/>
          <a:p>
            <a:r>
              <a:rPr lang="en-US" dirty="0" smtClean="0"/>
              <a:t>Shadow cost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506736500"/>
              </p:ext>
            </p:extLst>
          </p:nvPr>
        </p:nvGraphicFramePr>
        <p:xfrm>
          <a:off x="152400" y="533400"/>
          <a:ext cx="8763000" cy="6521968"/>
        </p:xfrm>
        <a:graphic>
          <a:graphicData uri="http://schemas.openxmlformats.org/drawingml/2006/table">
            <a:tbl>
              <a:tblPr/>
              <a:tblGrid>
                <a:gridCol w="1729882"/>
                <a:gridCol w="1387723"/>
                <a:gridCol w="1263894"/>
                <a:gridCol w="2095501"/>
                <a:gridCol w="2286000"/>
              </a:tblGrid>
              <a:tr h="595040">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17712">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U3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25891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p>
                    <a:p>
                      <a:pPr marL="0" marR="0" algn="ctr">
                        <a:lnSpc>
                          <a:spcPct val="115000"/>
                        </a:lnSpc>
                        <a:spcBef>
                          <a:spcPts val="0"/>
                        </a:spcBef>
                        <a:spcAft>
                          <a:spcPts val="1000"/>
                        </a:spcAft>
                      </a:pPr>
                      <a:r>
                        <a:rPr lang="en-US" sz="3200" dirty="0" smtClean="0">
                          <a:latin typeface="Times New Roman"/>
                          <a:ea typeface="Times New Roman"/>
                          <a:cs typeface="Times New Roman"/>
                        </a:rPr>
                        <a:t>V1</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p>
                    <a:p>
                      <a:pPr marL="0" marR="0" algn="ctr">
                        <a:lnSpc>
                          <a:spcPct val="115000"/>
                        </a:lnSpc>
                        <a:spcBef>
                          <a:spcPts val="0"/>
                        </a:spcBef>
                        <a:spcAft>
                          <a:spcPts val="1000"/>
                        </a:spcAft>
                      </a:pPr>
                      <a:r>
                        <a:rPr lang="en-US" sz="3200" dirty="0" smtClean="0">
                          <a:latin typeface="Times New Roman"/>
                          <a:ea typeface="Times New Roman"/>
                          <a:cs typeface="Times New Roman"/>
                        </a:rPr>
                        <a:t>V3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If we find the values of U1,U2,U3, and V1,V2 and V3 than we can easily find the shadow cost </a:t>
            </a:r>
          </a:p>
          <a:p>
            <a:r>
              <a:rPr lang="en-US" dirty="0" smtClean="0"/>
              <a:t>Write the equations for the basic variables</a:t>
            </a:r>
          </a:p>
          <a:p>
            <a:endParaRPr lang="en-US" dirty="0" smtClean="0"/>
          </a:p>
          <a:p>
            <a:r>
              <a:rPr lang="en-US" dirty="0" smtClean="0"/>
              <a:t>U1+V1=2</a:t>
            </a:r>
          </a:p>
          <a:p>
            <a:r>
              <a:rPr lang="en-US" dirty="0" smtClean="0"/>
              <a:t>U1+V2=4</a:t>
            </a:r>
          </a:p>
          <a:p>
            <a:r>
              <a:rPr lang="en-US" dirty="0" smtClean="0"/>
              <a:t>U2+V2=3</a:t>
            </a:r>
          </a:p>
          <a:p>
            <a:r>
              <a:rPr lang="en-US" dirty="0" smtClean="0"/>
              <a:t>U2+V3=7</a:t>
            </a:r>
          </a:p>
          <a:p>
            <a:r>
              <a:rPr lang="en-US" dirty="0" smtClean="0"/>
              <a:t>U3+V3=3</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There are 6 basic variables and 5 equations so we will give one variable arbitrary value which is equal to zero</a:t>
            </a:r>
          </a:p>
          <a:p>
            <a:pPr>
              <a:buNone/>
            </a:pPr>
            <a:r>
              <a:rPr lang="en-US" dirty="0" smtClean="0"/>
              <a:t>Let U2=0</a:t>
            </a:r>
          </a:p>
          <a:p>
            <a:pPr>
              <a:buNone/>
            </a:pPr>
            <a:r>
              <a:rPr lang="en-US" dirty="0" smtClean="0"/>
              <a:t>By putting this U2 zero we can easily find the value of all other variables which will be as follows</a:t>
            </a:r>
          </a:p>
          <a:p>
            <a:r>
              <a:rPr lang="en-US" dirty="0" smtClean="0"/>
              <a:t>U1=1		V1=1</a:t>
            </a:r>
          </a:p>
          <a:p>
            <a:r>
              <a:rPr lang="en-US" dirty="0" smtClean="0"/>
              <a:t>U2=</a:t>
            </a:r>
            <a:r>
              <a:rPr lang="en-US" dirty="0" smtClean="0">
                <a:solidFill>
                  <a:srgbClr val="FF0000"/>
                </a:solidFill>
              </a:rPr>
              <a:t>0		</a:t>
            </a:r>
            <a:r>
              <a:rPr lang="en-US" dirty="0" smtClean="0"/>
              <a:t>V2=3</a:t>
            </a:r>
            <a:endParaRPr lang="en-US" dirty="0" smtClean="0">
              <a:solidFill>
                <a:srgbClr val="FF0000"/>
              </a:solidFill>
            </a:endParaRPr>
          </a:p>
          <a:p>
            <a:r>
              <a:rPr lang="en-US" dirty="0" smtClean="0"/>
              <a:t>U3=-4		V3=7</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152400" y="228600"/>
          <a:ext cx="8763000" cy="6521968"/>
        </p:xfrm>
        <a:graphic>
          <a:graphicData uri="http://schemas.openxmlformats.org/drawingml/2006/table">
            <a:tbl>
              <a:tblPr/>
              <a:tblGrid>
                <a:gridCol w="1729882"/>
                <a:gridCol w="1387723"/>
                <a:gridCol w="1263894"/>
                <a:gridCol w="2095501"/>
                <a:gridCol w="2286000"/>
              </a:tblGrid>
              <a:tr h="595040">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17712">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3200" b="1" dirty="0" smtClean="0">
                          <a:solidFill>
                            <a:srgbClr val="FF0000"/>
                          </a:solidFill>
                          <a:latin typeface="Times New Roman"/>
                          <a:ea typeface="Times New Roman"/>
                          <a:cs typeface="Times New Roman"/>
                        </a:rPr>
                        <a:t>0</a:t>
                      </a:r>
                      <a:r>
                        <a:rPr lang="en-US" sz="3200" dirty="0" smtClean="0">
                          <a:latin typeface="Times New Roman"/>
                          <a:ea typeface="Times New Roman"/>
                          <a:cs typeface="Times New Roman"/>
                        </a:rPr>
                        <a:t>        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5</a:t>
                      </a:r>
                      <a:r>
                        <a:rPr lang="en-US" sz="3200" dirty="0" smtClean="0">
                          <a:latin typeface="Times New Roman"/>
                          <a:ea typeface="Times New Roman"/>
                          <a:cs typeface="Times New Roman"/>
                        </a:rPr>
                        <a:t>               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U3=-4</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25891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p>
                    <a:p>
                      <a:pPr marL="0" marR="0" algn="ctr">
                        <a:lnSpc>
                          <a:spcPct val="115000"/>
                        </a:lnSpc>
                        <a:spcBef>
                          <a:spcPts val="0"/>
                        </a:spcBef>
                        <a:spcAft>
                          <a:spcPts val="1000"/>
                        </a:spcAft>
                      </a:pPr>
                      <a:r>
                        <a:rPr lang="en-US" sz="3200" dirty="0" smtClean="0">
                          <a:latin typeface="Times New Roman"/>
                          <a:ea typeface="Times New Roman"/>
                          <a:cs typeface="Times New Roman"/>
                        </a:rPr>
                        <a:t>V1=1</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p>
                    <a:p>
                      <a:pPr marL="0" marR="0" algn="ctr">
                        <a:lnSpc>
                          <a:spcPct val="115000"/>
                        </a:lnSpc>
                        <a:spcBef>
                          <a:spcPts val="0"/>
                        </a:spcBef>
                        <a:spcAft>
                          <a:spcPts val="1000"/>
                        </a:spcAft>
                      </a:pPr>
                      <a:r>
                        <a:rPr lang="en-US" sz="3200" dirty="0" smtClean="0">
                          <a:latin typeface="Times New Roman"/>
                          <a:ea typeface="Times New Roman"/>
                          <a:cs typeface="Times New Roman"/>
                        </a:rPr>
                        <a:t>V3=7</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5" name="TextBox 4"/>
          <p:cNvSpPr txBox="1"/>
          <p:nvPr/>
        </p:nvSpPr>
        <p:spPr>
          <a:xfrm>
            <a:off x="3124200" y="1524000"/>
            <a:ext cx="3657600" cy="5262979"/>
          </a:xfrm>
          <a:prstGeom prst="rect">
            <a:avLst/>
          </a:prstGeom>
          <a:solidFill>
            <a:srgbClr val="FFFF00"/>
          </a:solidFill>
        </p:spPr>
        <p:txBody>
          <a:bodyPr wrap="square" rtlCol="0">
            <a:spAutoFit/>
          </a:bodyPr>
          <a:lstStyle/>
          <a:p>
            <a:r>
              <a:rPr lang="en-US" sz="2800" dirty="0" smtClean="0"/>
              <a:t>Shadow cost of S1D1</a:t>
            </a:r>
          </a:p>
          <a:p>
            <a:r>
              <a:rPr lang="en-US" sz="2800" b="1" dirty="0" err="1" smtClean="0"/>
              <a:t>V</a:t>
            </a:r>
            <a:r>
              <a:rPr lang="en-US" sz="2800" dirty="0" err="1" smtClean="0"/>
              <a:t>ij</a:t>
            </a:r>
            <a:r>
              <a:rPr lang="en-US" sz="2800" dirty="0" smtClean="0"/>
              <a:t> = (</a:t>
            </a:r>
            <a:r>
              <a:rPr lang="en-US" sz="2800" dirty="0" err="1" smtClean="0"/>
              <a:t>Ui</a:t>
            </a:r>
            <a:r>
              <a:rPr lang="en-US" sz="2800" dirty="0" smtClean="0"/>
              <a:t> + </a:t>
            </a:r>
            <a:r>
              <a:rPr lang="en-US" sz="2800" dirty="0" err="1" smtClean="0"/>
              <a:t>Vj</a:t>
            </a:r>
            <a:r>
              <a:rPr lang="en-US" sz="2800" dirty="0" smtClean="0"/>
              <a:t>) –</a:t>
            </a:r>
            <a:r>
              <a:rPr lang="en-US" sz="2800" dirty="0" err="1" smtClean="0"/>
              <a:t>Cij</a:t>
            </a:r>
            <a:endParaRPr lang="en-US" sz="2800" dirty="0" smtClean="0"/>
          </a:p>
          <a:p>
            <a:r>
              <a:rPr lang="en-US" sz="2800" b="1" dirty="0" smtClean="0"/>
              <a:t>V</a:t>
            </a:r>
            <a:r>
              <a:rPr lang="en-US" sz="2800" dirty="0" smtClean="0"/>
              <a:t>11 = (U1 + V1) –C11</a:t>
            </a:r>
          </a:p>
          <a:p>
            <a:r>
              <a:rPr lang="en-US" sz="2800" dirty="0" smtClean="0"/>
              <a:t>	=(1+1)	-2</a:t>
            </a:r>
          </a:p>
          <a:p>
            <a:r>
              <a:rPr lang="en-US" sz="2800" dirty="0" smtClean="0"/>
              <a:t>	=0</a:t>
            </a:r>
          </a:p>
          <a:p>
            <a:r>
              <a:rPr lang="en-US" sz="2800" dirty="0" smtClean="0"/>
              <a:t>So save time and do not calculate the shadow cost for basic variables. Write the shadow cost on  opposite side of cost in the column</a:t>
            </a:r>
          </a:p>
        </p:txBody>
      </p:sp>
      <p:cxnSp>
        <p:nvCxnSpPr>
          <p:cNvPr id="7" name="Straight Arrow Connector 6"/>
          <p:cNvCxnSpPr/>
          <p:nvPr/>
        </p:nvCxnSpPr>
        <p:spPr>
          <a:xfrm flipH="1" flipV="1">
            <a:off x="2209800" y="1828800"/>
            <a:ext cx="15240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219200" y="2819400"/>
            <a:ext cx="3733800" cy="2246769"/>
          </a:xfrm>
          <a:prstGeom prst="rect">
            <a:avLst/>
          </a:prstGeom>
          <a:solidFill>
            <a:srgbClr val="FFFF00"/>
          </a:solidFill>
        </p:spPr>
        <p:txBody>
          <a:bodyPr wrap="square" rtlCol="0">
            <a:spAutoFit/>
          </a:bodyPr>
          <a:lstStyle/>
          <a:p>
            <a:r>
              <a:rPr lang="en-US" sz="2800" dirty="0" smtClean="0"/>
              <a:t>Shadow cost of S1D3</a:t>
            </a:r>
          </a:p>
          <a:p>
            <a:r>
              <a:rPr lang="en-US" sz="2800" b="1" dirty="0" err="1" smtClean="0"/>
              <a:t>V</a:t>
            </a:r>
            <a:r>
              <a:rPr lang="en-US" sz="2800" dirty="0" err="1" smtClean="0"/>
              <a:t>ij</a:t>
            </a:r>
            <a:r>
              <a:rPr lang="en-US" sz="2800" dirty="0" smtClean="0"/>
              <a:t> = (</a:t>
            </a:r>
            <a:r>
              <a:rPr lang="en-US" sz="2800" dirty="0" err="1" smtClean="0"/>
              <a:t>Ui</a:t>
            </a:r>
            <a:r>
              <a:rPr lang="en-US" sz="2800" dirty="0" smtClean="0"/>
              <a:t> + </a:t>
            </a:r>
            <a:r>
              <a:rPr lang="en-US" sz="2800" dirty="0" err="1" smtClean="0"/>
              <a:t>Vj</a:t>
            </a:r>
            <a:r>
              <a:rPr lang="en-US" sz="2800" dirty="0" smtClean="0"/>
              <a:t>) –</a:t>
            </a:r>
            <a:r>
              <a:rPr lang="en-US" sz="2800" dirty="0" err="1" smtClean="0"/>
              <a:t>Cij</a:t>
            </a:r>
            <a:endParaRPr lang="en-US" sz="2800" dirty="0" smtClean="0"/>
          </a:p>
          <a:p>
            <a:r>
              <a:rPr lang="en-US" sz="2800" b="1" dirty="0" smtClean="0"/>
              <a:t>V</a:t>
            </a:r>
            <a:r>
              <a:rPr lang="en-US" sz="2800" dirty="0" smtClean="0"/>
              <a:t>13 = (U1 + V3) –C13</a:t>
            </a:r>
          </a:p>
          <a:p>
            <a:r>
              <a:rPr lang="en-US" sz="2800" dirty="0" smtClean="0"/>
              <a:t>	=(1+7)	-3</a:t>
            </a:r>
          </a:p>
          <a:p>
            <a:r>
              <a:rPr lang="en-US" sz="2800" dirty="0" smtClean="0"/>
              <a:t>	=5</a:t>
            </a:r>
          </a:p>
        </p:txBody>
      </p:sp>
      <p:cxnSp>
        <p:nvCxnSpPr>
          <p:cNvPr id="12" name="Straight Arrow Connector 11"/>
          <p:cNvCxnSpPr/>
          <p:nvPr/>
        </p:nvCxnSpPr>
        <p:spPr>
          <a:xfrm flipV="1">
            <a:off x="2819400" y="1981200"/>
            <a:ext cx="1981200" cy="2819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nodeType="clickEffect">
                                  <p:stCondLst>
                                    <p:cond delay="0"/>
                                  </p:stCondLst>
                                  <p:childTnLst>
                                    <p:animEffect transition="out" filter="box(in)">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par>
                                <p:cTn id="19" presetID="4" presetClass="exit" presetSubtype="16" fill="hold" grpId="1" nodeType="withEffect">
                                  <p:stCondLst>
                                    <p:cond delay="0"/>
                                  </p:stCondLst>
                                  <p:childTnLst>
                                    <p:animEffect transition="out" filter="box(in)">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randombar(horizontal)">
                                      <p:cBhvr>
                                        <p:cTn id="26" dur="500"/>
                                        <p:tgtEl>
                                          <p:spTgt spid="8"/>
                                        </p:tgtEl>
                                      </p:cBhvr>
                                    </p:animEffect>
                                  </p:childTnLst>
                                </p:cTn>
                              </p:par>
                            </p:childTnLst>
                          </p:cTn>
                        </p:par>
                        <p:par>
                          <p:cTn id="27" fill="hold">
                            <p:stCondLst>
                              <p:cond delay="500"/>
                            </p:stCondLst>
                            <p:childTnLst>
                              <p:par>
                                <p:cTn id="28" presetID="47" presetClass="entr" presetSubtype="0"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152400" y="228600"/>
          <a:ext cx="8763000" cy="6521968"/>
        </p:xfrm>
        <a:graphic>
          <a:graphicData uri="http://schemas.openxmlformats.org/drawingml/2006/table">
            <a:tbl>
              <a:tblPr/>
              <a:tblGrid>
                <a:gridCol w="1729882"/>
                <a:gridCol w="1387723"/>
                <a:gridCol w="1263894"/>
                <a:gridCol w="2095501"/>
                <a:gridCol w="2286000"/>
              </a:tblGrid>
              <a:tr h="595040">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17712">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3200" b="1" dirty="0" smtClean="0">
                          <a:solidFill>
                            <a:srgbClr val="FF0000"/>
                          </a:solidFill>
                          <a:latin typeface="Times New Roman"/>
                          <a:ea typeface="Times New Roman"/>
                          <a:cs typeface="Times New Roman"/>
                        </a:rPr>
                        <a:t>0</a:t>
                      </a:r>
                      <a:r>
                        <a:rPr lang="en-US" sz="3200" dirty="0" smtClean="0">
                          <a:latin typeface="Times New Roman"/>
                          <a:ea typeface="Times New Roman"/>
                          <a:cs typeface="Times New Roman"/>
                        </a:rPr>
                        <a:t>        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5</a:t>
                      </a:r>
                      <a:r>
                        <a:rPr lang="en-US" sz="3200" dirty="0" smtClean="0">
                          <a:latin typeface="Times New Roman"/>
                          <a:ea typeface="Times New Roman"/>
                          <a:cs typeface="Times New Roman"/>
                        </a:rPr>
                        <a:t>               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-4      </a:t>
                      </a: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-11     </a:t>
                      </a: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-8 </a:t>
                      </a:r>
                      <a:r>
                        <a:rPr lang="en-US" sz="3200" dirty="0" smtClean="0">
                          <a:latin typeface="Times New Roman"/>
                          <a:ea typeface="Times New Roman"/>
                          <a:cs typeface="Times New Roman"/>
                        </a:rPr>
                        <a:t>    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U3=-4</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25891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p>
                    <a:p>
                      <a:pPr marL="0" marR="0" algn="ctr">
                        <a:lnSpc>
                          <a:spcPct val="115000"/>
                        </a:lnSpc>
                        <a:spcBef>
                          <a:spcPts val="0"/>
                        </a:spcBef>
                        <a:spcAft>
                          <a:spcPts val="1000"/>
                        </a:spcAft>
                      </a:pPr>
                      <a:r>
                        <a:rPr lang="en-US" sz="3200" dirty="0" smtClean="0">
                          <a:latin typeface="Times New Roman"/>
                          <a:ea typeface="Times New Roman"/>
                          <a:cs typeface="Times New Roman"/>
                        </a:rPr>
                        <a:t>V1=1</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p>
                    <a:p>
                      <a:pPr marL="0" marR="0" algn="ctr">
                        <a:lnSpc>
                          <a:spcPct val="115000"/>
                        </a:lnSpc>
                        <a:spcBef>
                          <a:spcPts val="0"/>
                        </a:spcBef>
                        <a:spcAft>
                          <a:spcPts val="1000"/>
                        </a:spcAft>
                      </a:pPr>
                      <a:r>
                        <a:rPr lang="en-US" sz="3200" dirty="0" smtClean="0">
                          <a:latin typeface="Times New Roman"/>
                          <a:ea typeface="Times New Roman"/>
                          <a:cs typeface="Times New Roman"/>
                        </a:rPr>
                        <a:t>V3=7</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5" name="TextBox 4"/>
          <p:cNvSpPr txBox="1"/>
          <p:nvPr/>
        </p:nvSpPr>
        <p:spPr>
          <a:xfrm>
            <a:off x="76200" y="2819400"/>
            <a:ext cx="8991600" cy="1384995"/>
          </a:xfrm>
          <a:prstGeom prst="rect">
            <a:avLst/>
          </a:prstGeom>
          <a:solidFill>
            <a:schemeClr val="accent6">
              <a:lumMod val="60000"/>
              <a:lumOff val="40000"/>
            </a:schemeClr>
          </a:solidFill>
        </p:spPr>
        <p:txBody>
          <a:bodyPr wrap="square" rtlCol="0">
            <a:spAutoFit/>
          </a:bodyPr>
          <a:lstStyle/>
          <a:p>
            <a:r>
              <a:rPr lang="en-US" sz="2800" dirty="0" smtClean="0"/>
              <a:t>Our criteria of optimality is non positivity of shadow cost which is not satisfied as we have S1D3 box with positive shadow cost so we use </a:t>
            </a:r>
            <a:r>
              <a:rPr lang="el-GR" sz="2800" b="1" dirty="0" smtClean="0">
                <a:solidFill>
                  <a:srgbClr val="FF0000"/>
                </a:solidFill>
              </a:rPr>
              <a:t>θ</a:t>
            </a:r>
            <a:r>
              <a:rPr lang="en-US" sz="2800" b="1" dirty="0" smtClean="0">
                <a:solidFill>
                  <a:srgbClr val="FF0000"/>
                </a:solidFill>
              </a:rPr>
              <a:t> </a:t>
            </a:r>
            <a:endParaRPr 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72400" cy="1470025"/>
          </a:xfrm>
          <a:solidFill>
            <a:schemeClr val="accent4">
              <a:lumMod val="40000"/>
              <a:lumOff val="60000"/>
            </a:schemeClr>
          </a:solidFill>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latin typeface="Times New Roman" pitchFamily="18" charset="0"/>
                <a:cs typeface="Times New Roman" pitchFamily="18" charset="0"/>
              </a:rPr>
              <a:t>RECAP</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1676400"/>
            <a:ext cx="8001000" cy="4724400"/>
          </a:xfrm>
        </p:spPr>
        <p:txBody>
          <a:bodyPr>
            <a:normAutofit/>
          </a:bodyPr>
          <a:lstStyle/>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a:t>
            </a:r>
            <a:r>
              <a:rPr lang="en-US" sz="3200" b="1" dirty="0">
                <a:solidFill>
                  <a:schemeClr val="tx1"/>
                </a:solidFill>
                <a:latin typeface="Times New Roman" pitchFamily="18" charset="0"/>
                <a:cs typeface="Times New Roman" pitchFamily="18" charset="0"/>
              </a:rPr>
              <a:t>T</a:t>
            </a:r>
            <a:r>
              <a:rPr lang="en-US" sz="3200" b="1" dirty="0" smtClean="0">
                <a:solidFill>
                  <a:schemeClr val="tx1"/>
                </a:solidFill>
                <a:latin typeface="Times New Roman" pitchFamily="18" charset="0"/>
                <a:cs typeface="Times New Roman" pitchFamily="18" charset="0"/>
              </a:rPr>
              <a:t>ransportation model</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Purpose</a:t>
            </a:r>
          </a:p>
          <a:p>
            <a:pPr lvl="1" algn="l">
              <a:buFont typeface="Wingdings" pitchFamily="2" charset="2"/>
              <a:buChar char="q"/>
            </a:pPr>
            <a:r>
              <a:rPr lang="en-US" sz="3200" b="1" dirty="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Initial Feasible Solution</a:t>
            </a:r>
          </a:p>
          <a:p>
            <a:pPr marL="914400" lvl="1" indent="-457200" algn="l">
              <a:buFont typeface="Wingdings" pitchFamily="2" charset="2"/>
              <a:buChar char="Ø"/>
            </a:pPr>
            <a:r>
              <a:rPr lang="en-US" sz="3200" b="1" dirty="0" smtClean="0">
                <a:solidFill>
                  <a:schemeClr val="tx1"/>
                </a:solidFill>
                <a:latin typeface="Times New Roman" pitchFamily="18" charset="0"/>
                <a:cs typeface="Times New Roman" pitchFamily="18" charset="0"/>
              </a:rPr>
              <a:t>North West Corner Method</a:t>
            </a:r>
          </a:p>
          <a:p>
            <a:pPr marL="914400" lvl="1" indent="-457200" algn="l">
              <a:buFont typeface="Wingdings" pitchFamily="2" charset="2"/>
              <a:buChar char="Ø"/>
            </a:pPr>
            <a:r>
              <a:rPr lang="en-US" sz="3200" b="1" dirty="0" smtClean="0">
                <a:solidFill>
                  <a:schemeClr val="tx1"/>
                </a:solidFill>
                <a:latin typeface="Times New Roman" pitchFamily="18" charset="0"/>
                <a:cs typeface="Times New Roman" pitchFamily="18" charset="0"/>
              </a:rPr>
              <a:t>Least Cost Method </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Optimal Solution</a:t>
            </a:r>
          </a:p>
          <a:p>
            <a:pPr marL="914400" lvl="1" indent="-457200" algn="l">
              <a:buFont typeface="Wingdings" pitchFamily="2" charset="2"/>
              <a:buChar char="Ø"/>
            </a:pPr>
            <a:r>
              <a:rPr lang="en-US" sz="3200" b="1" dirty="0" smtClean="0">
                <a:solidFill>
                  <a:schemeClr val="tx1"/>
                </a:solidFill>
                <a:latin typeface="Times New Roman" pitchFamily="18" charset="0"/>
                <a:cs typeface="Times New Roman" pitchFamily="18" charset="0"/>
              </a:rPr>
              <a:t>Stepping Stone Method</a:t>
            </a:r>
          </a:p>
          <a:p>
            <a:pPr marL="914400" lvl="1" indent="-457200" algn="l">
              <a:buFont typeface="Wingdings" pitchFamily="2" charset="2"/>
              <a:buChar char="Ø"/>
            </a:pPr>
            <a:r>
              <a:rPr lang="en-US" sz="3200" b="1" dirty="0" err="1" smtClean="0">
                <a:solidFill>
                  <a:schemeClr val="tx1"/>
                </a:solidFill>
                <a:latin typeface="Times New Roman" pitchFamily="18" charset="0"/>
                <a:cs typeface="Times New Roman" pitchFamily="18" charset="0"/>
              </a:rPr>
              <a:t>Modi</a:t>
            </a:r>
            <a:r>
              <a:rPr lang="en-US" sz="3200" b="1" dirty="0" smtClean="0">
                <a:solidFill>
                  <a:schemeClr val="tx1"/>
                </a:solidFill>
                <a:latin typeface="Times New Roman" pitchFamily="18" charset="0"/>
                <a:cs typeface="Times New Roman" pitchFamily="18" charset="0"/>
              </a:rPr>
              <a:t> Method</a:t>
            </a:r>
          </a:p>
          <a:p>
            <a:pPr lvl="1" algn="l">
              <a:buFont typeface="Wingdings" pitchFamily="2" charset="2"/>
              <a:buChar char="q"/>
            </a:pPr>
            <a:endParaRPr lang="en-US" b="1" dirty="0" smtClean="0">
              <a:latin typeface="Times New Roman" pitchFamily="18" charset="0"/>
              <a:cs typeface="Times New Roman" pitchFamily="18" charset="0"/>
            </a:endParaRPr>
          </a:p>
          <a:p>
            <a:pPr lvl="1" algn="l">
              <a:buFont typeface="Wingdings" pitchFamily="2" charset="2"/>
              <a:buChar char="q"/>
            </a:pPr>
            <a:endParaRPr lang="en-US" b="1"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xmlns="" val="23290561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Table 4"/>
          <p:cNvGraphicFramePr>
            <a:graphicFrameLocks noGrp="1"/>
          </p:cNvGraphicFramePr>
          <p:nvPr/>
        </p:nvGraphicFramePr>
        <p:xfrm>
          <a:off x="152400" y="152400"/>
          <a:ext cx="8763000" cy="6521968"/>
        </p:xfrm>
        <a:graphic>
          <a:graphicData uri="http://schemas.openxmlformats.org/drawingml/2006/table">
            <a:tbl>
              <a:tblPr/>
              <a:tblGrid>
                <a:gridCol w="1729882"/>
                <a:gridCol w="1387723"/>
                <a:gridCol w="1263894"/>
                <a:gridCol w="2095501"/>
                <a:gridCol w="2286000"/>
              </a:tblGrid>
              <a:tr h="595040">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17712">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3200" b="1" dirty="0" smtClean="0">
                          <a:solidFill>
                            <a:srgbClr val="FF0000"/>
                          </a:solidFill>
                          <a:latin typeface="Times New Roman"/>
                          <a:ea typeface="Times New Roman"/>
                          <a:cs typeface="Times New Roman"/>
                        </a:rPr>
                        <a:t>0</a:t>
                      </a:r>
                      <a:r>
                        <a:rPr lang="en-US" sz="3200" dirty="0" smtClean="0">
                          <a:latin typeface="Times New Roman"/>
                          <a:ea typeface="Times New Roman"/>
                          <a:cs typeface="Times New Roman"/>
                        </a:rPr>
                        <a:t>        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r>
                        <a:rPr lang="en-US" sz="3200" dirty="0" smtClean="0">
                          <a:solidFill>
                            <a:srgbClr val="FF0000"/>
                          </a:solidFill>
                          <a:latin typeface="Times New Roman"/>
                          <a:ea typeface="Times New Roman"/>
                          <a:cs typeface="Times New Roman"/>
                        </a:rPr>
                        <a:t>-</a:t>
                      </a:r>
                      <a:r>
                        <a:rPr lang="el-GR" sz="3200" dirty="0" smtClean="0">
                          <a:solidFill>
                            <a:srgbClr val="FF0000"/>
                          </a:solidFill>
                          <a:latin typeface="Times New Roman"/>
                          <a:ea typeface="Times New Roman"/>
                          <a:cs typeface="Times New Roman"/>
                        </a:rPr>
                        <a:t>θ</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5</a:t>
                      </a:r>
                      <a:r>
                        <a:rPr lang="en-US" sz="3200" dirty="0" smtClean="0">
                          <a:latin typeface="Times New Roman"/>
                          <a:ea typeface="Times New Roman"/>
                          <a:cs typeface="Times New Roman"/>
                        </a:rPr>
                        <a:t>               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r>
                        <a:rPr lang="en-US" sz="3200" dirty="0" smtClean="0">
                          <a:solidFill>
                            <a:srgbClr val="FF0000"/>
                          </a:solidFill>
                          <a:latin typeface="Times New Roman"/>
                          <a:ea typeface="Times New Roman"/>
                          <a:cs typeface="Times New Roman"/>
                        </a:rPr>
                        <a:t>+</a:t>
                      </a:r>
                      <a:r>
                        <a:rPr lang="el-GR" sz="3200" dirty="0" smtClean="0">
                          <a:solidFill>
                            <a:srgbClr val="FF0000"/>
                          </a:solidFill>
                          <a:latin typeface="Times New Roman"/>
                          <a:ea typeface="Times New Roman"/>
                          <a:cs typeface="Times New Roman"/>
                        </a:rPr>
                        <a:t>θ</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-4      </a:t>
                      </a: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15</a:t>
                      </a:r>
                      <a:r>
                        <a:rPr lang="en-US" sz="3200" dirty="0" smtClean="0">
                          <a:solidFill>
                            <a:srgbClr val="FF0000"/>
                          </a:solidFill>
                          <a:latin typeface="Times New Roman"/>
                          <a:ea typeface="Times New Roman"/>
                          <a:cs typeface="Times New Roman"/>
                        </a:rPr>
                        <a:t>+</a:t>
                      </a:r>
                      <a:r>
                        <a:rPr lang="el-GR" sz="3200" dirty="0" smtClean="0">
                          <a:solidFill>
                            <a:srgbClr val="FF0000"/>
                          </a:solidFill>
                          <a:latin typeface="Times New Roman"/>
                          <a:ea typeface="Times New Roman"/>
                          <a:cs typeface="Times New Roman"/>
                        </a:rPr>
                        <a:t>θ</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r>
                        <a:rPr lang="en-US" sz="3200" dirty="0" smtClean="0">
                          <a:solidFill>
                            <a:srgbClr val="FF0000"/>
                          </a:solidFill>
                          <a:latin typeface="Times New Roman"/>
                          <a:ea typeface="Times New Roman"/>
                          <a:cs typeface="Times New Roman"/>
                        </a:rPr>
                        <a:t>-</a:t>
                      </a:r>
                      <a:r>
                        <a:rPr lang="el-GR" sz="3200" dirty="0" smtClean="0">
                          <a:solidFill>
                            <a:srgbClr val="FF0000"/>
                          </a:solidFill>
                          <a:latin typeface="Times New Roman"/>
                          <a:ea typeface="Times New Roman"/>
                          <a:cs typeface="Times New Roman"/>
                        </a:rPr>
                        <a:t>θ</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-11     </a:t>
                      </a: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-8 </a:t>
                      </a:r>
                      <a:r>
                        <a:rPr lang="en-US" sz="3200" dirty="0" smtClean="0">
                          <a:latin typeface="Times New Roman"/>
                          <a:ea typeface="Times New Roman"/>
                          <a:cs typeface="Times New Roman"/>
                        </a:rPr>
                        <a:t>    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U3=-4</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25891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p>
                    <a:p>
                      <a:pPr marL="0" marR="0" algn="ctr">
                        <a:lnSpc>
                          <a:spcPct val="115000"/>
                        </a:lnSpc>
                        <a:spcBef>
                          <a:spcPts val="0"/>
                        </a:spcBef>
                        <a:spcAft>
                          <a:spcPts val="1000"/>
                        </a:spcAft>
                      </a:pPr>
                      <a:r>
                        <a:rPr lang="en-US" sz="3200" dirty="0" smtClean="0">
                          <a:latin typeface="Times New Roman"/>
                          <a:ea typeface="Times New Roman"/>
                          <a:cs typeface="Times New Roman"/>
                        </a:rPr>
                        <a:t>V1=1</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p>
                    <a:p>
                      <a:pPr marL="0" marR="0" algn="ctr">
                        <a:lnSpc>
                          <a:spcPct val="115000"/>
                        </a:lnSpc>
                        <a:spcBef>
                          <a:spcPts val="0"/>
                        </a:spcBef>
                        <a:spcAft>
                          <a:spcPts val="1000"/>
                        </a:spcAft>
                      </a:pPr>
                      <a:r>
                        <a:rPr lang="en-US" sz="3200" dirty="0" smtClean="0">
                          <a:latin typeface="Times New Roman"/>
                          <a:ea typeface="Times New Roman"/>
                          <a:cs typeface="Times New Roman"/>
                        </a:rPr>
                        <a:t>V3=7</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6" name="TextBox 5"/>
          <p:cNvSpPr txBox="1"/>
          <p:nvPr/>
        </p:nvSpPr>
        <p:spPr>
          <a:xfrm>
            <a:off x="76200" y="4025205"/>
            <a:ext cx="8991600" cy="1384995"/>
          </a:xfrm>
          <a:prstGeom prst="rect">
            <a:avLst/>
          </a:prstGeom>
          <a:solidFill>
            <a:schemeClr val="accent6">
              <a:lumMod val="60000"/>
              <a:lumOff val="40000"/>
            </a:schemeClr>
          </a:solidFill>
        </p:spPr>
        <p:txBody>
          <a:bodyPr wrap="square" rtlCol="0">
            <a:spAutoFit/>
          </a:bodyPr>
          <a:lstStyle/>
          <a:p>
            <a:r>
              <a:rPr lang="en-US" sz="2800" dirty="0" smtClean="0"/>
              <a:t>Add </a:t>
            </a:r>
            <a:r>
              <a:rPr lang="el-GR" sz="2800" b="1" dirty="0" smtClean="0">
                <a:solidFill>
                  <a:srgbClr val="FF0000"/>
                </a:solidFill>
              </a:rPr>
              <a:t>θ</a:t>
            </a:r>
            <a:r>
              <a:rPr lang="en-US" sz="2800" b="1" dirty="0" smtClean="0">
                <a:solidFill>
                  <a:srgbClr val="FF0000"/>
                </a:solidFill>
              </a:rPr>
              <a:t> </a:t>
            </a:r>
            <a:r>
              <a:rPr lang="en-US" sz="2800" dirty="0" smtClean="0"/>
              <a:t>in cell having largest positive shadow cost this will disturb the row and column balances for which you need to add and subtract </a:t>
            </a:r>
            <a:r>
              <a:rPr lang="el-GR" sz="2800" b="1" dirty="0" smtClean="0">
                <a:solidFill>
                  <a:srgbClr val="FF0000"/>
                </a:solidFill>
              </a:rPr>
              <a:t>θ</a:t>
            </a:r>
            <a:r>
              <a:rPr lang="en-US" sz="2800" b="1" dirty="0" smtClean="0">
                <a:solidFill>
                  <a:srgbClr val="FF0000"/>
                </a:solidFill>
              </a:rPr>
              <a:t> </a:t>
            </a:r>
            <a:r>
              <a:rPr lang="en-US" sz="2800" dirty="0" smtClean="0"/>
              <a:t>from some other cells  </a:t>
            </a:r>
            <a:endParaRPr lang="en-US" sz="2800" dirty="0"/>
          </a:p>
        </p:txBody>
      </p:sp>
      <p:cxnSp>
        <p:nvCxnSpPr>
          <p:cNvPr id="8" name="Straight Connector 7"/>
          <p:cNvCxnSpPr/>
          <p:nvPr/>
        </p:nvCxnSpPr>
        <p:spPr>
          <a:xfrm>
            <a:off x="3352800" y="2133600"/>
            <a:ext cx="1905000" cy="158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a:off x="4685506" y="2705100"/>
            <a:ext cx="1143794" cy="794"/>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3353594" y="2135188"/>
            <a:ext cx="1" cy="121840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3352800" y="3351212"/>
            <a:ext cx="1905000" cy="15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rot="5400000">
            <a:off x="4685506" y="2781300"/>
            <a:ext cx="1143794" cy="794"/>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1" dirty="0" smtClean="0"/>
              <a:t>Max </a:t>
            </a:r>
            <a:r>
              <a:rPr lang="el-GR" sz="3200" b="1" dirty="0" smtClean="0"/>
              <a:t>θ</a:t>
            </a:r>
            <a:r>
              <a:rPr lang="en-US" sz="3200" b="1" dirty="0" smtClean="0"/>
              <a:t> </a:t>
            </a:r>
            <a:r>
              <a:rPr lang="en-US" sz="2400" b="1" dirty="0" smtClean="0"/>
              <a:t>= </a:t>
            </a:r>
            <a:r>
              <a:rPr lang="en-US" sz="2800" b="1" dirty="0" smtClean="0"/>
              <a:t>Min of (10,5)</a:t>
            </a:r>
          </a:p>
          <a:p>
            <a:pPr>
              <a:buNone/>
            </a:pPr>
            <a:r>
              <a:rPr lang="en-US" sz="2800" b="1" dirty="0" smtClean="0"/>
              <a:t>		        =5</a:t>
            </a:r>
          </a:p>
          <a:p>
            <a:pPr>
              <a:buNone/>
            </a:pPr>
            <a:r>
              <a:rPr lang="en-US" sz="2800" b="1" dirty="0" smtClean="0"/>
              <a:t> T</a:t>
            </a:r>
            <a:r>
              <a:rPr lang="en-US" sz="2800" dirty="0" smtClean="0"/>
              <a:t>he boxes from which the </a:t>
            </a:r>
            <a:r>
              <a:rPr lang="el-GR" sz="2800" dirty="0" smtClean="0"/>
              <a:t>θ</a:t>
            </a:r>
            <a:r>
              <a:rPr lang="en-US" sz="2800" dirty="0" smtClean="0"/>
              <a:t> has been subtracted</a:t>
            </a:r>
          </a:p>
          <a:p>
            <a:pPr>
              <a:buNone/>
            </a:pPr>
            <a:r>
              <a:rPr lang="en-US" sz="2800" dirty="0" smtClean="0"/>
              <a:t>Replace the </a:t>
            </a:r>
            <a:r>
              <a:rPr lang="el-GR" sz="2800" b="1" dirty="0" smtClean="0"/>
              <a:t>θ</a:t>
            </a:r>
            <a:r>
              <a:rPr lang="en-US" sz="2800" b="1" dirty="0" smtClean="0"/>
              <a:t> </a:t>
            </a:r>
            <a:r>
              <a:rPr lang="en-US" sz="2800" dirty="0" smtClean="0"/>
              <a:t>with 5 and make new tableau.</a:t>
            </a:r>
          </a:p>
          <a:p>
            <a:pPr>
              <a:buNone/>
            </a:pPr>
            <a:r>
              <a:rPr lang="en-US" sz="2800" dirty="0" smtClean="0"/>
              <a:t>‘</a:t>
            </a:r>
          </a:p>
          <a:p>
            <a:pPr>
              <a:buNone/>
            </a:pPr>
            <a:r>
              <a:rPr lang="en-US" sz="2400" b="1"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225668158"/>
              </p:ext>
            </p:extLst>
          </p:nvPr>
        </p:nvGraphicFramePr>
        <p:xfrm>
          <a:off x="152400" y="152400"/>
          <a:ext cx="8763000" cy="6521968"/>
        </p:xfrm>
        <a:graphic>
          <a:graphicData uri="http://schemas.openxmlformats.org/drawingml/2006/table">
            <a:tbl>
              <a:tblPr/>
              <a:tblGrid>
                <a:gridCol w="1729882"/>
                <a:gridCol w="1387723"/>
                <a:gridCol w="1263894"/>
                <a:gridCol w="2095501"/>
                <a:gridCol w="2286000"/>
              </a:tblGrid>
              <a:tr h="595040">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17712">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3200" dirty="0" smtClean="0">
                          <a:latin typeface="Times New Roman"/>
                          <a:ea typeface="Times New Roman"/>
                          <a:cs typeface="Times New Roman"/>
                        </a:rPr>
                        <a:t>          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solidFill>
                            <a:srgbClr val="FF0000"/>
                          </a:solidFill>
                          <a:latin typeface="Times New Roman"/>
                          <a:ea typeface="Times New Roman"/>
                          <a:cs typeface="Times New Roman"/>
                        </a:rPr>
                        <a:t>0</a:t>
                      </a:r>
                      <a:endParaRPr lang="en-US" sz="3200" dirty="0">
                        <a:solidFill>
                          <a:srgbClr val="FF0000"/>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40000"/>
                        <a:lumOff val="60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solidFill>
                            <a:srgbClr val="FF0000"/>
                          </a:solidFill>
                          <a:latin typeface="Times New Roman"/>
                          <a:ea typeface="Times New Roman"/>
                          <a:cs typeface="Times New Roman"/>
                        </a:rPr>
                        <a:t>5</a:t>
                      </a:r>
                      <a:endParaRPr lang="en-US" sz="3200" dirty="0">
                        <a:solidFill>
                          <a:srgbClr val="FF0000"/>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      </a:t>
                      </a: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solidFill>
                            <a:srgbClr val="FF0000"/>
                          </a:solidFill>
                          <a:latin typeface="Times New Roman"/>
                          <a:ea typeface="Times New Roman"/>
                          <a:cs typeface="Times New Roman"/>
                        </a:rPr>
                        <a:t>20</a:t>
                      </a:r>
                      <a:endParaRPr lang="en-US" sz="3200" dirty="0">
                        <a:solidFill>
                          <a:srgbClr val="FF0000"/>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solidFill>
                            <a:srgbClr val="FF0000"/>
                          </a:solidFill>
                          <a:latin typeface="Times New Roman"/>
                          <a:ea typeface="Times New Roman"/>
                          <a:cs typeface="Times New Roman"/>
                        </a:rPr>
                        <a:t>5</a:t>
                      </a:r>
                      <a:endParaRPr lang="en-US" sz="3200" dirty="0">
                        <a:solidFill>
                          <a:srgbClr val="FF0000"/>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     </a:t>
                      </a: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U3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25891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p>
                    <a:p>
                      <a:pPr marL="0" marR="0" algn="ctr">
                        <a:lnSpc>
                          <a:spcPct val="115000"/>
                        </a:lnSpc>
                        <a:spcBef>
                          <a:spcPts val="0"/>
                        </a:spcBef>
                        <a:spcAft>
                          <a:spcPts val="1000"/>
                        </a:spcAft>
                      </a:pPr>
                      <a:r>
                        <a:rPr lang="en-US" sz="3200" dirty="0" smtClean="0">
                          <a:latin typeface="Times New Roman"/>
                          <a:ea typeface="Times New Roman"/>
                          <a:cs typeface="Times New Roman"/>
                        </a:rPr>
                        <a:t>V1</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p>
                    <a:p>
                      <a:pPr marL="0" marR="0" algn="ctr">
                        <a:lnSpc>
                          <a:spcPct val="115000"/>
                        </a:lnSpc>
                        <a:spcBef>
                          <a:spcPts val="0"/>
                        </a:spcBef>
                        <a:spcAft>
                          <a:spcPts val="1000"/>
                        </a:spcAft>
                      </a:pPr>
                      <a:r>
                        <a:rPr lang="en-US" sz="3200" dirty="0" smtClean="0">
                          <a:latin typeface="Times New Roman"/>
                          <a:ea typeface="Times New Roman"/>
                          <a:cs typeface="Times New Roman"/>
                        </a:rPr>
                        <a:t>V3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5" name="TextBox 4"/>
          <p:cNvSpPr txBox="1"/>
          <p:nvPr/>
        </p:nvSpPr>
        <p:spPr>
          <a:xfrm>
            <a:off x="76200" y="2819400"/>
            <a:ext cx="8991600" cy="954107"/>
          </a:xfrm>
          <a:prstGeom prst="rect">
            <a:avLst/>
          </a:prstGeom>
          <a:solidFill>
            <a:schemeClr val="accent6">
              <a:lumMod val="60000"/>
              <a:lumOff val="40000"/>
            </a:schemeClr>
          </a:solidFill>
        </p:spPr>
        <p:txBody>
          <a:bodyPr wrap="square" rtlCol="0">
            <a:spAutoFit/>
          </a:bodyPr>
          <a:lstStyle/>
          <a:p>
            <a:r>
              <a:rPr lang="en-US" sz="2800" dirty="0" smtClean="0"/>
              <a:t>Again find the shadow cost by finding the same rules as discussed above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sz="3200" b="1" dirty="0" smtClean="0"/>
              <a:t>Total Cost:</a:t>
            </a:r>
          </a:p>
          <a:p>
            <a:pPr>
              <a:buNone/>
            </a:pPr>
            <a:r>
              <a:rPr lang="en-US" sz="3200" b="1" dirty="0" smtClean="0"/>
              <a:t>	=10*2+5*3+20*3+5*7+30*3</a:t>
            </a:r>
          </a:p>
          <a:p>
            <a:pPr>
              <a:buNone/>
            </a:pPr>
            <a:r>
              <a:rPr lang="en-US" sz="3200" b="1" dirty="0" smtClean="0"/>
              <a:t>	=220 </a:t>
            </a:r>
            <a:r>
              <a:rPr lang="en-US" sz="2400" dirty="0" smtClean="0"/>
              <a:t>(cost decreased as compared to previous tableau)</a:t>
            </a:r>
          </a:p>
          <a:p>
            <a:pPr>
              <a:buNone/>
            </a:pPr>
            <a:r>
              <a:rPr lang="en-US" sz="3200" b="1" dirty="0" smtClean="0"/>
              <a:t>Equations:</a:t>
            </a:r>
          </a:p>
          <a:p>
            <a:pPr>
              <a:buNone/>
            </a:pPr>
            <a:r>
              <a:rPr lang="en-US" sz="2800" dirty="0" smtClean="0"/>
              <a:t>U1+V1=2		</a:t>
            </a:r>
          </a:p>
          <a:p>
            <a:pPr>
              <a:buNone/>
            </a:pPr>
            <a:r>
              <a:rPr lang="en-US" sz="2800" dirty="0" smtClean="0"/>
              <a:t>U1+V3=3</a:t>
            </a:r>
          </a:p>
          <a:p>
            <a:pPr>
              <a:buNone/>
            </a:pPr>
            <a:r>
              <a:rPr lang="en-US" sz="2800" dirty="0" smtClean="0"/>
              <a:t>U2+V2=3</a:t>
            </a:r>
          </a:p>
          <a:p>
            <a:pPr>
              <a:buNone/>
            </a:pPr>
            <a:r>
              <a:rPr lang="en-US" sz="2800" dirty="0" smtClean="0"/>
              <a:t>U2+V3=7</a:t>
            </a:r>
          </a:p>
          <a:p>
            <a:pPr>
              <a:buNone/>
            </a:pPr>
            <a:r>
              <a:rPr lang="en-US" sz="2800" dirty="0" smtClean="0"/>
              <a:t>U3+V3=3</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Let U2=0</a:t>
            </a:r>
          </a:p>
          <a:p>
            <a:pPr>
              <a:buNone/>
            </a:pPr>
            <a:r>
              <a:rPr lang="en-US" dirty="0" smtClean="0"/>
              <a:t>By putting this U2 zero we can easily find the value of all other variables which will be as follows</a:t>
            </a:r>
          </a:p>
          <a:p>
            <a:r>
              <a:rPr lang="en-US" dirty="0" smtClean="0"/>
              <a:t>U1=-4		V1=6</a:t>
            </a:r>
          </a:p>
          <a:p>
            <a:r>
              <a:rPr lang="en-US" dirty="0" smtClean="0"/>
              <a:t>U2=</a:t>
            </a:r>
            <a:r>
              <a:rPr lang="en-US" dirty="0" smtClean="0">
                <a:solidFill>
                  <a:srgbClr val="FF0000"/>
                </a:solidFill>
              </a:rPr>
              <a:t>0		</a:t>
            </a:r>
            <a:r>
              <a:rPr lang="en-US" dirty="0" smtClean="0"/>
              <a:t>V2=3</a:t>
            </a:r>
            <a:endParaRPr lang="en-US" dirty="0" smtClean="0">
              <a:solidFill>
                <a:srgbClr val="FF0000"/>
              </a:solidFill>
            </a:endParaRPr>
          </a:p>
          <a:p>
            <a:r>
              <a:rPr lang="en-US" dirty="0" smtClean="0"/>
              <a:t>U3=-4		V3=7</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152400" y="152400"/>
          <a:ext cx="8763000" cy="6521968"/>
        </p:xfrm>
        <a:graphic>
          <a:graphicData uri="http://schemas.openxmlformats.org/drawingml/2006/table">
            <a:tbl>
              <a:tblPr/>
              <a:tblGrid>
                <a:gridCol w="1729882"/>
                <a:gridCol w="1387723"/>
                <a:gridCol w="1263894"/>
                <a:gridCol w="2095501"/>
                <a:gridCol w="2286000"/>
              </a:tblGrid>
              <a:tr h="595040">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17712">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3200" dirty="0" smtClean="0">
                          <a:latin typeface="Times New Roman"/>
                          <a:ea typeface="Times New Roman"/>
                          <a:cs typeface="Times New Roman"/>
                        </a:rPr>
                        <a:t>          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-5     </a:t>
                      </a:r>
                      <a:r>
                        <a:rPr lang="en-US" sz="3200" dirty="0" smtClean="0">
                          <a:solidFill>
                            <a:schemeClr val="tx1"/>
                          </a:solidFill>
                          <a:latin typeface="Times New Roman"/>
                          <a:ea typeface="Times New Roman"/>
                          <a:cs typeface="Times New Roman"/>
                        </a:rPr>
                        <a:t>4</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40000"/>
                        <a:lumOff val="60000"/>
                      </a:schemeClr>
                    </a:solidFill>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3</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5</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 - 4</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        </a:t>
                      </a: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3</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20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7</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5</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-6      </a:t>
                      </a: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 </a:t>
                      </a:r>
                      <a:r>
                        <a:rPr lang="en-US" sz="3200" dirty="0" smtClean="0">
                          <a:solidFill>
                            <a:srgbClr val="FF0000"/>
                          </a:solidFill>
                          <a:latin typeface="Times New Roman"/>
                          <a:ea typeface="Times New Roman"/>
                          <a:cs typeface="Times New Roman"/>
                        </a:rPr>
                        <a:t>-8</a:t>
                      </a:r>
                      <a:r>
                        <a:rPr lang="en-US" sz="3200" dirty="0" smtClean="0">
                          <a:latin typeface="Times New Roman"/>
                          <a:ea typeface="Times New Roman"/>
                          <a:cs typeface="Times New Roman"/>
                        </a:rPr>
                        <a:t>    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U3= - 4</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25891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p>
                    <a:p>
                      <a:pPr marL="0" marR="0" algn="ctr">
                        <a:lnSpc>
                          <a:spcPct val="115000"/>
                        </a:lnSpc>
                        <a:spcBef>
                          <a:spcPts val="0"/>
                        </a:spcBef>
                        <a:spcAft>
                          <a:spcPts val="1000"/>
                        </a:spcAft>
                      </a:pPr>
                      <a:r>
                        <a:rPr lang="en-US" sz="3200" dirty="0" smtClean="0">
                          <a:latin typeface="Times New Roman"/>
                          <a:ea typeface="Times New Roman"/>
                          <a:cs typeface="Times New Roman"/>
                        </a:rPr>
                        <a:t>V1= 6</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p>
                    <a:p>
                      <a:pPr marL="0" marR="0" algn="ctr">
                        <a:lnSpc>
                          <a:spcPct val="115000"/>
                        </a:lnSpc>
                        <a:spcBef>
                          <a:spcPts val="0"/>
                        </a:spcBef>
                        <a:spcAft>
                          <a:spcPts val="1000"/>
                        </a:spcAft>
                      </a:pPr>
                      <a:r>
                        <a:rPr lang="en-US" sz="3200" dirty="0" smtClean="0">
                          <a:latin typeface="Times New Roman"/>
                          <a:ea typeface="Times New Roman"/>
                          <a:cs typeface="Times New Roman"/>
                        </a:rPr>
                        <a:t>V3=7</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5" name="TextBox 4"/>
          <p:cNvSpPr txBox="1"/>
          <p:nvPr/>
        </p:nvSpPr>
        <p:spPr>
          <a:xfrm>
            <a:off x="70022" y="2667000"/>
            <a:ext cx="8991600" cy="1384995"/>
          </a:xfrm>
          <a:prstGeom prst="rect">
            <a:avLst/>
          </a:prstGeom>
          <a:solidFill>
            <a:schemeClr val="accent6">
              <a:lumMod val="60000"/>
              <a:lumOff val="40000"/>
            </a:schemeClr>
          </a:solidFill>
        </p:spPr>
        <p:txBody>
          <a:bodyPr wrap="square" rtlCol="0">
            <a:spAutoFit/>
          </a:bodyPr>
          <a:lstStyle/>
          <a:p>
            <a:r>
              <a:rPr lang="en-US" sz="2800" dirty="0" smtClean="0"/>
              <a:t>Our criteria of optimality is non positivity of shadow cost which is not satisfied as we have S2D1 box with positive shadow cost so we use </a:t>
            </a:r>
            <a:r>
              <a:rPr lang="el-GR" sz="2800" b="1" dirty="0" smtClean="0">
                <a:solidFill>
                  <a:srgbClr val="FF0000"/>
                </a:solidFill>
              </a:rPr>
              <a:t>θ</a:t>
            </a:r>
            <a:r>
              <a:rPr lang="en-US" sz="2800" b="1" dirty="0" smtClean="0">
                <a:solidFill>
                  <a:srgbClr val="FF0000"/>
                </a:solidFill>
              </a:rPr>
              <a:t> </a:t>
            </a:r>
            <a:endParaRPr 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152400" y="152400"/>
          <a:ext cx="8763000" cy="6521968"/>
        </p:xfrm>
        <a:graphic>
          <a:graphicData uri="http://schemas.openxmlformats.org/drawingml/2006/table">
            <a:tbl>
              <a:tblPr/>
              <a:tblGrid>
                <a:gridCol w="1729882"/>
                <a:gridCol w="1387723"/>
                <a:gridCol w="1263894"/>
                <a:gridCol w="2095501"/>
                <a:gridCol w="2286000"/>
              </a:tblGrid>
              <a:tr h="595040">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17712">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3200" dirty="0" smtClean="0">
                          <a:latin typeface="Times New Roman"/>
                          <a:ea typeface="Times New Roman"/>
                          <a:cs typeface="Times New Roman"/>
                        </a:rPr>
                        <a:t>          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r>
                        <a:rPr lang="en-US" sz="3200" dirty="0" smtClean="0">
                          <a:solidFill>
                            <a:schemeClr val="tx1"/>
                          </a:solidFill>
                          <a:latin typeface="Times New Roman"/>
                          <a:ea typeface="Times New Roman"/>
                          <a:cs typeface="Times New Roman"/>
                        </a:rPr>
                        <a:t>-</a:t>
                      </a:r>
                      <a:r>
                        <a:rPr lang="el-GR" sz="3200" dirty="0" smtClean="0">
                          <a:latin typeface="Times New Roman"/>
                          <a:ea typeface="Times New Roman"/>
                          <a:cs typeface="Times New Roman"/>
                        </a:rPr>
                        <a:t>θ</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-5     </a:t>
                      </a:r>
                      <a:r>
                        <a:rPr lang="en-US" sz="3200" dirty="0" smtClean="0">
                          <a:solidFill>
                            <a:schemeClr val="tx1"/>
                          </a:solidFill>
                          <a:latin typeface="Times New Roman"/>
                          <a:ea typeface="Times New Roman"/>
                          <a:cs typeface="Times New Roman"/>
                        </a:rPr>
                        <a:t>4</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40000"/>
                        <a:lumOff val="60000"/>
                      </a:schemeClr>
                    </a:solidFill>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3</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5</a:t>
                      </a:r>
                      <a:r>
                        <a:rPr lang="en-US" sz="3200" dirty="0" smtClean="0">
                          <a:latin typeface="Times New Roman"/>
                          <a:ea typeface="Times New Roman"/>
                          <a:cs typeface="Times New Roman"/>
                        </a:rPr>
                        <a:t>+</a:t>
                      </a:r>
                      <a:r>
                        <a:rPr lang="el-GR" sz="3200" dirty="0" smtClean="0">
                          <a:latin typeface="Times New Roman"/>
                          <a:ea typeface="Times New Roman"/>
                          <a:cs typeface="Times New Roman"/>
                        </a:rPr>
                        <a:t>θ</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 - 4</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        </a:t>
                      </a: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r>
                        <a:rPr lang="el-GR" sz="3200" dirty="0" smtClean="0">
                          <a:latin typeface="Times New Roman"/>
                          <a:ea typeface="Times New Roman"/>
                          <a:cs typeface="Times New Roman"/>
                        </a:rPr>
                        <a:t>θ</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3</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20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7</a:t>
                      </a:r>
                      <a:endParaRPr lang="en-US" sz="3200" dirty="0" smtClean="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5-</a:t>
                      </a:r>
                      <a:r>
                        <a:rPr lang="el-GR" sz="3200" dirty="0" smtClean="0">
                          <a:latin typeface="Times New Roman"/>
                          <a:ea typeface="Times New Roman"/>
                          <a:cs typeface="Times New Roman"/>
                        </a:rPr>
                        <a:t>θ</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-6      </a:t>
                      </a: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 </a:t>
                      </a:r>
                      <a:r>
                        <a:rPr lang="en-US" sz="3200" dirty="0" smtClean="0">
                          <a:solidFill>
                            <a:srgbClr val="FF0000"/>
                          </a:solidFill>
                          <a:latin typeface="Times New Roman"/>
                          <a:ea typeface="Times New Roman"/>
                          <a:cs typeface="Times New Roman"/>
                        </a:rPr>
                        <a:t>-8</a:t>
                      </a:r>
                      <a:r>
                        <a:rPr lang="en-US" sz="3200" dirty="0" smtClean="0">
                          <a:latin typeface="Times New Roman"/>
                          <a:ea typeface="Times New Roman"/>
                          <a:cs typeface="Times New Roman"/>
                        </a:rPr>
                        <a:t>    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U3= - 4</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25891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p>
                    <a:p>
                      <a:pPr marL="0" marR="0" algn="ctr">
                        <a:lnSpc>
                          <a:spcPct val="115000"/>
                        </a:lnSpc>
                        <a:spcBef>
                          <a:spcPts val="0"/>
                        </a:spcBef>
                        <a:spcAft>
                          <a:spcPts val="1000"/>
                        </a:spcAft>
                      </a:pPr>
                      <a:r>
                        <a:rPr lang="en-US" sz="3200" dirty="0" smtClean="0">
                          <a:latin typeface="Times New Roman"/>
                          <a:ea typeface="Times New Roman"/>
                          <a:cs typeface="Times New Roman"/>
                        </a:rPr>
                        <a:t>V1= 6</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p>
                    <a:p>
                      <a:pPr marL="0" marR="0" algn="ctr">
                        <a:lnSpc>
                          <a:spcPct val="115000"/>
                        </a:lnSpc>
                        <a:spcBef>
                          <a:spcPts val="0"/>
                        </a:spcBef>
                        <a:spcAft>
                          <a:spcPts val="1000"/>
                        </a:spcAft>
                      </a:pPr>
                      <a:r>
                        <a:rPr lang="en-US" sz="3200" dirty="0" smtClean="0">
                          <a:latin typeface="Times New Roman"/>
                          <a:ea typeface="Times New Roman"/>
                          <a:cs typeface="Times New Roman"/>
                        </a:rPr>
                        <a:t>V3=7</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5" name="TextBox 4"/>
          <p:cNvSpPr txBox="1"/>
          <p:nvPr/>
        </p:nvSpPr>
        <p:spPr>
          <a:xfrm>
            <a:off x="76200" y="3949005"/>
            <a:ext cx="8991600" cy="954107"/>
          </a:xfrm>
          <a:prstGeom prst="rect">
            <a:avLst/>
          </a:prstGeom>
          <a:solidFill>
            <a:schemeClr val="accent6">
              <a:lumMod val="60000"/>
              <a:lumOff val="40000"/>
            </a:schemeClr>
          </a:solidFill>
        </p:spPr>
        <p:txBody>
          <a:bodyPr wrap="square" rtlCol="0">
            <a:spAutoFit/>
          </a:bodyPr>
          <a:lstStyle/>
          <a:p>
            <a:r>
              <a:rPr lang="en-US" sz="2800" dirty="0" smtClean="0"/>
              <a:t>We can no add </a:t>
            </a:r>
            <a:r>
              <a:rPr lang="el-GR" sz="2800" dirty="0" smtClean="0"/>
              <a:t>θ</a:t>
            </a:r>
            <a:r>
              <a:rPr lang="en-US" sz="2800" dirty="0" smtClean="0"/>
              <a:t> in S3D2 because its above and below boxes have zero units and we can not balance in zero .</a:t>
            </a:r>
            <a:endParaRPr lang="en-US" sz="2800" b="1" dirty="0">
              <a:solidFill>
                <a:srgbClr val="FF0000"/>
              </a:solidFill>
            </a:endParaRPr>
          </a:p>
        </p:txBody>
      </p:sp>
      <p:cxnSp>
        <p:nvCxnSpPr>
          <p:cNvPr id="7" name="Straight Connector 6"/>
          <p:cNvCxnSpPr/>
          <p:nvPr/>
        </p:nvCxnSpPr>
        <p:spPr>
          <a:xfrm>
            <a:off x="2667000" y="2133600"/>
            <a:ext cx="2590800" cy="158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a:off x="4685506" y="2705100"/>
            <a:ext cx="1143794" cy="794"/>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743200" y="3276600"/>
            <a:ext cx="2590800"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rot="5400000">
            <a:off x="2171700" y="2705100"/>
            <a:ext cx="1143794" cy="794"/>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dirty="0" smtClean="0"/>
              <a:t>Max </a:t>
            </a:r>
            <a:r>
              <a:rPr lang="el-GR" sz="2800" b="1" dirty="0" smtClean="0"/>
              <a:t>θ</a:t>
            </a:r>
            <a:r>
              <a:rPr lang="en-US" sz="2800" b="1" dirty="0" smtClean="0"/>
              <a:t> = Min of (10,5)</a:t>
            </a:r>
          </a:p>
          <a:p>
            <a:pPr>
              <a:buNone/>
            </a:pPr>
            <a:r>
              <a:rPr lang="en-US" sz="2400" b="1" dirty="0" smtClean="0"/>
              <a:t>	</a:t>
            </a:r>
            <a:r>
              <a:rPr lang="en-US" sz="2800" b="1" dirty="0" smtClean="0"/>
              <a:t>	        =5</a:t>
            </a:r>
          </a:p>
          <a:p>
            <a:pPr>
              <a:buNone/>
            </a:pPr>
            <a:r>
              <a:rPr lang="en-US" sz="2800" b="1" dirty="0" smtClean="0"/>
              <a:t> T</a:t>
            </a:r>
            <a:r>
              <a:rPr lang="en-US" sz="2800" dirty="0" smtClean="0"/>
              <a:t>he boxes from which the </a:t>
            </a:r>
            <a:r>
              <a:rPr lang="el-GR" sz="2800" dirty="0" smtClean="0"/>
              <a:t>θ</a:t>
            </a:r>
            <a:r>
              <a:rPr lang="en-US" sz="2800" dirty="0" smtClean="0"/>
              <a:t> has been subtracted</a:t>
            </a:r>
          </a:p>
          <a:p>
            <a:pPr>
              <a:buNone/>
            </a:pPr>
            <a:r>
              <a:rPr lang="en-US" sz="2800" dirty="0" smtClean="0"/>
              <a:t>Replace the </a:t>
            </a:r>
            <a:r>
              <a:rPr lang="el-GR" sz="2800" b="1" dirty="0" smtClean="0"/>
              <a:t>θ</a:t>
            </a:r>
            <a:r>
              <a:rPr lang="en-US" sz="2800" b="1" dirty="0" smtClean="0"/>
              <a:t> </a:t>
            </a:r>
            <a:r>
              <a:rPr lang="en-US" sz="2800" dirty="0" smtClean="0"/>
              <a:t>with 5 and make new tableau.</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152400" y="152400"/>
          <a:ext cx="8763000" cy="6521968"/>
        </p:xfrm>
        <a:graphic>
          <a:graphicData uri="http://schemas.openxmlformats.org/drawingml/2006/table">
            <a:tbl>
              <a:tblPr/>
              <a:tblGrid>
                <a:gridCol w="1729882"/>
                <a:gridCol w="1387723"/>
                <a:gridCol w="1263894"/>
                <a:gridCol w="2095501"/>
                <a:gridCol w="2286000"/>
              </a:tblGrid>
              <a:tr h="595040">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17712">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3200" dirty="0" smtClean="0">
                          <a:latin typeface="Times New Roman"/>
                          <a:ea typeface="Times New Roman"/>
                          <a:cs typeface="Times New Roman"/>
                        </a:rPr>
                        <a:t>          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solidFill>
                            <a:srgbClr val="FF0000"/>
                          </a:solidFill>
                          <a:latin typeface="Times New Roman"/>
                          <a:ea typeface="Times New Roman"/>
                          <a:cs typeface="Times New Roman"/>
                        </a:rPr>
                        <a:t>5</a:t>
                      </a:r>
                      <a:endParaRPr lang="en-US" sz="3200" dirty="0">
                        <a:solidFill>
                          <a:srgbClr val="FF0000"/>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4</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40000"/>
                        <a:lumOff val="60000"/>
                      </a:schemeClr>
                    </a:solidFill>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3</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rgbClr val="FF0000"/>
                          </a:solidFill>
                          <a:latin typeface="Times New Roman"/>
                          <a:ea typeface="Times New Roman"/>
                          <a:cs typeface="Times New Roman"/>
                        </a:rPr>
                        <a:t>10</a:t>
                      </a:r>
                      <a:endParaRPr lang="en-US" sz="3200" dirty="0">
                        <a:solidFill>
                          <a:srgbClr val="FF0000"/>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 </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solidFill>
                            <a:srgbClr val="FF0000"/>
                          </a:solidFill>
                          <a:latin typeface="Times New Roman"/>
                          <a:ea typeface="Times New Roman"/>
                          <a:cs typeface="Times New Roman"/>
                        </a:rPr>
                        <a:t>5</a:t>
                      </a:r>
                      <a:endParaRPr lang="en-US" sz="3200" dirty="0">
                        <a:solidFill>
                          <a:srgbClr val="FF0000"/>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3</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20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7</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rgbClr val="FF0000"/>
                          </a:solidFill>
                          <a:latin typeface="Times New Roman"/>
                          <a:ea typeface="Times New Roman"/>
                          <a:cs typeface="Times New Roman"/>
                        </a:rPr>
                        <a:t>0</a:t>
                      </a:r>
                      <a:endParaRPr lang="en-US" sz="3200" dirty="0">
                        <a:solidFill>
                          <a:srgbClr val="FF0000"/>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U3= </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25891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p>
                    <a:p>
                      <a:pPr marL="0" marR="0" algn="ctr">
                        <a:lnSpc>
                          <a:spcPct val="115000"/>
                        </a:lnSpc>
                        <a:spcBef>
                          <a:spcPts val="0"/>
                        </a:spcBef>
                        <a:spcAft>
                          <a:spcPts val="1000"/>
                        </a:spcAft>
                      </a:pPr>
                      <a:r>
                        <a:rPr lang="en-US" sz="3200" dirty="0" smtClean="0">
                          <a:latin typeface="Times New Roman"/>
                          <a:ea typeface="Times New Roman"/>
                          <a:cs typeface="Times New Roman"/>
                        </a:rPr>
                        <a:t>V1= </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p>
                    <a:p>
                      <a:pPr marL="0" marR="0" algn="ctr">
                        <a:lnSpc>
                          <a:spcPct val="115000"/>
                        </a:lnSpc>
                        <a:spcBef>
                          <a:spcPts val="0"/>
                        </a:spcBef>
                        <a:spcAft>
                          <a:spcPts val="1000"/>
                        </a:spcAft>
                      </a:pPr>
                      <a:r>
                        <a:rPr lang="en-US" sz="3200" dirty="0" smtClean="0">
                          <a:latin typeface="Times New Roman"/>
                          <a:ea typeface="Times New Roman"/>
                          <a:cs typeface="Times New Roman"/>
                        </a:rPr>
                        <a:t>V3=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1752" y="1527048"/>
            <a:ext cx="8503920" cy="4797552"/>
          </a:xfrm>
        </p:spPr>
        <p:txBody>
          <a:bodyPr>
            <a:normAutofit fontScale="92500" lnSpcReduction="10000"/>
          </a:bodyPr>
          <a:lstStyle/>
          <a:p>
            <a:pPr>
              <a:buNone/>
            </a:pPr>
            <a:r>
              <a:rPr lang="en-US" sz="3200" b="1" dirty="0" smtClean="0"/>
              <a:t>Total Cost:</a:t>
            </a:r>
          </a:p>
          <a:p>
            <a:pPr>
              <a:buNone/>
            </a:pPr>
            <a:r>
              <a:rPr lang="en-US" sz="2800" dirty="0" smtClean="0"/>
              <a:t>	=5*2+10*3+5*5+20*3+30*3</a:t>
            </a:r>
          </a:p>
          <a:p>
            <a:pPr>
              <a:buNone/>
            </a:pPr>
            <a:r>
              <a:rPr lang="en-US" sz="2800" dirty="0" smtClean="0"/>
              <a:t>	=215 (The cost further reduced)</a:t>
            </a:r>
          </a:p>
          <a:p>
            <a:pPr>
              <a:buNone/>
            </a:pPr>
            <a:r>
              <a:rPr lang="en-US" sz="2800" b="1" dirty="0" smtClean="0"/>
              <a:t>Shadow cost Equations:</a:t>
            </a:r>
          </a:p>
          <a:p>
            <a:pPr>
              <a:buNone/>
            </a:pPr>
            <a:endParaRPr lang="en-US" sz="2800" dirty="0" smtClean="0"/>
          </a:p>
          <a:p>
            <a:pPr>
              <a:buNone/>
            </a:pPr>
            <a:r>
              <a:rPr lang="en-US" sz="2800" dirty="0" smtClean="0"/>
              <a:t>U1+V1=2</a:t>
            </a:r>
          </a:p>
          <a:p>
            <a:pPr>
              <a:buNone/>
            </a:pPr>
            <a:r>
              <a:rPr lang="en-US" sz="2800" dirty="0" smtClean="0"/>
              <a:t>U1+V3=3</a:t>
            </a:r>
          </a:p>
          <a:p>
            <a:pPr>
              <a:buNone/>
            </a:pPr>
            <a:r>
              <a:rPr lang="en-US" sz="2800" dirty="0" smtClean="0"/>
              <a:t>U2+V1=5</a:t>
            </a:r>
          </a:p>
          <a:p>
            <a:pPr>
              <a:buNone/>
            </a:pPr>
            <a:r>
              <a:rPr lang="en-US" sz="2800" dirty="0" smtClean="0"/>
              <a:t>U2+V2=3</a:t>
            </a:r>
          </a:p>
          <a:p>
            <a:pPr>
              <a:buNone/>
            </a:pPr>
            <a:r>
              <a:rPr lang="en-US" sz="2800" dirty="0" smtClean="0"/>
              <a:t>U3+V3=3</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 1</a:t>
            </a:r>
            <a:endParaRPr lang="en-US" dirty="0"/>
          </a:p>
        </p:txBody>
      </p:sp>
      <p:sp>
        <p:nvSpPr>
          <p:cNvPr id="6" name="Content Placeholder 2"/>
          <p:cNvSpPr>
            <a:spLocks noGrp="1"/>
          </p:cNvSpPr>
          <p:nvPr>
            <p:ph idx="1"/>
          </p:nvPr>
        </p:nvSpPr>
        <p:spPr>
          <a:xfrm>
            <a:off x="301752" y="6019800"/>
            <a:ext cx="8503920" cy="1063752"/>
          </a:xfrm>
        </p:spPr>
        <p:txBody>
          <a:bodyPr>
            <a:normAutofit/>
          </a:bodyPr>
          <a:lstStyle/>
          <a:p>
            <a:r>
              <a:rPr lang="en-US" sz="2800" dirty="0" smtClean="0"/>
              <a:t>Minimize the transportation cost </a:t>
            </a:r>
            <a:endParaRPr lang="en-US" sz="2800" dirty="0"/>
          </a:p>
        </p:txBody>
      </p:sp>
      <p:graphicFrame>
        <p:nvGraphicFramePr>
          <p:cNvPr id="4" name="Table 3"/>
          <p:cNvGraphicFramePr>
            <a:graphicFrameLocks noGrp="1"/>
          </p:cNvGraphicFramePr>
          <p:nvPr/>
        </p:nvGraphicFramePr>
        <p:xfrm>
          <a:off x="533400" y="1447800"/>
          <a:ext cx="8229599" cy="4526956"/>
        </p:xfrm>
        <a:graphic>
          <a:graphicData uri="http://schemas.openxmlformats.org/drawingml/2006/table">
            <a:tbl>
              <a:tblPr/>
              <a:tblGrid>
                <a:gridCol w="1757778"/>
                <a:gridCol w="1494436"/>
                <a:gridCol w="1587247"/>
                <a:gridCol w="1587247"/>
                <a:gridCol w="1802891"/>
              </a:tblGrid>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1</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2</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a:latin typeface="Times New Roman"/>
                          <a:ea typeface="Times New Roman"/>
                          <a:cs typeface="Times New Roman"/>
                        </a:rPr>
                        <a:t>S</a:t>
                      </a:r>
                      <a:r>
                        <a:rPr lang="en-US" sz="1800" b="1">
                          <a:latin typeface="Times New Roman"/>
                          <a:ea typeface="Times New Roman"/>
                          <a:cs typeface="Times New Roman"/>
                        </a:rPr>
                        <a:t>1</a:t>
                      </a:r>
                      <a:endParaRPr lang="en-US" sz="1400" b="1">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2</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4</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15</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a:t>
                      </a:r>
                      <a:r>
                        <a:rPr lang="en-US" sz="1800" b="1" dirty="0">
                          <a:latin typeface="Times New Roman"/>
                          <a:ea typeface="Times New Roman"/>
                          <a:cs typeface="Times New Roman"/>
                        </a:rPr>
                        <a:t>2</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7</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25</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a:latin typeface="Times New Roman"/>
                          <a:ea typeface="Times New Roman"/>
                          <a:cs typeface="Times New Roman"/>
                        </a:rPr>
                        <a:t>S</a:t>
                      </a:r>
                      <a:r>
                        <a:rPr lang="en-US" sz="18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8</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7</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30</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17316">
                <a:tc>
                  <a:txBody>
                    <a:bodyPr/>
                    <a:lstStyle/>
                    <a:p>
                      <a:pPr marL="0" marR="0" algn="ctr">
                        <a:lnSpc>
                          <a:spcPct val="115000"/>
                        </a:lnSpc>
                        <a:spcBef>
                          <a:spcPts val="0"/>
                        </a:spcBef>
                        <a:spcAft>
                          <a:spcPts val="1000"/>
                        </a:spcAft>
                      </a:pPr>
                      <a:r>
                        <a:rPr lang="en-US" sz="3200" b="1">
                          <a:latin typeface="Times New Roman"/>
                          <a:ea typeface="Times New Roman"/>
                          <a:cs typeface="Times New Roman"/>
                        </a:rPr>
                        <a:t>Demand</a:t>
                      </a:r>
                      <a:endParaRPr lang="en-US" sz="1400" b="1">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10</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20</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40</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70</a:t>
                      </a:r>
                      <a:endParaRPr lang="en-US" sz="1400" b="1" dirty="0">
                        <a:latin typeface="Calibri"/>
                        <a:ea typeface="Times New Roman"/>
                        <a:cs typeface="Times New Roman"/>
                      </a:endParaRPr>
                    </a:p>
                    <a:p>
                      <a:pPr marL="0" marR="0" algn="ctr">
                        <a:lnSpc>
                          <a:spcPct val="115000"/>
                        </a:lnSpc>
                        <a:spcBef>
                          <a:spcPts val="0"/>
                        </a:spcBef>
                        <a:spcAft>
                          <a:spcPts val="1000"/>
                        </a:spcAft>
                      </a:pPr>
                      <a:r>
                        <a:rPr lang="en-US" sz="3200" b="1" dirty="0">
                          <a:latin typeface="Times New Roman"/>
                          <a:ea typeface="Times New Roman"/>
                          <a:cs typeface="Times New Roman"/>
                        </a:rPr>
                        <a:t>70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r>
            </a:tbl>
          </a:graphicData>
        </a:graphic>
      </p:graphicFrame>
      <p:sp>
        <p:nvSpPr>
          <p:cNvPr id="5" name="AutoShape 1"/>
          <p:cNvSpPr>
            <a:spLocks noChangeShapeType="1"/>
          </p:cNvSpPr>
          <p:nvPr/>
        </p:nvSpPr>
        <p:spPr bwMode="auto">
          <a:xfrm>
            <a:off x="7010400" y="4724400"/>
            <a:ext cx="1524000" cy="10668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Let U2=0</a:t>
            </a:r>
          </a:p>
          <a:p>
            <a:pPr>
              <a:buNone/>
            </a:pPr>
            <a:r>
              <a:rPr lang="en-US" dirty="0" smtClean="0"/>
              <a:t>By putting this U2 zero we can easily find the value of all other variables which will be as follows</a:t>
            </a:r>
          </a:p>
          <a:p>
            <a:r>
              <a:rPr lang="en-US" dirty="0" smtClean="0"/>
              <a:t>U1=-3		V1=5</a:t>
            </a:r>
          </a:p>
          <a:p>
            <a:r>
              <a:rPr lang="en-US" dirty="0" smtClean="0"/>
              <a:t>U2=</a:t>
            </a:r>
            <a:r>
              <a:rPr lang="en-US" dirty="0" smtClean="0">
                <a:solidFill>
                  <a:srgbClr val="FF0000"/>
                </a:solidFill>
              </a:rPr>
              <a:t>0		</a:t>
            </a:r>
            <a:r>
              <a:rPr lang="en-US" dirty="0" smtClean="0"/>
              <a:t>V2=3</a:t>
            </a:r>
            <a:endParaRPr lang="en-US" dirty="0" smtClean="0">
              <a:solidFill>
                <a:srgbClr val="FF0000"/>
              </a:solidFill>
            </a:endParaRPr>
          </a:p>
          <a:p>
            <a:r>
              <a:rPr lang="en-US" dirty="0" smtClean="0"/>
              <a:t>U3=3		V3=6</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152400" y="152400"/>
          <a:ext cx="8763000" cy="6521968"/>
        </p:xfrm>
        <a:graphic>
          <a:graphicData uri="http://schemas.openxmlformats.org/drawingml/2006/table">
            <a:tbl>
              <a:tblPr/>
              <a:tblGrid>
                <a:gridCol w="1729882"/>
                <a:gridCol w="1387723"/>
                <a:gridCol w="1263894"/>
                <a:gridCol w="2095501"/>
                <a:gridCol w="2286000"/>
              </a:tblGrid>
              <a:tr h="595040">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17712">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3200" dirty="0" smtClean="0">
                          <a:solidFill>
                            <a:schemeClr val="tx1"/>
                          </a:solidFill>
                          <a:latin typeface="Times New Roman"/>
                          <a:ea typeface="Times New Roman"/>
                          <a:cs typeface="Times New Roman"/>
                        </a:rPr>
                        <a:t>          2</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5</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-4     </a:t>
                      </a:r>
                      <a:r>
                        <a:rPr lang="en-US" sz="3200" dirty="0" smtClean="0">
                          <a:solidFill>
                            <a:schemeClr val="tx1"/>
                          </a:solidFill>
                          <a:latin typeface="Times New Roman"/>
                          <a:ea typeface="Times New Roman"/>
                          <a:cs typeface="Times New Roman"/>
                        </a:rPr>
                        <a:t>4</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40000"/>
                        <a:lumOff val="60000"/>
                      </a:schemeClr>
                    </a:solidFill>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3</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10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 -3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5</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5</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3</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20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             </a:t>
                      </a:r>
                      <a:r>
                        <a:rPr lang="en-US" sz="3200" dirty="0" smtClean="0">
                          <a:solidFill>
                            <a:schemeClr val="tx1"/>
                          </a:solidFill>
                          <a:latin typeface="Times New Roman"/>
                          <a:ea typeface="Times New Roman"/>
                          <a:cs typeface="Times New Roman"/>
                        </a:rPr>
                        <a:t>7</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5891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baseline="0" dirty="0" smtClean="0">
                          <a:solidFill>
                            <a:srgbClr val="FF0000"/>
                          </a:solidFill>
                          <a:latin typeface="Times New Roman"/>
                          <a:ea typeface="Times New Roman"/>
                          <a:cs typeface="Times New Roman"/>
                        </a:rPr>
                        <a:t>0      </a:t>
                      </a:r>
                      <a:r>
                        <a:rPr lang="en-US" sz="3200" dirty="0" smtClean="0">
                          <a:solidFill>
                            <a:schemeClr val="tx1"/>
                          </a:solidFill>
                          <a:latin typeface="Times New Roman"/>
                          <a:ea typeface="Times New Roman"/>
                          <a:cs typeface="Times New Roman"/>
                        </a:rPr>
                        <a:t>8</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-7     </a:t>
                      </a:r>
                      <a:r>
                        <a:rPr lang="en-US" sz="3200" dirty="0" smtClean="0">
                          <a:solidFill>
                            <a:schemeClr val="tx1"/>
                          </a:solidFill>
                          <a:latin typeface="Times New Roman"/>
                          <a:ea typeface="Times New Roman"/>
                          <a:cs typeface="Times New Roman"/>
                        </a:rPr>
                        <a:t>7</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solidFill>
                            <a:schemeClr val="tx1"/>
                          </a:solidFill>
                          <a:latin typeface="Times New Roman"/>
                          <a:ea typeface="Times New Roman"/>
                          <a:cs typeface="Times New Roman"/>
                        </a:rPr>
                        <a:t>3</a:t>
                      </a:r>
                      <a:endParaRPr lang="en-US" sz="3200" dirty="0">
                        <a:solidFill>
                          <a:schemeClr val="tx1"/>
                        </a:solidFill>
                        <a:latin typeface="Calibri"/>
                        <a:ea typeface="Times New Roman"/>
                        <a:cs typeface="Times New Roman"/>
                      </a:endParaRPr>
                    </a:p>
                    <a:p>
                      <a:pPr marL="0" marR="0">
                        <a:lnSpc>
                          <a:spcPct val="115000"/>
                        </a:lnSpc>
                        <a:spcBef>
                          <a:spcPts val="0"/>
                        </a:spcBef>
                        <a:spcAft>
                          <a:spcPts val="1000"/>
                        </a:spcAft>
                      </a:pPr>
                      <a:r>
                        <a:rPr lang="en-US" sz="3200" dirty="0" smtClean="0">
                          <a:solidFill>
                            <a:schemeClr val="tx1"/>
                          </a:solidFill>
                          <a:latin typeface="Times New Roman"/>
                          <a:ea typeface="Times New Roman"/>
                          <a:cs typeface="Times New Roman"/>
                        </a:rPr>
                        <a:t>30</a:t>
                      </a:r>
                      <a:endParaRPr lang="en-US" sz="3200" dirty="0">
                        <a:solidFill>
                          <a:schemeClr val="tx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U3= 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125891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p>
                    <a:p>
                      <a:pPr marL="0" marR="0" algn="ctr">
                        <a:lnSpc>
                          <a:spcPct val="115000"/>
                        </a:lnSpc>
                        <a:spcBef>
                          <a:spcPts val="0"/>
                        </a:spcBef>
                        <a:spcAft>
                          <a:spcPts val="1000"/>
                        </a:spcAft>
                      </a:pPr>
                      <a:r>
                        <a:rPr lang="en-US" sz="3200" dirty="0" smtClean="0">
                          <a:latin typeface="Times New Roman"/>
                          <a:ea typeface="Times New Roman"/>
                          <a:cs typeface="Times New Roman"/>
                        </a:rPr>
                        <a:t>V1=5 </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p>
                    <a:p>
                      <a:pPr marL="0" marR="0" algn="ctr">
                        <a:lnSpc>
                          <a:spcPct val="115000"/>
                        </a:lnSpc>
                        <a:spcBef>
                          <a:spcPts val="0"/>
                        </a:spcBef>
                        <a:spcAft>
                          <a:spcPts val="1000"/>
                        </a:spcAft>
                      </a:pPr>
                      <a:r>
                        <a:rPr lang="en-US" sz="3200" dirty="0" smtClean="0">
                          <a:latin typeface="Times New Roman"/>
                          <a:ea typeface="Times New Roman"/>
                          <a:cs typeface="Times New Roman"/>
                        </a:rPr>
                        <a:t>V3=6</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5" name="TextBox 4"/>
          <p:cNvSpPr txBox="1"/>
          <p:nvPr/>
        </p:nvSpPr>
        <p:spPr>
          <a:xfrm>
            <a:off x="76200" y="5294293"/>
            <a:ext cx="8991600" cy="954107"/>
          </a:xfrm>
          <a:prstGeom prst="rect">
            <a:avLst/>
          </a:prstGeom>
          <a:solidFill>
            <a:schemeClr val="accent6">
              <a:lumMod val="60000"/>
              <a:lumOff val="40000"/>
            </a:schemeClr>
          </a:solidFill>
        </p:spPr>
        <p:txBody>
          <a:bodyPr wrap="square" rtlCol="0">
            <a:spAutoFit/>
          </a:bodyPr>
          <a:lstStyle/>
          <a:p>
            <a:r>
              <a:rPr lang="en-US" sz="2800" b="1" dirty="0" smtClean="0">
                <a:solidFill>
                  <a:srgbClr val="FF0000"/>
                </a:solidFill>
              </a:rPr>
              <a:t>All the shadow costs are non positive (negative) which is the indication of optimal solution</a:t>
            </a:r>
            <a:endParaRPr 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Distribution</a:t>
            </a:r>
            <a:endParaRPr lang="en-US" dirty="0"/>
          </a:p>
        </p:txBody>
      </p:sp>
      <p:sp>
        <p:nvSpPr>
          <p:cNvPr id="3" name="Content Placeholder 2"/>
          <p:cNvSpPr>
            <a:spLocks noGrp="1"/>
          </p:cNvSpPr>
          <p:nvPr>
            <p:ph idx="1"/>
          </p:nvPr>
        </p:nvSpPr>
        <p:spPr/>
        <p:txBody>
          <a:bodyPr/>
          <a:lstStyle/>
          <a:p>
            <a:r>
              <a:rPr lang="en-US" sz="2800" dirty="0" smtClean="0"/>
              <a:t>S1     ─ ─ ─ ─ &gt; D1  = 5</a:t>
            </a:r>
          </a:p>
          <a:p>
            <a:r>
              <a:rPr lang="en-US" sz="2800" dirty="0" smtClean="0"/>
              <a:t>S1    ─ ─ ─ ─ &gt;  D3 = 10</a:t>
            </a:r>
          </a:p>
          <a:p>
            <a:r>
              <a:rPr lang="en-US" sz="2800" dirty="0" smtClean="0"/>
              <a:t>S2    ─ ─ ─ ─ &gt;  D1 =  5</a:t>
            </a:r>
          </a:p>
          <a:p>
            <a:r>
              <a:rPr lang="en-US" sz="2800" dirty="0" smtClean="0"/>
              <a:t>S2    ─ ─ ─ ─ &gt;  D2 =  20</a:t>
            </a:r>
          </a:p>
          <a:p>
            <a:r>
              <a:rPr lang="en-US" sz="2800" dirty="0" smtClean="0"/>
              <a:t>S3    ─ ─ ─ ─ &gt;  D3 =  30</a:t>
            </a:r>
            <a:endParaRPr lang="en-US" sz="2800" b="1" dirty="0" smtClean="0"/>
          </a:p>
          <a:p>
            <a:pPr>
              <a:buNone/>
            </a:pPr>
            <a:r>
              <a:rPr lang="en-US" b="1" dirty="0" smtClean="0"/>
              <a:t>Total 		     =  70</a:t>
            </a:r>
          </a:p>
        </p:txBody>
      </p:sp>
      <p:sp>
        <p:nvSpPr>
          <p:cNvPr id="4" name="Content Placeholder 2"/>
          <p:cNvSpPr txBox="1">
            <a:spLocks/>
          </p:cNvSpPr>
          <p:nvPr/>
        </p:nvSpPr>
        <p:spPr>
          <a:xfrm>
            <a:off x="4038600" y="5029200"/>
            <a:ext cx="2819400" cy="457200"/>
          </a:xfrm>
          <a:prstGeom prst="rect">
            <a:avLst/>
          </a:prstGeom>
          <a:solidFill>
            <a:schemeClr val="accent1">
              <a:lumMod val="40000"/>
              <a:lumOff val="60000"/>
            </a:schemeClr>
          </a:solidFill>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b="1" dirty="0" smtClean="0"/>
              <a:t>Total Cost=  215</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046533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67000"/>
            <a:ext cx="4107215"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Thank You</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Initial Solution by North West Corner Rule</a:t>
            </a:r>
            <a:endParaRPr lang="en-US" dirty="0"/>
          </a:p>
        </p:txBody>
      </p:sp>
      <p:graphicFrame>
        <p:nvGraphicFramePr>
          <p:cNvPr id="4" name="Table 3"/>
          <p:cNvGraphicFramePr>
            <a:graphicFrameLocks noGrp="1"/>
          </p:cNvGraphicFramePr>
          <p:nvPr/>
        </p:nvGraphicFramePr>
        <p:xfrm>
          <a:off x="228600" y="914400"/>
          <a:ext cx="8763000" cy="6085928"/>
        </p:xfrm>
        <a:graphic>
          <a:graphicData uri="http://schemas.openxmlformats.org/drawingml/2006/table">
            <a:tbl>
              <a:tblPr/>
              <a:tblGrid>
                <a:gridCol w="1729882"/>
                <a:gridCol w="1387723"/>
                <a:gridCol w="1263894"/>
                <a:gridCol w="1348154"/>
                <a:gridCol w="3033347"/>
              </a:tblGrid>
              <a:tr h="583661">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583661">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2248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2">
                        <a:lumMod val="40000"/>
                        <a:lumOff val="60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8023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6" name="TextBox 5"/>
          <p:cNvSpPr txBox="1"/>
          <p:nvPr/>
        </p:nvSpPr>
        <p:spPr>
          <a:xfrm>
            <a:off x="76200" y="3581400"/>
            <a:ext cx="8991600" cy="2677656"/>
          </a:xfrm>
          <a:prstGeom prst="rect">
            <a:avLst/>
          </a:prstGeom>
          <a:solidFill>
            <a:schemeClr val="accent6">
              <a:lumMod val="60000"/>
              <a:lumOff val="40000"/>
            </a:schemeClr>
          </a:solidFill>
        </p:spPr>
        <p:txBody>
          <a:bodyPr wrap="square" rtlCol="0">
            <a:spAutoFit/>
          </a:bodyPr>
          <a:lstStyle/>
          <a:p>
            <a:r>
              <a:rPr lang="en-US" sz="2800" dirty="0" smtClean="0"/>
              <a:t>S1D1 box is the most north column so we fill this first. See its column total which is 10 and row total which is 15. we place the less no in the box so is 10. Now the column total has been exhausted/completely filled and we mark zero to below box and the row total decrease to 5.</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228600" y="914400"/>
          <a:ext cx="8763000" cy="6085928"/>
        </p:xfrm>
        <a:graphic>
          <a:graphicData uri="http://schemas.openxmlformats.org/drawingml/2006/table">
            <a:tbl>
              <a:tblPr/>
              <a:tblGrid>
                <a:gridCol w="1729882"/>
                <a:gridCol w="1387723"/>
                <a:gridCol w="1263894"/>
                <a:gridCol w="1348154"/>
                <a:gridCol w="3033347"/>
              </a:tblGrid>
              <a:tr h="583661">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583661">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2248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2">
                        <a:lumMod val="40000"/>
                        <a:lumOff val="60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8023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5" name="TextBox 4"/>
          <p:cNvSpPr txBox="1"/>
          <p:nvPr/>
        </p:nvSpPr>
        <p:spPr>
          <a:xfrm>
            <a:off x="76200" y="3581400"/>
            <a:ext cx="8991600" cy="2677656"/>
          </a:xfrm>
          <a:prstGeom prst="rect">
            <a:avLst/>
          </a:prstGeom>
          <a:solidFill>
            <a:schemeClr val="accent6">
              <a:lumMod val="60000"/>
              <a:lumOff val="40000"/>
            </a:schemeClr>
          </a:solidFill>
        </p:spPr>
        <p:txBody>
          <a:bodyPr wrap="square" rtlCol="0">
            <a:spAutoFit/>
          </a:bodyPr>
          <a:lstStyle/>
          <a:p>
            <a:r>
              <a:rPr lang="en-US" sz="2800" dirty="0" smtClean="0"/>
              <a:t>S1D2 box is the most adjacent west column so we fill this first now. See its column total which is 20 and row total which is 5. we place the less no in the box so is 5. Now the row total has been completely filled and we give  zero to respective row total  and the column total decreases to 15.</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228600" y="914400"/>
          <a:ext cx="8763000" cy="6085928"/>
        </p:xfrm>
        <a:graphic>
          <a:graphicData uri="http://schemas.openxmlformats.org/drawingml/2006/table">
            <a:tbl>
              <a:tblPr/>
              <a:tblGrid>
                <a:gridCol w="1729882"/>
                <a:gridCol w="1387723"/>
                <a:gridCol w="1263894"/>
                <a:gridCol w="1348154"/>
                <a:gridCol w="3033347"/>
              </a:tblGrid>
              <a:tr h="583661">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583661">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2248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2">
                        <a:lumMod val="40000"/>
                        <a:lumOff val="60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8023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5" name="TextBox 4"/>
          <p:cNvSpPr txBox="1"/>
          <p:nvPr/>
        </p:nvSpPr>
        <p:spPr>
          <a:xfrm>
            <a:off x="76200" y="751344"/>
            <a:ext cx="8991600" cy="2677656"/>
          </a:xfrm>
          <a:prstGeom prst="rect">
            <a:avLst/>
          </a:prstGeom>
          <a:solidFill>
            <a:schemeClr val="accent6">
              <a:lumMod val="60000"/>
              <a:lumOff val="40000"/>
            </a:schemeClr>
          </a:solidFill>
        </p:spPr>
        <p:txBody>
          <a:bodyPr wrap="square" rtlCol="0">
            <a:spAutoFit/>
          </a:bodyPr>
          <a:lstStyle/>
          <a:p>
            <a:r>
              <a:rPr lang="en-US" sz="2800" dirty="0" smtClean="0"/>
              <a:t>S2D2 box is the most adjacent north column to the previous cell just filled.  So we fill this first. See its column total which is 15 and row total which is 25. We place the less no in the box so is 15. Now the column total has been exhausted and we assign zero to relevant column total and the row total decreases to 10.</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228600" y="914400"/>
          <a:ext cx="8763000" cy="6085928"/>
        </p:xfrm>
        <a:graphic>
          <a:graphicData uri="http://schemas.openxmlformats.org/drawingml/2006/table">
            <a:tbl>
              <a:tblPr/>
              <a:tblGrid>
                <a:gridCol w="1729882"/>
                <a:gridCol w="1387723"/>
                <a:gridCol w="1263894"/>
                <a:gridCol w="1348154"/>
                <a:gridCol w="3033347"/>
              </a:tblGrid>
              <a:tr h="583661">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err="1" smtClean="0">
                          <a:latin typeface="Times New Roman"/>
                          <a:ea typeface="Times New Roman"/>
                          <a:cs typeface="Times New Roman"/>
                        </a:rPr>
                        <a:t>Capacityy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583661">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2248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2">
                        <a:lumMod val="40000"/>
                        <a:lumOff val="60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8023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5" name="TextBox 4"/>
          <p:cNvSpPr txBox="1"/>
          <p:nvPr/>
        </p:nvSpPr>
        <p:spPr>
          <a:xfrm>
            <a:off x="152400" y="1182231"/>
            <a:ext cx="8991600" cy="2246769"/>
          </a:xfrm>
          <a:prstGeom prst="rect">
            <a:avLst/>
          </a:prstGeom>
          <a:solidFill>
            <a:schemeClr val="accent6">
              <a:lumMod val="60000"/>
              <a:lumOff val="40000"/>
            </a:schemeClr>
          </a:solidFill>
        </p:spPr>
        <p:txBody>
          <a:bodyPr wrap="square" rtlCol="0">
            <a:spAutoFit/>
          </a:bodyPr>
          <a:lstStyle/>
          <a:p>
            <a:r>
              <a:rPr lang="en-US" sz="2800" dirty="0" smtClean="0"/>
              <a:t>S2D3 box is the most adjacent west column so we fill this first. See its column total which is 40 and row total which is 10. we place the less no in the box so is 10. Now the row total has been totally filled and the column total decrease to 30.</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152400" y="609600"/>
          <a:ext cx="8763000" cy="6085928"/>
        </p:xfrm>
        <a:graphic>
          <a:graphicData uri="http://schemas.openxmlformats.org/drawingml/2006/table">
            <a:tbl>
              <a:tblPr/>
              <a:tblGrid>
                <a:gridCol w="1729882"/>
                <a:gridCol w="1387723"/>
                <a:gridCol w="1263894"/>
                <a:gridCol w="1348154"/>
                <a:gridCol w="3033347"/>
              </a:tblGrid>
              <a:tr h="583661">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583661">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2248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2">
                        <a:lumMod val="60000"/>
                        <a:lumOff val="40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8023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6" name="TextBox 5"/>
          <p:cNvSpPr txBox="1"/>
          <p:nvPr/>
        </p:nvSpPr>
        <p:spPr>
          <a:xfrm>
            <a:off x="152400" y="1182231"/>
            <a:ext cx="8991600" cy="1815882"/>
          </a:xfrm>
          <a:prstGeom prst="rect">
            <a:avLst/>
          </a:prstGeom>
          <a:solidFill>
            <a:schemeClr val="accent6">
              <a:lumMod val="60000"/>
              <a:lumOff val="40000"/>
            </a:schemeClr>
          </a:solidFill>
        </p:spPr>
        <p:txBody>
          <a:bodyPr wrap="square" rtlCol="0">
            <a:spAutoFit/>
          </a:bodyPr>
          <a:lstStyle/>
          <a:p>
            <a:r>
              <a:rPr lang="en-US" sz="2800" dirty="0" smtClean="0"/>
              <a:t>S3D3 box is the last column so we fill this first. See its column  and row total which is 30 . So we place 30 in the box and both column and row balance will be utilized fully.</a:t>
            </a:r>
            <a:endParaRPr lang="en-US" sz="2800" dirty="0"/>
          </a:p>
        </p:txBody>
      </p:sp>
      <p:sp>
        <p:nvSpPr>
          <p:cNvPr id="7" name="TextBox 6"/>
          <p:cNvSpPr txBox="1"/>
          <p:nvPr/>
        </p:nvSpPr>
        <p:spPr>
          <a:xfrm>
            <a:off x="76200" y="3594318"/>
            <a:ext cx="8991600" cy="1384995"/>
          </a:xfrm>
          <a:prstGeom prst="rect">
            <a:avLst/>
          </a:prstGeom>
          <a:solidFill>
            <a:schemeClr val="accent6">
              <a:lumMod val="60000"/>
              <a:lumOff val="40000"/>
            </a:schemeClr>
          </a:solidFill>
        </p:spPr>
        <p:txBody>
          <a:bodyPr wrap="square" rtlCol="0">
            <a:spAutoFit/>
          </a:bodyPr>
          <a:lstStyle/>
          <a:p>
            <a:r>
              <a:rPr lang="en-US" sz="2800" dirty="0" smtClean="0"/>
              <a:t>Every time while finding the initial solution the column and row total of last box will be equal as in the given case 30.</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152400" y="609600"/>
          <a:ext cx="8763000" cy="6085928"/>
        </p:xfrm>
        <a:graphic>
          <a:graphicData uri="http://schemas.openxmlformats.org/drawingml/2006/table">
            <a:tbl>
              <a:tblPr/>
              <a:tblGrid>
                <a:gridCol w="1729882"/>
                <a:gridCol w="1387723"/>
                <a:gridCol w="1263894"/>
                <a:gridCol w="1348154"/>
                <a:gridCol w="3033347"/>
              </a:tblGrid>
              <a:tr h="583661">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583661">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22482">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4</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S2</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22482">
                <a:tc>
                  <a:txBody>
                    <a:bodyPr/>
                    <a:lstStyle/>
                    <a:p>
                      <a:pPr marL="0" marR="0" algn="ctr">
                        <a:lnSpc>
                          <a:spcPct val="115000"/>
                        </a:lnSpc>
                        <a:spcBef>
                          <a:spcPts val="0"/>
                        </a:spcBef>
                        <a:spcAft>
                          <a:spcPts val="1000"/>
                        </a:spcAft>
                      </a:pPr>
                      <a:r>
                        <a:rPr lang="en-US" sz="3200">
                          <a:latin typeface="Times New Roman"/>
                          <a:ea typeface="Times New Roman"/>
                          <a:cs typeface="Times New Roman"/>
                        </a:rPr>
                        <a:t>S3</a:t>
                      </a:r>
                      <a:endParaRPr lang="en-US" sz="320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7</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80232">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32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70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TotalTime>
  <Words>1638</Words>
  <Application>Microsoft Office PowerPoint</Application>
  <PresentationFormat>On-screen Show (4:3)</PresentationFormat>
  <Paragraphs>798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Transportation Problem</vt:lpstr>
      <vt:lpstr>RECAP</vt:lpstr>
      <vt:lpstr>Illustration 1</vt:lpstr>
      <vt:lpstr>Initial Solution by North West Corner Rule</vt:lpstr>
      <vt:lpstr>Slide 5</vt:lpstr>
      <vt:lpstr>Slide 6</vt:lpstr>
      <vt:lpstr>Slide 7</vt:lpstr>
      <vt:lpstr>Slide 8</vt:lpstr>
      <vt:lpstr>Slide 9</vt:lpstr>
      <vt:lpstr>Initial solution</vt:lpstr>
      <vt:lpstr>Slide 11</vt:lpstr>
      <vt:lpstr>Slide 12</vt:lpstr>
      <vt:lpstr>Total cost</vt:lpstr>
      <vt:lpstr>Criteria for Optimality</vt:lpstr>
      <vt:lpstr>Shadow cost</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Optimal Distribution</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 Problem</dc:title>
  <dc:creator>Administrator</dc:creator>
  <cp:lastModifiedBy>vcomsats</cp:lastModifiedBy>
  <cp:revision>110</cp:revision>
  <dcterms:created xsi:type="dcterms:W3CDTF">2006-08-16T00:00:00Z</dcterms:created>
  <dcterms:modified xsi:type="dcterms:W3CDTF">2013-06-21T14:44:16Z</dcterms:modified>
</cp:coreProperties>
</file>