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5" r:id="rId3"/>
    <p:sldId id="288" r:id="rId4"/>
    <p:sldId id="257" r:id="rId5"/>
    <p:sldId id="289" r:id="rId6"/>
    <p:sldId id="290" r:id="rId7"/>
    <p:sldId id="258" r:id="rId8"/>
    <p:sldId id="292" r:id="rId9"/>
    <p:sldId id="293" r:id="rId10"/>
    <p:sldId id="294" r:id="rId11"/>
    <p:sldId id="295" r:id="rId12"/>
    <p:sldId id="296" r:id="rId13"/>
    <p:sldId id="263" r:id="rId14"/>
    <p:sldId id="265" r:id="rId15"/>
    <p:sldId id="297" r:id="rId16"/>
    <p:sldId id="298" r:id="rId17"/>
    <p:sldId id="299" r:id="rId18"/>
    <p:sldId id="300" r:id="rId19"/>
    <p:sldId id="301" r:id="rId20"/>
    <p:sldId id="302" r:id="rId21"/>
    <p:sldId id="304" r:id="rId22"/>
    <p:sldId id="305" r:id="rId23"/>
    <p:sldId id="306" r:id="rId24"/>
    <p:sldId id="307" r:id="rId25"/>
    <p:sldId id="308" r:id="rId26"/>
    <p:sldId id="309" r:id="rId27"/>
    <p:sldId id="310" r:id="rId28"/>
    <p:sldId id="314" r:id="rId29"/>
    <p:sldId id="311" r:id="rId30"/>
    <p:sldId id="312" r:id="rId31"/>
    <p:sldId id="313"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21-Jun-13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21-Jun-13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21-Jun-13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21-Jun-13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21-Jun-13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21-Jun-13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21-Jun-13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21-Jun-13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21-Jun-13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21-Jun-13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21-Jun-13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21-Jun-13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20000"/>
          </a:bodyPr>
          <a:lstStyle/>
          <a:p>
            <a:r>
              <a:rPr lang="en-US" sz="2800" dirty="0" smtClean="0"/>
              <a:t>Lecture 19</a:t>
            </a:r>
          </a:p>
          <a:p>
            <a:endParaRPr lang="en-US" sz="2800" dirty="0"/>
          </a:p>
          <a:p>
            <a:r>
              <a:rPr lang="en-US" sz="2800" dirty="0" smtClean="0"/>
              <a:t>By</a:t>
            </a:r>
          </a:p>
          <a:p>
            <a:r>
              <a:rPr lang="en-US" sz="3600" b="0" dirty="0" smtClean="0"/>
              <a:t>Dr. </a:t>
            </a:r>
            <a:r>
              <a:rPr lang="en-US" sz="3600" b="0" dirty="0" err="1" smtClean="0"/>
              <a:t>Arshad</a:t>
            </a:r>
            <a:r>
              <a:rPr lang="en-US" sz="3600" b="0" dirty="0" smtClean="0"/>
              <a:t> Zaheer</a:t>
            </a:r>
            <a:endParaRPr lang="en-US" sz="3600" b="0" dirty="0"/>
          </a:p>
        </p:txBody>
      </p:sp>
      <p:sp>
        <p:nvSpPr>
          <p:cNvPr id="2" name="Title 1"/>
          <p:cNvSpPr>
            <a:spLocks noGrp="1"/>
          </p:cNvSpPr>
          <p:nvPr>
            <p:ph type="ctrTitle"/>
          </p:nvPr>
        </p:nvSpPr>
        <p:spPr/>
        <p:txBody>
          <a:bodyPr>
            <a:normAutofit/>
          </a:bodyPr>
          <a:lstStyle/>
          <a:p>
            <a:r>
              <a:rPr lang="en-US" sz="4400" b="1" dirty="0" smtClean="0"/>
              <a:t>Transportation Problem</a:t>
            </a:r>
            <a:endParaRPr lang="en-US" sz="4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Solution by Least Cost First Rule</a:t>
            </a:r>
            <a:endParaRPr lang="en-US" dirty="0"/>
          </a:p>
        </p:txBody>
      </p:sp>
      <p:graphicFrame>
        <p:nvGraphicFramePr>
          <p:cNvPr id="4" name="Table 3"/>
          <p:cNvGraphicFramePr>
            <a:graphicFrameLocks noGrp="1"/>
          </p:cNvGraphicFramePr>
          <p:nvPr/>
        </p:nvGraphicFramePr>
        <p:xfrm>
          <a:off x="228600" y="914400"/>
          <a:ext cx="8763000" cy="6061113"/>
        </p:xfrm>
        <a:graphic>
          <a:graphicData uri="http://schemas.openxmlformats.org/drawingml/2006/table">
            <a:tbl>
              <a:tblPr/>
              <a:tblGrid>
                <a:gridCol w="1600200"/>
                <a:gridCol w="1219200"/>
                <a:gridCol w="1143000"/>
                <a:gridCol w="1524000"/>
                <a:gridCol w="1447800"/>
                <a:gridCol w="1828800"/>
              </a:tblGrid>
              <a:tr h="625347">
                <a:tc>
                  <a:txBody>
                    <a:bodyPr/>
                    <a:lstStyle/>
                    <a:p>
                      <a:pPr marL="0" marR="0" algn="ctr">
                        <a:lnSpc>
                          <a:spcPct val="115000"/>
                        </a:lnSpc>
                        <a:spcBef>
                          <a:spcPts val="0"/>
                        </a:spcBef>
                        <a:spcAft>
                          <a:spcPts val="1000"/>
                        </a:spcAft>
                      </a:pPr>
                      <a:r>
                        <a:rPr lang="en-US" sz="2800" b="1" dirty="0">
                          <a:latin typeface="Times New Roman"/>
                          <a:ea typeface="Times New Roman"/>
                          <a:cs typeface="Times New Roman"/>
                        </a:rPr>
                        <a:t>Sources</a:t>
                      </a:r>
                      <a:endParaRPr lang="en-US" sz="28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Destination</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Capacity</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a:noFill/>
                    </a:lnT>
                    <a:lnB w="28575" cap="flat" cmpd="sng" algn="ctr">
                      <a:solidFill>
                        <a:srgbClr val="4F81BD"/>
                      </a:solidFill>
                      <a:prstDash val="solid"/>
                      <a:round/>
                      <a:headEnd type="none" w="med" len="med"/>
                      <a:tailEnd type="none" w="med" len="med"/>
                    </a:lnB>
                  </a:tcPr>
                </a:tc>
              </a:tr>
              <a:tr h="625347">
                <a:tc>
                  <a:txBody>
                    <a:bodyPr/>
                    <a:lstStyle/>
                    <a:p>
                      <a:pPr>
                        <a:lnSpc>
                          <a:spcPct val="115000"/>
                        </a:lnSpc>
                      </a:pPr>
                      <a:endParaRPr lang="en-US" sz="3200" dirty="0">
                        <a:latin typeface="Calibri"/>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D2</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rtl="0" eaLnBrk="1" latinLnBrk="0" hangingPunct="1">
                        <a:lnSpc>
                          <a:spcPct val="115000"/>
                        </a:lnSpc>
                        <a:spcBef>
                          <a:spcPts val="0"/>
                        </a:spcBef>
                        <a:spcAft>
                          <a:spcPts val="1000"/>
                        </a:spcAft>
                      </a:pPr>
                      <a:r>
                        <a:rPr kumimoji="0" lang="en-US" sz="3200" kern="1200" dirty="0" err="1" smtClean="0">
                          <a:solidFill>
                            <a:schemeClr val="tx1"/>
                          </a:solidFill>
                          <a:latin typeface="Times New Roman"/>
                          <a:ea typeface="Times New Roman"/>
                          <a:cs typeface="Times New Roman"/>
                        </a:rPr>
                        <a:t>Df</a:t>
                      </a:r>
                      <a:endParaRPr kumimoji="0" lang="en-US" sz="3200" kern="1200" dirty="0" smtClean="0">
                        <a:solidFill>
                          <a:schemeClr val="tx1"/>
                        </a:solidFill>
                        <a:latin typeface="Times New Roman"/>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nSpc>
                          <a:spcPct val="115000"/>
                        </a:lnSpc>
                      </a:pPr>
                      <a:endParaRPr lang="en-US" sz="3200" dirty="0">
                        <a:latin typeface="Calibri"/>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S1</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15</a:t>
                      </a:r>
                      <a:endParaRPr lang="en-US" sz="3200" dirty="0" smtClean="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22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15</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S2</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9</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C000"/>
                    </a:solidFill>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0</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S3</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C000"/>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0</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25</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855417">
                <a:tc>
                  <a:txBody>
                    <a:bodyPr/>
                    <a:lstStyle/>
                    <a:p>
                      <a:pPr marL="0" marR="0" algn="ctr">
                        <a:lnSpc>
                          <a:spcPct val="115000"/>
                        </a:lnSpc>
                        <a:spcBef>
                          <a:spcPts val="0"/>
                        </a:spcBef>
                        <a:spcAft>
                          <a:spcPts val="1000"/>
                        </a:spcAft>
                      </a:pPr>
                      <a:r>
                        <a:rPr lang="en-US" sz="2800" b="1" dirty="0">
                          <a:latin typeface="Times New Roman"/>
                          <a:ea typeface="Times New Roman"/>
                          <a:cs typeface="Times New Roman"/>
                        </a:rPr>
                        <a:t>Demand</a:t>
                      </a:r>
                      <a:endParaRPr lang="en-US" sz="2800" b="1" dirty="0">
                        <a:latin typeface="Calibri"/>
                        <a:ea typeface="Times New Roman"/>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85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C6D9F1"/>
                    </a:solidFill>
                  </a:tcPr>
                </a:tc>
              </a:tr>
            </a:tbl>
          </a:graphicData>
        </a:graphic>
      </p:graphicFrame>
      <p:sp>
        <p:nvSpPr>
          <p:cNvPr id="6" name="TextBox 5"/>
          <p:cNvSpPr txBox="1"/>
          <p:nvPr/>
        </p:nvSpPr>
        <p:spPr>
          <a:xfrm>
            <a:off x="76200" y="2908518"/>
            <a:ext cx="8991600" cy="2246769"/>
          </a:xfrm>
          <a:prstGeom prst="rect">
            <a:avLst/>
          </a:prstGeom>
          <a:solidFill>
            <a:schemeClr val="accent6">
              <a:lumMod val="60000"/>
              <a:lumOff val="40000"/>
            </a:schemeClr>
          </a:solidFill>
        </p:spPr>
        <p:txBody>
          <a:bodyPr wrap="square" rtlCol="0">
            <a:spAutoFit/>
          </a:bodyPr>
          <a:lstStyle/>
          <a:p>
            <a:r>
              <a:rPr lang="en-US" sz="2800" dirty="0" smtClean="0"/>
              <a:t>Now S3D1 cell has the lowest cost equal to 12 , See its column total which is 20 and row total which is 25. we place the less no in the cell so is 20. Column total has been exhausted/filled while row total has been decreased to only 5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Solution by Least Cost First Rule</a:t>
            </a:r>
            <a:endParaRPr lang="en-US" dirty="0"/>
          </a:p>
        </p:txBody>
      </p:sp>
      <p:graphicFrame>
        <p:nvGraphicFramePr>
          <p:cNvPr id="4" name="Table 3"/>
          <p:cNvGraphicFramePr>
            <a:graphicFrameLocks noGrp="1"/>
          </p:cNvGraphicFramePr>
          <p:nvPr/>
        </p:nvGraphicFramePr>
        <p:xfrm>
          <a:off x="228600" y="914400"/>
          <a:ext cx="8763000" cy="6061113"/>
        </p:xfrm>
        <a:graphic>
          <a:graphicData uri="http://schemas.openxmlformats.org/drawingml/2006/table">
            <a:tbl>
              <a:tblPr/>
              <a:tblGrid>
                <a:gridCol w="1600200"/>
                <a:gridCol w="1219200"/>
                <a:gridCol w="1143000"/>
                <a:gridCol w="1524000"/>
                <a:gridCol w="1447800"/>
                <a:gridCol w="1828800"/>
              </a:tblGrid>
              <a:tr h="625347">
                <a:tc>
                  <a:txBody>
                    <a:bodyPr/>
                    <a:lstStyle/>
                    <a:p>
                      <a:pPr marL="0" marR="0" algn="ctr">
                        <a:lnSpc>
                          <a:spcPct val="115000"/>
                        </a:lnSpc>
                        <a:spcBef>
                          <a:spcPts val="0"/>
                        </a:spcBef>
                        <a:spcAft>
                          <a:spcPts val="1000"/>
                        </a:spcAft>
                      </a:pPr>
                      <a:r>
                        <a:rPr lang="en-US" sz="2800" b="1" dirty="0">
                          <a:latin typeface="Times New Roman"/>
                          <a:ea typeface="Times New Roman"/>
                          <a:cs typeface="Times New Roman"/>
                        </a:rPr>
                        <a:t>Sources</a:t>
                      </a:r>
                      <a:endParaRPr lang="en-US" sz="28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Destination</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Capacity</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a:noFill/>
                    </a:lnT>
                    <a:lnB w="28575" cap="flat" cmpd="sng" algn="ctr">
                      <a:solidFill>
                        <a:srgbClr val="4F81BD"/>
                      </a:solidFill>
                      <a:prstDash val="solid"/>
                      <a:round/>
                      <a:headEnd type="none" w="med" len="med"/>
                      <a:tailEnd type="none" w="med" len="med"/>
                    </a:lnB>
                  </a:tcPr>
                </a:tc>
              </a:tr>
              <a:tr h="625347">
                <a:tc>
                  <a:txBody>
                    <a:bodyPr/>
                    <a:lstStyle/>
                    <a:p>
                      <a:pPr>
                        <a:lnSpc>
                          <a:spcPct val="115000"/>
                        </a:lnSpc>
                      </a:pPr>
                      <a:endParaRPr lang="en-US" sz="3200" dirty="0">
                        <a:latin typeface="Calibri"/>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D2</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rtl="0" eaLnBrk="1" latinLnBrk="0" hangingPunct="1">
                        <a:lnSpc>
                          <a:spcPct val="115000"/>
                        </a:lnSpc>
                        <a:spcBef>
                          <a:spcPts val="0"/>
                        </a:spcBef>
                        <a:spcAft>
                          <a:spcPts val="1000"/>
                        </a:spcAft>
                      </a:pPr>
                      <a:r>
                        <a:rPr kumimoji="0" lang="en-US" sz="3200" kern="1200" dirty="0" err="1" smtClean="0">
                          <a:solidFill>
                            <a:schemeClr val="tx1"/>
                          </a:solidFill>
                          <a:latin typeface="Times New Roman"/>
                          <a:ea typeface="Times New Roman"/>
                          <a:cs typeface="Times New Roman"/>
                        </a:rPr>
                        <a:t>Df</a:t>
                      </a:r>
                      <a:endParaRPr kumimoji="0" lang="en-US" sz="3200" kern="1200" dirty="0" smtClean="0">
                        <a:solidFill>
                          <a:schemeClr val="tx1"/>
                        </a:solidFill>
                        <a:latin typeface="Times New Roman"/>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nSpc>
                          <a:spcPct val="115000"/>
                        </a:lnSpc>
                      </a:pPr>
                      <a:endParaRPr lang="en-US" sz="3200" dirty="0">
                        <a:latin typeface="Calibri"/>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S1</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15</a:t>
                      </a:r>
                      <a:endParaRPr lang="en-US" sz="3200" dirty="0" smtClean="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22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15</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S2</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9</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C000"/>
                    </a:solidFill>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0</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S3</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C000"/>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C000"/>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0</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855417">
                <a:tc>
                  <a:txBody>
                    <a:bodyPr/>
                    <a:lstStyle/>
                    <a:p>
                      <a:pPr marL="0" marR="0" algn="ctr">
                        <a:lnSpc>
                          <a:spcPct val="115000"/>
                        </a:lnSpc>
                        <a:spcBef>
                          <a:spcPts val="0"/>
                        </a:spcBef>
                        <a:spcAft>
                          <a:spcPts val="1000"/>
                        </a:spcAft>
                      </a:pPr>
                      <a:r>
                        <a:rPr lang="en-US" sz="2800" b="1" dirty="0">
                          <a:latin typeface="Times New Roman"/>
                          <a:ea typeface="Times New Roman"/>
                          <a:cs typeface="Times New Roman"/>
                        </a:rPr>
                        <a:t>Demand</a:t>
                      </a:r>
                      <a:endParaRPr lang="en-US" sz="2800" b="1" dirty="0">
                        <a:latin typeface="Calibri"/>
                        <a:ea typeface="Times New Roman"/>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85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C6D9F1"/>
                    </a:solidFill>
                  </a:tcPr>
                </a:tc>
              </a:tr>
            </a:tbl>
          </a:graphicData>
        </a:graphic>
      </p:graphicFrame>
      <p:sp>
        <p:nvSpPr>
          <p:cNvPr id="6" name="TextBox 5"/>
          <p:cNvSpPr txBox="1"/>
          <p:nvPr/>
        </p:nvSpPr>
        <p:spPr>
          <a:xfrm>
            <a:off x="76200" y="2908518"/>
            <a:ext cx="8991600" cy="1384995"/>
          </a:xfrm>
          <a:prstGeom prst="rect">
            <a:avLst/>
          </a:prstGeom>
          <a:solidFill>
            <a:schemeClr val="accent6">
              <a:lumMod val="60000"/>
              <a:lumOff val="40000"/>
            </a:schemeClr>
          </a:solidFill>
        </p:spPr>
        <p:txBody>
          <a:bodyPr wrap="square" rtlCol="0">
            <a:spAutoFit/>
          </a:bodyPr>
          <a:lstStyle/>
          <a:p>
            <a:r>
              <a:rPr lang="en-US" sz="2800" dirty="0" smtClean="0"/>
              <a:t>Last remaining cell is  S3D3  which has its column total and row total equal to 5.  The total is same for both sides so we place 5 in the cell</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Solution by Least Cost First Rule</a:t>
            </a:r>
            <a:endParaRPr lang="en-US" dirty="0"/>
          </a:p>
        </p:txBody>
      </p:sp>
      <p:graphicFrame>
        <p:nvGraphicFramePr>
          <p:cNvPr id="4" name="Table 3"/>
          <p:cNvGraphicFramePr>
            <a:graphicFrameLocks noGrp="1"/>
          </p:cNvGraphicFramePr>
          <p:nvPr/>
        </p:nvGraphicFramePr>
        <p:xfrm>
          <a:off x="228600" y="914400"/>
          <a:ext cx="8763000" cy="6061113"/>
        </p:xfrm>
        <a:graphic>
          <a:graphicData uri="http://schemas.openxmlformats.org/drawingml/2006/table">
            <a:tbl>
              <a:tblPr/>
              <a:tblGrid>
                <a:gridCol w="1600200"/>
                <a:gridCol w="1219200"/>
                <a:gridCol w="1143000"/>
                <a:gridCol w="1524000"/>
                <a:gridCol w="1447800"/>
                <a:gridCol w="1828800"/>
              </a:tblGrid>
              <a:tr h="625347">
                <a:tc>
                  <a:txBody>
                    <a:bodyPr/>
                    <a:lstStyle/>
                    <a:p>
                      <a:pPr marL="0" marR="0" algn="ctr">
                        <a:lnSpc>
                          <a:spcPct val="115000"/>
                        </a:lnSpc>
                        <a:spcBef>
                          <a:spcPts val="0"/>
                        </a:spcBef>
                        <a:spcAft>
                          <a:spcPts val="1000"/>
                        </a:spcAft>
                      </a:pPr>
                      <a:r>
                        <a:rPr lang="en-US" sz="2800" b="1" dirty="0">
                          <a:latin typeface="Times New Roman"/>
                          <a:ea typeface="Times New Roman"/>
                          <a:cs typeface="Times New Roman"/>
                        </a:rPr>
                        <a:t>Sources</a:t>
                      </a:r>
                      <a:endParaRPr lang="en-US" sz="28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Destination</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Capacity</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a:noFill/>
                    </a:lnT>
                    <a:lnB w="28575" cap="flat" cmpd="sng" algn="ctr">
                      <a:solidFill>
                        <a:srgbClr val="4F81BD"/>
                      </a:solidFill>
                      <a:prstDash val="solid"/>
                      <a:round/>
                      <a:headEnd type="none" w="med" len="med"/>
                      <a:tailEnd type="none" w="med" len="med"/>
                    </a:lnB>
                  </a:tcPr>
                </a:tc>
              </a:tr>
              <a:tr h="625347">
                <a:tc>
                  <a:txBody>
                    <a:bodyPr/>
                    <a:lstStyle/>
                    <a:p>
                      <a:pPr>
                        <a:lnSpc>
                          <a:spcPct val="115000"/>
                        </a:lnSpc>
                      </a:pPr>
                      <a:endParaRPr lang="en-US" sz="3200" dirty="0">
                        <a:latin typeface="Calibri"/>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D2</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rtl="0" eaLnBrk="1" latinLnBrk="0" hangingPunct="1">
                        <a:lnSpc>
                          <a:spcPct val="115000"/>
                        </a:lnSpc>
                        <a:spcBef>
                          <a:spcPts val="0"/>
                        </a:spcBef>
                        <a:spcAft>
                          <a:spcPts val="1000"/>
                        </a:spcAft>
                      </a:pPr>
                      <a:r>
                        <a:rPr kumimoji="0" lang="en-US" sz="3200" kern="1200" dirty="0" err="1" smtClean="0">
                          <a:solidFill>
                            <a:schemeClr val="tx1"/>
                          </a:solidFill>
                          <a:latin typeface="Times New Roman"/>
                          <a:ea typeface="Times New Roman"/>
                          <a:cs typeface="Times New Roman"/>
                        </a:rPr>
                        <a:t>Df</a:t>
                      </a:r>
                      <a:endParaRPr kumimoji="0" lang="en-US" sz="3200" kern="1200" dirty="0" smtClean="0">
                        <a:solidFill>
                          <a:schemeClr val="tx1"/>
                        </a:solidFill>
                        <a:latin typeface="Times New Roman"/>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nSpc>
                          <a:spcPct val="115000"/>
                        </a:lnSpc>
                      </a:pPr>
                      <a:endParaRPr lang="en-US" sz="3200" dirty="0">
                        <a:latin typeface="Calibri"/>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S1</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15</a:t>
                      </a:r>
                      <a:endParaRPr lang="en-US" sz="3200" dirty="0" smtClean="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22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15</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S2</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9</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C000"/>
                    </a:solidFill>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0</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S3</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C000"/>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C000"/>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C000"/>
                    </a:solidFill>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0</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855417">
                <a:tc>
                  <a:txBody>
                    <a:bodyPr/>
                    <a:lstStyle/>
                    <a:p>
                      <a:pPr marL="0" marR="0" algn="ctr">
                        <a:lnSpc>
                          <a:spcPct val="115000"/>
                        </a:lnSpc>
                        <a:spcBef>
                          <a:spcPts val="0"/>
                        </a:spcBef>
                        <a:spcAft>
                          <a:spcPts val="1000"/>
                        </a:spcAft>
                      </a:pPr>
                      <a:r>
                        <a:rPr lang="en-US" sz="2800" b="1" dirty="0">
                          <a:latin typeface="Times New Roman"/>
                          <a:ea typeface="Times New Roman"/>
                          <a:cs typeface="Times New Roman"/>
                        </a:rPr>
                        <a:t>Demand</a:t>
                      </a:r>
                      <a:endParaRPr lang="en-US" sz="2800" b="1" dirty="0">
                        <a:latin typeface="Calibri"/>
                        <a:ea typeface="Times New Roman"/>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85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C6D9F1"/>
                    </a:solidFill>
                  </a:tcPr>
                </a:tc>
              </a:tr>
            </a:tbl>
          </a:graphicData>
        </a:graphic>
      </p:graphicFrame>
      <p:sp>
        <p:nvSpPr>
          <p:cNvPr id="6" name="TextBox 5"/>
          <p:cNvSpPr txBox="1"/>
          <p:nvPr/>
        </p:nvSpPr>
        <p:spPr>
          <a:xfrm>
            <a:off x="76200" y="2908518"/>
            <a:ext cx="8991600" cy="954107"/>
          </a:xfrm>
          <a:prstGeom prst="rect">
            <a:avLst/>
          </a:prstGeom>
          <a:solidFill>
            <a:schemeClr val="accent6">
              <a:lumMod val="60000"/>
              <a:lumOff val="40000"/>
            </a:schemeClr>
          </a:solidFill>
        </p:spPr>
        <p:txBody>
          <a:bodyPr wrap="square" rtlCol="0">
            <a:spAutoFit/>
          </a:bodyPr>
          <a:lstStyle/>
          <a:p>
            <a:r>
              <a:rPr lang="en-US" sz="2800" dirty="0" smtClean="0"/>
              <a:t>This is the initial feasible solution. Rewrite the tableau with its capacity and demand</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Table 4"/>
          <p:cNvGraphicFramePr>
            <a:graphicFrameLocks noGrp="1"/>
          </p:cNvGraphicFramePr>
          <p:nvPr/>
        </p:nvGraphicFramePr>
        <p:xfrm>
          <a:off x="152400" y="609600"/>
          <a:ext cx="8763000" cy="6061113"/>
        </p:xfrm>
        <a:graphic>
          <a:graphicData uri="http://schemas.openxmlformats.org/drawingml/2006/table">
            <a:tbl>
              <a:tblPr/>
              <a:tblGrid>
                <a:gridCol w="1600200"/>
                <a:gridCol w="1219200"/>
                <a:gridCol w="1143000"/>
                <a:gridCol w="1524000"/>
                <a:gridCol w="1447800"/>
                <a:gridCol w="1828800"/>
              </a:tblGrid>
              <a:tr h="625347">
                <a:tc>
                  <a:txBody>
                    <a:bodyPr/>
                    <a:lstStyle/>
                    <a:p>
                      <a:pPr marL="0" marR="0" algn="ctr">
                        <a:lnSpc>
                          <a:spcPct val="115000"/>
                        </a:lnSpc>
                        <a:spcBef>
                          <a:spcPts val="0"/>
                        </a:spcBef>
                        <a:spcAft>
                          <a:spcPts val="1000"/>
                        </a:spcAft>
                      </a:pPr>
                      <a:r>
                        <a:rPr lang="en-US" sz="2800" b="1" dirty="0">
                          <a:latin typeface="Times New Roman"/>
                          <a:ea typeface="Times New Roman"/>
                          <a:cs typeface="Times New Roman"/>
                        </a:rPr>
                        <a:t>Sources</a:t>
                      </a:r>
                      <a:endParaRPr lang="en-US" sz="28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Destination</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Capacity</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a:noFill/>
                    </a:lnT>
                    <a:lnB w="28575" cap="flat" cmpd="sng" algn="ctr">
                      <a:solidFill>
                        <a:srgbClr val="4F81BD"/>
                      </a:solidFill>
                      <a:prstDash val="solid"/>
                      <a:round/>
                      <a:headEnd type="none" w="med" len="med"/>
                      <a:tailEnd type="none" w="med" len="med"/>
                    </a:lnB>
                  </a:tcPr>
                </a:tc>
              </a:tr>
              <a:tr h="625347">
                <a:tc>
                  <a:txBody>
                    <a:bodyPr/>
                    <a:lstStyle/>
                    <a:p>
                      <a:pPr>
                        <a:lnSpc>
                          <a:spcPct val="115000"/>
                        </a:lnSpc>
                      </a:pPr>
                      <a:endParaRPr lang="en-US" sz="3200" dirty="0">
                        <a:latin typeface="Calibri"/>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D2</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rtl="0" eaLnBrk="1" latinLnBrk="0" hangingPunct="1">
                        <a:lnSpc>
                          <a:spcPct val="115000"/>
                        </a:lnSpc>
                        <a:spcBef>
                          <a:spcPts val="0"/>
                        </a:spcBef>
                        <a:spcAft>
                          <a:spcPts val="1000"/>
                        </a:spcAft>
                      </a:pPr>
                      <a:r>
                        <a:rPr kumimoji="0" lang="en-US" sz="3200" kern="1200" dirty="0" err="1" smtClean="0">
                          <a:solidFill>
                            <a:schemeClr val="tx1"/>
                          </a:solidFill>
                          <a:latin typeface="Times New Roman"/>
                          <a:ea typeface="Times New Roman"/>
                          <a:cs typeface="Times New Roman"/>
                        </a:rPr>
                        <a:t>Df</a:t>
                      </a:r>
                      <a:endParaRPr kumimoji="0" lang="en-US" sz="3200" kern="1200" dirty="0" smtClean="0">
                        <a:solidFill>
                          <a:schemeClr val="tx1"/>
                        </a:solidFill>
                        <a:latin typeface="Times New Roman"/>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nSpc>
                          <a:spcPct val="115000"/>
                        </a:lnSpc>
                      </a:pPr>
                      <a:endParaRPr lang="en-US" sz="3200" dirty="0">
                        <a:latin typeface="Calibri"/>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S1</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15</a:t>
                      </a:r>
                      <a:endParaRPr lang="en-US" sz="3200" dirty="0" smtClean="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22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15</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15</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S2</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9</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0</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25</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S3</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0</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45</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855417">
                <a:tc>
                  <a:txBody>
                    <a:bodyPr/>
                    <a:lstStyle/>
                    <a:p>
                      <a:pPr marL="0" marR="0" algn="ctr">
                        <a:lnSpc>
                          <a:spcPct val="115000"/>
                        </a:lnSpc>
                        <a:spcBef>
                          <a:spcPts val="0"/>
                        </a:spcBef>
                        <a:spcAft>
                          <a:spcPts val="1000"/>
                        </a:spcAft>
                      </a:pPr>
                      <a:r>
                        <a:rPr lang="en-US" sz="2800" b="1" dirty="0">
                          <a:latin typeface="Times New Roman"/>
                          <a:ea typeface="Times New Roman"/>
                          <a:cs typeface="Times New Roman"/>
                        </a:rPr>
                        <a:t>Demand</a:t>
                      </a:r>
                      <a:endParaRPr lang="en-US" sz="2800" b="1" dirty="0">
                        <a:latin typeface="Calibri"/>
                        <a:ea typeface="Times New Roman"/>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30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15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85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C6D9F1"/>
                    </a:solidFill>
                  </a:tcPr>
                </a:tc>
              </a:tr>
            </a:tbl>
          </a:graphicData>
        </a:graphic>
      </p:graphicFrame>
      <p:sp>
        <p:nvSpPr>
          <p:cNvPr id="4" name="TextBox 3"/>
          <p:cNvSpPr txBox="1"/>
          <p:nvPr/>
        </p:nvSpPr>
        <p:spPr>
          <a:xfrm>
            <a:off x="0" y="1905000"/>
            <a:ext cx="8686800" cy="369332"/>
          </a:xfrm>
          <a:prstGeom prst="rect">
            <a:avLst/>
          </a:prstGeom>
          <a:no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301752" y="1527048"/>
            <a:ext cx="8503920" cy="4949952"/>
          </a:xfrm>
        </p:spPr>
        <p:txBody>
          <a:bodyPr>
            <a:normAutofit/>
          </a:bodyPr>
          <a:lstStyle/>
          <a:p>
            <a:pPr>
              <a:buNone/>
            </a:pPr>
            <a:r>
              <a:rPr lang="en-US" sz="3200" b="1" dirty="0" smtClean="0"/>
              <a:t>No of Basic Variables= m+n-1</a:t>
            </a:r>
          </a:p>
          <a:p>
            <a:pPr>
              <a:buNone/>
            </a:pPr>
            <a:r>
              <a:rPr lang="en-US" sz="3200" b="1" dirty="0" smtClean="0"/>
              <a:t>						=</a:t>
            </a:r>
            <a:r>
              <a:rPr lang="en-US" sz="2800" dirty="0" smtClean="0"/>
              <a:t>3+4-1</a:t>
            </a:r>
          </a:p>
          <a:p>
            <a:pPr>
              <a:buNone/>
            </a:pPr>
            <a:r>
              <a:rPr lang="en-US" sz="2800" dirty="0" smtClean="0"/>
              <a:t>						=6</a:t>
            </a:r>
          </a:p>
          <a:p>
            <a:pPr>
              <a:buNone/>
            </a:pPr>
            <a:r>
              <a:rPr lang="en-US" sz="2800" dirty="0" smtClean="0"/>
              <a:t>m= No of sources</a:t>
            </a:r>
          </a:p>
          <a:p>
            <a:pPr>
              <a:buNone/>
            </a:pPr>
            <a:r>
              <a:rPr lang="en-US" sz="2800" dirty="0" smtClean="0"/>
              <a:t>n=  No of destinations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Table 4"/>
          <p:cNvGraphicFramePr>
            <a:graphicFrameLocks noGrp="1"/>
          </p:cNvGraphicFramePr>
          <p:nvPr/>
        </p:nvGraphicFramePr>
        <p:xfrm>
          <a:off x="152400" y="228600"/>
          <a:ext cx="8763000" cy="6521968"/>
        </p:xfrm>
        <a:graphic>
          <a:graphicData uri="http://schemas.openxmlformats.org/drawingml/2006/table">
            <a:tbl>
              <a:tblPr/>
              <a:tblGrid>
                <a:gridCol w="1600200"/>
                <a:gridCol w="1219200"/>
                <a:gridCol w="1143000"/>
                <a:gridCol w="1524000"/>
                <a:gridCol w="1447800"/>
                <a:gridCol w="1828800"/>
              </a:tblGrid>
              <a:tr h="625347">
                <a:tc>
                  <a:txBody>
                    <a:bodyPr/>
                    <a:lstStyle/>
                    <a:p>
                      <a:pPr marL="0" marR="0" algn="ctr">
                        <a:lnSpc>
                          <a:spcPct val="115000"/>
                        </a:lnSpc>
                        <a:spcBef>
                          <a:spcPts val="0"/>
                        </a:spcBef>
                        <a:spcAft>
                          <a:spcPts val="1000"/>
                        </a:spcAft>
                      </a:pPr>
                      <a:r>
                        <a:rPr lang="en-US" sz="2800" b="1" dirty="0">
                          <a:latin typeface="Times New Roman"/>
                          <a:ea typeface="Times New Roman"/>
                          <a:cs typeface="Times New Roman"/>
                        </a:rPr>
                        <a:t>Sources</a:t>
                      </a:r>
                      <a:endParaRPr lang="en-US" sz="28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Destination</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Capacity</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a:noFill/>
                    </a:lnT>
                    <a:lnB w="28575" cap="flat" cmpd="sng" algn="ctr">
                      <a:solidFill>
                        <a:srgbClr val="4F81BD"/>
                      </a:solidFill>
                      <a:prstDash val="solid"/>
                      <a:round/>
                      <a:headEnd type="none" w="med" len="med"/>
                      <a:tailEnd type="none" w="med" len="med"/>
                    </a:lnB>
                  </a:tcPr>
                </a:tc>
              </a:tr>
              <a:tr h="625347">
                <a:tc>
                  <a:txBody>
                    <a:bodyPr/>
                    <a:lstStyle/>
                    <a:p>
                      <a:pPr>
                        <a:lnSpc>
                          <a:spcPct val="115000"/>
                        </a:lnSpc>
                      </a:pPr>
                      <a:endParaRPr lang="en-US" sz="3200" dirty="0">
                        <a:latin typeface="Calibri"/>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D2</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rtl="0" eaLnBrk="1" latinLnBrk="0" hangingPunct="1">
                        <a:lnSpc>
                          <a:spcPct val="115000"/>
                        </a:lnSpc>
                        <a:spcBef>
                          <a:spcPts val="0"/>
                        </a:spcBef>
                        <a:spcAft>
                          <a:spcPts val="1000"/>
                        </a:spcAft>
                      </a:pPr>
                      <a:r>
                        <a:rPr kumimoji="0" lang="en-US" sz="3200" kern="1200" dirty="0" err="1" smtClean="0">
                          <a:solidFill>
                            <a:schemeClr val="tx1"/>
                          </a:solidFill>
                          <a:latin typeface="Times New Roman"/>
                          <a:ea typeface="Times New Roman"/>
                          <a:cs typeface="Times New Roman"/>
                        </a:rPr>
                        <a:t>Df</a:t>
                      </a:r>
                      <a:endParaRPr kumimoji="0" lang="en-US" sz="3200" kern="1200" dirty="0" smtClean="0">
                        <a:solidFill>
                          <a:schemeClr val="tx1"/>
                        </a:solidFill>
                        <a:latin typeface="Times New Roman"/>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nSpc>
                          <a:spcPct val="115000"/>
                        </a:lnSpc>
                      </a:pPr>
                      <a:endParaRPr lang="en-US" sz="3200" dirty="0">
                        <a:latin typeface="Calibri"/>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S1</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15</a:t>
                      </a:r>
                      <a:endParaRPr lang="en-US" sz="3200" dirty="0" smtClean="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22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15</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15</a:t>
                      </a:r>
                    </a:p>
                    <a:p>
                      <a:pPr marL="0" marR="0" algn="ctr">
                        <a:lnSpc>
                          <a:spcPct val="115000"/>
                        </a:lnSpc>
                        <a:spcBef>
                          <a:spcPts val="0"/>
                        </a:spcBef>
                        <a:spcAft>
                          <a:spcPts val="1000"/>
                        </a:spcAft>
                      </a:pPr>
                      <a:r>
                        <a:rPr lang="en-US" sz="3200" dirty="0" smtClean="0">
                          <a:latin typeface="Times New Roman"/>
                          <a:ea typeface="Times New Roman"/>
                          <a:cs typeface="Times New Roman"/>
                        </a:rPr>
                        <a:t>U1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S2</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9</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0</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25</a:t>
                      </a:r>
                    </a:p>
                    <a:p>
                      <a:pPr marL="0" marR="0" algn="ctr">
                        <a:lnSpc>
                          <a:spcPct val="115000"/>
                        </a:lnSpc>
                        <a:spcBef>
                          <a:spcPts val="0"/>
                        </a:spcBef>
                        <a:spcAft>
                          <a:spcPts val="1000"/>
                        </a:spcAft>
                      </a:pPr>
                      <a:r>
                        <a:rPr lang="en-US" sz="3200" dirty="0" smtClean="0">
                          <a:latin typeface="Times New Roman"/>
                          <a:ea typeface="Times New Roman"/>
                          <a:cs typeface="Times New Roman"/>
                        </a:rPr>
                        <a:t>U2</a:t>
                      </a: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S3</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0</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45</a:t>
                      </a:r>
                    </a:p>
                    <a:p>
                      <a:pPr marL="0" marR="0" algn="ctr">
                        <a:lnSpc>
                          <a:spcPct val="115000"/>
                        </a:lnSpc>
                        <a:spcBef>
                          <a:spcPts val="0"/>
                        </a:spcBef>
                        <a:spcAft>
                          <a:spcPts val="1000"/>
                        </a:spcAft>
                      </a:pPr>
                      <a:r>
                        <a:rPr lang="en-US" sz="3200" dirty="0" smtClean="0">
                          <a:latin typeface="Times New Roman"/>
                          <a:ea typeface="Times New Roman"/>
                          <a:cs typeface="Times New Roman"/>
                        </a:rPr>
                        <a:t>U3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855417">
                <a:tc>
                  <a:txBody>
                    <a:bodyPr/>
                    <a:lstStyle/>
                    <a:p>
                      <a:pPr marL="0" marR="0" algn="ctr">
                        <a:lnSpc>
                          <a:spcPct val="115000"/>
                        </a:lnSpc>
                        <a:spcBef>
                          <a:spcPts val="0"/>
                        </a:spcBef>
                        <a:spcAft>
                          <a:spcPts val="1000"/>
                        </a:spcAft>
                      </a:pPr>
                      <a:r>
                        <a:rPr lang="en-US" sz="2800" b="1" dirty="0">
                          <a:latin typeface="Times New Roman"/>
                          <a:ea typeface="Times New Roman"/>
                          <a:cs typeface="Times New Roman"/>
                        </a:rPr>
                        <a:t>Demand</a:t>
                      </a:r>
                      <a:endParaRPr lang="en-US" sz="2800" b="1" dirty="0">
                        <a:latin typeface="Calibri"/>
                        <a:ea typeface="Times New Roman"/>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p>
                    <a:p>
                      <a:pPr marL="0" marR="0" algn="ctr">
                        <a:lnSpc>
                          <a:spcPct val="115000"/>
                        </a:lnSpc>
                        <a:spcBef>
                          <a:spcPts val="0"/>
                        </a:spcBef>
                        <a:spcAft>
                          <a:spcPts val="1000"/>
                        </a:spcAft>
                      </a:pPr>
                      <a:r>
                        <a:rPr lang="en-US" sz="3200" dirty="0" smtClean="0">
                          <a:latin typeface="Times New Roman"/>
                          <a:ea typeface="Times New Roman"/>
                          <a:cs typeface="Times New Roman"/>
                        </a:rPr>
                        <a:t>V1</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p>
                    <a:p>
                      <a:pPr marL="0" marR="0" algn="ctr">
                        <a:lnSpc>
                          <a:spcPct val="115000"/>
                        </a:lnSpc>
                        <a:spcBef>
                          <a:spcPts val="0"/>
                        </a:spcBef>
                        <a:spcAft>
                          <a:spcPts val="1000"/>
                        </a:spcAft>
                      </a:pPr>
                      <a:r>
                        <a:rPr lang="en-US" sz="3200" dirty="0" smtClean="0">
                          <a:latin typeface="Times New Roman"/>
                          <a:ea typeface="Times New Roman"/>
                          <a:cs typeface="Times New Roman"/>
                        </a:rPr>
                        <a:t>V2</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30</a:t>
                      </a:r>
                    </a:p>
                    <a:p>
                      <a:pPr marL="0" marR="0" algn="ctr">
                        <a:lnSpc>
                          <a:spcPct val="115000"/>
                        </a:lnSpc>
                        <a:spcBef>
                          <a:spcPts val="0"/>
                        </a:spcBef>
                        <a:spcAft>
                          <a:spcPts val="1000"/>
                        </a:spcAft>
                      </a:pPr>
                      <a:r>
                        <a:rPr lang="en-US" sz="3200" dirty="0" smtClean="0">
                          <a:latin typeface="Times New Roman"/>
                          <a:ea typeface="Times New Roman"/>
                          <a:cs typeface="Times New Roman"/>
                        </a:rPr>
                        <a:t>V3</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15</a:t>
                      </a:r>
                    </a:p>
                    <a:p>
                      <a:pPr marL="0" marR="0" algn="ctr">
                        <a:lnSpc>
                          <a:spcPct val="115000"/>
                        </a:lnSpc>
                        <a:spcBef>
                          <a:spcPts val="0"/>
                        </a:spcBef>
                        <a:spcAft>
                          <a:spcPts val="1000"/>
                        </a:spcAft>
                      </a:pPr>
                      <a:r>
                        <a:rPr lang="en-US" sz="3200" dirty="0" smtClean="0">
                          <a:latin typeface="Calibri"/>
                          <a:ea typeface="Times New Roman"/>
                          <a:cs typeface="Times New Roman"/>
                        </a:rPr>
                        <a:t>V</a:t>
                      </a:r>
                      <a:r>
                        <a:rPr lang="en-US" sz="3200" dirty="0" smtClean="0">
                          <a:latin typeface="Times New Roman"/>
                          <a:ea typeface="Times New Roman"/>
                          <a:cs typeface="Times New Roman"/>
                        </a:rPr>
                        <a:t>4</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85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C6D9F1"/>
                    </a:solidFill>
                  </a:tcPr>
                </a:tc>
              </a:tr>
            </a:tbl>
          </a:graphicData>
        </a:graphic>
      </p:graphicFrame>
      <p:sp>
        <p:nvSpPr>
          <p:cNvPr id="4" name="TextBox 3"/>
          <p:cNvSpPr txBox="1"/>
          <p:nvPr/>
        </p:nvSpPr>
        <p:spPr>
          <a:xfrm>
            <a:off x="76200" y="1513582"/>
            <a:ext cx="8839200" cy="1077218"/>
          </a:xfrm>
          <a:prstGeom prst="rect">
            <a:avLst/>
          </a:prstGeom>
          <a:solidFill>
            <a:srgbClr val="00B0F0"/>
          </a:solidFill>
        </p:spPr>
        <p:txBody>
          <a:bodyPr wrap="square" rtlCol="0">
            <a:spAutoFit/>
          </a:bodyPr>
          <a:lstStyle/>
          <a:p>
            <a:r>
              <a:rPr lang="en-US" sz="3200" dirty="0" smtClean="0"/>
              <a:t>There are only five basic variables so we need another variable as a basic variables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diamond(in)">
                                      <p:cBhvr>
                                        <p:cTn id="7" dur="2000"/>
                                        <p:tgtEl>
                                          <p:spTgt spid="4">
                                            <p:bg/>
                                          </p:spTgt>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diamond(in)">
                                      <p:cBhvr>
                                        <p:cTn id="10" dur="2000"/>
                                        <p:tgtEl>
                                          <p:spTgt spid="4">
                                            <p:txEl>
                                              <p:pRg st="0" end="0"/>
                                            </p:txEl>
                                          </p:spTgt>
                                        </p:tgtEl>
                                      </p:cBhvr>
                                    </p:animEffect>
                                  </p:childTnLst>
                                </p:cTn>
                              </p:par>
                              <p:par>
                                <p:cTn id="11" presetID="29" presetClass="entr" presetSubtype="0" fill="hold"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p:cTn id="13" dur="1000" fill="hold"/>
                                        <p:tgtEl>
                                          <p:spTgt spid="4">
                                            <p:txEl>
                                              <p:pRg st="0" end="0"/>
                                            </p:txEl>
                                          </p:spTgt>
                                        </p:tgtEl>
                                        <p:attrNameLst>
                                          <p:attrName>ppt_x</p:attrName>
                                        </p:attrNameLst>
                                      </p:cBhvr>
                                      <p:tavLst>
                                        <p:tav tm="0">
                                          <p:val>
                                            <p:strVal val="#ppt_x-.2"/>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Equations</a:t>
            </a:r>
            <a:endParaRPr lang="en-US" dirty="0"/>
          </a:p>
        </p:txBody>
      </p:sp>
      <p:sp>
        <p:nvSpPr>
          <p:cNvPr id="3" name="Content Placeholder 2"/>
          <p:cNvSpPr>
            <a:spLocks noGrp="1"/>
          </p:cNvSpPr>
          <p:nvPr>
            <p:ph sz="quarter" idx="1"/>
          </p:nvPr>
        </p:nvSpPr>
        <p:spPr/>
        <p:txBody>
          <a:bodyPr/>
          <a:lstStyle/>
          <a:p>
            <a:pPr>
              <a:buNone/>
            </a:pPr>
            <a:r>
              <a:rPr lang="en-US" dirty="0" smtClean="0"/>
              <a:t>U1+V4=0			let U2=0</a:t>
            </a:r>
          </a:p>
          <a:p>
            <a:pPr>
              <a:buNone/>
            </a:pPr>
            <a:r>
              <a:rPr lang="en-US" dirty="0" smtClean="0"/>
              <a:t>U2+V3=3			U1=		V1=-5</a:t>
            </a:r>
          </a:p>
          <a:p>
            <a:pPr>
              <a:buNone/>
            </a:pPr>
            <a:r>
              <a:rPr lang="en-US" dirty="0" smtClean="0"/>
              <a:t>U3+V1=12			U2=</a:t>
            </a:r>
            <a:r>
              <a:rPr lang="en-US" dirty="0" smtClean="0">
                <a:solidFill>
                  <a:srgbClr val="FF0000"/>
                </a:solidFill>
              </a:rPr>
              <a:t>O</a:t>
            </a:r>
            <a:r>
              <a:rPr lang="en-US" dirty="0" smtClean="0"/>
              <a:t>	V2=-9</a:t>
            </a:r>
          </a:p>
          <a:p>
            <a:pPr>
              <a:buNone/>
            </a:pPr>
            <a:r>
              <a:rPr lang="en-US" dirty="0" smtClean="0"/>
              <a:t>U3+V2=8			U3=17	V3=3</a:t>
            </a:r>
          </a:p>
          <a:p>
            <a:pPr>
              <a:buNone/>
            </a:pPr>
            <a:r>
              <a:rPr lang="en-US" dirty="0" smtClean="0"/>
              <a:t>U3+V3=20					V4=</a:t>
            </a:r>
          </a:p>
        </p:txBody>
      </p:sp>
      <p:sp>
        <p:nvSpPr>
          <p:cNvPr id="4" name="TextBox 3"/>
          <p:cNvSpPr txBox="1"/>
          <p:nvPr/>
        </p:nvSpPr>
        <p:spPr>
          <a:xfrm>
            <a:off x="401595" y="2209800"/>
            <a:ext cx="8382000" cy="1569660"/>
          </a:xfrm>
          <a:prstGeom prst="rect">
            <a:avLst/>
          </a:prstGeom>
          <a:solidFill>
            <a:srgbClr val="00B0F0"/>
          </a:solidFill>
        </p:spPr>
        <p:txBody>
          <a:bodyPr wrap="square" rtlCol="0">
            <a:spAutoFit/>
          </a:bodyPr>
          <a:lstStyle/>
          <a:p>
            <a:r>
              <a:rPr lang="en-US" sz="3200" dirty="0" smtClean="0"/>
              <a:t>By using these equations when we calculate values we are unable to find the values of U1 and V4. it is due to less no of basic variables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blinds(horizontal)">
                                      <p:cBhvr>
                                        <p:cTn id="7" dur="500"/>
                                        <p:tgtEl>
                                          <p:spTgt spid="4">
                                            <p:bg/>
                                          </p:spTgt>
                                        </p:tgtEl>
                                      </p:cBhvr>
                                    </p:animEffect>
                                  </p:childTnLst>
                                </p:cTn>
                              </p:par>
                              <p:par>
                                <p:cTn id="8" presetID="3" presetClass="entr" presetSubtype="10" fill="hold" grpId="1"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blinds(horizontal)">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build="allAtOnce"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Table 4"/>
          <p:cNvGraphicFramePr>
            <a:graphicFrameLocks noGrp="1"/>
          </p:cNvGraphicFramePr>
          <p:nvPr/>
        </p:nvGraphicFramePr>
        <p:xfrm>
          <a:off x="152400" y="609600"/>
          <a:ext cx="8763000" cy="6061113"/>
        </p:xfrm>
        <a:graphic>
          <a:graphicData uri="http://schemas.openxmlformats.org/drawingml/2006/table">
            <a:tbl>
              <a:tblPr/>
              <a:tblGrid>
                <a:gridCol w="1600200"/>
                <a:gridCol w="1219200"/>
                <a:gridCol w="1143000"/>
                <a:gridCol w="1524000"/>
                <a:gridCol w="1447800"/>
                <a:gridCol w="1828800"/>
              </a:tblGrid>
              <a:tr h="625347">
                <a:tc>
                  <a:txBody>
                    <a:bodyPr/>
                    <a:lstStyle/>
                    <a:p>
                      <a:pPr marL="0" marR="0" algn="ctr">
                        <a:lnSpc>
                          <a:spcPct val="115000"/>
                        </a:lnSpc>
                        <a:spcBef>
                          <a:spcPts val="0"/>
                        </a:spcBef>
                        <a:spcAft>
                          <a:spcPts val="1000"/>
                        </a:spcAft>
                      </a:pPr>
                      <a:r>
                        <a:rPr lang="en-US" sz="2800" b="1" dirty="0">
                          <a:latin typeface="Times New Roman"/>
                          <a:ea typeface="Times New Roman"/>
                          <a:cs typeface="Times New Roman"/>
                        </a:rPr>
                        <a:t>Sources</a:t>
                      </a:r>
                      <a:endParaRPr lang="en-US" sz="28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Destination</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Capacity</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a:noFill/>
                    </a:lnT>
                    <a:lnB w="28575" cap="flat" cmpd="sng" algn="ctr">
                      <a:solidFill>
                        <a:srgbClr val="4F81BD"/>
                      </a:solidFill>
                      <a:prstDash val="solid"/>
                      <a:round/>
                      <a:headEnd type="none" w="med" len="med"/>
                      <a:tailEnd type="none" w="med" len="med"/>
                    </a:lnB>
                  </a:tcPr>
                </a:tc>
              </a:tr>
              <a:tr h="625347">
                <a:tc>
                  <a:txBody>
                    <a:bodyPr/>
                    <a:lstStyle/>
                    <a:p>
                      <a:pPr>
                        <a:lnSpc>
                          <a:spcPct val="115000"/>
                        </a:lnSpc>
                      </a:pPr>
                      <a:endParaRPr lang="en-US" sz="3200" dirty="0">
                        <a:latin typeface="Calibri"/>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D2</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rtl="0" eaLnBrk="1" latinLnBrk="0" hangingPunct="1">
                        <a:lnSpc>
                          <a:spcPct val="115000"/>
                        </a:lnSpc>
                        <a:spcBef>
                          <a:spcPts val="0"/>
                        </a:spcBef>
                        <a:spcAft>
                          <a:spcPts val="1000"/>
                        </a:spcAft>
                      </a:pPr>
                      <a:r>
                        <a:rPr kumimoji="0" lang="en-US" sz="3200" kern="1200" dirty="0" err="1" smtClean="0">
                          <a:solidFill>
                            <a:schemeClr val="tx1"/>
                          </a:solidFill>
                          <a:latin typeface="Times New Roman"/>
                          <a:ea typeface="Times New Roman"/>
                          <a:cs typeface="Times New Roman"/>
                        </a:rPr>
                        <a:t>Df</a:t>
                      </a:r>
                      <a:endParaRPr kumimoji="0" lang="en-US" sz="3200" kern="1200" dirty="0" smtClean="0">
                        <a:solidFill>
                          <a:schemeClr val="tx1"/>
                        </a:solidFill>
                        <a:latin typeface="Times New Roman"/>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nSpc>
                          <a:spcPct val="115000"/>
                        </a:lnSpc>
                      </a:pPr>
                      <a:endParaRPr lang="en-US" sz="3200" dirty="0">
                        <a:latin typeface="Calibri"/>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S1</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 </a:t>
                      </a:r>
                      <a:r>
                        <a:rPr lang="el-GR" sz="3200" b="1" dirty="0" smtClean="0">
                          <a:solidFill>
                            <a:schemeClr val="bg1"/>
                          </a:solidFill>
                        </a:rPr>
                        <a:t>ε</a:t>
                      </a:r>
                      <a:endParaRPr lang="en-US" sz="3200" dirty="0">
                        <a:solidFill>
                          <a:schemeClr val="bg1"/>
                        </a:solidFill>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0000"/>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15</a:t>
                      </a:r>
                      <a:endParaRPr lang="en-US" sz="3200" dirty="0" smtClean="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22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15</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15</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S2</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9</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0</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25</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S3</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0</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45</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855417">
                <a:tc>
                  <a:txBody>
                    <a:bodyPr/>
                    <a:lstStyle/>
                    <a:p>
                      <a:pPr marL="0" marR="0" algn="ctr">
                        <a:lnSpc>
                          <a:spcPct val="115000"/>
                        </a:lnSpc>
                        <a:spcBef>
                          <a:spcPts val="0"/>
                        </a:spcBef>
                        <a:spcAft>
                          <a:spcPts val="1000"/>
                        </a:spcAft>
                      </a:pPr>
                      <a:r>
                        <a:rPr lang="en-US" sz="2800" b="1" dirty="0">
                          <a:latin typeface="Times New Roman"/>
                          <a:ea typeface="Times New Roman"/>
                          <a:cs typeface="Times New Roman"/>
                        </a:rPr>
                        <a:t>Demand</a:t>
                      </a:r>
                      <a:endParaRPr lang="en-US" sz="2800" b="1" dirty="0">
                        <a:latin typeface="Calibri"/>
                        <a:ea typeface="Times New Roman"/>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30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15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85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C6D9F1"/>
                    </a:solidFill>
                  </a:tcPr>
                </a:tc>
              </a:tr>
            </a:tbl>
          </a:graphicData>
        </a:graphic>
      </p:graphicFrame>
      <p:sp>
        <p:nvSpPr>
          <p:cNvPr id="4" name="TextBox 3"/>
          <p:cNvSpPr txBox="1"/>
          <p:nvPr/>
        </p:nvSpPr>
        <p:spPr>
          <a:xfrm>
            <a:off x="76200" y="3734812"/>
            <a:ext cx="8839200" cy="3046988"/>
          </a:xfrm>
          <a:prstGeom prst="rect">
            <a:avLst/>
          </a:prstGeom>
          <a:solidFill>
            <a:srgbClr val="00B0F0"/>
          </a:solidFill>
        </p:spPr>
        <p:txBody>
          <a:bodyPr wrap="square" rtlCol="0">
            <a:spAutoFit/>
          </a:bodyPr>
          <a:lstStyle/>
          <a:p>
            <a:r>
              <a:rPr lang="en-US" sz="3200" dirty="0" smtClean="0"/>
              <a:t>We add epsilon which is slightly greater than 0 , this addition makes the  non basic variable as basic variable this is slightly higher than zero so it does not affect the balance. We can add  epsilon in any cell of  column of V4 or in row of U1.</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diamond(in)">
                                      <p:cBhvr>
                                        <p:cTn id="7" dur="2000"/>
                                        <p:tgtEl>
                                          <p:spTgt spid="4">
                                            <p:bg/>
                                          </p:spTgt>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diamond(in)">
                                      <p:cBhvr>
                                        <p:cTn id="10" dur="2000"/>
                                        <p:tgtEl>
                                          <p:spTgt spid="4">
                                            <p:txEl>
                                              <p:pRg st="0" end="0"/>
                                            </p:txEl>
                                          </p:spTgt>
                                        </p:tgtEl>
                                      </p:cBhvr>
                                    </p:animEffect>
                                  </p:childTnLst>
                                </p:cTn>
                              </p:par>
                              <p:par>
                                <p:cTn id="11" presetID="29" presetClass="entr" presetSubtype="0" fill="hold"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p:cTn id="13" dur="1000" fill="hold"/>
                                        <p:tgtEl>
                                          <p:spTgt spid="4">
                                            <p:txEl>
                                              <p:pRg st="0" end="0"/>
                                            </p:txEl>
                                          </p:spTgt>
                                        </p:tgtEl>
                                        <p:attrNameLst>
                                          <p:attrName>ppt_x</p:attrName>
                                        </p:attrNameLst>
                                      </p:cBhvr>
                                      <p:tavLst>
                                        <p:tav tm="0">
                                          <p:val>
                                            <p:strVal val="#ppt_x-.2"/>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Equations</a:t>
            </a:r>
            <a:endParaRPr lang="en-US" dirty="0"/>
          </a:p>
        </p:txBody>
      </p:sp>
      <p:sp>
        <p:nvSpPr>
          <p:cNvPr id="3" name="Content Placeholder 2"/>
          <p:cNvSpPr>
            <a:spLocks noGrp="1"/>
          </p:cNvSpPr>
          <p:nvPr>
            <p:ph sz="quarter" idx="1"/>
          </p:nvPr>
        </p:nvSpPr>
        <p:spPr/>
        <p:txBody>
          <a:bodyPr/>
          <a:lstStyle/>
          <a:p>
            <a:pPr>
              <a:buNone/>
            </a:pPr>
            <a:r>
              <a:rPr lang="en-US" dirty="0" smtClean="0"/>
              <a:t>Now we have another basic variable we write its equation. Addition of this new equation help us to find the values for U1 and V4</a:t>
            </a:r>
          </a:p>
          <a:p>
            <a:pPr>
              <a:buNone/>
            </a:pPr>
            <a:r>
              <a:rPr lang="en-US" dirty="0" smtClean="0"/>
              <a:t>U1+V4=0			let U2=0</a:t>
            </a:r>
          </a:p>
          <a:p>
            <a:pPr>
              <a:buNone/>
            </a:pPr>
            <a:r>
              <a:rPr lang="en-US" dirty="0" smtClean="0"/>
              <a:t>U2+V3=3			U1=</a:t>
            </a:r>
            <a:r>
              <a:rPr lang="en-US" dirty="0" smtClean="0">
                <a:solidFill>
                  <a:srgbClr val="FF0000"/>
                </a:solidFill>
              </a:rPr>
              <a:t>15</a:t>
            </a:r>
            <a:r>
              <a:rPr lang="en-US" dirty="0" smtClean="0"/>
              <a:t>	V1=-5</a:t>
            </a:r>
          </a:p>
          <a:p>
            <a:pPr>
              <a:buNone/>
            </a:pPr>
            <a:r>
              <a:rPr lang="en-US" dirty="0" smtClean="0"/>
              <a:t>U3+V1=12			U2=</a:t>
            </a:r>
            <a:r>
              <a:rPr lang="en-US" dirty="0" smtClean="0">
                <a:solidFill>
                  <a:srgbClr val="FF0000"/>
                </a:solidFill>
              </a:rPr>
              <a:t>O</a:t>
            </a:r>
            <a:r>
              <a:rPr lang="en-US" dirty="0" smtClean="0"/>
              <a:t>	V2=-9</a:t>
            </a:r>
          </a:p>
          <a:p>
            <a:pPr>
              <a:buNone/>
            </a:pPr>
            <a:r>
              <a:rPr lang="en-US" dirty="0" smtClean="0"/>
              <a:t>U3+V2=8			U3=17	V3=3</a:t>
            </a:r>
          </a:p>
          <a:p>
            <a:pPr>
              <a:buNone/>
            </a:pPr>
            <a:r>
              <a:rPr lang="en-US" dirty="0" smtClean="0"/>
              <a:t>U3+V3=20					V4=</a:t>
            </a:r>
            <a:r>
              <a:rPr lang="en-US" dirty="0" smtClean="0">
                <a:solidFill>
                  <a:srgbClr val="FF0000"/>
                </a:solidFill>
              </a:rPr>
              <a:t>-15</a:t>
            </a:r>
          </a:p>
          <a:p>
            <a:pPr>
              <a:buNone/>
            </a:pPr>
            <a:r>
              <a:rPr lang="en-US" b="1" dirty="0" smtClean="0">
                <a:solidFill>
                  <a:srgbClr val="FF0000"/>
                </a:solidFill>
              </a:rPr>
              <a:t>U1+V1=10</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Table 4"/>
          <p:cNvGraphicFramePr>
            <a:graphicFrameLocks noGrp="1"/>
          </p:cNvGraphicFramePr>
          <p:nvPr/>
        </p:nvGraphicFramePr>
        <p:xfrm>
          <a:off x="76200" y="259832"/>
          <a:ext cx="8991600" cy="6521968"/>
        </p:xfrm>
        <a:graphic>
          <a:graphicData uri="http://schemas.openxmlformats.org/drawingml/2006/table">
            <a:tbl>
              <a:tblPr/>
              <a:tblGrid>
                <a:gridCol w="1485569"/>
                <a:gridCol w="1407381"/>
                <a:gridCol w="1329193"/>
                <a:gridCol w="1407381"/>
                <a:gridCol w="1641944"/>
                <a:gridCol w="1720132"/>
              </a:tblGrid>
              <a:tr h="625347">
                <a:tc>
                  <a:txBody>
                    <a:bodyPr/>
                    <a:lstStyle/>
                    <a:p>
                      <a:pPr marL="0" marR="0" algn="ctr">
                        <a:lnSpc>
                          <a:spcPct val="115000"/>
                        </a:lnSpc>
                        <a:spcBef>
                          <a:spcPts val="0"/>
                        </a:spcBef>
                        <a:spcAft>
                          <a:spcPts val="1000"/>
                        </a:spcAft>
                      </a:pPr>
                      <a:r>
                        <a:rPr lang="en-US" sz="2800" b="1" dirty="0">
                          <a:latin typeface="Times New Roman"/>
                          <a:ea typeface="Times New Roman"/>
                          <a:cs typeface="Times New Roman"/>
                        </a:rPr>
                        <a:t>Sources</a:t>
                      </a:r>
                      <a:endParaRPr lang="en-US" sz="28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Destination</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Capacity</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a:noFill/>
                    </a:lnT>
                    <a:lnB w="28575" cap="flat" cmpd="sng" algn="ctr">
                      <a:solidFill>
                        <a:srgbClr val="4F81BD"/>
                      </a:solidFill>
                      <a:prstDash val="solid"/>
                      <a:round/>
                      <a:headEnd type="none" w="med" len="med"/>
                      <a:tailEnd type="none" w="med" len="med"/>
                    </a:lnB>
                  </a:tcPr>
                </a:tc>
              </a:tr>
              <a:tr h="625347">
                <a:tc>
                  <a:txBody>
                    <a:bodyPr/>
                    <a:lstStyle/>
                    <a:p>
                      <a:pPr>
                        <a:lnSpc>
                          <a:spcPct val="115000"/>
                        </a:lnSpc>
                      </a:pPr>
                      <a:endParaRPr lang="en-US" sz="3200" dirty="0">
                        <a:latin typeface="Calibri"/>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D2</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rtl="0" eaLnBrk="1" latinLnBrk="0" hangingPunct="1">
                        <a:lnSpc>
                          <a:spcPct val="115000"/>
                        </a:lnSpc>
                        <a:spcBef>
                          <a:spcPts val="0"/>
                        </a:spcBef>
                        <a:spcAft>
                          <a:spcPts val="1000"/>
                        </a:spcAft>
                      </a:pPr>
                      <a:r>
                        <a:rPr kumimoji="0" lang="en-US" sz="3200" kern="1200" dirty="0" err="1" smtClean="0">
                          <a:solidFill>
                            <a:schemeClr val="tx1"/>
                          </a:solidFill>
                          <a:latin typeface="Times New Roman"/>
                          <a:ea typeface="Times New Roman"/>
                          <a:cs typeface="Times New Roman"/>
                        </a:rPr>
                        <a:t>Df</a:t>
                      </a:r>
                      <a:endParaRPr kumimoji="0" lang="en-US" sz="3200" kern="1200" dirty="0" smtClean="0">
                        <a:solidFill>
                          <a:schemeClr val="tx1"/>
                        </a:solidFill>
                        <a:latin typeface="Times New Roman"/>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nSpc>
                          <a:spcPct val="115000"/>
                        </a:lnSpc>
                      </a:pPr>
                      <a:endParaRPr lang="en-US" sz="3200" dirty="0">
                        <a:latin typeface="Calibri"/>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S1</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0</a:t>
                      </a:r>
                      <a:r>
                        <a:rPr lang="el-GR" sz="3200" dirty="0" smtClean="0">
                          <a:latin typeface="Times New Roman"/>
                          <a:ea typeface="Times New Roman"/>
                          <a:cs typeface="Times New Roman"/>
                        </a:rPr>
                        <a:t>+ ε</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15</a:t>
                      </a:r>
                      <a:endParaRPr lang="en-US" sz="3200" dirty="0" smtClean="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22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15</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15</a:t>
                      </a:r>
                    </a:p>
                    <a:p>
                      <a:pPr marL="0" marR="0" algn="ctr">
                        <a:lnSpc>
                          <a:spcPct val="115000"/>
                        </a:lnSpc>
                        <a:spcBef>
                          <a:spcPts val="0"/>
                        </a:spcBef>
                        <a:spcAft>
                          <a:spcPts val="1000"/>
                        </a:spcAft>
                      </a:pPr>
                      <a:r>
                        <a:rPr lang="en-US" sz="3200" dirty="0" smtClean="0">
                          <a:latin typeface="Times New Roman"/>
                          <a:ea typeface="Times New Roman"/>
                          <a:cs typeface="Times New Roman"/>
                        </a:rPr>
                        <a:t>U1=15</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S2</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9</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0</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25</a:t>
                      </a:r>
                    </a:p>
                    <a:p>
                      <a:pPr marL="0" marR="0" algn="ctr">
                        <a:lnSpc>
                          <a:spcPct val="115000"/>
                        </a:lnSpc>
                        <a:spcBef>
                          <a:spcPts val="0"/>
                        </a:spcBef>
                        <a:spcAft>
                          <a:spcPts val="1000"/>
                        </a:spcAft>
                      </a:pPr>
                      <a:r>
                        <a:rPr lang="en-US" sz="3200" dirty="0" smtClean="0">
                          <a:latin typeface="Times New Roman"/>
                          <a:ea typeface="Times New Roman"/>
                          <a:cs typeface="Times New Roman"/>
                        </a:rPr>
                        <a:t>U2=0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S3</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0</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45</a:t>
                      </a:r>
                    </a:p>
                    <a:p>
                      <a:pPr marL="0" marR="0" algn="ctr">
                        <a:lnSpc>
                          <a:spcPct val="115000"/>
                        </a:lnSpc>
                        <a:spcBef>
                          <a:spcPts val="0"/>
                        </a:spcBef>
                        <a:spcAft>
                          <a:spcPts val="1000"/>
                        </a:spcAft>
                      </a:pPr>
                      <a:r>
                        <a:rPr lang="en-US" sz="3200" dirty="0" smtClean="0">
                          <a:latin typeface="Times New Roman"/>
                          <a:ea typeface="Times New Roman"/>
                          <a:cs typeface="Times New Roman"/>
                        </a:rPr>
                        <a:t>U3=17</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855417">
                <a:tc>
                  <a:txBody>
                    <a:bodyPr/>
                    <a:lstStyle/>
                    <a:p>
                      <a:pPr marL="0" marR="0" algn="ctr">
                        <a:lnSpc>
                          <a:spcPct val="115000"/>
                        </a:lnSpc>
                        <a:spcBef>
                          <a:spcPts val="0"/>
                        </a:spcBef>
                        <a:spcAft>
                          <a:spcPts val="1000"/>
                        </a:spcAft>
                      </a:pPr>
                      <a:r>
                        <a:rPr lang="en-US" sz="2800" b="1" dirty="0">
                          <a:latin typeface="Times New Roman"/>
                          <a:ea typeface="Times New Roman"/>
                          <a:cs typeface="Times New Roman"/>
                        </a:rPr>
                        <a:t>Demand</a:t>
                      </a:r>
                      <a:endParaRPr lang="en-US" sz="2800" b="1" dirty="0">
                        <a:latin typeface="Calibri"/>
                        <a:ea typeface="Times New Roman"/>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p>
                    <a:p>
                      <a:pPr marL="0" marR="0" algn="ctr">
                        <a:lnSpc>
                          <a:spcPct val="115000"/>
                        </a:lnSpc>
                        <a:spcBef>
                          <a:spcPts val="0"/>
                        </a:spcBef>
                        <a:spcAft>
                          <a:spcPts val="1000"/>
                        </a:spcAft>
                      </a:pPr>
                      <a:r>
                        <a:rPr lang="en-US" sz="3200" dirty="0" smtClean="0">
                          <a:latin typeface="Times New Roman"/>
                          <a:ea typeface="Times New Roman"/>
                          <a:cs typeface="Times New Roman"/>
                        </a:rPr>
                        <a:t>V1=-5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p>
                    <a:p>
                      <a:pPr marL="0" marR="0" algn="ctr">
                        <a:lnSpc>
                          <a:spcPct val="115000"/>
                        </a:lnSpc>
                        <a:spcBef>
                          <a:spcPts val="0"/>
                        </a:spcBef>
                        <a:spcAft>
                          <a:spcPts val="1000"/>
                        </a:spcAft>
                      </a:pPr>
                      <a:r>
                        <a:rPr lang="en-US" sz="3200" dirty="0" smtClean="0">
                          <a:latin typeface="Times New Roman"/>
                          <a:ea typeface="Times New Roman"/>
                          <a:cs typeface="Times New Roman"/>
                        </a:rPr>
                        <a:t>V2=-9</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30</a:t>
                      </a:r>
                    </a:p>
                    <a:p>
                      <a:pPr marL="0" marR="0" algn="ctr">
                        <a:lnSpc>
                          <a:spcPct val="115000"/>
                        </a:lnSpc>
                        <a:spcBef>
                          <a:spcPts val="0"/>
                        </a:spcBef>
                        <a:spcAft>
                          <a:spcPts val="1000"/>
                        </a:spcAft>
                      </a:pPr>
                      <a:r>
                        <a:rPr lang="en-US" sz="3200" dirty="0" smtClean="0">
                          <a:latin typeface="Times New Roman"/>
                          <a:ea typeface="Times New Roman"/>
                          <a:cs typeface="Times New Roman"/>
                        </a:rPr>
                        <a:t>V3=3</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15</a:t>
                      </a:r>
                    </a:p>
                    <a:p>
                      <a:pPr marL="0" marR="0" algn="ctr">
                        <a:lnSpc>
                          <a:spcPct val="115000"/>
                        </a:lnSpc>
                        <a:spcBef>
                          <a:spcPts val="0"/>
                        </a:spcBef>
                        <a:spcAft>
                          <a:spcPts val="1000"/>
                        </a:spcAft>
                      </a:pPr>
                      <a:r>
                        <a:rPr lang="en-US" sz="3200" dirty="0" smtClean="0">
                          <a:latin typeface="Calibri"/>
                          <a:ea typeface="Times New Roman"/>
                          <a:cs typeface="Times New Roman"/>
                        </a:rPr>
                        <a:t>V4=-15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85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C6D9F1"/>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7772400" cy="1470025"/>
          </a:xfrm>
          <a:solidFill>
            <a:schemeClr val="accent4">
              <a:lumMod val="40000"/>
              <a:lumOff val="60000"/>
            </a:schemeClr>
          </a:solidFill>
        </p:spPr>
        <p:style>
          <a:lnRef idx="1">
            <a:schemeClr val="accent5"/>
          </a:lnRef>
          <a:fillRef idx="2">
            <a:schemeClr val="accent5"/>
          </a:fillRef>
          <a:effectRef idx="1">
            <a:schemeClr val="accent5"/>
          </a:effectRef>
          <a:fontRef idx="minor">
            <a:schemeClr val="dk1"/>
          </a:fontRef>
        </p:style>
        <p:txBody>
          <a:bodyPr>
            <a:normAutofit/>
          </a:bodyPr>
          <a:lstStyle/>
          <a:p>
            <a:r>
              <a:rPr lang="en-US" sz="4000" b="1" dirty="0" smtClean="0">
                <a:latin typeface="Times New Roman" pitchFamily="18" charset="0"/>
                <a:cs typeface="Times New Roman" pitchFamily="18" charset="0"/>
              </a:rPr>
              <a:t>RECAP</a:t>
            </a:r>
            <a:endParaRPr lang="en-US" sz="4000" b="1" dirty="0">
              <a:latin typeface="Times New Roman" pitchFamily="18" charset="0"/>
              <a:cs typeface="Times New Roman" pitchFamily="18" charset="0"/>
            </a:endParaRPr>
          </a:p>
        </p:txBody>
      </p:sp>
      <p:sp>
        <p:nvSpPr>
          <p:cNvPr id="3" name="Subtitle 2"/>
          <p:cNvSpPr>
            <a:spLocks noGrp="1"/>
          </p:cNvSpPr>
          <p:nvPr>
            <p:ph type="subTitle" idx="1"/>
          </p:nvPr>
        </p:nvSpPr>
        <p:spPr>
          <a:xfrm>
            <a:off x="381000" y="2667000"/>
            <a:ext cx="8001000" cy="3733800"/>
          </a:xfrm>
        </p:spPr>
        <p:txBody>
          <a:bodyPr>
            <a:normAutofit/>
          </a:bodyPr>
          <a:lstStyle/>
          <a:p>
            <a:pPr lvl="1" algn="l">
              <a:buFont typeface="Wingdings" pitchFamily="2" charset="2"/>
              <a:buChar char="q"/>
            </a:pPr>
            <a:r>
              <a:rPr lang="en-US" sz="3200" b="1" dirty="0" smtClean="0">
                <a:solidFill>
                  <a:schemeClr val="tx1"/>
                </a:solidFill>
                <a:latin typeface="Times New Roman" pitchFamily="18" charset="0"/>
                <a:cs typeface="Times New Roman" pitchFamily="18" charset="0"/>
              </a:rPr>
              <a:t> </a:t>
            </a:r>
            <a:r>
              <a:rPr lang="en-US" sz="3200" b="1" dirty="0">
                <a:solidFill>
                  <a:schemeClr val="tx1"/>
                </a:solidFill>
                <a:latin typeface="Times New Roman" pitchFamily="18" charset="0"/>
                <a:cs typeface="Times New Roman" pitchFamily="18" charset="0"/>
              </a:rPr>
              <a:t>T</a:t>
            </a:r>
            <a:r>
              <a:rPr lang="en-US" sz="3200" b="1" dirty="0" smtClean="0">
                <a:solidFill>
                  <a:schemeClr val="tx1"/>
                </a:solidFill>
                <a:latin typeface="Times New Roman" pitchFamily="18" charset="0"/>
                <a:cs typeface="Times New Roman" pitchFamily="18" charset="0"/>
              </a:rPr>
              <a:t>ransportation model </a:t>
            </a:r>
          </a:p>
          <a:p>
            <a:pPr lvl="1" algn="l">
              <a:buFont typeface="Wingdings" pitchFamily="2" charset="2"/>
              <a:buChar char="q"/>
            </a:pPr>
            <a:r>
              <a:rPr lang="en-US" sz="3200" b="1" dirty="0">
                <a:solidFill>
                  <a:schemeClr val="tx1"/>
                </a:solidFill>
                <a:latin typeface="Times New Roman" pitchFamily="18" charset="0"/>
                <a:cs typeface="Times New Roman" pitchFamily="18" charset="0"/>
              </a:rPr>
              <a:t> </a:t>
            </a:r>
            <a:r>
              <a:rPr lang="en-US" sz="3200" b="1" dirty="0" smtClean="0">
                <a:solidFill>
                  <a:schemeClr val="tx1"/>
                </a:solidFill>
                <a:latin typeface="Times New Roman" pitchFamily="18" charset="0"/>
                <a:cs typeface="Times New Roman" pitchFamily="18" charset="0"/>
              </a:rPr>
              <a:t>Illustration (Demand = Supply)</a:t>
            </a:r>
          </a:p>
          <a:p>
            <a:pPr lvl="1" algn="l">
              <a:buFont typeface="Wingdings" pitchFamily="2" charset="2"/>
              <a:buChar char="q"/>
            </a:pPr>
            <a:r>
              <a:rPr lang="en-US" sz="3200" b="1" dirty="0" smtClean="0">
                <a:solidFill>
                  <a:schemeClr val="tx1"/>
                </a:solidFill>
                <a:latin typeface="Times New Roman" pitchFamily="18" charset="0"/>
                <a:cs typeface="Times New Roman" pitchFamily="18" charset="0"/>
              </a:rPr>
              <a:t> Optimal Solution</a:t>
            </a:r>
          </a:p>
          <a:p>
            <a:pPr marL="914400" lvl="1" indent="-457200" algn="l">
              <a:buFont typeface="Wingdings" pitchFamily="2" charset="2"/>
              <a:buChar char="Ø"/>
            </a:pPr>
            <a:r>
              <a:rPr lang="en-US" sz="3200" b="1" dirty="0" smtClean="0">
                <a:solidFill>
                  <a:schemeClr val="tx1"/>
                </a:solidFill>
                <a:latin typeface="Times New Roman" pitchFamily="18" charset="0"/>
                <a:cs typeface="Times New Roman" pitchFamily="18" charset="0"/>
              </a:rPr>
              <a:t>Stepping Stone Method</a:t>
            </a:r>
          </a:p>
          <a:p>
            <a:pPr marL="914400" lvl="1" indent="-457200" algn="l">
              <a:buFont typeface="Wingdings" pitchFamily="2" charset="2"/>
              <a:buChar char="Ø"/>
            </a:pPr>
            <a:r>
              <a:rPr lang="en-US" sz="3200" b="1" dirty="0" err="1" smtClean="0">
                <a:solidFill>
                  <a:schemeClr val="tx1"/>
                </a:solidFill>
                <a:latin typeface="Times New Roman" pitchFamily="18" charset="0"/>
                <a:cs typeface="Times New Roman" pitchFamily="18" charset="0"/>
              </a:rPr>
              <a:t>Modi</a:t>
            </a:r>
            <a:r>
              <a:rPr lang="en-US" sz="3200" b="1" dirty="0" smtClean="0">
                <a:solidFill>
                  <a:schemeClr val="tx1"/>
                </a:solidFill>
                <a:latin typeface="Times New Roman" pitchFamily="18" charset="0"/>
                <a:cs typeface="Times New Roman" pitchFamily="18" charset="0"/>
              </a:rPr>
              <a:t> Method</a:t>
            </a:r>
          </a:p>
          <a:p>
            <a:pPr lvl="1" algn="l">
              <a:buFont typeface="Wingdings" pitchFamily="2" charset="2"/>
              <a:buChar char="q"/>
            </a:pPr>
            <a:endParaRPr lang="en-US" b="1" dirty="0" smtClean="0">
              <a:latin typeface="Times New Roman" pitchFamily="18" charset="0"/>
              <a:cs typeface="Times New Roman" pitchFamily="18" charset="0"/>
            </a:endParaRPr>
          </a:p>
          <a:p>
            <a:pPr lvl="1" algn="l">
              <a:buFont typeface="Wingdings" pitchFamily="2" charset="2"/>
              <a:buChar char="q"/>
            </a:pPr>
            <a:endParaRPr lang="en-US" b="1" dirty="0" smtClean="0">
              <a:latin typeface="Times New Roman" pitchFamily="18" charset="0"/>
              <a:cs typeface="Times New Roman" pitchFamily="18" charset="0"/>
            </a:endParaRPr>
          </a:p>
          <a:p>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xmlns="" val="113546567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Table 4"/>
          <p:cNvGraphicFramePr>
            <a:graphicFrameLocks noGrp="1"/>
          </p:cNvGraphicFramePr>
          <p:nvPr/>
        </p:nvGraphicFramePr>
        <p:xfrm>
          <a:off x="76200" y="259832"/>
          <a:ext cx="8991600" cy="6521968"/>
        </p:xfrm>
        <a:graphic>
          <a:graphicData uri="http://schemas.openxmlformats.org/drawingml/2006/table">
            <a:tbl>
              <a:tblPr/>
              <a:tblGrid>
                <a:gridCol w="1485569"/>
                <a:gridCol w="1407381"/>
                <a:gridCol w="1329193"/>
                <a:gridCol w="1407381"/>
                <a:gridCol w="1641944"/>
                <a:gridCol w="1720132"/>
              </a:tblGrid>
              <a:tr h="625347">
                <a:tc>
                  <a:txBody>
                    <a:bodyPr/>
                    <a:lstStyle/>
                    <a:p>
                      <a:pPr marL="0" marR="0" algn="ctr">
                        <a:lnSpc>
                          <a:spcPct val="115000"/>
                        </a:lnSpc>
                        <a:spcBef>
                          <a:spcPts val="0"/>
                        </a:spcBef>
                        <a:spcAft>
                          <a:spcPts val="1000"/>
                        </a:spcAft>
                      </a:pPr>
                      <a:r>
                        <a:rPr lang="en-US" sz="2800" b="1" dirty="0">
                          <a:latin typeface="Times New Roman"/>
                          <a:ea typeface="Times New Roman"/>
                          <a:cs typeface="Times New Roman"/>
                        </a:rPr>
                        <a:t>Sources</a:t>
                      </a:r>
                      <a:endParaRPr lang="en-US" sz="28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Destination</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Capacity</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a:noFill/>
                    </a:lnT>
                    <a:lnB w="28575" cap="flat" cmpd="sng" algn="ctr">
                      <a:solidFill>
                        <a:srgbClr val="4F81BD"/>
                      </a:solidFill>
                      <a:prstDash val="solid"/>
                      <a:round/>
                      <a:headEnd type="none" w="med" len="med"/>
                      <a:tailEnd type="none" w="med" len="med"/>
                    </a:lnB>
                  </a:tcPr>
                </a:tc>
              </a:tr>
              <a:tr h="625347">
                <a:tc>
                  <a:txBody>
                    <a:bodyPr/>
                    <a:lstStyle/>
                    <a:p>
                      <a:pPr>
                        <a:lnSpc>
                          <a:spcPct val="115000"/>
                        </a:lnSpc>
                      </a:pPr>
                      <a:endParaRPr lang="en-US" sz="3200" dirty="0">
                        <a:latin typeface="Calibri"/>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D2</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rtl="0" eaLnBrk="1" latinLnBrk="0" hangingPunct="1">
                        <a:lnSpc>
                          <a:spcPct val="115000"/>
                        </a:lnSpc>
                        <a:spcBef>
                          <a:spcPts val="0"/>
                        </a:spcBef>
                        <a:spcAft>
                          <a:spcPts val="1000"/>
                        </a:spcAft>
                      </a:pPr>
                      <a:r>
                        <a:rPr kumimoji="0" lang="en-US" sz="3200" kern="1200" dirty="0" err="1" smtClean="0">
                          <a:solidFill>
                            <a:schemeClr val="tx1"/>
                          </a:solidFill>
                          <a:latin typeface="Times New Roman"/>
                          <a:ea typeface="Times New Roman"/>
                          <a:cs typeface="Times New Roman"/>
                        </a:rPr>
                        <a:t>Df</a:t>
                      </a:r>
                      <a:endParaRPr kumimoji="0" lang="en-US" sz="3200" kern="1200" dirty="0" smtClean="0">
                        <a:solidFill>
                          <a:schemeClr val="tx1"/>
                        </a:solidFill>
                        <a:latin typeface="Times New Roman"/>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nSpc>
                          <a:spcPct val="115000"/>
                        </a:lnSpc>
                      </a:pPr>
                      <a:endParaRPr lang="en-US" sz="3200" dirty="0">
                        <a:latin typeface="Calibri"/>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S1</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0 </a:t>
                      </a:r>
                      <a:r>
                        <a:rPr lang="en-US" sz="3200" dirty="0" smtClean="0">
                          <a:latin typeface="Times New Roman"/>
                          <a:ea typeface="Times New Roman"/>
                          <a:cs typeface="Times New Roman"/>
                        </a:rPr>
                        <a:t>     10</a:t>
                      </a:r>
                      <a:endParaRPr lang="en-US" sz="3200" dirty="0">
                        <a:latin typeface="Calibri"/>
                        <a:ea typeface="Times New Roman"/>
                        <a:cs typeface="Times New Roman"/>
                      </a:endParaRP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0</a:t>
                      </a:r>
                      <a:r>
                        <a:rPr lang="el-GR" sz="3200" dirty="0" smtClean="0">
                          <a:latin typeface="Times New Roman"/>
                          <a:ea typeface="Times New Roman"/>
                          <a:cs typeface="Times New Roman"/>
                        </a:rPr>
                        <a:t>+ ε</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15</a:t>
                      </a:r>
                      <a:endParaRPr lang="en-US" sz="3200" dirty="0" smtClean="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-4     </a:t>
                      </a:r>
                      <a:r>
                        <a:rPr lang="en-US" sz="3200" dirty="0" smtClean="0">
                          <a:latin typeface="Times New Roman"/>
                          <a:ea typeface="Times New Roman"/>
                          <a:cs typeface="Times New Roman"/>
                        </a:rPr>
                        <a:t>22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15</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15</a:t>
                      </a:r>
                    </a:p>
                    <a:p>
                      <a:pPr marL="0" marR="0" algn="ctr">
                        <a:lnSpc>
                          <a:spcPct val="115000"/>
                        </a:lnSpc>
                        <a:spcBef>
                          <a:spcPts val="0"/>
                        </a:spcBef>
                        <a:spcAft>
                          <a:spcPts val="1000"/>
                        </a:spcAft>
                      </a:pPr>
                      <a:r>
                        <a:rPr lang="en-US" sz="3200" dirty="0" smtClean="0">
                          <a:latin typeface="Times New Roman"/>
                          <a:ea typeface="Times New Roman"/>
                          <a:cs typeface="Times New Roman"/>
                        </a:rPr>
                        <a:t>U1=15</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S2</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9</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0</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25</a:t>
                      </a:r>
                    </a:p>
                    <a:p>
                      <a:pPr marL="0" marR="0" algn="ctr">
                        <a:lnSpc>
                          <a:spcPct val="115000"/>
                        </a:lnSpc>
                        <a:spcBef>
                          <a:spcPts val="0"/>
                        </a:spcBef>
                        <a:spcAft>
                          <a:spcPts val="1000"/>
                        </a:spcAft>
                      </a:pPr>
                      <a:r>
                        <a:rPr lang="en-US" sz="3200" dirty="0" smtClean="0">
                          <a:latin typeface="Times New Roman"/>
                          <a:ea typeface="Times New Roman"/>
                          <a:cs typeface="Times New Roman"/>
                        </a:rPr>
                        <a:t>U2=0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S3</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0</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45</a:t>
                      </a:r>
                    </a:p>
                    <a:p>
                      <a:pPr marL="0" marR="0" algn="ctr">
                        <a:lnSpc>
                          <a:spcPct val="115000"/>
                        </a:lnSpc>
                        <a:spcBef>
                          <a:spcPts val="0"/>
                        </a:spcBef>
                        <a:spcAft>
                          <a:spcPts val="1000"/>
                        </a:spcAft>
                      </a:pPr>
                      <a:r>
                        <a:rPr lang="en-US" sz="3200" dirty="0" smtClean="0">
                          <a:latin typeface="Times New Roman"/>
                          <a:ea typeface="Times New Roman"/>
                          <a:cs typeface="Times New Roman"/>
                        </a:rPr>
                        <a:t>U3=17</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855417">
                <a:tc>
                  <a:txBody>
                    <a:bodyPr/>
                    <a:lstStyle/>
                    <a:p>
                      <a:pPr marL="0" marR="0" algn="ctr">
                        <a:lnSpc>
                          <a:spcPct val="115000"/>
                        </a:lnSpc>
                        <a:spcBef>
                          <a:spcPts val="0"/>
                        </a:spcBef>
                        <a:spcAft>
                          <a:spcPts val="1000"/>
                        </a:spcAft>
                      </a:pPr>
                      <a:r>
                        <a:rPr lang="en-US" sz="2800" b="1" dirty="0">
                          <a:latin typeface="Times New Roman"/>
                          <a:ea typeface="Times New Roman"/>
                          <a:cs typeface="Times New Roman"/>
                        </a:rPr>
                        <a:t>Demand</a:t>
                      </a:r>
                      <a:endParaRPr lang="en-US" sz="2800" b="1" dirty="0">
                        <a:latin typeface="Calibri"/>
                        <a:ea typeface="Times New Roman"/>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p>
                    <a:p>
                      <a:pPr marL="0" marR="0" algn="ctr">
                        <a:lnSpc>
                          <a:spcPct val="115000"/>
                        </a:lnSpc>
                        <a:spcBef>
                          <a:spcPts val="0"/>
                        </a:spcBef>
                        <a:spcAft>
                          <a:spcPts val="1000"/>
                        </a:spcAft>
                      </a:pPr>
                      <a:r>
                        <a:rPr lang="en-US" sz="3200" dirty="0" smtClean="0">
                          <a:latin typeface="Times New Roman"/>
                          <a:ea typeface="Times New Roman"/>
                          <a:cs typeface="Times New Roman"/>
                        </a:rPr>
                        <a:t>V1=-5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p>
                    <a:p>
                      <a:pPr marL="0" marR="0" algn="ctr">
                        <a:lnSpc>
                          <a:spcPct val="115000"/>
                        </a:lnSpc>
                        <a:spcBef>
                          <a:spcPts val="0"/>
                        </a:spcBef>
                        <a:spcAft>
                          <a:spcPts val="1000"/>
                        </a:spcAft>
                      </a:pPr>
                      <a:r>
                        <a:rPr lang="en-US" sz="3200" dirty="0" smtClean="0">
                          <a:latin typeface="Times New Roman"/>
                          <a:ea typeface="Times New Roman"/>
                          <a:cs typeface="Times New Roman"/>
                        </a:rPr>
                        <a:t>V2=-9</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30</a:t>
                      </a:r>
                    </a:p>
                    <a:p>
                      <a:pPr marL="0" marR="0" algn="ctr">
                        <a:lnSpc>
                          <a:spcPct val="115000"/>
                        </a:lnSpc>
                        <a:spcBef>
                          <a:spcPts val="0"/>
                        </a:spcBef>
                        <a:spcAft>
                          <a:spcPts val="1000"/>
                        </a:spcAft>
                      </a:pPr>
                      <a:r>
                        <a:rPr lang="en-US" sz="3200" dirty="0" smtClean="0">
                          <a:latin typeface="Times New Roman"/>
                          <a:ea typeface="Times New Roman"/>
                          <a:cs typeface="Times New Roman"/>
                        </a:rPr>
                        <a:t>V3=3</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15</a:t>
                      </a:r>
                    </a:p>
                    <a:p>
                      <a:pPr marL="0" marR="0" algn="ctr">
                        <a:lnSpc>
                          <a:spcPct val="115000"/>
                        </a:lnSpc>
                        <a:spcBef>
                          <a:spcPts val="0"/>
                        </a:spcBef>
                        <a:spcAft>
                          <a:spcPts val="1000"/>
                        </a:spcAft>
                      </a:pPr>
                      <a:r>
                        <a:rPr lang="en-US" sz="3200" dirty="0" smtClean="0">
                          <a:latin typeface="Calibri"/>
                          <a:ea typeface="Times New Roman"/>
                          <a:cs typeface="Times New Roman"/>
                        </a:rPr>
                        <a:t>V4=-15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85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C6D9F1"/>
                    </a:solidFill>
                  </a:tcPr>
                </a:tc>
              </a:tr>
            </a:tbl>
          </a:graphicData>
        </a:graphic>
      </p:graphicFrame>
      <p:sp>
        <p:nvSpPr>
          <p:cNvPr id="10" name="TextBox 9"/>
          <p:cNvSpPr txBox="1"/>
          <p:nvPr/>
        </p:nvSpPr>
        <p:spPr>
          <a:xfrm>
            <a:off x="4191000" y="1524000"/>
            <a:ext cx="3657600" cy="3539430"/>
          </a:xfrm>
          <a:prstGeom prst="rect">
            <a:avLst/>
          </a:prstGeom>
          <a:solidFill>
            <a:srgbClr val="FFFF00"/>
          </a:solidFill>
        </p:spPr>
        <p:txBody>
          <a:bodyPr wrap="square" rtlCol="0">
            <a:spAutoFit/>
          </a:bodyPr>
          <a:lstStyle/>
          <a:p>
            <a:r>
              <a:rPr lang="en-US" sz="2800" dirty="0" smtClean="0"/>
              <a:t>Shadow cost of S1D1</a:t>
            </a:r>
          </a:p>
          <a:p>
            <a:r>
              <a:rPr lang="en-US" sz="2800" b="1" dirty="0" err="1" smtClean="0"/>
              <a:t>V</a:t>
            </a:r>
            <a:r>
              <a:rPr lang="en-US" sz="2800" dirty="0" err="1" smtClean="0"/>
              <a:t>ij</a:t>
            </a:r>
            <a:r>
              <a:rPr lang="en-US" sz="2800" dirty="0" smtClean="0"/>
              <a:t> = (</a:t>
            </a:r>
            <a:r>
              <a:rPr lang="en-US" sz="2800" dirty="0" err="1" smtClean="0"/>
              <a:t>Ui</a:t>
            </a:r>
            <a:r>
              <a:rPr lang="en-US" sz="2800" dirty="0" smtClean="0"/>
              <a:t> + </a:t>
            </a:r>
            <a:r>
              <a:rPr lang="en-US" sz="2800" dirty="0" err="1" smtClean="0"/>
              <a:t>Vj</a:t>
            </a:r>
            <a:r>
              <a:rPr lang="en-US" sz="2800" dirty="0" smtClean="0"/>
              <a:t>) –</a:t>
            </a:r>
            <a:r>
              <a:rPr lang="en-US" sz="2800" dirty="0" err="1" smtClean="0"/>
              <a:t>Cij</a:t>
            </a:r>
            <a:endParaRPr lang="en-US" sz="2800" dirty="0" smtClean="0"/>
          </a:p>
          <a:p>
            <a:r>
              <a:rPr lang="en-US" sz="2800" b="1" dirty="0" smtClean="0"/>
              <a:t>V</a:t>
            </a:r>
            <a:r>
              <a:rPr lang="en-US" sz="2800" dirty="0" smtClean="0"/>
              <a:t>11 = (U1 + V1) –C11</a:t>
            </a:r>
          </a:p>
          <a:p>
            <a:r>
              <a:rPr lang="en-US" sz="2800" dirty="0" smtClean="0"/>
              <a:t>	=(15-5)	-10</a:t>
            </a:r>
          </a:p>
          <a:p>
            <a:r>
              <a:rPr lang="en-US" sz="2800" dirty="0" smtClean="0"/>
              <a:t>	=0</a:t>
            </a:r>
          </a:p>
          <a:p>
            <a:r>
              <a:rPr lang="en-US" sz="2800" dirty="0" smtClean="0"/>
              <a:t>ZERO shadow cost indicates that it is a basic variable</a:t>
            </a:r>
          </a:p>
        </p:txBody>
      </p:sp>
      <p:cxnSp>
        <p:nvCxnSpPr>
          <p:cNvPr id="11" name="Straight Arrow Connector 10"/>
          <p:cNvCxnSpPr/>
          <p:nvPr/>
        </p:nvCxnSpPr>
        <p:spPr>
          <a:xfrm rot="10800000">
            <a:off x="2209801" y="2133600"/>
            <a:ext cx="16764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81000" y="2819400"/>
            <a:ext cx="3733800" cy="2246769"/>
          </a:xfrm>
          <a:prstGeom prst="rect">
            <a:avLst/>
          </a:prstGeom>
          <a:solidFill>
            <a:srgbClr val="FFFF00"/>
          </a:solidFill>
        </p:spPr>
        <p:txBody>
          <a:bodyPr wrap="square" rtlCol="0">
            <a:spAutoFit/>
          </a:bodyPr>
          <a:lstStyle/>
          <a:p>
            <a:r>
              <a:rPr lang="en-US" sz="2800" dirty="0" smtClean="0"/>
              <a:t>Shadow cost of S1D3</a:t>
            </a:r>
          </a:p>
          <a:p>
            <a:r>
              <a:rPr lang="en-US" sz="2800" b="1" dirty="0" err="1" smtClean="0"/>
              <a:t>V</a:t>
            </a:r>
            <a:r>
              <a:rPr lang="en-US" sz="2800" dirty="0" err="1" smtClean="0"/>
              <a:t>ij</a:t>
            </a:r>
            <a:r>
              <a:rPr lang="en-US" sz="2800" dirty="0" smtClean="0"/>
              <a:t> = (</a:t>
            </a:r>
            <a:r>
              <a:rPr lang="en-US" sz="2800" dirty="0" err="1" smtClean="0"/>
              <a:t>Ui</a:t>
            </a:r>
            <a:r>
              <a:rPr lang="en-US" sz="2800" dirty="0" smtClean="0"/>
              <a:t> + </a:t>
            </a:r>
            <a:r>
              <a:rPr lang="en-US" sz="2800" dirty="0" err="1" smtClean="0"/>
              <a:t>Vj</a:t>
            </a:r>
            <a:r>
              <a:rPr lang="en-US" sz="2800" dirty="0" smtClean="0"/>
              <a:t>) –</a:t>
            </a:r>
            <a:r>
              <a:rPr lang="en-US" sz="2800" dirty="0" err="1" smtClean="0"/>
              <a:t>Cij</a:t>
            </a:r>
            <a:endParaRPr lang="en-US" sz="2800" dirty="0" smtClean="0"/>
          </a:p>
          <a:p>
            <a:r>
              <a:rPr lang="en-US" sz="2800" b="1" dirty="0" smtClean="0"/>
              <a:t>V</a:t>
            </a:r>
            <a:r>
              <a:rPr lang="en-US" sz="2800" dirty="0" smtClean="0"/>
              <a:t>13 = (U1 + V3) –C13</a:t>
            </a:r>
          </a:p>
          <a:p>
            <a:r>
              <a:rPr lang="en-US" sz="2800" dirty="0" smtClean="0"/>
              <a:t>	=(15+3)	-22</a:t>
            </a:r>
          </a:p>
          <a:p>
            <a:r>
              <a:rPr lang="en-US" sz="2800" dirty="0" smtClean="0"/>
              <a:t>	=-4</a:t>
            </a:r>
          </a:p>
        </p:txBody>
      </p:sp>
      <p:cxnSp>
        <p:nvCxnSpPr>
          <p:cNvPr id="14" name="Straight Arrow Connector 13"/>
          <p:cNvCxnSpPr/>
          <p:nvPr/>
        </p:nvCxnSpPr>
        <p:spPr>
          <a:xfrm rot="5400000" flipH="1" flipV="1">
            <a:off x="3390900" y="2171700"/>
            <a:ext cx="13716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57200" y="1828800"/>
            <a:ext cx="8305800" cy="1077218"/>
          </a:xfrm>
          <a:prstGeom prst="rect">
            <a:avLst/>
          </a:prstGeom>
          <a:solidFill>
            <a:schemeClr val="accent2">
              <a:lumMod val="60000"/>
              <a:lumOff val="40000"/>
            </a:schemeClr>
          </a:solidFill>
        </p:spPr>
        <p:txBody>
          <a:bodyPr wrap="square" rtlCol="0">
            <a:spAutoFit/>
          </a:bodyPr>
          <a:lstStyle/>
          <a:p>
            <a:r>
              <a:rPr lang="en-US" sz="3200" b="1" dirty="0" smtClean="0"/>
              <a:t>In this way we calculate the shadow cost of all the cells</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par>
                                <p:cTn id="8" presetID="3" presetClass="entr" presetSubtype="1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linds(horizontal)">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xit" presetSubtype="16" fill="hold" grpId="1" nodeType="clickEffect">
                                  <p:stCondLst>
                                    <p:cond delay="0"/>
                                  </p:stCondLst>
                                  <p:childTnLst>
                                    <p:animEffect transition="out" filter="diamond(in)">
                                      <p:cBhvr>
                                        <p:cTn id="14" dur="2000"/>
                                        <p:tgtEl>
                                          <p:spTgt spid="10"/>
                                        </p:tgtEl>
                                      </p:cBhvr>
                                    </p:animEffect>
                                    <p:set>
                                      <p:cBhvr>
                                        <p:cTn id="15" dur="1" fill="hold">
                                          <p:stCondLst>
                                            <p:cond delay="1999"/>
                                          </p:stCondLst>
                                        </p:cTn>
                                        <p:tgtEl>
                                          <p:spTgt spid="10"/>
                                        </p:tgtEl>
                                        <p:attrNameLst>
                                          <p:attrName>style.visibility</p:attrName>
                                        </p:attrNameLst>
                                      </p:cBhvr>
                                      <p:to>
                                        <p:strVal val="hidden"/>
                                      </p:to>
                                    </p:set>
                                  </p:childTnLst>
                                </p:cTn>
                              </p:par>
                            </p:childTnLst>
                          </p:cTn>
                        </p:par>
                        <p:par>
                          <p:cTn id="16" fill="hold">
                            <p:stCondLst>
                              <p:cond delay="2000"/>
                            </p:stCondLst>
                            <p:childTnLst>
                              <p:par>
                                <p:cTn id="17" presetID="4" presetClass="exit" presetSubtype="16" fill="hold" nodeType="afterEffect">
                                  <p:stCondLst>
                                    <p:cond delay="0"/>
                                  </p:stCondLst>
                                  <p:childTnLst>
                                    <p:animEffect transition="out" filter="box(in)">
                                      <p:cBhvr>
                                        <p:cTn id="18" dur="500"/>
                                        <p:tgtEl>
                                          <p:spTgt spid="11"/>
                                        </p:tgtEl>
                                      </p:cBhvr>
                                    </p:animEffect>
                                    <p:set>
                                      <p:cBhvr>
                                        <p:cTn id="19" dur="1" fill="hold">
                                          <p:stCondLst>
                                            <p:cond delay="499"/>
                                          </p:stCondLst>
                                        </p:cTn>
                                        <p:tgtEl>
                                          <p:spTgt spid="11"/>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randombar(horizontal)">
                                      <p:cBhvr>
                                        <p:cTn id="24" dur="500"/>
                                        <p:tgtEl>
                                          <p:spTgt spid="12"/>
                                        </p:tgtEl>
                                      </p:cBhvr>
                                    </p:animEffect>
                                  </p:childTnLst>
                                </p:cTn>
                              </p:par>
                              <p:par>
                                <p:cTn id="25" presetID="3" presetClass="entr" presetSubtype="1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linds(horizontal)">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xit" presetSubtype="16" fill="hold" grpId="1" nodeType="clickEffect">
                                  <p:stCondLst>
                                    <p:cond delay="0"/>
                                  </p:stCondLst>
                                  <p:childTnLst>
                                    <p:animEffect transition="out" filter="diamond(in)">
                                      <p:cBhvr>
                                        <p:cTn id="31" dur="2000"/>
                                        <p:tgtEl>
                                          <p:spTgt spid="12"/>
                                        </p:tgtEl>
                                      </p:cBhvr>
                                    </p:animEffect>
                                    <p:set>
                                      <p:cBhvr>
                                        <p:cTn id="32" dur="1" fill="hold">
                                          <p:stCondLst>
                                            <p:cond delay="1999"/>
                                          </p:stCondLst>
                                        </p:cTn>
                                        <p:tgtEl>
                                          <p:spTgt spid="12"/>
                                        </p:tgtEl>
                                        <p:attrNameLst>
                                          <p:attrName>style.visibility</p:attrName>
                                        </p:attrNameLst>
                                      </p:cBhvr>
                                      <p:to>
                                        <p:strVal val="hidden"/>
                                      </p:to>
                                    </p:set>
                                  </p:childTnLst>
                                </p:cTn>
                              </p:par>
                            </p:childTnLst>
                          </p:cTn>
                        </p:par>
                        <p:par>
                          <p:cTn id="33" fill="hold">
                            <p:stCondLst>
                              <p:cond delay="2000"/>
                            </p:stCondLst>
                            <p:childTnLst>
                              <p:par>
                                <p:cTn id="34" presetID="8" presetClass="exit" presetSubtype="16" fill="hold" nodeType="afterEffect">
                                  <p:stCondLst>
                                    <p:cond delay="0"/>
                                  </p:stCondLst>
                                  <p:childTnLst>
                                    <p:animEffect transition="out" filter="diamond(in)">
                                      <p:cBhvr>
                                        <p:cTn id="35" dur="2000"/>
                                        <p:tgtEl>
                                          <p:spTgt spid="14"/>
                                        </p:tgtEl>
                                      </p:cBhvr>
                                    </p:animEffect>
                                    <p:set>
                                      <p:cBhvr>
                                        <p:cTn id="36" dur="1" fill="hold">
                                          <p:stCondLst>
                                            <p:cond delay="1999"/>
                                          </p:stCondLst>
                                        </p:cTn>
                                        <p:tgtEl>
                                          <p:spTgt spid="14"/>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37"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1000"/>
                                        <p:tgtEl>
                                          <p:spTgt spid="15"/>
                                        </p:tgtEl>
                                      </p:cBhvr>
                                    </p:animEffect>
                                    <p:anim calcmode="lin" valueType="num">
                                      <p:cBhvr>
                                        <p:cTn id="42" dur="1000" fill="hold"/>
                                        <p:tgtEl>
                                          <p:spTgt spid="15"/>
                                        </p:tgtEl>
                                        <p:attrNameLst>
                                          <p:attrName>ppt_x</p:attrName>
                                        </p:attrNameLst>
                                      </p:cBhvr>
                                      <p:tavLst>
                                        <p:tav tm="0">
                                          <p:val>
                                            <p:strVal val="#ppt_x"/>
                                          </p:val>
                                        </p:tav>
                                        <p:tav tm="100000">
                                          <p:val>
                                            <p:strVal val="#ppt_x"/>
                                          </p:val>
                                        </p:tav>
                                      </p:tavLst>
                                    </p:anim>
                                    <p:anim calcmode="lin" valueType="num">
                                      <p:cBhvr>
                                        <p:cTn id="43" dur="900" decel="100000" fill="hold"/>
                                        <p:tgtEl>
                                          <p:spTgt spid="15"/>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xit" presetSubtype="4" fill="hold" grpId="1" nodeType="clickEffect">
                                  <p:stCondLst>
                                    <p:cond delay="0"/>
                                  </p:stCondLst>
                                  <p:childTnLst>
                                    <p:anim calcmode="lin" valueType="num">
                                      <p:cBhvr additive="base">
                                        <p:cTn id="48" dur="500"/>
                                        <p:tgtEl>
                                          <p:spTgt spid="15"/>
                                        </p:tgtEl>
                                        <p:attrNameLst>
                                          <p:attrName>ppt_x</p:attrName>
                                        </p:attrNameLst>
                                      </p:cBhvr>
                                      <p:tavLst>
                                        <p:tav tm="0">
                                          <p:val>
                                            <p:strVal val="ppt_x"/>
                                          </p:val>
                                        </p:tav>
                                        <p:tav tm="100000">
                                          <p:val>
                                            <p:strVal val="ppt_x"/>
                                          </p:val>
                                        </p:tav>
                                      </p:tavLst>
                                    </p:anim>
                                    <p:anim calcmode="lin" valueType="num">
                                      <p:cBhvr additive="base">
                                        <p:cTn id="49" dur="500"/>
                                        <p:tgtEl>
                                          <p:spTgt spid="15"/>
                                        </p:tgtEl>
                                        <p:attrNameLst>
                                          <p:attrName>ppt_y</p:attrName>
                                        </p:attrNameLst>
                                      </p:cBhvr>
                                      <p:tavLst>
                                        <p:tav tm="0">
                                          <p:val>
                                            <p:strVal val="ppt_y"/>
                                          </p:val>
                                        </p:tav>
                                        <p:tav tm="100000">
                                          <p:val>
                                            <p:strVal val="1+ppt_h/2"/>
                                          </p:val>
                                        </p:tav>
                                      </p:tavLst>
                                    </p:anim>
                                    <p:set>
                                      <p:cBhvr>
                                        <p:cTn id="50"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2" grpId="0" animBg="1"/>
      <p:bldP spid="12" grpId="1" animBg="1"/>
      <p:bldP spid="15" grpId="0" animBg="1"/>
      <p:bldP spid="15"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Table 3"/>
          <p:cNvGraphicFramePr>
            <a:graphicFrameLocks noGrp="1"/>
          </p:cNvGraphicFramePr>
          <p:nvPr/>
        </p:nvGraphicFramePr>
        <p:xfrm>
          <a:off x="76200" y="259832"/>
          <a:ext cx="8991600" cy="6521968"/>
        </p:xfrm>
        <a:graphic>
          <a:graphicData uri="http://schemas.openxmlformats.org/drawingml/2006/table">
            <a:tbl>
              <a:tblPr/>
              <a:tblGrid>
                <a:gridCol w="1485569"/>
                <a:gridCol w="1407381"/>
                <a:gridCol w="1329193"/>
                <a:gridCol w="1407381"/>
                <a:gridCol w="1641944"/>
                <a:gridCol w="1720132"/>
              </a:tblGrid>
              <a:tr h="625347">
                <a:tc>
                  <a:txBody>
                    <a:bodyPr/>
                    <a:lstStyle/>
                    <a:p>
                      <a:pPr marL="0" marR="0" algn="ctr">
                        <a:lnSpc>
                          <a:spcPct val="115000"/>
                        </a:lnSpc>
                        <a:spcBef>
                          <a:spcPts val="0"/>
                        </a:spcBef>
                        <a:spcAft>
                          <a:spcPts val="1000"/>
                        </a:spcAft>
                      </a:pPr>
                      <a:r>
                        <a:rPr lang="en-US" sz="2800" b="1" dirty="0">
                          <a:latin typeface="Times New Roman"/>
                          <a:ea typeface="Times New Roman"/>
                          <a:cs typeface="Times New Roman"/>
                        </a:rPr>
                        <a:t>Sources</a:t>
                      </a:r>
                      <a:endParaRPr lang="en-US" sz="28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Destination</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Capacity</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a:noFill/>
                    </a:lnT>
                    <a:lnB w="28575" cap="flat" cmpd="sng" algn="ctr">
                      <a:solidFill>
                        <a:srgbClr val="4F81BD"/>
                      </a:solidFill>
                      <a:prstDash val="solid"/>
                      <a:round/>
                      <a:headEnd type="none" w="med" len="med"/>
                      <a:tailEnd type="none" w="med" len="med"/>
                    </a:lnB>
                  </a:tcPr>
                </a:tc>
              </a:tr>
              <a:tr h="625347">
                <a:tc>
                  <a:txBody>
                    <a:bodyPr/>
                    <a:lstStyle/>
                    <a:p>
                      <a:pPr>
                        <a:lnSpc>
                          <a:spcPct val="115000"/>
                        </a:lnSpc>
                      </a:pPr>
                      <a:endParaRPr lang="en-US" sz="3200" dirty="0">
                        <a:latin typeface="Calibri"/>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D2</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rtl="0" eaLnBrk="1" latinLnBrk="0" hangingPunct="1">
                        <a:lnSpc>
                          <a:spcPct val="115000"/>
                        </a:lnSpc>
                        <a:spcBef>
                          <a:spcPts val="0"/>
                        </a:spcBef>
                        <a:spcAft>
                          <a:spcPts val="1000"/>
                        </a:spcAft>
                      </a:pPr>
                      <a:r>
                        <a:rPr kumimoji="0" lang="en-US" sz="3200" kern="1200" dirty="0" err="1" smtClean="0">
                          <a:solidFill>
                            <a:schemeClr val="tx1"/>
                          </a:solidFill>
                          <a:latin typeface="Times New Roman"/>
                          <a:ea typeface="Times New Roman"/>
                          <a:cs typeface="Times New Roman"/>
                        </a:rPr>
                        <a:t>Df</a:t>
                      </a:r>
                      <a:endParaRPr kumimoji="0" lang="en-US" sz="3200" kern="1200" dirty="0" smtClean="0">
                        <a:solidFill>
                          <a:schemeClr val="tx1"/>
                        </a:solidFill>
                        <a:latin typeface="Times New Roman"/>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nSpc>
                          <a:spcPct val="115000"/>
                        </a:lnSpc>
                      </a:pPr>
                      <a:endParaRPr lang="en-US" sz="3200" dirty="0">
                        <a:latin typeface="Calibri"/>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S1</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0 </a:t>
                      </a:r>
                      <a:r>
                        <a:rPr lang="en-US" sz="3200" dirty="0" smtClean="0">
                          <a:latin typeface="Times New Roman"/>
                          <a:ea typeface="Times New Roman"/>
                          <a:cs typeface="Times New Roman"/>
                        </a:rPr>
                        <a:t>     10</a:t>
                      </a:r>
                      <a:endParaRPr lang="en-US" sz="3200" dirty="0">
                        <a:latin typeface="Calibri"/>
                        <a:ea typeface="Times New Roman"/>
                        <a:cs typeface="Times New Roman"/>
                      </a:endParaRP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0</a:t>
                      </a:r>
                      <a:r>
                        <a:rPr lang="el-GR" sz="3200" dirty="0" smtClean="0">
                          <a:latin typeface="Times New Roman"/>
                          <a:ea typeface="Times New Roman"/>
                          <a:cs typeface="Times New Roman"/>
                        </a:rPr>
                        <a:t>+ ε</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-9 </a:t>
                      </a:r>
                      <a:r>
                        <a:rPr lang="en-US" sz="3200" dirty="0" smtClean="0">
                          <a:latin typeface="Times New Roman"/>
                          <a:ea typeface="Times New Roman"/>
                          <a:cs typeface="Times New Roman"/>
                        </a:rPr>
                        <a:t>   15</a:t>
                      </a:r>
                      <a:endParaRPr lang="en-US" sz="3200" dirty="0" smtClean="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-4     </a:t>
                      </a:r>
                      <a:r>
                        <a:rPr lang="en-US" sz="3200" dirty="0" smtClean="0">
                          <a:latin typeface="Times New Roman"/>
                          <a:ea typeface="Times New Roman"/>
                          <a:cs typeface="Times New Roman"/>
                        </a:rPr>
                        <a:t>22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15</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15</a:t>
                      </a:r>
                    </a:p>
                    <a:p>
                      <a:pPr marL="0" marR="0" algn="ctr">
                        <a:lnSpc>
                          <a:spcPct val="115000"/>
                        </a:lnSpc>
                        <a:spcBef>
                          <a:spcPts val="0"/>
                        </a:spcBef>
                        <a:spcAft>
                          <a:spcPts val="1000"/>
                        </a:spcAft>
                      </a:pPr>
                      <a:r>
                        <a:rPr lang="en-US" sz="3200" dirty="0" smtClean="0">
                          <a:latin typeface="Times New Roman"/>
                          <a:ea typeface="Times New Roman"/>
                          <a:cs typeface="Times New Roman"/>
                        </a:rPr>
                        <a:t>U1=15</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S2</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-14</a:t>
                      </a:r>
                      <a:r>
                        <a:rPr lang="en-US" sz="3200" dirty="0" smtClean="0">
                          <a:latin typeface="Times New Roman"/>
                          <a:ea typeface="Times New Roman"/>
                          <a:cs typeface="Times New Roman"/>
                        </a:rPr>
                        <a:t>     9</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-17</a:t>
                      </a:r>
                      <a:r>
                        <a:rPr lang="en-US" sz="3200" baseline="0" dirty="0" smtClean="0">
                          <a:solidFill>
                            <a:srgbClr val="FF0000"/>
                          </a:solidFill>
                          <a:latin typeface="Times New Roman"/>
                          <a:ea typeface="Times New Roman"/>
                          <a:cs typeface="Times New Roman"/>
                        </a:rPr>
                        <a:t>   </a:t>
                      </a:r>
                      <a:r>
                        <a:rPr lang="en-US" sz="3200" dirty="0" smtClean="0">
                          <a:latin typeface="Times New Roman"/>
                          <a:ea typeface="Times New Roman"/>
                          <a:cs typeface="Times New Roman"/>
                        </a:rPr>
                        <a:t> 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-15       </a:t>
                      </a: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0</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25</a:t>
                      </a:r>
                    </a:p>
                    <a:p>
                      <a:pPr marL="0" marR="0" algn="ctr">
                        <a:lnSpc>
                          <a:spcPct val="115000"/>
                        </a:lnSpc>
                        <a:spcBef>
                          <a:spcPts val="0"/>
                        </a:spcBef>
                        <a:spcAft>
                          <a:spcPts val="1000"/>
                        </a:spcAft>
                      </a:pPr>
                      <a:r>
                        <a:rPr lang="en-US" sz="3200" dirty="0" smtClean="0">
                          <a:latin typeface="Times New Roman"/>
                          <a:ea typeface="Times New Roman"/>
                          <a:cs typeface="Times New Roman"/>
                        </a:rPr>
                        <a:t>U2=0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S3</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2</a:t>
                      </a:r>
                      <a:r>
                        <a:rPr lang="en-US" sz="3200" baseline="0" dirty="0" smtClean="0">
                          <a:solidFill>
                            <a:srgbClr val="FF0000"/>
                          </a:solidFill>
                          <a:latin typeface="Times New Roman"/>
                          <a:ea typeface="Times New Roman"/>
                          <a:cs typeface="Times New Roman"/>
                        </a:rPr>
                        <a:t>         </a:t>
                      </a: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0</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45</a:t>
                      </a:r>
                    </a:p>
                    <a:p>
                      <a:pPr marL="0" marR="0" algn="ctr">
                        <a:lnSpc>
                          <a:spcPct val="115000"/>
                        </a:lnSpc>
                        <a:spcBef>
                          <a:spcPts val="0"/>
                        </a:spcBef>
                        <a:spcAft>
                          <a:spcPts val="1000"/>
                        </a:spcAft>
                      </a:pPr>
                      <a:r>
                        <a:rPr lang="en-US" sz="3200" dirty="0" smtClean="0">
                          <a:latin typeface="Times New Roman"/>
                          <a:ea typeface="Times New Roman"/>
                          <a:cs typeface="Times New Roman"/>
                        </a:rPr>
                        <a:t>U3=17</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855417">
                <a:tc>
                  <a:txBody>
                    <a:bodyPr/>
                    <a:lstStyle/>
                    <a:p>
                      <a:pPr marL="0" marR="0" algn="ctr">
                        <a:lnSpc>
                          <a:spcPct val="115000"/>
                        </a:lnSpc>
                        <a:spcBef>
                          <a:spcPts val="0"/>
                        </a:spcBef>
                        <a:spcAft>
                          <a:spcPts val="1000"/>
                        </a:spcAft>
                      </a:pPr>
                      <a:r>
                        <a:rPr lang="en-US" sz="2800" b="1" dirty="0">
                          <a:latin typeface="Times New Roman"/>
                          <a:ea typeface="Times New Roman"/>
                          <a:cs typeface="Times New Roman"/>
                        </a:rPr>
                        <a:t>Demand</a:t>
                      </a:r>
                      <a:endParaRPr lang="en-US" sz="2800" b="1" dirty="0">
                        <a:latin typeface="Calibri"/>
                        <a:ea typeface="Times New Roman"/>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p>
                    <a:p>
                      <a:pPr marL="0" marR="0" algn="ctr">
                        <a:lnSpc>
                          <a:spcPct val="115000"/>
                        </a:lnSpc>
                        <a:spcBef>
                          <a:spcPts val="0"/>
                        </a:spcBef>
                        <a:spcAft>
                          <a:spcPts val="1000"/>
                        </a:spcAft>
                      </a:pPr>
                      <a:r>
                        <a:rPr lang="en-US" sz="3200" dirty="0" smtClean="0">
                          <a:latin typeface="Times New Roman"/>
                          <a:ea typeface="Times New Roman"/>
                          <a:cs typeface="Times New Roman"/>
                        </a:rPr>
                        <a:t>V1=-5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p>
                    <a:p>
                      <a:pPr marL="0" marR="0" algn="ctr">
                        <a:lnSpc>
                          <a:spcPct val="115000"/>
                        </a:lnSpc>
                        <a:spcBef>
                          <a:spcPts val="0"/>
                        </a:spcBef>
                        <a:spcAft>
                          <a:spcPts val="1000"/>
                        </a:spcAft>
                      </a:pPr>
                      <a:r>
                        <a:rPr lang="en-US" sz="3200" dirty="0" smtClean="0">
                          <a:latin typeface="Times New Roman"/>
                          <a:ea typeface="Times New Roman"/>
                          <a:cs typeface="Times New Roman"/>
                        </a:rPr>
                        <a:t>V2=-9</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30</a:t>
                      </a:r>
                    </a:p>
                    <a:p>
                      <a:pPr marL="0" marR="0" algn="ctr">
                        <a:lnSpc>
                          <a:spcPct val="115000"/>
                        </a:lnSpc>
                        <a:spcBef>
                          <a:spcPts val="0"/>
                        </a:spcBef>
                        <a:spcAft>
                          <a:spcPts val="1000"/>
                        </a:spcAft>
                      </a:pPr>
                      <a:r>
                        <a:rPr lang="en-US" sz="3200" dirty="0" smtClean="0">
                          <a:latin typeface="Times New Roman"/>
                          <a:ea typeface="Times New Roman"/>
                          <a:cs typeface="Times New Roman"/>
                        </a:rPr>
                        <a:t>V3=3</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15</a:t>
                      </a:r>
                    </a:p>
                    <a:p>
                      <a:pPr marL="0" marR="0" algn="ctr">
                        <a:lnSpc>
                          <a:spcPct val="115000"/>
                        </a:lnSpc>
                        <a:spcBef>
                          <a:spcPts val="0"/>
                        </a:spcBef>
                        <a:spcAft>
                          <a:spcPts val="1000"/>
                        </a:spcAft>
                      </a:pPr>
                      <a:r>
                        <a:rPr lang="en-US" sz="3200" dirty="0" smtClean="0">
                          <a:latin typeface="Calibri"/>
                          <a:ea typeface="Times New Roman"/>
                          <a:cs typeface="Times New Roman"/>
                        </a:rPr>
                        <a:t>V4=-15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85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C6D9F1"/>
                    </a:solidFill>
                  </a:tcPr>
                </a:tc>
              </a:tr>
            </a:tbl>
          </a:graphicData>
        </a:graphic>
      </p:graphicFrame>
      <p:sp>
        <p:nvSpPr>
          <p:cNvPr id="6" name="TextBox 5"/>
          <p:cNvSpPr txBox="1"/>
          <p:nvPr/>
        </p:nvSpPr>
        <p:spPr>
          <a:xfrm>
            <a:off x="381000" y="2961382"/>
            <a:ext cx="8305800" cy="1077218"/>
          </a:xfrm>
          <a:prstGeom prst="rect">
            <a:avLst/>
          </a:prstGeom>
          <a:solidFill>
            <a:schemeClr val="accent2">
              <a:lumMod val="60000"/>
              <a:lumOff val="40000"/>
            </a:schemeClr>
          </a:solidFill>
        </p:spPr>
        <p:txBody>
          <a:bodyPr wrap="square" rtlCol="0">
            <a:spAutoFit/>
          </a:bodyPr>
          <a:lstStyle/>
          <a:p>
            <a:r>
              <a:rPr lang="en-US" sz="3200" b="1" dirty="0" smtClean="0"/>
              <a:t>One shadow cost is positive so we use the addition and subtraction of  </a:t>
            </a:r>
            <a:r>
              <a:rPr lang="el-GR" sz="3200" b="1" dirty="0" smtClean="0"/>
              <a:t>θ</a:t>
            </a:r>
            <a:endParaRPr lang="en-US" sz="3200" b="1" dirty="0"/>
          </a:p>
        </p:txBody>
      </p:sp>
    </p:spTree>
    <p:extLst>
      <p:ext uri="{BB962C8B-B14F-4D97-AF65-F5344CB8AC3E}">
        <p14:creationId xmlns:p14="http://schemas.microsoft.com/office/powerpoint/2010/main" xmlns="" val="3521108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Table 3"/>
          <p:cNvGraphicFramePr>
            <a:graphicFrameLocks noGrp="1"/>
          </p:cNvGraphicFramePr>
          <p:nvPr/>
        </p:nvGraphicFramePr>
        <p:xfrm>
          <a:off x="76200" y="259832"/>
          <a:ext cx="8991600" cy="6521968"/>
        </p:xfrm>
        <a:graphic>
          <a:graphicData uri="http://schemas.openxmlformats.org/drawingml/2006/table">
            <a:tbl>
              <a:tblPr/>
              <a:tblGrid>
                <a:gridCol w="1485569"/>
                <a:gridCol w="1407381"/>
                <a:gridCol w="1329193"/>
                <a:gridCol w="1407381"/>
                <a:gridCol w="1641944"/>
                <a:gridCol w="1720132"/>
              </a:tblGrid>
              <a:tr h="625347">
                <a:tc>
                  <a:txBody>
                    <a:bodyPr/>
                    <a:lstStyle/>
                    <a:p>
                      <a:pPr marL="0" marR="0" algn="ctr">
                        <a:lnSpc>
                          <a:spcPct val="115000"/>
                        </a:lnSpc>
                        <a:spcBef>
                          <a:spcPts val="0"/>
                        </a:spcBef>
                        <a:spcAft>
                          <a:spcPts val="1000"/>
                        </a:spcAft>
                      </a:pPr>
                      <a:r>
                        <a:rPr lang="en-US" sz="2800" b="1" dirty="0">
                          <a:latin typeface="Times New Roman"/>
                          <a:ea typeface="Times New Roman"/>
                          <a:cs typeface="Times New Roman"/>
                        </a:rPr>
                        <a:t>Sources</a:t>
                      </a:r>
                      <a:endParaRPr lang="en-US" sz="28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Destination</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Capacity</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a:noFill/>
                    </a:lnT>
                    <a:lnB w="28575" cap="flat" cmpd="sng" algn="ctr">
                      <a:solidFill>
                        <a:srgbClr val="4F81BD"/>
                      </a:solidFill>
                      <a:prstDash val="solid"/>
                      <a:round/>
                      <a:headEnd type="none" w="med" len="med"/>
                      <a:tailEnd type="none" w="med" len="med"/>
                    </a:lnB>
                  </a:tcPr>
                </a:tc>
              </a:tr>
              <a:tr h="625347">
                <a:tc>
                  <a:txBody>
                    <a:bodyPr/>
                    <a:lstStyle/>
                    <a:p>
                      <a:pPr>
                        <a:lnSpc>
                          <a:spcPct val="115000"/>
                        </a:lnSpc>
                      </a:pPr>
                      <a:endParaRPr lang="en-US" sz="3200" dirty="0">
                        <a:latin typeface="Calibri"/>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D2</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rtl="0" eaLnBrk="1" latinLnBrk="0" hangingPunct="1">
                        <a:lnSpc>
                          <a:spcPct val="115000"/>
                        </a:lnSpc>
                        <a:spcBef>
                          <a:spcPts val="0"/>
                        </a:spcBef>
                        <a:spcAft>
                          <a:spcPts val="1000"/>
                        </a:spcAft>
                      </a:pPr>
                      <a:r>
                        <a:rPr kumimoji="0" lang="en-US" sz="3200" kern="1200" dirty="0" err="1" smtClean="0">
                          <a:solidFill>
                            <a:schemeClr val="tx1"/>
                          </a:solidFill>
                          <a:latin typeface="Times New Roman"/>
                          <a:ea typeface="Times New Roman"/>
                          <a:cs typeface="Times New Roman"/>
                        </a:rPr>
                        <a:t>Df</a:t>
                      </a:r>
                      <a:endParaRPr kumimoji="0" lang="en-US" sz="3200" kern="1200" dirty="0" smtClean="0">
                        <a:solidFill>
                          <a:schemeClr val="tx1"/>
                        </a:solidFill>
                        <a:latin typeface="Times New Roman"/>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nSpc>
                          <a:spcPct val="115000"/>
                        </a:lnSpc>
                      </a:pPr>
                      <a:endParaRPr lang="en-US" sz="3200" dirty="0">
                        <a:latin typeface="Calibri"/>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S1</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0 </a:t>
                      </a:r>
                      <a:r>
                        <a:rPr lang="en-US" sz="3200" dirty="0" smtClean="0">
                          <a:latin typeface="Times New Roman"/>
                          <a:ea typeface="Times New Roman"/>
                          <a:cs typeface="Times New Roman"/>
                        </a:rPr>
                        <a:t>     10</a:t>
                      </a:r>
                      <a:endParaRPr lang="en-US" sz="3200" dirty="0">
                        <a:latin typeface="Calibri"/>
                        <a:ea typeface="Times New Roman"/>
                        <a:cs typeface="Times New Roman"/>
                      </a:endParaRP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0</a:t>
                      </a:r>
                      <a:r>
                        <a:rPr lang="el-GR" sz="3200" dirty="0" smtClean="0">
                          <a:latin typeface="Times New Roman"/>
                          <a:ea typeface="Times New Roman"/>
                          <a:cs typeface="Times New Roman"/>
                        </a:rPr>
                        <a:t>+ ε</a:t>
                      </a:r>
                      <a:r>
                        <a:rPr lang="en-US" sz="3200" dirty="0" smtClean="0">
                          <a:latin typeface="Times New Roman"/>
                          <a:ea typeface="Times New Roman"/>
                          <a:cs typeface="Times New Roman"/>
                        </a:rPr>
                        <a:t>+</a:t>
                      </a:r>
                      <a:r>
                        <a:rPr lang="el-GR" sz="3200" dirty="0" smtClean="0">
                          <a:latin typeface="Times New Roman"/>
                          <a:ea typeface="Times New Roman"/>
                          <a:cs typeface="Times New Roman"/>
                        </a:rPr>
                        <a:t>θ</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-9    </a:t>
                      </a:r>
                      <a:r>
                        <a:rPr lang="en-US" sz="3200" dirty="0" smtClean="0">
                          <a:latin typeface="Times New Roman"/>
                          <a:ea typeface="Times New Roman"/>
                          <a:cs typeface="Times New Roman"/>
                        </a:rPr>
                        <a:t>15</a:t>
                      </a:r>
                      <a:endParaRPr lang="en-US" sz="3200" dirty="0" smtClean="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-4     </a:t>
                      </a:r>
                      <a:r>
                        <a:rPr lang="en-US" sz="3200" dirty="0" smtClean="0">
                          <a:latin typeface="Times New Roman"/>
                          <a:ea typeface="Times New Roman"/>
                          <a:cs typeface="Times New Roman"/>
                        </a:rPr>
                        <a:t>22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15-</a:t>
                      </a:r>
                      <a:r>
                        <a:rPr lang="el-GR" sz="3200" dirty="0" smtClean="0">
                          <a:latin typeface="Times New Roman"/>
                          <a:ea typeface="Times New Roman"/>
                          <a:cs typeface="Times New Roman"/>
                        </a:rPr>
                        <a:t>θ</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15</a:t>
                      </a:r>
                    </a:p>
                    <a:p>
                      <a:pPr marL="0" marR="0" algn="ctr">
                        <a:lnSpc>
                          <a:spcPct val="115000"/>
                        </a:lnSpc>
                        <a:spcBef>
                          <a:spcPts val="0"/>
                        </a:spcBef>
                        <a:spcAft>
                          <a:spcPts val="1000"/>
                        </a:spcAft>
                      </a:pPr>
                      <a:r>
                        <a:rPr lang="en-US" sz="3200" dirty="0" smtClean="0">
                          <a:latin typeface="Times New Roman"/>
                          <a:ea typeface="Times New Roman"/>
                          <a:cs typeface="Times New Roman"/>
                        </a:rPr>
                        <a:t>U1=15</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S2</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-14</a:t>
                      </a:r>
                      <a:r>
                        <a:rPr lang="en-US" sz="3200" dirty="0" smtClean="0">
                          <a:latin typeface="Times New Roman"/>
                          <a:ea typeface="Times New Roman"/>
                          <a:cs typeface="Times New Roman"/>
                        </a:rPr>
                        <a:t>     9</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-17</a:t>
                      </a:r>
                      <a:r>
                        <a:rPr lang="en-US" sz="3200" baseline="0" dirty="0" smtClean="0">
                          <a:solidFill>
                            <a:srgbClr val="FF0000"/>
                          </a:solidFill>
                          <a:latin typeface="Times New Roman"/>
                          <a:ea typeface="Times New Roman"/>
                          <a:cs typeface="Times New Roman"/>
                        </a:rPr>
                        <a:t>   </a:t>
                      </a:r>
                      <a:r>
                        <a:rPr lang="en-US" sz="3200" dirty="0" smtClean="0">
                          <a:latin typeface="Times New Roman"/>
                          <a:ea typeface="Times New Roman"/>
                          <a:cs typeface="Times New Roman"/>
                        </a:rPr>
                        <a:t> 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-15       </a:t>
                      </a: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0</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25</a:t>
                      </a:r>
                    </a:p>
                    <a:p>
                      <a:pPr marL="0" marR="0" algn="ctr">
                        <a:lnSpc>
                          <a:spcPct val="115000"/>
                        </a:lnSpc>
                        <a:spcBef>
                          <a:spcPts val="0"/>
                        </a:spcBef>
                        <a:spcAft>
                          <a:spcPts val="1000"/>
                        </a:spcAft>
                      </a:pPr>
                      <a:r>
                        <a:rPr lang="en-US" sz="3200" dirty="0" smtClean="0">
                          <a:latin typeface="Times New Roman"/>
                          <a:ea typeface="Times New Roman"/>
                          <a:cs typeface="Times New Roman"/>
                        </a:rPr>
                        <a:t>U2=0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S3</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20-</a:t>
                      </a:r>
                      <a:r>
                        <a:rPr lang="el-GR" sz="3200" dirty="0" smtClean="0">
                          <a:latin typeface="Times New Roman"/>
                          <a:ea typeface="Times New Roman"/>
                          <a:cs typeface="Times New Roman"/>
                        </a:rPr>
                        <a:t>θ</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2</a:t>
                      </a:r>
                      <a:r>
                        <a:rPr lang="en-US" sz="3200" baseline="0" dirty="0" smtClean="0">
                          <a:solidFill>
                            <a:srgbClr val="FF0000"/>
                          </a:solidFill>
                          <a:latin typeface="Times New Roman"/>
                          <a:ea typeface="Times New Roman"/>
                          <a:cs typeface="Times New Roman"/>
                        </a:rPr>
                        <a:t>         </a:t>
                      </a: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0+</a:t>
                      </a:r>
                      <a:r>
                        <a:rPr lang="el-GR" sz="3200" dirty="0" smtClean="0">
                          <a:latin typeface="Times New Roman"/>
                          <a:ea typeface="Times New Roman"/>
                          <a:cs typeface="Times New Roman"/>
                        </a:rPr>
                        <a:t>θ</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45</a:t>
                      </a:r>
                    </a:p>
                    <a:p>
                      <a:pPr marL="0" marR="0" algn="ctr">
                        <a:lnSpc>
                          <a:spcPct val="115000"/>
                        </a:lnSpc>
                        <a:spcBef>
                          <a:spcPts val="0"/>
                        </a:spcBef>
                        <a:spcAft>
                          <a:spcPts val="1000"/>
                        </a:spcAft>
                      </a:pPr>
                      <a:r>
                        <a:rPr lang="en-US" sz="3200" dirty="0" smtClean="0">
                          <a:latin typeface="Times New Roman"/>
                          <a:ea typeface="Times New Roman"/>
                          <a:cs typeface="Times New Roman"/>
                        </a:rPr>
                        <a:t>U3=17</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855417">
                <a:tc>
                  <a:txBody>
                    <a:bodyPr/>
                    <a:lstStyle/>
                    <a:p>
                      <a:pPr marL="0" marR="0" algn="ctr">
                        <a:lnSpc>
                          <a:spcPct val="115000"/>
                        </a:lnSpc>
                        <a:spcBef>
                          <a:spcPts val="0"/>
                        </a:spcBef>
                        <a:spcAft>
                          <a:spcPts val="1000"/>
                        </a:spcAft>
                      </a:pPr>
                      <a:r>
                        <a:rPr lang="en-US" sz="2800" b="1" dirty="0">
                          <a:latin typeface="Times New Roman"/>
                          <a:ea typeface="Times New Roman"/>
                          <a:cs typeface="Times New Roman"/>
                        </a:rPr>
                        <a:t>Demand</a:t>
                      </a:r>
                      <a:endParaRPr lang="en-US" sz="2800" b="1" dirty="0">
                        <a:latin typeface="Calibri"/>
                        <a:ea typeface="Times New Roman"/>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p>
                    <a:p>
                      <a:pPr marL="0" marR="0" algn="ctr">
                        <a:lnSpc>
                          <a:spcPct val="115000"/>
                        </a:lnSpc>
                        <a:spcBef>
                          <a:spcPts val="0"/>
                        </a:spcBef>
                        <a:spcAft>
                          <a:spcPts val="1000"/>
                        </a:spcAft>
                      </a:pPr>
                      <a:r>
                        <a:rPr lang="en-US" sz="3200" dirty="0" smtClean="0">
                          <a:latin typeface="Times New Roman"/>
                          <a:ea typeface="Times New Roman"/>
                          <a:cs typeface="Times New Roman"/>
                        </a:rPr>
                        <a:t>V1=-5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p>
                    <a:p>
                      <a:pPr marL="0" marR="0" algn="ctr">
                        <a:lnSpc>
                          <a:spcPct val="115000"/>
                        </a:lnSpc>
                        <a:spcBef>
                          <a:spcPts val="0"/>
                        </a:spcBef>
                        <a:spcAft>
                          <a:spcPts val="1000"/>
                        </a:spcAft>
                      </a:pPr>
                      <a:r>
                        <a:rPr lang="en-US" sz="3200" dirty="0" smtClean="0">
                          <a:latin typeface="Times New Roman"/>
                          <a:ea typeface="Times New Roman"/>
                          <a:cs typeface="Times New Roman"/>
                        </a:rPr>
                        <a:t>V2=-9</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30</a:t>
                      </a:r>
                    </a:p>
                    <a:p>
                      <a:pPr marL="0" marR="0" algn="ctr">
                        <a:lnSpc>
                          <a:spcPct val="115000"/>
                        </a:lnSpc>
                        <a:spcBef>
                          <a:spcPts val="0"/>
                        </a:spcBef>
                        <a:spcAft>
                          <a:spcPts val="1000"/>
                        </a:spcAft>
                      </a:pPr>
                      <a:r>
                        <a:rPr lang="en-US" sz="3200" dirty="0" smtClean="0">
                          <a:latin typeface="Times New Roman"/>
                          <a:ea typeface="Times New Roman"/>
                          <a:cs typeface="Times New Roman"/>
                        </a:rPr>
                        <a:t>V3=3</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15</a:t>
                      </a:r>
                    </a:p>
                    <a:p>
                      <a:pPr marL="0" marR="0" algn="ctr">
                        <a:lnSpc>
                          <a:spcPct val="115000"/>
                        </a:lnSpc>
                        <a:spcBef>
                          <a:spcPts val="0"/>
                        </a:spcBef>
                        <a:spcAft>
                          <a:spcPts val="1000"/>
                        </a:spcAft>
                      </a:pPr>
                      <a:r>
                        <a:rPr lang="en-US" sz="3200" dirty="0" smtClean="0">
                          <a:latin typeface="Calibri"/>
                          <a:ea typeface="Times New Roman"/>
                          <a:cs typeface="Times New Roman"/>
                        </a:rPr>
                        <a:t>V4=-15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85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C6D9F1"/>
                    </a:solidFill>
                  </a:tcPr>
                </a:tc>
              </a:tr>
            </a:tbl>
          </a:graphicData>
        </a:graphic>
      </p:graphicFrame>
      <p:cxnSp>
        <p:nvCxnSpPr>
          <p:cNvPr id="7" name="Straight Arrow Connector 6"/>
          <p:cNvCxnSpPr/>
          <p:nvPr/>
        </p:nvCxnSpPr>
        <p:spPr>
          <a:xfrm rot="5400000" flipH="1" flipV="1">
            <a:off x="5410200" y="3733800"/>
            <a:ext cx="2133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flipV="1">
            <a:off x="2667000" y="2516188"/>
            <a:ext cx="3124200" cy="746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1219200" y="3810000"/>
            <a:ext cx="2286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667000" y="4876800"/>
            <a:ext cx="3276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471753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Total cost</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sz="3600" b="1" dirty="0" smtClean="0"/>
              <a:t>Total cost = </a:t>
            </a:r>
            <a:r>
              <a:rPr lang="en-US" sz="3600" b="1" dirty="0" err="1" smtClean="0"/>
              <a:t>Xij</a:t>
            </a:r>
            <a:r>
              <a:rPr lang="en-US" sz="3600" b="1" dirty="0" smtClean="0"/>
              <a:t> * </a:t>
            </a:r>
            <a:r>
              <a:rPr lang="en-US" sz="3600" b="1" dirty="0" err="1" smtClean="0"/>
              <a:t>Cij</a:t>
            </a:r>
            <a:endParaRPr lang="en-US" sz="3600" b="1" dirty="0" smtClean="0"/>
          </a:p>
          <a:p>
            <a:pPr>
              <a:buNone/>
            </a:pPr>
            <a:r>
              <a:rPr lang="en-US" sz="3200" dirty="0" smtClean="0"/>
              <a:t>Total is calculated on the basis of all the basic variables because non basic variables are zero and their cost will also becomes zero when multiplied with zero units.</a:t>
            </a:r>
            <a:endParaRPr lang="en-US" sz="3200" b="1" dirty="0" smtClean="0"/>
          </a:p>
          <a:p>
            <a:pPr>
              <a:buNone/>
            </a:pPr>
            <a:r>
              <a:rPr lang="en-US" sz="3200" b="1" dirty="0" smtClean="0"/>
              <a:t>= </a:t>
            </a:r>
            <a:r>
              <a:rPr lang="en-US" sz="2800" dirty="0" smtClean="0"/>
              <a:t>25*3</a:t>
            </a:r>
            <a:r>
              <a:rPr lang="en-US" sz="3200" b="1" dirty="0" smtClean="0"/>
              <a:t> </a:t>
            </a:r>
            <a:r>
              <a:rPr lang="en-US" sz="2800" dirty="0" smtClean="0"/>
              <a:t>+ 20*12 + 20*8 + 5*20</a:t>
            </a:r>
          </a:p>
          <a:p>
            <a:pPr>
              <a:buNone/>
            </a:pPr>
            <a:r>
              <a:rPr lang="en-US" sz="2800" dirty="0" smtClean="0"/>
              <a:t>		=575</a:t>
            </a:r>
          </a:p>
          <a:p>
            <a:pPr>
              <a:buNone/>
            </a:pPr>
            <a:r>
              <a:rPr lang="en-US" sz="2800" dirty="0" smtClean="0"/>
              <a:t>Max </a:t>
            </a:r>
            <a:r>
              <a:rPr lang="el-GR" sz="2800" dirty="0" smtClean="0"/>
              <a:t>θ= </a:t>
            </a:r>
            <a:r>
              <a:rPr lang="en-US" sz="2800" dirty="0" smtClean="0"/>
              <a:t>Min (15,20)</a:t>
            </a:r>
          </a:p>
          <a:p>
            <a:pPr>
              <a:buNone/>
            </a:pPr>
            <a:r>
              <a:rPr lang="en-US" sz="2800" dirty="0" smtClean="0"/>
              <a:t>           = 15</a:t>
            </a:r>
          </a:p>
          <a:p>
            <a:pPr>
              <a:buNone/>
            </a:pPr>
            <a:endParaRPr lang="en-US" sz="2400" dirty="0"/>
          </a:p>
        </p:txBody>
      </p:sp>
    </p:spTree>
    <p:extLst>
      <p:ext uri="{BB962C8B-B14F-4D97-AF65-F5344CB8AC3E}">
        <p14:creationId xmlns:p14="http://schemas.microsoft.com/office/powerpoint/2010/main" xmlns="" val="30912437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Table 3"/>
          <p:cNvGraphicFramePr>
            <a:graphicFrameLocks noGrp="1"/>
          </p:cNvGraphicFramePr>
          <p:nvPr/>
        </p:nvGraphicFramePr>
        <p:xfrm>
          <a:off x="76200" y="259832"/>
          <a:ext cx="8991600" cy="6521968"/>
        </p:xfrm>
        <a:graphic>
          <a:graphicData uri="http://schemas.openxmlformats.org/drawingml/2006/table">
            <a:tbl>
              <a:tblPr/>
              <a:tblGrid>
                <a:gridCol w="1485569"/>
                <a:gridCol w="1407381"/>
                <a:gridCol w="1329193"/>
                <a:gridCol w="1407381"/>
                <a:gridCol w="1641944"/>
                <a:gridCol w="1720132"/>
              </a:tblGrid>
              <a:tr h="625347">
                <a:tc>
                  <a:txBody>
                    <a:bodyPr/>
                    <a:lstStyle/>
                    <a:p>
                      <a:pPr marL="0" marR="0" algn="ctr">
                        <a:lnSpc>
                          <a:spcPct val="115000"/>
                        </a:lnSpc>
                        <a:spcBef>
                          <a:spcPts val="0"/>
                        </a:spcBef>
                        <a:spcAft>
                          <a:spcPts val="1000"/>
                        </a:spcAft>
                      </a:pPr>
                      <a:r>
                        <a:rPr lang="en-US" sz="2800" b="1" dirty="0">
                          <a:latin typeface="Times New Roman"/>
                          <a:ea typeface="Times New Roman"/>
                          <a:cs typeface="Times New Roman"/>
                        </a:rPr>
                        <a:t>Sources</a:t>
                      </a:r>
                      <a:endParaRPr lang="en-US" sz="28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Destination</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Capacity</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a:noFill/>
                    </a:lnT>
                    <a:lnB w="28575" cap="flat" cmpd="sng" algn="ctr">
                      <a:solidFill>
                        <a:srgbClr val="4F81BD"/>
                      </a:solidFill>
                      <a:prstDash val="solid"/>
                      <a:round/>
                      <a:headEnd type="none" w="med" len="med"/>
                      <a:tailEnd type="none" w="med" len="med"/>
                    </a:lnB>
                  </a:tcPr>
                </a:tc>
              </a:tr>
              <a:tr h="625347">
                <a:tc>
                  <a:txBody>
                    <a:bodyPr/>
                    <a:lstStyle/>
                    <a:p>
                      <a:pPr>
                        <a:lnSpc>
                          <a:spcPct val="115000"/>
                        </a:lnSpc>
                      </a:pPr>
                      <a:endParaRPr lang="en-US" sz="3200" dirty="0">
                        <a:latin typeface="Calibri"/>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D2</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rtl="0" eaLnBrk="1" latinLnBrk="0" hangingPunct="1">
                        <a:lnSpc>
                          <a:spcPct val="115000"/>
                        </a:lnSpc>
                        <a:spcBef>
                          <a:spcPts val="0"/>
                        </a:spcBef>
                        <a:spcAft>
                          <a:spcPts val="1000"/>
                        </a:spcAft>
                      </a:pPr>
                      <a:r>
                        <a:rPr kumimoji="0" lang="en-US" sz="3200" kern="1200" dirty="0" err="1" smtClean="0">
                          <a:solidFill>
                            <a:schemeClr val="tx1"/>
                          </a:solidFill>
                          <a:latin typeface="Times New Roman"/>
                          <a:ea typeface="Times New Roman"/>
                          <a:cs typeface="Times New Roman"/>
                        </a:rPr>
                        <a:t>Df</a:t>
                      </a:r>
                      <a:endParaRPr kumimoji="0" lang="en-US" sz="3200" kern="1200" dirty="0" smtClean="0">
                        <a:solidFill>
                          <a:schemeClr val="tx1"/>
                        </a:solidFill>
                        <a:latin typeface="Times New Roman"/>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nSpc>
                          <a:spcPct val="115000"/>
                        </a:lnSpc>
                      </a:pPr>
                      <a:endParaRPr lang="en-US" sz="3200" dirty="0">
                        <a:latin typeface="Calibri"/>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S1</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15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15</a:t>
                      </a:r>
                      <a:endParaRPr lang="en-US" sz="3200" dirty="0" smtClean="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     </a:t>
                      </a:r>
                      <a:r>
                        <a:rPr lang="en-US" sz="3200" dirty="0" smtClean="0">
                          <a:latin typeface="Times New Roman"/>
                          <a:ea typeface="Times New Roman"/>
                          <a:cs typeface="Times New Roman"/>
                        </a:rPr>
                        <a:t>22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0</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15</a:t>
                      </a:r>
                    </a:p>
                    <a:p>
                      <a:pPr marL="0" marR="0" algn="ctr">
                        <a:lnSpc>
                          <a:spcPct val="115000"/>
                        </a:lnSpc>
                        <a:spcBef>
                          <a:spcPts val="0"/>
                        </a:spcBef>
                        <a:spcAft>
                          <a:spcPts val="1000"/>
                        </a:spcAft>
                      </a:pPr>
                      <a:r>
                        <a:rPr lang="en-US" sz="3200" dirty="0" smtClean="0">
                          <a:latin typeface="Times New Roman"/>
                          <a:ea typeface="Times New Roman"/>
                          <a:cs typeface="Times New Roman"/>
                        </a:rPr>
                        <a:t>U1=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S2</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9</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0</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25</a:t>
                      </a:r>
                    </a:p>
                    <a:p>
                      <a:pPr marL="0" marR="0" algn="ctr">
                        <a:lnSpc>
                          <a:spcPct val="115000"/>
                        </a:lnSpc>
                        <a:spcBef>
                          <a:spcPts val="0"/>
                        </a:spcBef>
                        <a:spcAft>
                          <a:spcPts val="1000"/>
                        </a:spcAft>
                      </a:pPr>
                      <a:r>
                        <a:rPr lang="en-US" sz="3200" dirty="0" smtClean="0">
                          <a:latin typeface="Times New Roman"/>
                          <a:ea typeface="Times New Roman"/>
                          <a:cs typeface="Times New Roman"/>
                        </a:rPr>
                        <a:t>U2=</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S3</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15</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45</a:t>
                      </a:r>
                    </a:p>
                    <a:p>
                      <a:pPr marL="0" marR="0" algn="ctr">
                        <a:lnSpc>
                          <a:spcPct val="115000"/>
                        </a:lnSpc>
                        <a:spcBef>
                          <a:spcPts val="0"/>
                        </a:spcBef>
                        <a:spcAft>
                          <a:spcPts val="1000"/>
                        </a:spcAft>
                      </a:pPr>
                      <a:r>
                        <a:rPr lang="en-US" sz="3200" dirty="0" smtClean="0">
                          <a:latin typeface="Times New Roman"/>
                          <a:ea typeface="Times New Roman"/>
                          <a:cs typeface="Times New Roman"/>
                        </a:rPr>
                        <a:t>U3=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855417">
                <a:tc>
                  <a:txBody>
                    <a:bodyPr/>
                    <a:lstStyle/>
                    <a:p>
                      <a:pPr marL="0" marR="0" algn="ctr">
                        <a:lnSpc>
                          <a:spcPct val="115000"/>
                        </a:lnSpc>
                        <a:spcBef>
                          <a:spcPts val="0"/>
                        </a:spcBef>
                        <a:spcAft>
                          <a:spcPts val="1000"/>
                        </a:spcAft>
                      </a:pPr>
                      <a:r>
                        <a:rPr lang="en-US" sz="2800" b="1" dirty="0">
                          <a:latin typeface="Times New Roman"/>
                          <a:ea typeface="Times New Roman"/>
                          <a:cs typeface="Times New Roman"/>
                        </a:rPr>
                        <a:t>Demand</a:t>
                      </a:r>
                      <a:endParaRPr lang="en-US" sz="2800" b="1" dirty="0">
                        <a:latin typeface="Calibri"/>
                        <a:ea typeface="Times New Roman"/>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p>
                    <a:p>
                      <a:pPr marL="0" marR="0" algn="ctr">
                        <a:lnSpc>
                          <a:spcPct val="115000"/>
                        </a:lnSpc>
                        <a:spcBef>
                          <a:spcPts val="0"/>
                        </a:spcBef>
                        <a:spcAft>
                          <a:spcPts val="1000"/>
                        </a:spcAft>
                      </a:pPr>
                      <a:r>
                        <a:rPr lang="en-US" sz="3200" dirty="0" smtClean="0">
                          <a:latin typeface="Times New Roman"/>
                          <a:ea typeface="Times New Roman"/>
                          <a:cs typeface="Times New Roman"/>
                        </a:rPr>
                        <a:t>V1=</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p>
                    <a:p>
                      <a:pPr marL="0" marR="0" algn="ctr">
                        <a:lnSpc>
                          <a:spcPct val="115000"/>
                        </a:lnSpc>
                        <a:spcBef>
                          <a:spcPts val="0"/>
                        </a:spcBef>
                        <a:spcAft>
                          <a:spcPts val="1000"/>
                        </a:spcAft>
                      </a:pPr>
                      <a:r>
                        <a:rPr lang="en-US" sz="3200" dirty="0" smtClean="0">
                          <a:latin typeface="Times New Roman"/>
                          <a:ea typeface="Times New Roman"/>
                          <a:cs typeface="Times New Roman"/>
                        </a:rPr>
                        <a:t>V2=</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30</a:t>
                      </a:r>
                    </a:p>
                    <a:p>
                      <a:pPr marL="0" marR="0" algn="ctr">
                        <a:lnSpc>
                          <a:spcPct val="115000"/>
                        </a:lnSpc>
                        <a:spcBef>
                          <a:spcPts val="0"/>
                        </a:spcBef>
                        <a:spcAft>
                          <a:spcPts val="1000"/>
                        </a:spcAft>
                      </a:pPr>
                      <a:r>
                        <a:rPr lang="en-US" sz="3200" dirty="0" smtClean="0">
                          <a:latin typeface="Times New Roman"/>
                          <a:ea typeface="Times New Roman"/>
                          <a:cs typeface="Times New Roman"/>
                        </a:rPr>
                        <a:t>V3=</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15</a:t>
                      </a:r>
                    </a:p>
                    <a:p>
                      <a:pPr marL="0" marR="0" algn="ctr">
                        <a:lnSpc>
                          <a:spcPct val="115000"/>
                        </a:lnSpc>
                        <a:spcBef>
                          <a:spcPts val="0"/>
                        </a:spcBef>
                        <a:spcAft>
                          <a:spcPts val="1000"/>
                        </a:spcAft>
                      </a:pPr>
                      <a:r>
                        <a:rPr lang="en-US" sz="3200" dirty="0" smtClean="0">
                          <a:latin typeface="Calibri"/>
                          <a:ea typeface="Times New Roman"/>
                          <a:cs typeface="Times New Roman"/>
                        </a:rPr>
                        <a:t>V4=</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85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C6D9F1"/>
                    </a:solidFill>
                  </a:tcPr>
                </a:tc>
              </a:tr>
            </a:tbl>
          </a:graphicData>
        </a:graphic>
      </p:graphicFrame>
    </p:spTree>
    <p:extLst>
      <p:ext uri="{BB962C8B-B14F-4D97-AF65-F5344CB8AC3E}">
        <p14:creationId xmlns:p14="http://schemas.microsoft.com/office/powerpoint/2010/main" xmlns="" val="33216173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Equations</a:t>
            </a:r>
            <a:endParaRPr lang="en-US" dirty="0"/>
          </a:p>
        </p:txBody>
      </p:sp>
      <p:sp>
        <p:nvSpPr>
          <p:cNvPr id="3" name="Content Placeholder 2"/>
          <p:cNvSpPr>
            <a:spLocks noGrp="1"/>
          </p:cNvSpPr>
          <p:nvPr>
            <p:ph sz="quarter" idx="1"/>
          </p:nvPr>
        </p:nvSpPr>
        <p:spPr/>
        <p:txBody>
          <a:bodyPr/>
          <a:lstStyle/>
          <a:p>
            <a:pPr>
              <a:buNone/>
            </a:pPr>
            <a:r>
              <a:rPr lang="en-US" dirty="0" smtClean="0"/>
              <a:t>U1+V1=10			let U2=0</a:t>
            </a:r>
          </a:p>
          <a:p>
            <a:pPr>
              <a:buNone/>
            </a:pPr>
            <a:r>
              <a:rPr lang="en-US" dirty="0" smtClean="0"/>
              <a:t>U2+V3=3			U1=15	V1=-5</a:t>
            </a:r>
          </a:p>
          <a:p>
            <a:pPr>
              <a:buNone/>
            </a:pPr>
            <a:r>
              <a:rPr lang="en-US" dirty="0" smtClean="0"/>
              <a:t>U3+V1=12			U2=</a:t>
            </a:r>
            <a:r>
              <a:rPr lang="en-US" dirty="0" smtClean="0">
                <a:solidFill>
                  <a:srgbClr val="FF0000"/>
                </a:solidFill>
              </a:rPr>
              <a:t>O</a:t>
            </a:r>
            <a:r>
              <a:rPr lang="en-US" dirty="0" smtClean="0"/>
              <a:t>	V2=-9</a:t>
            </a:r>
          </a:p>
          <a:p>
            <a:pPr>
              <a:buNone/>
            </a:pPr>
            <a:r>
              <a:rPr lang="en-US" dirty="0" smtClean="0"/>
              <a:t>U3+V2=8			U3=17	V3=3</a:t>
            </a:r>
          </a:p>
          <a:p>
            <a:pPr>
              <a:buNone/>
            </a:pPr>
            <a:r>
              <a:rPr lang="en-US" dirty="0" smtClean="0"/>
              <a:t>U3+V3=20					V4=-17</a:t>
            </a:r>
            <a:endParaRPr lang="en-US" dirty="0" smtClean="0">
              <a:solidFill>
                <a:srgbClr val="FF0000"/>
              </a:solidFill>
            </a:endParaRPr>
          </a:p>
          <a:p>
            <a:pPr>
              <a:buNone/>
            </a:pPr>
            <a:r>
              <a:rPr lang="en-US" dirty="0" smtClean="0"/>
              <a:t>U3+V4=0</a:t>
            </a:r>
          </a:p>
        </p:txBody>
      </p:sp>
    </p:spTree>
    <p:extLst>
      <p:ext uri="{BB962C8B-B14F-4D97-AF65-F5344CB8AC3E}">
        <p14:creationId xmlns:p14="http://schemas.microsoft.com/office/powerpoint/2010/main" xmlns="" val="8917938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Table 3"/>
          <p:cNvGraphicFramePr>
            <a:graphicFrameLocks noGrp="1"/>
          </p:cNvGraphicFramePr>
          <p:nvPr/>
        </p:nvGraphicFramePr>
        <p:xfrm>
          <a:off x="76200" y="259832"/>
          <a:ext cx="8991600" cy="6521968"/>
        </p:xfrm>
        <a:graphic>
          <a:graphicData uri="http://schemas.openxmlformats.org/drawingml/2006/table">
            <a:tbl>
              <a:tblPr/>
              <a:tblGrid>
                <a:gridCol w="1485569"/>
                <a:gridCol w="1407381"/>
                <a:gridCol w="1329193"/>
                <a:gridCol w="1407381"/>
                <a:gridCol w="1641944"/>
                <a:gridCol w="1720132"/>
              </a:tblGrid>
              <a:tr h="625347">
                <a:tc>
                  <a:txBody>
                    <a:bodyPr/>
                    <a:lstStyle/>
                    <a:p>
                      <a:pPr marL="0" marR="0" algn="ctr">
                        <a:lnSpc>
                          <a:spcPct val="115000"/>
                        </a:lnSpc>
                        <a:spcBef>
                          <a:spcPts val="0"/>
                        </a:spcBef>
                        <a:spcAft>
                          <a:spcPts val="1000"/>
                        </a:spcAft>
                      </a:pPr>
                      <a:r>
                        <a:rPr lang="en-US" sz="2800" b="1" dirty="0">
                          <a:latin typeface="Times New Roman"/>
                          <a:ea typeface="Times New Roman"/>
                          <a:cs typeface="Times New Roman"/>
                        </a:rPr>
                        <a:t>Sources</a:t>
                      </a:r>
                      <a:endParaRPr lang="en-US" sz="28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Destination</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Capacity</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a:noFill/>
                    </a:lnT>
                    <a:lnB w="28575" cap="flat" cmpd="sng" algn="ctr">
                      <a:solidFill>
                        <a:srgbClr val="4F81BD"/>
                      </a:solidFill>
                      <a:prstDash val="solid"/>
                      <a:round/>
                      <a:headEnd type="none" w="med" len="med"/>
                      <a:tailEnd type="none" w="med" len="med"/>
                    </a:lnB>
                  </a:tcPr>
                </a:tc>
              </a:tr>
              <a:tr h="625347">
                <a:tc>
                  <a:txBody>
                    <a:bodyPr/>
                    <a:lstStyle/>
                    <a:p>
                      <a:pPr>
                        <a:lnSpc>
                          <a:spcPct val="115000"/>
                        </a:lnSpc>
                      </a:pPr>
                      <a:endParaRPr lang="en-US" sz="3200" dirty="0">
                        <a:latin typeface="Calibri"/>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D2</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rtl="0" eaLnBrk="1" latinLnBrk="0" hangingPunct="1">
                        <a:lnSpc>
                          <a:spcPct val="115000"/>
                        </a:lnSpc>
                        <a:spcBef>
                          <a:spcPts val="0"/>
                        </a:spcBef>
                        <a:spcAft>
                          <a:spcPts val="1000"/>
                        </a:spcAft>
                      </a:pPr>
                      <a:r>
                        <a:rPr kumimoji="0" lang="en-US" sz="3200" kern="1200" dirty="0" err="1" smtClean="0">
                          <a:solidFill>
                            <a:schemeClr val="tx1"/>
                          </a:solidFill>
                          <a:latin typeface="Times New Roman"/>
                          <a:ea typeface="Times New Roman"/>
                          <a:cs typeface="Times New Roman"/>
                        </a:rPr>
                        <a:t>Df</a:t>
                      </a:r>
                      <a:endParaRPr kumimoji="0" lang="en-US" sz="3200" kern="1200" dirty="0" smtClean="0">
                        <a:solidFill>
                          <a:schemeClr val="tx1"/>
                        </a:solidFill>
                        <a:latin typeface="Times New Roman"/>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nSpc>
                          <a:spcPct val="115000"/>
                        </a:lnSpc>
                      </a:pPr>
                      <a:endParaRPr lang="en-US" sz="3200" dirty="0">
                        <a:latin typeface="Calibri"/>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S1</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15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15</a:t>
                      </a:r>
                      <a:endParaRPr lang="en-US" sz="3200" dirty="0" smtClean="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     </a:t>
                      </a:r>
                      <a:r>
                        <a:rPr lang="en-US" sz="3200" dirty="0" smtClean="0">
                          <a:latin typeface="Times New Roman"/>
                          <a:ea typeface="Times New Roman"/>
                          <a:cs typeface="Times New Roman"/>
                        </a:rPr>
                        <a:t>22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0</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15</a:t>
                      </a:r>
                    </a:p>
                    <a:p>
                      <a:pPr marL="0" marR="0" algn="ctr">
                        <a:lnSpc>
                          <a:spcPct val="115000"/>
                        </a:lnSpc>
                        <a:spcBef>
                          <a:spcPts val="0"/>
                        </a:spcBef>
                        <a:spcAft>
                          <a:spcPts val="1000"/>
                        </a:spcAft>
                      </a:pPr>
                      <a:r>
                        <a:rPr lang="en-US" sz="3200" dirty="0" smtClean="0">
                          <a:latin typeface="Times New Roman"/>
                          <a:ea typeface="Times New Roman"/>
                          <a:cs typeface="Times New Roman"/>
                        </a:rPr>
                        <a:t>U1=15</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S2</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9</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0</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25</a:t>
                      </a:r>
                    </a:p>
                    <a:p>
                      <a:pPr marL="0" marR="0" algn="ctr">
                        <a:lnSpc>
                          <a:spcPct val="115000"/>
                        </a:lnSpc>
                        <a:spcBef>
                          <a:spcPts val="0"/>
                        </a:spcBef>
                        <a:spcAft>
                          <a:spcPts val="1000"/>
                        </a:spcAft>
                      </a:pPr>
                      <a:r>
                        <a:rPr lang="en-US" sz="3200" dirty="0" smtClean="0">
                          <a:latin typeface="Times New Roman"/>
                          <a:ea typeface="Times New Roman"/>
                          <a:cs typeface="Times New Roman"/>
                        </a:rPr>
                        <a:t>U2=0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S3</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15</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45</a:t>
                      </a:r>
                    </a:p>
                    <a:p>
                      <a:pPr marL="0" marR="0" algn="ctr">
                        <a:lnSpc>
                          <a:spcPct val="115000"/>
                        </a:lnSpc>
                        <a:spcBef>
                          <a:spcPts val="0"/>
                        </a:spcBef>
                        <a:spcAft>
                          <a:spcPts val="1000"/>
                        </a:spcAft>
                      </a:pPr>
                      <a:r>
                        <a:rPr lang="en-US" sz="3200" dirty="0" smtClean="0">
                          <a:latin typeface="Times New Roman"/>
                          <a:ea typeface="Times New Roman"/>
                          <a:cs typeface="Times New Roman"/>
                        </a:rPr>
                        <a:t>U3=17</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855417">
                <a:tc>
                  <a:txBody>
                    <a:bodyPr/>
                    <a:lstStyle/>
                    <a:p>
                      <a:pPr marL="0" marR="0" algn="ctr">
                        <a:lnSpc>
                          <a:spcPct val="115000"/>
                        </a:lnSpc>
                        <a:spcBef>
                          <a:spcPts val="0"/>
                        </a:spcBef>
                        <a:spcAft>
                          <a:spcPts val="1000"/>
                        </a:spcAft>
                      </a:pPr>
                      <a:r>
                        <a:rPr lang="en-US" sz="2800" b="1" dirty="0">
                          <a:latin typeface="Times New Roman"/>
                          <a:ea typeface="Times New Roman"/>
                          <a:cs typeface="Times New Roman"/>
                        </a:rPr>
                        <a:t>Demand</a:t>
                      </a:r>
                      <a:endParaRPr lang="en-US" sz="2800" b="1" dirty="0">
                        <a:latin typeface="Calibri"/>
                        <a:ea typeface="Times New Roman"/>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p>
                    <a:p>
                      <a:pPr marL="0" marR="0" algn="ctr">
                        <a:lnSpc>
                          <a:spcPct val="115000"/>
                        </a:lnSpc>
                        <a:spcBef>
                          <a:spcPts val="0"/>
                        </a:spcBef>
                        <a:spcAft>
                          <a:spcPts val="1000"/>
                        </a:spcAft>
                      </a:pPr>
                      <a:r>
                        <a:rPr lang="en-US" sz="3200" dirty="0" smtClean="0">
                          <a:latin typeface="Times New Roman"/>
                          <a:ea typeface="Times New Roman"/>
                          <a:cs typeface="Times New Roman"/>
                        </a:rPr>
                        <a:t>V1=-5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p>
                    <a:p>
                      <a:pPr marL="0" marR="0" algn="ctr">
                        <a:lnSpc>
                          <a:spcPct val="115000"/>
                        </a:lnSpc>
                        <a:spcBef>
                          <a:spcPts val="0"/>
                        </a:spcBef>
                        <a:spcAft>
                          <a:spcPts val="1000"/>
                        </a:spcAft>
                      </a:pPr>
                      <a:r>
                        <a:rPr lang="en-US" sz="3200" dirty="0" smtClean="0">
                          <a:latin typeface="Times New Roman"/>
                          <a:ea typeface="Times New Roman"/>
                          <a:cs typeface="Times New Roman"/>
                        </a:rPr>
                        <a:t>V2=-9</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30</a:t>
                      </a:r>
                    </a:p>
                    <a:p>
                      <a:pPr marL="0" marR="0" algn="ctr">
                        <a:lnSpc>
                          <a:spcPct val="115000"/>
                        </a:lnSpc>
                        <a:spcBef>
                          <a:spcPts val="0"/>
                        </a:spcBef>
                        <a:spcAft>
                          <a:spcPts val="1000"/>
                        </a:spcAft>
                      </a:pPr>
                      <a:r>
                        <a:rPr lang="en-US" sz="3200" dirty="0" smtClean="0">
                          <a:latin typeface="Times New Roman"/>
                          <a:ea typeface="Times New Roman"/>
                          <a:cs typeface="Times New Roman"/>
                        </a:rPr>
                        <a:t>V3=3</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15</a:t>
                      </a:r>
                    </a:p>
                    <a:p>
                      <a:pPr marL="0" marR="0" algn="ctr">
                        <a:lnSpc>
                          <a:spcPct val="115000"/>
                        </a:lnSpc>
                        <a:spcBef>
                          <a:spcPts val="0"/>
                        </a:spcBef>
                        <a:spcAft>
                          <a:spcPts val="1000"/>
                        </a:spcAft>
                      </a:pPr>
                      <a:r>
                        <a:rPr lang="en-US" sz="3200" dirty="0" smtClean="0">
                          <a:latin typeface="Calibri"/>
                          <a:ea typeface="Times New Roman"/>
                          <a:cs typeface="Times New Roman"/>
                        </a:rPr>
                        <a:t>V4=-17</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85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C6D9F1"/>
                    </a:solidFill>
                  </a:tcPr>
                </a:tc>
              </a:tr>
            </a:tbl>
          </a:graphicData>
        </a:graphic>
      </p:graphicFrame>
    </p:spTree>
    <p:extLst>
      <p:ext uri="{BB962C8B-B14F-4D97-AF65-F5344CB8AC3E}">
        <p14:creationId xmlns:p14="http://schemas.microsoft.com/office/powerpoint/2010/main" xmlns="" val="31639217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Table 3"/>
          <p:cNvGraphicFramePr>
            <a:graphicFrameLocks noGrp="1"/>
          </p:cNvGraphicFramePr>
          <p:nvPr/>
        </p:nvGraphicFramePr>
        <p:xfrm>
          <a:off x="76200" y="259832"/>
          <a:ext cx="8991600" cy="6521968"/>
        </p:xfrm>
        <a:graphic>
          <a:graphicData uri="http://schemas.openxmlformats.org/drawingml/2006/table">
            <a:tbl>
              <a:tblPr/>
              <a:tblGrid>
                <a:gridCol w="1485569"/>
                <a:gridCol w="1407381"/>
                <a:gridCol w="1329193"/>
                <a:gridCol w="1407381"/>
                <a:gridCol w="1641944"/>
                <a:gridCol w="1720132"/>
              </a:tblGrid>
              <a:tr h="625347">
                <a:tc>
                  <a:txBody>
                    <a:bodyPr/>
                    <a:lstStyle/>
                    <a:p>
                      <a:pPr marL="0" marR="0" algn="ctr">
                        <a:lnSpc>
                          <a:spcPct val="115000"/>
                        </a:lnSpc>
                        <a:spcBef>
                          <a:spcPts val="0"/>
                        </a:spcBef>
                        <a:spcAft>
                          <a:spcPts val="1000"/>
                        </a:spcAft>
                      </a:pPr>
                      <a:r>
                        <a:rPr lang="en-US" sz="2800" b="1" dirty="0">
                          <a:latin typeface="Times New Roman"/>
                          <a:ea typeface="Times New Roman"/>
                          <a:cs typeface="Times New Roman"/>
                        </a:rPr>
                        <a:t>Sources</a:t>
                      </a:r>
                      <a:endParaRPr lang="en-US" sz="28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Destination</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Capacity</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a:noFill/>
                    </a:lnT>
                    <a:lnB w="28575" cap="flat" cmpd="sng" algn="ctr">
                      <a:solidFill>
                        <a:srgbClr val="4F81BD"/>
                      </a:solidFill>
                      <a:prstDash val="solid"/>
                      <a:round/>
                      <a:headEnd type="none" w="med" len="med"/>
                      <a:tailEnd type="none" w="med" len="med"/>
                    </a:lnB>
                  </a:tcPr>
                </a:tc>
              </a:tr>
              <a:tr h="625347">
                <a:tc>
                  <a:txBody>
                    <a:bodyPr/>
                    <a:lstStyle/>
                    <a:p>
                      <a:pPr>
                        <a:lnSpc>
                          <a:spcPct val="115000"/>
                        </a:lnSpc>
                      </a:pPr>
                      <a:endParaRPr lang="en-US" sz="3200" dirty="0">
                        <a:latin typeface="Calibri"/>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D2</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rtl="0" eaLnBrk="1" latinLnBrk="0" hangingPunct="1">
                        <a:lnSpc>
                          <a:spcPct val="115000"/>
                        </a:lnSpc>
                        <a:spcBef>
                          <a:spcPts val="0"/>
                        </a:spcBef>
                        <a:spcAft>
                          <a:spcPts val="1000"/>
                        </a:spcAft>
                      </a:pPr>
                      <a:r>
                        <a:rPr kumimoji="0" lang="en-US" sz="3200" kern="1200" dirty="0" err="1" smtClean="0">
                          <a:solidFill>
                            <a:schemeClr val="tx1"/>
                          </a:solidFill>
                          <a:latin typeface="Times New Roman"/>
                          <a:ea typeface="Times New Roman"/>
                          <a:cs typeface="Times New Roman"/>
                        </a:rPr>
                        <a:t>Df</a:t>
                      </a:r>
                      <a:endParaRPr kumimoji="0" lang="en-US" sz="3200" kern="1200" dirty="0" smtClean="0">
                        <a:solidFill>
                          <a:schemeClr val="tx1"/>
                        </a:solidFill>
                        <a:latin typeface="Times New Roman"/>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nSpc>
                          <a:spcPct val="115000"/>
                        </a:lnSpc>
                      </a:pPr>
                      <a:endParaRPr lang="en-US" sz="3200" dirty="0">
                        <a:latin typeface="Calibri"/>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S1</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15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-9    </a:t>
                      </a:r>
                      <a:r>
                        <a:rPr lang="en-US" sz="3200" dirty="0" smtClean="0">
                          <a:latin typeface="Times New Roman"/>
                          <a:ea typeface="Times New Roman"/>
                          <a:cs typeface="Times New Roman"/>
                        </a:rPr>
                        <a:t>15</a:t>
                      </a:r>
                      <a:endParaRPr lang="en-US" sz="3200" dirty="0" smtClean="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-4     </a:t>
                      </a:r>
                      <a:r>
                        <a:rPr lang="en-US" sz="3200" dirty="0" smtClean="0">
                          <a:latin typeface="Times New Roman"/>
                          <a:ea typeface="Times New Roman"/>
                          <a:cs typeface="Times New Roman"/>
                        </a:rPr>
                        <a:t>22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solidFill>
                            <a:srgbClr val="FF0000"/>
                          </a:solidFill>
                          <a:latin typeface="Calibri"/>
                          <a:ea typeface="Times New Roman"/>
                          <a:cs typeface="Times New Roman"/>
                        </a:rPr>
                        <a:t>-2          </a:t>
                      </a: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0</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15</a:t>
                      </a:r>
                    </a:p>
                    <a:p>
                      <a:pPr marL="0" marR="0" algn="ctr">
                        <a:lnSpc>
                          <a:spcPct val="115000"/>
                        </a:lnSpc>
                        <a:spcBef>
                          <a:spcPts val="0"/>
                        </a:spcBef>
                        <a:spcAft>
                          <a:spcPts val="1000"/>
                        </a:spcAft>
                      </a:pPr>
                      <a:r>
                        <a:rPr lang="en-US" sz="3200" dirty="0" smtClean="0">
                          <a:latin typeface="Times New Roman"/>
                          <a:ea typeface="Times New Roman"/>
                          <a:cs typeface="Times New Roman"/>
                        </a:rPr>
                        <a:t>U1=15</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S2</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-14     </a:t>
                      </a:r>
                      <a:r>
                        <a:rPr lang="en-US" sz="3200" dirty="0" smtClean="0">
                          <a:latin typeface="Times New Roman"/>
                          <a:ea typeface="Times New Roman"/>
                          <a:cs typeface="Times New Roman"/>
                        </a:rPr>
                        <a:t>9</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solidFill>
                            <a:srgbClr val="FF0000"/>
                          </a:solidFill>
                          <a:latin typeface="Times New Roman"/>
                          <a:ea typeface="Times New Roman"/>
                          <a:cs typeface="Times New Roman"/>
                        </a:rPr>
                        <a:t>-17    </a:t>
                      </a: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marR="0" algn="r">
                        <a:lnSpc>
                          <a:spcPct val="115000"/>
                        </a:lnSpc>
                        <a:spcBef>
                          <a:spcPts val="0"/>
                        </a:spcBef>
                        <a:spcAft>
                          <a:spcPts val="1000"/>
                        </a:spcAft>
                      </a:pPr>
                      <a:r>
                        <a:rPr lang="en-US" sz="3200" dirty="0" smtClean="0">
                          <a:solidFill>
                            <a:srgbClr val="FF0000"/>
                          </a:solidFill>
                          <a:latin typeface="Calibri"/>
                          <a:ea typeface="Times New Roman"/>
                          <a:cs typeface="Times New Roman"/>
                        </a:rPr>
                        <a:t>-17        </a:t>
                      </a: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0</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25</a:t>
                      </a:r>
                    </a:p>
                    <a:p>
                      <a:pPr marL="0" marR="0" algn="ctr">
                        <a:lnSpc>
                          <a:spcPct val="115000"/>
                        </a:lnSpc>
                        <a:spcBef>
                          <a:spcPts val="0"/>
                        </a:spcBef>
                        <a:spcAft>
                          <a:spcPts val="1000"/>
                        </a:spcAft>
                      </a:pPr>
                      <a:r>
                        <a:rPr lang="en-US" sz="3200" dirty="0" smtClean="0">
                          <a:latin typeface="Times New Roman"/>
                          <a:ea typeface="Times New Roman"/>
                          <a:cs typeface="Times New Roman"/>
                        </a:rPr>
                        <a:t>U2=0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S3</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15</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45</a:t>
                      </a:r>
                    </a:p>
                    <a:p>
                      <a:pPr marL="0" marR="0" algn="ctr">
                        <a:lnSpc>
                          <a:spcPct val="115000"/>
                        </a:lnSpc>
                        <a:spcBef>
                          <a:spcPts val="0"/>
                        </a:spcBef>
                        <a:spcAft>
                          <a:spcPts val="1000"/>
                        </a:spcAft>
                      </a:pPr>
                      <a:r>
                        <a:rPr lang="en-US" sz="3200" dirty="0" smtClean="0">
                          <a:latin typeface="Times New Roman"/>
                          <a:ea typeface="Times New Roman"/>
                          <a:cs typeface="Times New Roman"/>
                        </a:rPr>
                        <a:t>U3=17</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855417">
                <a:tc>
                  <a:txBody>
                    <a:bodyPr/>
                    <a:lstStyle/>
                    <a:p>
                      <a:pPr marL="0" marR="0" algn="ctr">
                        <a:lnSpc>
                          <a:spcPct val="115000"/>
                        </a:lnSpc>
                        <a:spcBef>
                          <a:spcPts val="0"/>
                        </a:spcBef>
                        <a:spcAft>
                          <a:spcPts val="1000"/>
                        </a:spcAft>
                      </a:pPr>
                      <a:r>
                        <a:rPr lang="en-US" sz="2800" b="1" dirty="0">
                          <a:latin typeface="Times New Roman"/>
                          <a:ea typeface="Times New Roman"/>
                          <a:cs typeface="Times New Roman"/>
                        </a:rPr>
                        <a:t>Demand</a:t>
                      </a:r>
                      <a:endParaRPr lang="en-US" sz="2800" b="1" dirty="0">
                        <a:latin typeface="Calibri"/>
                        <a:ea typeface="Times New Roman"/>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p>
                    <a:p>
                      <a:pPr marL="0" marR="0" algn="ctr">
                        <a:lnSpc>
                          <a:spcPct val="115000"/>
                        </a:lnSpc>
                        <a:spcBef>
                          <a:spcPts val="0"/>
                        </a:spcBef>
                        <a:spcAft>
                          <a:spcPts val="1000"/>
                        </a:spcAft>
                      </a:pPr>
                      <a:r>
                        <a:rPr lang="en-US" sz="3200" dirty="0" smtClean="0">
                          <a:latin typeface="Times New Roman"/>
                          <a:ea typeface="Times New Roman"/>
                          <a:cs typeface="Times New Roman"/>
                        </a:rPr>
                        <a:t>V1=-5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p>
                    <a:p>
                      <a:pPr marL="0" marR="0" algn="ctr">
                        <a:lnSpc>
                          <a:spcPct val="115000"/>
                        </a:lnSpc>
                        <a:spcBef>
                          <a:spcPts val="0"/>
                        </a:spcBef>
                        <a:spcAft>
                          <a:spcPts val="1000"/>
                        </a:spcAft>
                      </a:pPr>
                      <a:r>
                        <a:rPr lang="en-US" sz="3200" dirty="0" smtClean="0">
                          <a:latin typeface="Times New Roman"/>
                          <a:ea typeface="Times New Roman"/>
                          <a:cs typeface="Times New Roman"/>
                        </a:rPr>
                        <a:t>V2=-9</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30</a:t>
                      </a:r>
                    </a:p>
                    <a:p>
                      <a:pPr marL="0" marR="0" algn="ctr">
                        <a:lnSpc>
                          <a:spcPct val="115000"/>
                        </a:lnSpc>
                        <a:spcBef>
                          <a:spcPts val="0"/>
                        </a:spcBef>
                        <a:spcAft>
                          <a:spcPts val="1000"/>
                        </a:spcAft>
                      </a:pPr>
                      <a:r>
                        <a:rPr lang="en-US" sz="3200" dirty="0" smtClean="0">
                          <a:latin typeface="Times New Roman"/>
                          <a:ea typeface="Times New Roman"/>
                          <a:cs typeface="Times New Roman"/>
                        </a:rPr>
                        <a:t>V3=3</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15</a:t>
                      </a:r>
                    </a:p>
                    <a:p>
                      <a:pPr marL="0" marR="0" algn="ctr">
                        <a:lnSpc>
                          <a:spcPct val="115000"/>
                        </a:lnSpc>
                        <a:spcBef>
                          <a:spcPts val="0"/>
                        </a:spcBef>
                        <a:spcAft>
                          <a:spcPts val="1000"/>
                        </a:spcAft>
                      </a:pPr>
                      <a:r>
                        <a:rPr lang="en-US" sz="3200" dirty="0" smtClean="0">
                          <a:latin typeface="Calibri"/>
                          <a:ea typeface="Times New Roman"/>
                          <a:cs typeface="Times New Roman"/>
                        </a:rPr>
                        <a:t>V4=-17</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85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C6D9F1"/>
                    </a:solidFill>
                  </a:tcPr>
                </a:tc>
              </a:tr>
            </a:tbl>
          </a:graphicData>
        </a:graphic>
      </p:graphicFrame>
      <p:sp>
        <p:nvSpPr>
          <p:cNvPr id="5" name="TextBox 4"/>
          <p:cNvSpPr txBox="1"/>
          <p:nvPr/>
        </p:nvSpPr>
        <p:spPr>
          <a:xfrm>
            <a:off x="0" y="3160693"/>
            <a:ext cx="9144000" cy="954107"/>
          </a:xfrm>
          <a:prstGeom prst="rect">
            <a:avLst/>
          </a:prstGeom>
          <a:solidFill>
            <a:srgbClr val="FFFF00"/>
          </a:solidFill>
        </p:spPr>
        <p:txBody>
          <a:bodyPr wrap="square" rtlCol="0">
            <a:spAutoFit/>
          </a:bodyPr>
          <a:lstStyle/>
          <a:p>
            <a:r>
              <a:rPr lang="en-US" sz="2800" b="1" dirty="0" smtClean="0"/>
              <a:t>All the shadow costs are non positive so the conditions for optimality has been satisfied</a:t>
            </a:r>
            <a:endParaRPr lang="en-US" sz="2800" b="1" dirty="0"/>
          </a:p>
        </p:txBody>
      </p:sp>
    </p:spTree>
    <p:extLst>
      <p:ext uri="{BB962C8B-B14F-4D97-AF65-F5344CB8AC3E}">
        <p14:creationId xmlns:p14="http://schemas.microsoft.com/office/powerpoint/2010/main" xmlns="" val="3872765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0129" y="1618735"/>
            <a:ext cx="8305800" cy="3539430"/>
          </a:xfrm>
          <a:prstGeom prst="rect">
            <a:avLst/>
          </a:prstGeom>
          <a:solidFill>
            <a:schemeClr val="accent2">
              <a:lumMod val="60000"/>
              <a:lumOff val="40000"/>
            </a:schemeClr>
          </a:solidFill>
        </p:spPr>
        <p:txBody>
          <a:bodyPr wrap="square" rtlCol="0">
            <a:spAutoFit/>
          </a:bodyPr>
          <a:lstStyle/>
          <a:p>
            <a:r>
              <a:rPr lang="en-US" sz="3200" b="1" dirty="0" smtClean="0"/>
              <a:t>If  the conditions does not satisfy than we will use the previous process of addition of  </a:t>
            </a:r>
            <a:r>
              <a:rPr lang="el-GR" sz="3200" b="1" dirty="0" smtClean="0"/>
              <a:t>θ</a:t>
            </a:r>
            <a:r>
              <a:rPr lang="en-US" sz="3200" b="1" dirty="0" smtClean="0"/>
              <a:t> and further tabulation till the conditions satisfied, presence or absence of epsilon does not affect the solution so its up to you, whether to retain it or just drop it. </a:t>
            </a:r>
            <a:endParaRPr lang="en-US" sz="3200" b="1" dirty="0"/>
          </a:p>
        </p:txBody>
      </p:sp>
    </p:spTree>
    <p:extLst>
      <p:ext uri="{BB962C8B-B14F-4D97-AF65-F5344CB8AC3E}">
        <p14:creationId xmlns:p14="http://schemas.microsoft.com/office/powerpoint/2010/main" xmlns="" val="35936485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Cost</a:t>
            </a:r>
            <a:endParaRPr lang="en-US" dirty="0"/>
          </a:p>
        </p:txBody>
      </p:sp>
      <p:sp>
        <p:nvSpPr>
          <p:cNvPr id="3" name="Content Placeholder 2"/>
          <p:cNvSpPr>
            <a:spLocks noGrp="1"/>
          </p:cNvSpPr>
          <p:nvPr>
            <p:ph sz="quarter" idx="1"/>
          </p:nvPr>
        </p:nvSpPr>
        <p:spPr/>
        <p:txBody>
          <a:bodyPr/>
          <a:lstStyle/>
          <a:p>
            <a:r>
              <a:rPr lang="en-US" dirty="0" smtClean="0"/>
              <a:t>Total cost=	15*10 + 25*3 + 5*12 + 20*8 + 5*20</a:t>
            </a:r>
          </a:p>
          <a:p>
            <a:pPr lvl="5">
              <a:buNone/>
            </a:pPr>
            <a:r>
              <a:rPr lang="en-US" dirty="0" smtClean="0"/>
              <a:t>      </a:t>
            </a:r>
            <a:r>
              <a:rPr lang="en-US" sz="2800" dirty="0" smtClean="0"/>
              <a:t>=	150	+ 75	   + 60     + 160	+100</a:t>
            </a:r>
          </a:p>
          <a:p>
            <a:pPr lvl="5">
              <a:buNone/>
            </a:pPr>
            <a:r>
              <a:rPr lang="en-US" sz="2800" dirty="0" smtClean="0"/>
              <a:t>	  =	545</a:t>
            </a:r>
          </a:p>
        </p:txBody>
      </p:sp>
    </p:spTree>
    <p:extLst>
      <p:ext uri="{BB962C8B-B14F-4D97-AF65-F5344CB8AC3E}">
        <p14:creationId xmlns:p14="http://schemas.microsoft.com/office/powerpoint/2010/main" xmlns="" val="796373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279648"/>
            <a:ext cx="8534400" cy="758952"/>
          </a:xfrm>
        </p:spPr>
        <p:txBody>
          <a:bodyPr>
            <a:noAutofit/>
          </a:bodyPr>
          <a:lstStyle/>
          <a:p>
            <a:r>
              <a:rPr lang="en-US" sz="4000" b="1" dirty="0" smtClean="0">
                <a:solidFill>
                  <a:srgbClr val="FF0000"/>
                </a:solidFill>
              </a:rPr>
              <a:t>Total Capacity (Supply) </a:t>
            </a:r>
            <a:br>
              <a:rPr lang="en-US" sz="4000" b="1" dirty="0" smtClean="0">
                <a:solidFill>
                  <a:srgbClr val="FF0000"/>
                </a:solidFill>
              </a:rPr>
            </a:br>
            <a:r>
              <a:rPr lang="en-US" sz="4000" b="1" dirty="0" smtClean="0">
                <a:solidFill>
                  <a:srgbClr val="FF0000"/>
                </a:solidFill>
              </a:rPr>
              <a:t>exceeds</a:t>
            </a:r>
            <a:br>
              <a:rPr lang="en-US" sz="4000" b="1" dirty="0" smtClean="0">
                <a:solidFill>
                  <a:srgbClr val="FF0000"/>
                </a:solidFill>
              </a:rPr>
            </a:br>
            <a:r>
              <a:rPr lang="en-US" sz="4000" b="1" dirty="0" smtClean="0">
                <a:solidFill>
                  <a:srgbClr val="FF0000"/>
                </a:solidFill>
              </a:rPr>
              <a:t> Total Demand</a:t>
            </a:r>
            <a:endParaRPr lang="en-US" sz="4000" b="1" dirty="0">
              <a:solidFill>
                <a:srgbClr val="FF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 Distribution</a:t>
            </a:r>
            <a:endParaRPr lang="en-US" dirty="0"/>
          </a:p>
        </p:txBody>
      </p:sp>
      <p:sp>
        <p:nvSpPr>
          <p:cNvPr id="3" name="Content Placeholder 2"/>
          <p:cNvSpPr>
            <a:spLocks noGrp="1"/>
          </p:cNvSpPr>
          <p:nvPr>
            <p:ph sz="quarter" idx="1"/>
          </p:nvPr>
        </p:nvSpPr>
        <p:spPr>
          <a:xfrm>
            <a:off x="335280" y="1828800"/>
            <a:ext cx="8503920" cy="4572000"/>
          </a:xfrm>
        </p:spPr>
        <p:txBody>
          <a:bodyPr>
            <a:normAutofit/>
          </a:bodyPr>
          <a:lstStyle/>
          <a:p>
            <a:r>
              <a:rPr lang="en-US" sz="2800" dirty="0" smtClean="0"/>
              <a:t>S1	  ─ ─ ─ ─ &gt; D1   = 15</a:t>
            </a:r>
          </a:p>
          <a:p>
            <a:r>
              <a:rPr lang="en-US" sz="2800" dirty="0" smtClean="0"/>
              <a:t>S2     ─ ─ ─ ─ &gt; D3  = 25</a:t>
            </a:r>
          </a:p>
          <a:p>
            <a:r>
              <a:rPr lang="en-US" sz="2800" dirty="0" smtClean="0"/>
              <a:t>S3    ─ ─ ─ ─ &gt;  D1 = 5</a:t>
            </a:r>
          </a:p>
          <a:p>
            <a:r>
              <a:rPr lang="en-US" sz="2800" dirty="0" smtClean="0"/>
              <a:t>S3    ─ ─ ─ ─ &gt;  D2 = 20</a:t>
            </a:r>
          </a:p>
          <a:p>
            <a:r>
              <a:rPr lang="en-US" sz="2800" dirty="0" smtClean="0"/>
              <a:t>S3    ─ ─ ─ ─ &gt;  D3 =  5</a:t>
            </a:r>
          </a:p>
          <a:p>
            <a:r>
              <a:rPr lang="en-US" sz="2800" dirty="0" smtClean="0"/>
              <a:t>S3 	 ─ ─ ─ ─ &gt;  </a:t>
            </a:r>
            <a:r>
              <a:rPr lang="en-US" sz="2800" dirty="0" err="1" smtClean="0"/>
              <a:t>Df</a:t>
            </a:r>
            <a:r>
              <a:rPr lang="en-US" sz="2800" dirty="0" smtClean="0"/>
              <a:t>   =  15</a:t>
            </a:r>
          </a:p>
          <a:p>
            <a:pPr>
              <a:buNone/>
            </a:pPr>
            <a:endParaRPr lang="en-US" sz="2800" b="1" dirty="0" smtClean="0"/>
          </a:p>
          <a:p>
            <a:pPr>
              <a:buNone/>
            </a:pPr>
            <a:r>
              <a:rPr lang="en-US" b="1" dirty="0" smtClean="0"/>
              <a:t>Total 		     =  85</a:t>
            </a:r>
          </a:p>
        </p:txBody>
      </p:sp>
      <p:sp>
        <p:nvSpPr>
          <p:cNvPr id="4" name="Content Placeholder 2"/>
          <p:cNvSpPr txBox="1">
            <a:spLocks/>
          </p:cNvSpPr>
          <p:nvPr/>
        </p:nvSpPr>
        <p:spPr>
          <a:xfrm>
            <a:off x="5791200" y="1371600"/>
            <a:ext cx="3048000" cy="5638800"/>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US" dirty="0" smtClean="0"/>
              <a:t>Total cost=</a:t>
            </a:r>
          </a:p>
          <a:p>
            <a:pPr marL="0" indent="0">
              <a:buNone/>
            </a:pPr>
            <a:r>
              <a:rPr lang="en-US" dirty="0" smtClean="0"/>
              <a:t>15*10 +</a:t>
            </a:r>
          </a:p>
          <a:p>
            <a:pPr marL="0" indent="0">
              <a:buNone/>
            </a:pPr>
            <a:r>
              <a:rPr lang="en-US" dirty="0" smtClean="0"/>
              <a:t>25*3 +</a:t>
            </a:r>
          </a:p>
          <a:p>
            <a:pPr marL="0" indent="0">
              <a:buNone/>
            </a:pPr>
            <a:r>
              <a:rPr lang="en-US" dirty="0" smtClean="0"/>
              <a:t>5*12 + </a:t>
            </a:r>
          </a:p>
          <a:p>
            <a:pPr marL="0" indent="0">
              <a:buNone/>
            </a:pPr>
            <a:r>
              <a:rPr lang="en-US" dirty="0" smtClean="0"/>
              <a:t>20*8 + </a:t>
            </a:r>
          </a:p>
          <a:p>
            <a:pPr marL="0" indent="0">
              <a:buNone/>
            </a:pPr>
            <a:r>
              <a:rPr lang="en-US" dirty="0" smtClean="0"/>
              <a:t>5*20</a:t>
            </a:r>
          </a:p>
          <a:p>
            <a:pPr lvl="5">
              <a:buFont typeface="Wingdings 2"/>
              <a:buNone/>
            </a:pPr>
            <a:r>
              <a:rPr lang="en-US" sz="2800" dirty="0" smtClean="0"/>
              <a:t>	=545</a:t>
            </a:r>
          </a:p>
        </p:txBody>
      </p:sp>
    </p:spTree>
    <p:extLst>
      <p:ext uri="{BB962C8B-B14F-4D97-AF65-F5344CB8AC3E}">
        <p14:creationId xmlns:p14="http://schemas.microsoft.com/office/powerpoint/2010/main" xmlns="" val="30069151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667000"/>
            <a:ext cx="4107215" cy="923330"/>
          </a:xfrm>
          <a:prstGeom prst="rect">
            <a:avLst/>
          </a:prstGeom>
          <a:noFill/>
        </p:spPr>
        <p:txBody>
          <a:bodyPr wrap="none" lIns="91440" tIns="45720" rIns="91440" bIns="45720">
            <a:spAutoFit/>
          </a:bodyPr>
          <a:lstStyle/>
          <a:p>
            <a:pPr algn="ctr"/>
            <a:r>
              <a:rPr lang="en-U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Thank You</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extLst>
      <p:ext uri="{BB962C8B-B14F-4D97-AF65-F5344CB8AC3E}">
        <p14:creationId xmlns:p14="http://schemas.microsoft.com/office/powerpoint/2010/main" xmlns="" val="425036158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Illustration 1</a:t>
            </a:r>
            <a:endParaRPr lang="en-US" dirty="0"/>
          </a:p>
        </p:txBody>
      </p:sp>
      <p:graphicFrame>
        <p:nvGraphicFramePr>
          <p:cNvPr id="4" name="Table 3"/>
          <p:cNvGraphicFramePr>
            <a:graphicFrameLocks noGrp="1"/>
          </p:cNvGraphicFramePr>
          <p:nvPr/>
        </p:nvGraphicFramePr>
        <p:xfrm>
          <a:off x="533400" y="1447800"/>
          <a:ext cx="8229599" cy="4526956"/>
        </p:xfrm>
        <a:graphic>
          <a:graphicData uri="http://schemas.openxmlformats.org/drawingml/2006/table">
            <a:tbl>
              <a:tblPr/>
              <a:tblGrid>
                <a:gridCol w="1757778"/>
                <a:gridCol w="1494436"/>
                <a:gridCol w="1587247"/>
                <a:gridCol w="1587247"/>
                <a:gridCol w="1802891"/>
              </a:tblGrid>
              <a:tr h="799253">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Sources</a:t>
                      </a:r>
                      <a:endParaRPr lang="en-US" sz="1400" b="1" dirty="0">
                        <a:latin typeface="Calibri"/>
                        <a:ea typeface="Times New Roman"/>
                        <a:cs typeface="Times New Roman"/>
                      </a:endParaRPr>
                    </a:p>
                  </a:txBody>
                  <a:tcPr marL="81280" marR="81280" marT="40640" marB="40640" anchor="ctr">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D</a:t>
                      </a:r>
                      <a:r>
                        <a:rPr lang="en-US" sz="1800" b="1">
                          <a:latin typeface="Times New Roman"/>
                          <a:ea typeface="Times New Roman"/>
                          <a:cs typeface="Times New Roman"/>
                        </a:rPr>
                        <a:t>1</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D</a:t>
                      </a:r>
                      <a:r>
                        <a:rPr lang="en-US" sz="1800" b="1">
                          <a:latin typeface="Times New Roman"/>
                          <a:ea typeface="Times New Roman"/>
                          <a:cs typeface="Times New Roman"/>
                        </a:rPr>
                        <a:t>2</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D</a:t>
                      </a:r>
                      <a:r>
                        <a:rPr lang="en-US" sz="1800" b="1">
                          <a:latin typeface="Times New Roman"/>
                          <a:ea typeface="Times New Roman"/>
                          <a:cs typeface="Times New Roman"/>
                        </a:rPr>
                        <a:t>3</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Capacity</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799253">
                <a:tc>
                  <a:txBody>
                    <a:bodyPr/>
                    <a:lstStyle/>
                    <a:p>
                      <a:pPr marL="0" marR="0" algn="ctr">
                        <a:lnSpc>
                          <a:spcPct val="115000"/>
                        </a:lnSpc>
                        <a:spcBef>
                          <a:spcPts val="0"/>
                        </a:spcBef>
                        <a:spcAft>
                          <a:spcPts val="1000"/>
                        </a:spcAft>
                      </a:pPr>
                      <a:r>
                        <a:rPr lang="en-US" sz="3200" b="1">
                          <a:latin typeface="Times New Roman"/>
                          <a:ea typeface="Times New Roman"/>
                          <a:cs typeface="Times New Roman"/>
                        </a:rPr>
                        <a:t>S</a:t>
                      </a:r>
                      <a:r>
                        <a:rPr lang="en-US" sz="1800" b="1">
                          <a:latin typeface="Times New Roman"/>
                          <a:ea typeface="Times New Roman"/>
                          <a:cs typeface="Times New Roman"/>
                        </a:rPr>
                        <a:t>1</a:t>
                      </a:r>
                      <a:endParaRPr lang="en-US" sz="1400" b="1">
                        <a:latin typeface="Calibri"/>
                        <a:ea typeface="Times New Roman"/>
                        <a:cs typeface="Times New Roman"/>
                      </a:endParaRPr>
                    </a:p>
                  </a:txBody>
                  <a:tcPr marL="81280" marR="81280" marT="40640" marB="4064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10</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15</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22</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15</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799253">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S</a:t>
                      </a:r>
                      <a:r>
                        <a:rPr lang="en-US" sz="1800" b="1" dirty="0">
                          <a:latin typeface="Times New Roman"/>
                          <a:ea typeface="Times New Roman"/>
                          <a:cs typeface="Times New Roman"/>
                        </a:rPr>
                        <a:t>2</a:t>
                      </a:r>
                      <a:endParaRPr lang="en-US" sz="1400" b="1" dirty="0">
                        <a:latin typeface="Calibri"/>
                        <a:ea typeface="Times New Roman"/>
                        <a:cs typeface="Times New Roman"/>
                      </a:endParaRPr>
                    </a:p>
                  </a:txBody>
                  <a:tcPr marL="81280" marR="81280" marT="40640" marB="4064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9</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8</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3</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25</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799253">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S</a:t>
                      </a:r>
                      <a:r>
                        <a:rPr lang="en-US" sz="1800" b="1" dirty="0">
                          <a:latin typeface="Times New Roman"/>
                          <a:ea typeface="Times New Roman"/>
                          <a:cs typeface="Times New Roman"/>
                        </a:rPr>
                        <a:t>3</a:t>
                      </a:r>
                      <a:endParaRPr lang="en-US" sz="1400" b="1" dirty="0">
                        <a:latin typeface="Calibri"/>
                        <a:ea typeface="Times New Roman"/>
                        <a:cs typeface="Times New Roman"/>
                      </a:endParaRPr>
                    </a:p>
                  </a:txBody>
                  <a:tcPr marL="81280" marR="81280" marT="40640" marB="4064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12</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8</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20</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45</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817316">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Demand</a:t>
                      </a:r>
                      <a:endParaRPr lang="en-US" sz="1400" b="1" dirty="0">
                        <a:latin typeface="Calibri"/>
                        <a:ea typeface="Times New Roman"/>
                        <a:cs typeface="Times New Roman"/>
                      </a:endParaRPr>
                    </a:p>
                  </a:txBody>
                  <a:tcPr marL="81280" marR="81280" marT="40640" marB="4064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20</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20</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30</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85</a:t>
                      </a:r>
                      <a:endParaRPr lang="en-US" sz="1400" b="1" dirty="0">
                        <a:latin typeface="Calibri"/>
                        <a:ea typeface="Times New Roman"/>
                        <a:cs typeface="Times New Roman"/>
                      </a:endParaRPr>
                    </a:p>
                    <a:p>
                      <a:pPr marL="0" marR="0" algn="ctr">
                        <a:lnSpc>
                          <a:spcPct val="115000"/>
                        </a:lnSpc>
                        <a:spcBef>
                          <a:spcPts val="0"/>
                        </a:spcBef>
                        <a:spcAft>
                          <a:spcPts val="1000"/>
                        </a:spcAft>
                      </a:pPr>
                      <a:r>
                        <a:rPr lang="en-US" sz="3200" b="1" dirty="0">
                          <a:latin typeface="Times New Roman"/>
                          <a:ea typeface="Times New Roman"/>
                          <a:cs typeface="Times New Roman"/>
                        </a:rPr>
                        <a:t>70</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tcPr>
                </a:tc>
              </a:tr>
            </a:tbl>
          </a:graphicData>
        </a:graphic>
      </p:graphicFrame>
      <p:sp>
        <p:nvSpPr>
          <p:cNvPr id="5" name="AutoShape 1"/>
          <p:cNvSpPr>
            <a:spLocks noChangeShapeType="1"/>
          </p:cNvSpPr>
          <p:nvPr/>
        </p:nvSpPr>
        <p:spPr bwMode="auto">
          <a:xfrm>
            <a:off x="7010400" y="4724400"/>
            <a:ext cx="1524000" cy="106680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 name="Content Placeholder 2"/>
          <p:cNvSpPr>
            <a:spLocks noGrp="1"/>
          </p:cNvSpPr>
          <p:nvPr>
            <p:ph sz="quarter" idx="1"/>
          </p:nvPr>
        </p:nvSpPr>
        <p:spPr>
          <a:xfrm>
            <a:off x="301752" y="6019800"/>
            <a:ext cx="8503920" cy="1063752"/>
          </a:xfrm>
        </p:spPr>
        <p:txBody>
          <a:bodyPr>
            <a:normAutofit/>
          </a:bodyPr>
          <a:lstStyle/>
          <a:p>
            <a:r>
              <a:rPr lang="en-US" sz="2800" dirty="0" smtClean="0"/>
              <a:t>Minimize the transportation cost </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sz="quarter" idx="1"/>
          </p:nvPr>
        </p:nvSpPr>
        <p:spPr/>
        <p:txBody>
          <a:bodyPr>
            <a:normAutofit/>
          </a:bodyPr>
          <a:lstStyle/>
          <a:p>
            <a:r>
              <a:rPr lang="en-US" sz="3200" dirty="0" smtClean="0"/>
              <a:t>In this case we will introduce the fictitious destinations with demand equal to the difference of total capacity and total demands at zero cost of transportation from sources to fictitious destinations or at the cost stated in problem. We then use transportation algorithm to find the optimal solution. </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58657445"/>
              </p:ext>
            </p:extLst>
          </p:nvPr>
        </p:nvGraphicFramePr>
        <p:xfrm>
          <a:off x="381001" y="1447800"/>
          <a:ext cx="8686799" cy="4526956"/>
        </p:xfrm>
        <a:graphic>
          <a:graphicData uri="http://schemas.openxmlformats.org/drawingml/2006/table">
            <a:tbl>
              <a:tblPr/>
              <a:tblGrid>
                <a:gridCol w="1676399"/>
                <a:gridCol w="1202378"/>
                <a:gridCol w="1330611"/>
                <a:gridCol w="1330611"/>
                <a:gridCol w="1330611"/>
                <a:gridCol w="1816189"/>
              </a:tblGrid>
              <a:tr h="799253">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Sources</a:t>
                      </a:r>
                      <a:endParaRPr lang="en-US" sz="1400" b="1" dirty="0">
                        <a:latin typeface="Calibri"/>
                        <a:ea typeface="Times New Roman"/>
                        <a:cs typeface="Times New Roman"/>
                      </a:endParaRPr>
                    </a:p>
                  </a:txBody>
                  <a:tcPr marL="81280" marR="81280" marT="40640" marB="40640" anchor="ctr">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D</a:t>
                      </a:r>
                      <a:r>
                        <a:rPr lang="en-US" sz="1800" b="1">
                          <a:latin typeface="Times New Roman"/>
                          <a:ea typeface="Times New Roman"/>
                          <a:cs typeface="Times New Roman"/>
                        </a:rPr>
                        <a:t>1</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D</a:t>
                      </a:r>
                      <a:r>
                        <a:rPr lang="en-US" sz="1800" b="1">
                          <a:latin typeface="Times New Roman"/>
                          <a:ea typeface="Times New Roman"/>
                          <a:cs typeface="Times New Roman"/>
                        </a:rPr>
                        <a:t>2</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b="1">
                          <a:latin typeface="Times New Roman"/>
                          <a:ea typeface="Times New Roman"/>
                          <a:cs typeface="Times New Roman"/>
                        </a:rPr>
                        <a:t>D</a:t>
                      </a:r>
                      <a:r>
                        <a:rPr lang="en-US" sz="1800" b="1">
                          <a:latin typeface="Times New Roman"/>
                          <a:ea typeface="Times New Roman"/>
                          <a:cs typeface="Times New Roman"/>
                        </a:rPr>
                        <a:t>3</a:t>
                      </a:r>
                      <a:endParaRPr lang="en-US" sz="1400" b="1">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b="1" dirty="0" err="1" smtClean="0">
                          <a:latin typeface="+mn-lt"/>
                          <a:ea typeface="Times New Roman"/>
                          <a:cs typeface="Times New Roman"/>
                        </a:rPr>
                        <a:t>D</a:t>
                      </a:r>
                      <a:r>
                        <a:rPr lang="en-US" sz="1400" b="1" dirty="0" err="1" smtClean="0">
                          <a:latin typeface="+mn-lt"/>
                          <a:ea typeface="Times New Roman"/>
                          <a:cs typeface="Times New Roman"/>
                        </a:rPr>
                        <a:t>f</a:t>
                      </a:r>
                      <a:endParaRPr lang="en-US" sz="1400" b="1" dirty="0">
                        <a:latin typeface="+mn-lt"/>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Capacity</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799253">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S</a:t>
                      </a:r>
                      <a:r>
                        <a:rPr lang="en-US" sz="1800" b="1" dirty="0">
                          <a:latin typeface="Times New Roman"/>
                          <a:ea typeface="Times New Roman"/>
                          <a:cs typeface="Times New Roman"/>
                        </a:rPr>
                        <a:t>1</a:t>
                      </a:r>
                      <a:endParaRPr lang="en-US" sz="1400" b="1" dirty="0">
                        <a:latin typeface="Calibri"/>
                        <a:ea typeface="Times New Roman"/>
                        <a:cs typeface="Times New Roman"/>
                      </a:endParaRPr>
                    </a:p>
                  </a:txBody>
                  <a:tcPr marL="81280" marR="81280" marT="40640" marB="4064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10</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15</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22</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latin typeface="+mn-lt"/>
                          <a:ea typeface="Times New Roman"/>
                          <a:cs typeface="Times New Roman"/>
                        </a:rPr>
                        <a:t>0</a:t>
                      </a:r>
                      <a:endParaRPr lang="en-US" sz="3200" b="1" dirty="0">
                        <a:latin typeface="+mn-lt"/>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15</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799253">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S</a:t>
                      </a:r>
                      <a:r>
                        <a:rPr lang="en-US" sz="1800" b="1" dirty="0">
                          <a:latin typeface="Times New Roman"/>
                          <a:ea typeface="Times New Roman"/>
                          <a:cs typeface="Times New Roman"/>
                        </a:rPr>
                        <a:t>2</a:t>
                      </a:r>
                      <a:endParaRPr lang="en-US" sz="1400" b="1" dirty="0">
                        <a:latin typeface="Calibri"/>
                        <a:ea typeface="Times New Roman"/>
                        <a:cs typeface="Times New Roman"/>
                      </a:endParaRPr>
                    </a:p>
                  </a:txBody>
                  <a:tcPr marL="81280" marR="81280" marT="40640" marB="4064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9</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8</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3</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latin typeface="+mn-lt"/>
                          <a:ea typeface="Times New Roman"/>
                          <a:cs typeface="Times New Roman"/>
                        </a:rPr>
                        <a:t>0</a:t>
                      </a:r>
                      <a:endParaRPr lang="en-US" sz="3200" b="1" dirty="0">
                        <a:latin typeface="+mn-lt"/>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25</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799253">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S</a:t>
                      </a:r>
                      <a:r>
                        <a:rPr lang="en-US" sz="1800" b="1" dirty="0">
                          <a:latin typeface="Times New Roman"/>
                          <a:ea typeface="Times New Roman"/>
                          <a:cs typeface="Times New Roman"/>
                        </a:rPr>
                        <a:t>3</a:t>
                      </a:r>
                      <a:endParaRPr lang="en-US" sz="1400" b="1" dirty="0">
                        <a:latin typeface="Calibri"/>
                        <a:ea typeface="Times New Roman"/>
                        <a:cs typeface="Times New Roman"/>
                      </a:endParaRPr>
                    </a:p>
                  </a:txBody>
                  <a:tcPr marL="81280" marR="81280" marT="40640" marB="4064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12</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8</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20</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b="1" dirty="0" smtClean="0">
                          <a:latin typeface="+mn-lt"/>
                          <a:ea typeface="Times New Roman"/>
                          <a:cs typeface="Times New Roman"/>
                        </a:rPr>
                        <a:t>0</a:t>
                      </a:r>
                      <a:endParaRPr lang="en-US" sz="3200" b="1" dirty="0">
                        <a:latin typeface="+mn-lt"/>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45</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817316">
                <a:tc>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Demand</a:t>
                      </a:r>
                      <a:endParaRPr lang="en-US" sz="1400" b="1" dirty="0">
                        <a:latin typeface="Calibri"/>
                        <a:ea typeface="Times New Roman"/>
                        <a:cs typeface="Times New Roman"/>
                      </a:endParaRPr>
                    </a:p>
                  </a:txBody>
                  <a:tcPr marL="81280" marR="81280" marT="40640" marB="4064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20</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20</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30</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b="1" dirty="0" smtClean="0">
                          <a:latin typeface="+mn-lt"/>
                          <a:ea typeface="Times New Roman"/>
                          <a:cs typeface="Times New Roman"/>
                        </a:rPr>
                        <a:t>15</a:t>
                      </a:r>
                      <a:endParaRPr lang="en-US" sz="3200" b="1" dirty="0">
                        <a:latin typeface="+mn-lt"/>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85</a:t>
                      </a:r>
                      <a:endParaRPr lang="en-US" sz="1400" b="1" dirty="0">
                        <a:latin typeface="Calibri"/>
                        <a:ea typeface="Times New Roman"/>
                        <a:cs typeface="Times New Roman"/>
                      </a:endParaRPr>
                    </a:p>
                    <a:p>
                      <a:pPr marL="0" marR="0" algn="ctr">
                        <a:lnSpc>
                          <a:spcPct val="115000"/>
                        </a:lnSpc>
                        <a:spcBef>
                          <a:spcPts val="0"/>
                        </a:spcBef>
                        <a:spcAft>
                          <a:spcPts val="1000"/>
                        </a:spcAft>
                      </a:pPr>
                      <a:r>
                        <a:rPr lang="en-US" sz="3200" b="1" dirty="0" smtClean="0">
                          <a:latin typeface="Times New Roman"/>
                          <a:ea typeface="Times New Roman"/>
                          <a:cs typeface="Times New Roman"/>
                        </a:rPr>
                        <a:t>85</a:t>
                      </a:r>
                      <a:endParaRPr lang="en-US" sz="1400" b="1" dirty="0">
                        <a:latin typeface="Calibri"/>
                        <a:ea typeface="Times New Roman"/>
                        <a:cs typeface="Times New Roman"/>
                      </a:endParaRPr>
                    </a:p>
                  </a:txBody>
                  <a:tcPr marL="81280" marR="81280" marT="40640" marB="4064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tcPr>
                </a:tc>
              </a:tr>
            </a:tbl>
          </a:graphicData>
        </a:graphic>
      </p:graphicFrame>
      <p:sp>
        <p:nvSpPr>
          <p:cNvPr id="5" name="AutoShape 1"/>
          <p:cNvSpPr>
            <a:spLocks noChangeShapeType="1"/>
          </p:cNvSpPr>
          <p:nvPr/>
        </p:nvSpPr>
        <p:spPr bwMode="auto">
          <a:xfrm>
            <a:off x="7391400" y="4800600"/>
            <a:ext cx="1524000" cy="106680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 name="Content Placeholder 2"/>
          <p:cNvSpPr>
            <a:spLocks noGrp="1"/>
          </p:cNvSpPr>
          <p:nvPr>
            <p:ph sz="quarter" idx="1"/>
          </p:nvPr>
        </p:nvSpPr>
        <p:spPr>
          <a:xfrm>
            <a:off x="301752" y="6019800"/>
            <a:ext cx="8503920" cy="1063752"/>
          </a:xfrm>
        </p:spPr>
        <p:txBody>
          <a:bodyPr>
            <a:normAutofit/>
          </a:bodyPr>
          <a:lstStyle/>
          <a:p>
            <a:r>
              <a:rPr lang="en-US" sz="2800" dirty="0" smtClean="0"/>
              <a:t>Minimize the transportation cost </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Solution by </a:t>
            </a:r>
            <a:r>
              <a:rPr lang="en-US" dirty="0"/>
              <a:t>Least Cost First Rule</a:t>
            </a:r>
          </a:p>
        </p:txBody>
      </p:sp>
      <p:graphicFrame>
        <p:nvGraphicFramePr>
          <p:cNvPr id="4" name="Table 3"/>
          <p:cNvGraphicFramePr>
            <a:graphicFrameLocks noGrp="1"/>
          </p:cNvGraphicFramePr>
          <p:nvPr/>
        </p:nvGraphicFramePr>
        <p:xfrm>
          <a:off x="304800" y="914400"/>
          <a:ext cx="8763000" cy="6061113"/>
        </p:xfrm>
        <a:graphic>
          <a:graphicData uri="http://schemas.openxmlformats.org/drawingml/2006/table">
            <a:tbl>
              <a:tblPr/>
              <a:tblGrid>
                <a:gridCol w="1600200"/>
                <a:gridCol w="1219200"/>
                <a:gridCol w="1143000"/>
                <a:gridCol w="1524000"/>
                <a:gridCol w="1447800"/>
                <a:gridCol w="1828800"/>
              </a:tblGrid>
              <a:tr h="625347">
                <a:tc>
                  <a:txBody>
                    <a:bodyPr/>
                    <a:lstStyle/>
                    <a:p>
                      <a:pPr marL="0" marR="0" algn="ctr">
                        <a:lnSpc>
                          <a:spcPct val="115000"/>
                        </a:lnSpc>
                        <a:spcBef>
                          <a:spcPts val="0"/>
                        </a:spcBef>
                        <a:spcAft>
                          <a:spcPts val="1000"/>
                        </a:spcAft>
                      </a:pPr>
                      <a:r>
                        <a:rPr lang="en-US" sz="2800" b="1" dirty="0">
                          <a:latin typeface="Times New Roman"/>
                          <a:ea typeface="Times New Roman"/>
                          <a:cs typeface="Times New Roman"/>
                        </a:rPr>
                        <a:t>Sources</a:t>
                      </a:r>
                      <a:endParaRPr lang="en-US" sz="28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Destination</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Capacity</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a:noFill/>
                    </a:lnT>
                    <a:lnB w="28575" cap="flat" cmpd="sng" algn="ctr">
                      <a:solidFill>
                        <a:srgbClr val="4F81BD"/>
                      </a:solidFill>
                      <a:prstDash val="solid"/>
                      <a:round/>
                      <a:headEnd type="none" w="med" len="med"/>
                      <a:tailEnd type="none" w="med" len="med"/>
                    </a:lnB>
                  </a:tcPr>
                </a:tc>
              </a:tr>
              <a:tr h="625347">
                <a:tc>
                  <a:txBody>
                    <a:bodyPr/>
                    <a:lstStyle/>
                    <a:p>
                      <a:pPr>
                        <a:lnSpc>
                          <a:spcPct val="115000"/>
                        </a:lnSpc>
                      </a:pPr>
                      <a:endParaRPr lang="en-US" sz="3200" dirty="0">
                        <a:latin typeface="Calibri"/>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D2</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rtl="0" eaLnBrk="1" latinLnBrk="0" hangingPunct="1">
                        <a:lnSpc>
                          <a:spcPct val="115000"/>
                        </a:lnSpc>
                        <a:spcBef>
                          <a:spcPts val="0"/>
                        </a:spcBef>
                        <a:spcAft>
                          <a:spcPts val="1000"/>
                        </a:spcAft>
                      </a:pPr>
                      <a:r>
                        <a:rPr kumimoji="0" lang="en-US" sz="3200" kern="1200" dirty="0" err="1" smtClean="0">
                          <a:solidFill>
                            <a:schemeClr val="tx1"/>
                          </a:solidFill>
                          <a:latin typeface="Times New Roman"/>
                          <a:ea typeface="Times New Roman"/>
                          <a:cs typeface="Times New Roman"/>
                        </a:rPr>
                        <a:t>Df</a:t>
                      </a:r>
                      <a:endParaRPr kumimoji="0" lang="en-US" sz="3200" kern="1200" dirty="0" smtClean="0">
                        <a:solidFill>
                          <a:schemeClr val="tx1"/>
                        </a:solidFill>
                        <a:latin typeface="Times New Roman"/>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nSpc>
                          <a:spcPct val="115000"/>
                        </a:lnSpc>
                      </a:pPr>
                      <a:endParaRPr lang="en-US" sz="3200" dirty="0">
                        <a:latin typeface="Calibri"/>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S1</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15</a:t>
                      </a:r>
                      <a:endParaRPr lang="en-US" sz="3200" dirty="0" smtClean="0">
                        <a:latin typeface="Calibri"/>
                        <a:ea typeface="Times New Roman"/>
                        <a:cs typeface="Times New Roman"/>
                      </a:endParaRPr>
                    </a:p>
                    <a:p>
                      <a:pPr marL="0" marR="0">
                        <a:lnSpc>
                          <a:spcPct val="115000"/>
                        </a:lnSpc>
                        <a:spcBef>
                          <a:spcPts val="0"/>
                        </a:spcBef>
                        <a:spcAft>
                          <a:spcPts val="1000"/>
                        </a:spcAft>
                      </a:pPr>
                      <a:r>
                        <a:rPr lang="en-US" sz="3200" dirty="0" err="1" smtClean="0">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22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err="1" smtClean="0">
                          <a:latin typeface="Times New Roman"/>
                          <a:ea typeface="Times New Roman"/>
                          <a:cs typeface="Times New Roman"/>
                        </a:rPr>
                        <a:t>Xij</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15</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S2</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9</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err="1" smtClean="0">
                          <a:latin typeface="Times New Roman"/>
                          <a:ea typeface="Times New Roman"/>
                          <a:cs typeface="Times New Roman"/>
                        </a:rPr>
                        <a:t>Xij</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25</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S3</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err="1" smtClean="0">
                          <a:latin typeface="Times New Roman"/>
                          <a:ea typeface="Times New Roman"/>
                          <a:cs typeface="Times New Roman"/>
                        </a:rPr>
                        <a:t>Xij</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45</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855417">
                <a:tc>
                  <a:txBody>
                    <a:bodyPr/>
                    <a:lstStyle/>
                    <a:p>
                      <a:pPr marL="0" marR="0" algn="ctr">
                        <a:lnSpc>
                          <a:spcPct val="115000"/>
                        </a:lnSpc>
                        <a:spcBef>
                          <a:spcPts val="0"/>
                        </a:spcBef>
                        <a:spcAft>
                          <a:spcPts val="1000"/>
                        </a:spcAft>
                      </a:pPr>
                      <a:r>
                        <a:rPr lang="en-US" sz="2800" b="1" dirty="0">
                          <a:latin typeface="Times New Roman"/>
                          <a:ea typeface="Times New Roman"/>
                          <a:cs typeface="Times New Roman"/>
                        </a:rPr>
                        <a:t>Demand</a:t>
                      </a:r>
                      <a:endParaRPr lang="en-US" sz="2800" b="1" dirty="0">
                        <a:latin typeface="Calibri"/>
                        <a:ea typeface="Times New Roman"/>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30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15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85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C6D9F1"/>
                    </a:solidFill>
                  </a:tcPr>
                </a:tc>
              </a:tr>
            </a:tbl>
          </a:graphicData>
        </a:graphic>
      </p:graphicFrame>
      <p:sp>
        <p:nvSpPr>
          <p:cNvPr id="6" name="TextBox 5"/>
          <p:cNvSpPr txBox="1"/>
          <p:nvPr/>
        </p:nvSpPr>
        <p:spPr>
          <a:xfrm>
            <a:off x="76200" y="2133600"/>
            <a:ext cx="8991600" cy="3108543"/>
          </a:xfrm>
          <a:prstGeom prst="rect">
            <a:avLst/>
          </a:prstGeom>
          <a:solidFill>
            <a:schemeClr val="accent6">
              <a:lumMod val="60000"/>
              <a:lumOff val="40000"/>
            </a:schemeClr>
          </a:solidFill>
        </p:spPr>
        <p:txBody>
          <a:bodyPr wrap="square" rtlCol="0">
            <a:spAutoFit/>
          </a:bodyPr>
          <a:lstStyle/>
          <a:p>
            <a:r>
              <a:rPr lang="en-US" sz="2800" dirty="0" smtClean="0"/>
              <a:t>In </a:t>
            </a:r>
            <a:r>
              <a:rPr lang="en-US" sz="2800" dirty="0" err="1" smtClean="0"/>
              <a:t>Df</a:t>
            </a:r>
            <a:r>
              <a:rPr lang="en-US" sz="2800" dirty="0" smtClean="0"/>
              <a:t> column all the cells have 0 cost which is least one, we can select any one of them to be filled first. We selected S1Df cell, see its column total which is 15 and row total which is also 15. We place the less no in the box so is 15. Now the column total has been exhausted/filled and we give  zero to column total in cell below. Row total also decreases to zero.</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Solution by Least Cost First Rule</a:t>
            </a:r>
            <a:endParaRPr lang="en-US" dirty="0"/>
          </a:p>
        </p:txBody>
      </p:sp>
      <p:graphicFrame>
        <p:nvGraphicFramePr>
          <p:cNvPr id="4" name="Table 3"/>
          <p:cNvGraphicFramePr>
            <a:graphicFrameLocks noGrp="1"/>
          </p:cNvGraphicFramePr>
          <p:nvPr/>
        </p:nvGraphicFramePr>
        <p:xfrm>
          <a:off x="228600" y="914400"/>
          <a:ext cx="8763000" cy="6061113"/>
        </p:xfrm>
        <a:graphic>
          <a:graphicData uri="http://schemas.openxmlformats.org/drawingml/2006/table">
            <a:tbl>
              <a:tblPr/>
              <a:tblGrid>
                <a:gridCol w="1600200"/>
                <a:gridCol w="1219200"/>
                <a:gridCol w="1143000"/>
                <a:gridCol w="1524000"/>
                <a:gridCol w="1447800"/>
                <a:gridCol w="1828800"/>
              </a:tblGrid>
              <a:tr h="625347">
                <a:tc>
                  <a:txBody>
                    <a:bodyPr/>
                    <a:lstStyle/>
                    <a:p>
                      <a:pPr marL="0" marR="0" algn="ctr">
                        <a:lnSpc>
                          <a:spcPct val="115000"/>
                        </a:lnSpc>
                        <a:spcBef>
                          <a:spcPts val="0"/>
                        </a:spcBef>
                        <a:spcAft>
                          <a:spcPts val="1000"/>
                        </a:spcAft>
                      </a:pPr>
                      <a:r>
                        <a:rPr lang="en-US" sz="2800" b="1" dirty="0">
                          <a:latin typeface="Times New Roman"/>
                          <a:ea typeface="Times New Roman"/>
                          <a:cs typeface="Times New Roman"/>
                        </a:rPr>
                        <a:t>Sources</a:t>
                      </a:r>
                      <a:endParaRPr lang="en-US" sz="28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Destination</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Capacity</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a:noFill/>
                    </a:lnT>
                    <a:lnB w="28575" cap="flat" cmpd="sng" algn="ctr">
                      <a:solidFill>
                        <a:srgbClr val="4F81BD"/>
                      </a:solidFill>
                      <a:prstDash val="solid"/>
                      <a:round/>
                      <a:headEnd type="none" w="med" len="med"/>
                      <a:tailEnd type="none" w="med" len="med"/>
                    </a:lnB>
                  </a:tcPr>
                </a:tc>
              </a:tr>
              <a:tr h="625347">
                <a:tc>
                  <a:txBody>
                    <a:bodyPr/>
                    <a:lstStyle/>
                    <a:p>
                      <a:pPr>
                        <a:lnSpc>
                          <a:spcPct val="115000"/>
                        </a:lnSpc>
                      </a:pPr>
                      <a:endParaRPr lang="en-US" sz="3200" dirty="0">
                        <a:latin typeface="Calibri"/>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D2</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rtl="0" eaLnBrk="1" latinLnBrk="0" hangingPunct="1">
                        <a:lnSpc>
                          <a:spcPct val="115000"/>
                        </a:lnSpc>
                        <a:spcBef>
                          <a:spcPts val="0"/>
                        </a:spcBef>
                        <a:spcAft>
                          <a:spcPts val="1000"/>
                        </a:spcAft>
                      </a:pPr>
                      <a:r>
                        <a:rPr kumimoji="0" lang="en-US" sz="3200" kern="1200" dirty="0" err="1" smtClean="0">
                          <a:solidFill>
                            <a:schemeClr val="tx1"/>
                          </a:solidFill>
                          <a:latin typeface="Times New Roman"/>
                          <a:ea typeface="Times New Roman"/>
                          <a:cs typeface="Times New Roman"/>
                        </a:rPr>
                        <a:t>Df</a:t>
                      </a:r>
                      <a:endParaRPr kumimoji="0" lang="en-US" sz="3200" kern="1200" dirty="0" smtClean="0">
                        <a:solidFill>
                          <a:schemeClr val="tx1"/>
                        </a:solidFill>
                        <a:latin typeface="Times New Roman"/>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nSpc>
                          <a:spcPct val="115000"/>
                        </a:lnSpc>
                      </a:pPr>
                      <a:endParaRPr lang="en-US" sz="3200" dirty="0">
                        <a:latin typeface="Calibri"/>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S1</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15</a:t>
                      </a:r>
                      <a:endParaRPr lang="en-US" sz="3200" dirty="0" smtClean="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22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15</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S2</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9</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0</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25</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S3</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0</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45</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855417">
                <a:tc>
                  <a:txBody>
                    <a:bodyPr/>
                    <a:lstStyle/>
                    <a:p>
                      <a:pPr marL="0" marR="0" algn="ctr">
                        <a:lnSpc>
                          <a:spcPct val="115000"/>
                        </a:lnSpc>
                        <a:spcBef>
                          <a:spcPts val="0"/>
                        </a:spcBef>
                        <a:spcAft>
                          <a:spcPts val="1000"/>
                        </a:spcAft>
                      </a:pPr>
                      <a:r>
                        <a:rPr lang="en-US" sz="2800" b="1" dirty="0">
                          <a:latin typeface="Times New Roman"/>
                          <a:ea typeface="Times New Roman"/>
                          <a:cs typeface="Times New Roman"/>
                        </a:rPr>
                        <a:t>Demand</a:t>
                      </a:r>
                      <a:endParaRPr lang="en-US" sz="2800" b="1" dirty="0">
                        <a:latin typeface="Calibri"/>
                        <a:ea typeface="Times New Roman"/>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30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85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C6D9F1"/>
                    </a:solidFill>
                  </a:tcPr>
                </a:tc>
              </a:tr>
            </a:tbl>
          </a:graphicData>
        </a:graphic>
      </p:graphicFrame>
      <p:sp>
        <p:nvSpPr>
          <p:cNvPr id="6" name="TextBox 5"/>
          <p:cNvSpPr txBox="1"/>
          <p:nvPr/>
        </p:nvSpPr>
        <p:spPr>
          <a:xfrm>
            <a:off x="76200" y="1219200"/>
            <a:ext cx="8991600" cy="2246769"/>
          </a:xfrm>
          <a:prstGeom prst="rect">
            <a:avLst/>
          </a:prstGeom>
          <a:solidFill>
            <a:schemeClr val="accent6">
              <a:lumMod val="60000"/>
              <a:lumOff val="40000"/>
            </a:schemeClr>
          </a:solidFill>
        </p:spPr>
        <p:txBody>
          <a:bodyPr wrap="square" rtlCol="0">
            <a:spAutoFit/>
          </a:bodyPr>
          <a:lstStyle/>
          <a:p>
            <a:r>
              <a:rPr lang="en-US" sz="2800" dirty="0" smtClean="0"/>
              <a:t>S2D3 cell has the lowest cost equal to 3 , See its column total which is 30 and row total which is 25. We place the less no in the cell so is 25. Row total has been exhausted/filled and we give  zero to remaining cells while column total has been decreased to only 5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Solution by Least Cost First Rule</a:t>
            </a:r>
            <a:endParaRPr lang="en-US" dirty="0"/>
          </a:p>
        </p:txBody>
      </p:sp>
      <p:graphicFrame>
        <p:nvGraphicFramePr>
          <p:cNvPr id="4" name="Table 3"/>
          <p:cNvGraphicFramePr>
            <a:graphicFrameLocks noGrp="1"/>
          </p:cNvGraphicFramePr>
          <p:nvPr/>
        </p:nvGraphicFramePr>
        <p:xfrm>
          <a:off x="228600" y="914400"/>
          <a:ext cx="8763000" cy="6061113"/>
        </p:xfrm>
        <a:graphic>
          <a:graphicData uri="http://schemas.openxmlformats.org/drawingml/2006/table">
            <a:tbl>
              <a:tblPr/>
              <a:tblGrid>
                <a:gridCol w="1600200"/>
                <a:gridCol w="1219200"/>
                <a:gridCol w="1143000"/>
                <a:gridCol w="1524000"/>
                <a:gridCol w="1447800"/>
                <a:gridCol w="1828800"/>
              </a:tblGrid>
              <a:tr h="625347">
                <a:tc>
                  <a:txBody>
                    <a:bodyPr/>
                    <a:lstStyle/>
                    <a:p>
                      <a:pPr marL="0" marR="0" algn="ctr">
                        <a:lnSpc>
                          <a:spcPct val="115000"/>
                        </a:lnSpc>
                        <a:spcBef>
                          <a:spcPts val="0"/>
                        </a:spcBef>
                        <a:spcAft>
                          <a:spcPts val="1000"/>
                        </a:spcAft>
                      </a:pPr>
                      <a:r>
                        <a:rPr lang="en-US" sz="2800" b="1" dirty="0">
                          <a:latin typeface="Times New Roman"/>
                          <a:ea typeface="Times New Roman"/>
                          <a:cs typeface="Times New Roman"/>
                        </a:rPr>
                        <a:t>Sources</a:t>
                      </a:r>
                      <a:endParaRPr lang="en-US" sz="28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3200" b="1" dirty="0">
                          <a:latin typeface="Times New Roman"/>
                          <a:ea typeface="Times New Roman"/>
                          <a:cs typeface="Times New Roman"/>
                        </a:rPr>
                        <a:t>Destination</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28575"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latin typeface="Times New Roman"/>
                          <a:ea typeface="Times New Roman"/>
                          <a:cs typeface="Times New Roman"/>
                        </a:rPr>
                        <a:t>Capacity</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a:noFill/>
                    </a:lnT>
                    <a:lnB w="28575" cap="flat" cmpd="sng" algn="ctr">
                      <a:solidFill>
                        <a:srgbClr val="4F81BD"/>
                      </a:solidFill>
                      <a:prstDash val="solid"/>
                      <a:round/>
                      <a:headEnd type="none" w="med" len="med"/>
                      <a:tailEnd type="none" w="med" len="med"/>
                    </a:lnB>
                  </a:tcPr>
                </a:tc>
              </a:tr>
              <a:tr h="625347">
                <a:tc>
                  <a:txBody>
                    <a:bodyPr/>
                    <a:lstStyle/>
                    <a:p>
                      <a:pPr>
                        <a:lnSpc>
                          <a:spcPct val="115000"/>
                        </a:lnSpc>
                      </a:pPr>
                      <a:endParaRPr lang="en-US" sz="3200" dirty="0">
                        <a:latin typeface="Calibri"/>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D1</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a:latin typeface="Times New Roman"/>
                          <a:ea typeface="Times New Roman"/>
                          <a:cs typeface="Times New Roman"/>
                        </a:rPr>
                        <a:t>D2</a:t>
                      </a:r>
                      <a:endParaRPr lang="en-US" sz="320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D3</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marL="0" marR="0" algn="ctr" rtl="0" eaLnBrk="1" latinLnBrk="0" hangingPunct="1">
                        <a:lnSpc>
                          <a:spcPct val="115000"/>
                        </a:lnSpc>
                        <a:spcBef>
                          <a:spcPts val="0"/>
                        </a:spcBef>
                        <a:spcAft>
                          <a:spcPts val="1000"/>
                        </a:spcAft>
                      </a:pPr>
                      <a:r>
                        <a:rPr kumimoji="0" lang="en-US" sz="3200" kern="1200" dirty="0" err="1" smtClean="0">
                          <a:solidFill>
                            <a:schemeClr val="tx1"/>
                          </a:solidFill>
                          <a:latin typeface="Times New Roman"/>
                          <a:ea typeface="Times New Roman"/>
                          <a:cs typeface="Times New Roman"/>
                        </a:rPr>
                        <a:t>Df</a:t>
                      </a:r>
                      <a:endParaRPr kumimoji="0" lang="en-US" sz="3200" kern="1200" dirty="0" smtClean="0">
                        <a:solidFill>
                          <a:schemeClr val="tx1"/>
                        </a:solidFill>
                        <a:latin typeface="Times New Roman"/>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c>
                  <a:txBody>
                    <a:bodyPr/>
                    <a:lstStyle/>
                    <a:p>
                      <a:pPr>
                        <a:lnSpc>
                          <a:spcPct val="115000"/>
                        </a:lnSpc>
                      </a:pPr>
                      <a:endParaRPr lang="en-US" sz="3200" dirty="0">
                        <a:latin typeface="Calibri"/>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9EDF4"/>
                    </a:solidFill>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S1</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10</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bg2"/>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15</a:t>
                      </a:r>
                      <a:endParaRPr lang="en-US" sz="3200" dirty="0" smtClean="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22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15</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S2</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9</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3</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smtClean="0">
                          <a:latin typeface="Times New Roman"/>
                          <a:ea typeface="Times New Roman"/>
                          <a:cs typeface="Times New Roman"/>
                        </a:rPr>
                        <a:t>25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C000"/>
                    </a:solidFill>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0</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0</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279163">
                <a:tc>
                  <a:txBody>
                    <a:bodyPr/>
                    <a:lstStyle/>
                    <a:p>
                      <a:pPr marL="0" marR="0" algn="ctr">
                        <a:lnSpc>
                          <a:spcPct val="115000"/>
                        </a:lnSpc>
                        <a:spcBef>
                          <a:spcPts val="0"/>
                        </a:spcBef>
                        <a:spcAft>
                          <a:spcPts val="1000"/>
                        </a:spcAft>
                      </a:pPr>
                      <a:r>
                        <a:rPr lang="en-US" sz="3200" dirty="0">
                          <a:latin typeface="Times New Roman"/>
                          <a:ea typeface="Times New Roman"/>
                          <a:cs typeface="Times New Roman"/>
                        </a:rPr>
                        <a:t>S3</a:t>
                      </a:r>
                      <a:endParaRPr lang="en-US" sz="3200" dirty="0">
                        <a:latin typeface="Calibri"/>
                        <a:ea typeface="Times New Roman"/>
                        <a:cs typeface="Times New Roman"/>
                      </a:endParaRPr>
                    </a:p>
                  </a:txBody>
                  <a:tcPr marL="67608" marR="67608" marT="33804" marB="33804"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12</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8</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p>
                      <a:pPr marL="0" marR="0">
                        <a:lnSpc>
                          <a:spcPct val="115000"/>
                        </a:lnSpc>
                        <a:spcBef>
                          <a:spcPts val="0"/>
                        </a:spcBef>
                        <a:spcAft>
                          <a:spcPts val="1000"/>
                        </a:spcAft>
                      </a:pPr>
                      <a:r>
                        <a:rPr lang="en-US" sz="3200" dirty="0" err="1">
                          <a:latin typeface="Times New Roman"/>
                          <a:ea typeface="Times New Roman"/>
                          <a:cs typeface="Times New Roman"/>
                        </a:rPr>
                        <a:t>Xij</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1000"/>
                        </a:spcAft>
                      </a:pPr>
                      <a:r>
                        <a:rPr lang="en-US" sz="3200" dirty="0" smtClean="0">
                          <a:latin typeface="Calibri"/>
                          <a:ea typeface="Times New Roman"/>
                          <a:cs typeface="Times New Roman"/>
                        </a:rPr>
                        <a:t>0</a:t>
                      </a:r>
                    </a:p>
                    <a:p>
                      <a:pPr marL="0" marR="0" indent="0" algn="l" defTabSz="914400" rtl="0" eaLnBrk="1" fontAlgn="auto" latinLnBrk="0" hangingPunct="1">
                        <a:lnSpc>
                          <a:spcPct val="115000"/>
                        </a:lnSpc>
                        <a:spcBef>
                          <a:spcPts val="0"/>
                        </a:spcBef>
                        <a:spcAft>
                          <a:spcPts val="1000"/>
                        </a:spcAft>
                        <a:buClrTx/>
                        <a:buSzTx/>
                        <a:buFontTx/>
                        <a:buNone/>
                        <a:tabLst/>
                        <a:defRPr/>
                      </a:pPr>
                      <a:r>
                        <a:rPr lang="en-US" sz="3200" dirty="0" smtClean="0">
                          <a:latin typeface="Times New Roman"/>
                          <a:ea typeface="Times New Roman"/>
                          <a:cs typeface="Times New Roman"/>
                        </a:rPr>
                        <a:t>0</a:t>
                      </a:r>
                      <a:endParaRPr lang="en-US" sz="3200" dirty="0" smtClean="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45</a:t>
                      </a:r>
                      <a:endParaRPr lang="en-US" sz="3200" dirty="0">
                        <a:latin typeface="Calibri"/>
                        <a:ea typeface="Times New Roman"/>
                        <a:cs typeface="Times New Roman"/>
                      </a:endParaRPr>
                    </a:p>
                  </a:txBody>
                  <a:tcPr marL="67608" marR="67608" marT="33804" marB="33804"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855417">
                <a:tc>
                  <a:txBody>
                    <a:bodyPr/>
                    <a:lstStyle/>
                    <a:p>
                      <a:pPr marL="0" marR="0" algn="ctr">
                        <a:lnSpc>
                          <a:spcPct val="115000"/>
                        </a:lnSpc>
                        <a:spcBef>
                          <a:spcPts val="0"/>
                        </a:spcBef>
                        <a:spcAft>
                          <a:spcPts val="1000"/>
                        </a:spcAft>
                      </a:pPr>
                      <a:r>
                        <a:rPr lang="en-US" sz="2800" b="1" dirty="0">
                          <a:latin typeface="Times New Roman"/>
                          <a:ea typeface="Times New Roman"/>
                          <a:cs typeface="Times New Roman"/>
                        </a:rPr>
                        <a:t>Demand</a:t>
                      </a:r>
                      <a:endParaRPr lang="en-US" sz="2800" b="1" dirty="0">
                        <a:latin typeface="Calibri"/>
                        <a:ea typeface="Times New Roman"/>
                        <a:cs typeface="Times New Roman"/>
                      </a:endParaRPr>
                    </a:p>
                  </a:txBody>
                  <a:tcPr marL="67608" marR="67608" marT="33804" marB="33804">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20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Times New Roman"/>
                          <a:ea typeface="Times New Roman"/>
                          <a:cs typeface="Times New Roman"/>
                        </a:rPr>
                        <a:t>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0</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3200" dirty="0" smtClean="0">
                          <a:latin typeface="Calibri"/>
                          <a:ea typeface="Times New Roman"/>
                          <a:cs typeface="Times New Roman"/>
                        </a:rPr>
                        <a:t>85</a:t>
                      </a:r>
                      <a:endParaRPr lang="en-US" sz="3200" dirty="0">
                        <a:latin typeface="Calibri"/>
                        <a:ea typeface="Times New Roman"/>
                        <a:cs typeface="Times New Roman"/>
                      </a:endParaRPr>
                    </a:p>
                  </a:txBody>
                  <a:tcPr marL="67608" marR="67608" marT="33804" marB="33804">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C6D9F1"/>
                    </a:solidFill>
                  </a:tcPr>
                </a:tc>
              </a:tr>
            </a:tbl>
          </a:graphicData>
        </a:graphic>
      </p:graphicFrame>
      <p:sp>
        <p:nvSpPr>
          <p:cNvPr id="6" name="TextBox 5"/>
          <p:cNvSpPr txBox="1"/>
          <p:nvPr/>
        </p:nvSpPr>
        <p:spPr>
          <a:xfrm>
            <a:off x="76200" y="1219200"/>
            <a:ext cx="8991600" cy="2246769"/>
          </a:xfrm>
          <a:prstGeom prst="rect">
            <a:avLst/>
          </a:prstGeom>
          <a:solidFill>
            <a:schemeClr val="accent6">
              <a:lumMod val="60000"/>
              <a:lumOff val="40000"/>
            </a:schemeClr>
          </a:solidFill>
        </p:spPr>
        <p:txBody>
          <a:bodyPr wrap="square" rtlCol="0">
            <a:spAutoFit/>
          </a:bodyPr>
          <a:lstStyle/>
          <a:p>
            <a:r>
              <a:rPr lang="en-US" sz="2800" dirty="0" smtClean="0"/>
              <a:t>Now S3D2 cell has the lowest cost equal to 8 , See its column total which is 20 and row total which is 45. </a:t>
            </a:r>
            <a:r>
              <a:rPr lang="en-US" sz="2800" dirty="0"/>
              <a:t>W</a:t>
            </a:r>
            <a:r>
              <a:rPr lang="en-US" sz="2800" dirty="0" smtClean="0"/>
              <a:t>e place the less no in the cell so is 20. Column total has been exhausted/filled while row total has been decreased to only 25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529</TotalTime>
  <Words>1660</Words>
  <Application>Microsoft Office PowerPoint</Application>
  <PresentationFormat>On-screen Show (4:3)</PresentationFormat>
  <Paragraphs>903</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Civic</vt:lpstr>
      <vt:lpstr>Transportation Problem</vt:lpstr>
      <vt:lpstr>RECAP</vt:lpstr>
      <vt:lpstr>Total Capacity (Supply)  exceeds  Total Demand</vt:lpstr>
      <vt:lpstr>Illustration 1</vt:lpstr>
      <vt:lpstr>Solution</vt:lpstr>
      <vt:lpstr>Slide 6</vt:lpstr>
      <vt:lpstr>Initial Solution by Least Cost First Rule</vt:lpstr>
      <vt:lpstr>Initial Solution by Least Cost First Rule</vt:lpstr>
      <vt:lpstr>Initial Solution by Least Cost First Rule</vt:lpstr>
      <vt:lpstr>Initial Solution by Least Cost First Rule</vt:lpstr>
      <vt:lpstr>Initial Solution by Least Cost First Rule</vt:lpstr>
      <vt:lpstr>Initial Solution by Least Cost First Rule</vt:lpstr>
      <vt:lpstr>Slide 13</vt:lpstr>
      <vt:lpstr>Slide 14</vt:lpstr>
      <vt:lpstr>Slide 15</vt:lpstr>
      <vt:lpstr>Equations</vt:lpstr>
      <vt:lpstr>Slide 17</vt:lpstr>
      <vt:lpstr>Equations</vt:lpstr>
      <vt:lpstr>Slide 19</vt:lpstr>
      <vt:lpstr>Slide 20</vt:lpstr>
      <vt:lpstr>Slide 21</vt:lpstr>
      <vt:lpstr>Slide 22</vt:lpstr>
      <vt:lpstr>Total cost</vt:lpstr>
      <vt:lpstr>Slide 24</vt:lpstr>
      <vt:lpstr>Equations</vt:lpstr>
      <vt:lpstr>Slide 26</vt:lpstr>
      <vt:lpstr>Slide 27</vt:lpstr>
      <vt:lpstr>Slide 28</vt:lpstr>
      <vt:lpstr>Total Cost</vt:lpstr>
      <vt:lpstr>Optimal Distribution</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Transportation Problem</dc:title>
  <dc:creator>Administrator</dc:creator>
  <cp:lastModifiedBy>vcomsats</cp:lastModifiedBy>
  <cp:revision>150</cp:revision>
  <dcterms:created xsi:type="dcterms:W3CDTF">2006-08-16T00:00:00Z</dcterms:created>
  <dcterms:modified xsi:type="dcterms:W3CDTF">2013-06-21T15:59:46Z</dcterms:modified>
</cp:coreProperties>
</file>