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8" r:id="rId2"/>
    <p:sldId id="32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319" r:id="rId18"/>
    <p:sldId id="32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321" r:id="rId33"/>
    <p:sldId id="291" r:id="rId34"/>
    <p:sldId id="292" r:id="rId35"/>
    <p:sldId id="293" r:id="rId36"/>
    <p:sldId id="294" r:id="rId37"/>
    <p:sldId id="295" r:id="rId38"/>
    <p:sldId id="316" r:id="rId39"/>
    <p:sldId id="317" r:id="rId40"/>
    <p:sldId id="31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D84A0-D13D-4185-AB7A-18DF69F42F58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02797-88F0-4CEC-917F-E9524BE1B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0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02797-88F0-4CEC-917F-E9524BE1B7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02797-88F0-4CEC-917F-E9524BE1B7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361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0201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6339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4124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9826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09454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271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0527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210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88590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02422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50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Transportation Method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Lecture 20 </a:t>
            </a:r>
          </a:p>
          <a:p>
            <a:endParaRPr lang="en-US" sz="2800" dirty="0"/>
          </a:p>
          <a:p>
            <a:r>
              <a:rPr lang="en-US" sz="2800" dirty="0" smtClean="0"/>
              <a:t>By</a:t>
            </a:r>
          </a:p>
          <a:p>
            <a:r>
              <a:rPr lang="en-US" sz="3600" b="0" dirty="0" smtClean="0"/>
              <a:t>Dr. </a:t>
            </a:r>
            <a:r>
              <a:rPr lang="en-US" sz="3600" b="0" dirty="0" err="1" smtClean="0"/>
              <a:t>Arshad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Zaheer</a:t>
            </a:r>
            <a:endParaRPr lang="en-US" sz="3600" b="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822448"/>
            <a:ext cx="8503920" cy="1216152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For maximization we multiply all the profits or gains by -1.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-76200"/>
          <a:ext cx="8839200" cy="7085933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32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4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Total Cost =15*-10 + 15*-9 + 10*-8 + 10*-8 + 15* -20 </a:t>
            </a:r>
          </a:p>
          <a:p>
            <a:pPr>
              <a:buNone/>
            </a:pPr>
            <a:r>
              <a:rPr lang="en-US" sz="2800" dirty="0" smtClean="0"/>
              <a:t>			= -745</a:t>
            </a:r>
          </a:p>
          <a:p>
            <a:pPr>
              <a:buNone/>
            </a:pPr>
            <a:r>
              <a:rPr lang="en-US" sz="2800" dirty="0" smtClean="0"/>
              <a:t>Total Profit=-1*- 745</a:t>
            </a:r>
          </a:p>
          <a:p>
            <a:pPr>
              <a:buNone/>
            </a:pPr>
            <a:r>
              <a:rPr lang="en-US" sz="2800" dirty="0" smtClean="0"/>
              <a:t>			=  745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No of Basic Variables= m+n-1</a:t>
            </a:r>
          </a:p>
          <a:p>
            <a:pPr>
              <a:buNone/>
            </a:pPr>
            <a:r>
              <a:rPr lang="en-US" sz="3200" b="1" dirty="0" smtClean="0"/>
              <a:t>						=</a:t>
            </a:r>
            <a:r>
              <a:rPr lang="en-US" sz="2800" dirty="0" smtClean="0"/>
              <a:t>4+3-1</a:t>
            </a:r>
          </a:p>
          <a:p>
            <a:pPr>
              <a:buNone/>
            </a:pPr>
            <a:r>
              <a:rPr lang="en-US" sz="2800" dirty="0" smtClean="0"/>
              <a:t>						=6</a:t>
            </a:r>
          </a:p>
          <a:p>
            <a:pPr>
              <a:buNone/>
            </a:pPr>
            <a:r>
              <a:rPr lang="en-US" sz="2800" dirty="0" smtClean="0"/>
              <a:t>m= No of sources</a:t>
            </a:r>
          </a:p>
          <a:p>
            <a:pPr>
              <a:buNone/>
            </a:pPr>
            <a:r>
              <a:rPr lang="en-US" sz="2800" dirty="0" smtClean="0"/>
              <a:t>n=  No of destinations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76200" y="251460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For calculating shadow cost we need to find the values of U and V variables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U1+V1=-10			let U2=0</a:t>
            </a:r>
          </a:p>
          <a:p>
            <a:pPr>
              <a:buNone/>
            </a:pPr>
            <a:r>
              <a:rPr lang="en-US" dirty="0" smtClean="0"/>
              <a:t>U2+V1=-9			U1=-1		V1=-9</a:t>
            </a:r>
          </a:p>
          <a:p>
            <a:pPr>
              <a:buNone/>
            </a:pPr>
            <a:r>
              <a:rPr lang="en-US" dirty="0" smtClean="0"/>
              <a:t>U2+V2=-8			U2=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V2=-8</a:t>
            </a:r>
          </a:p>
          <a:p>
            <a:pPr>
              <a:buNone/>
            </a:pPr>
            <a:r>
              <a:rPr lang="en-US" dirty="0" smtClean="0"/>
              <a:t>U3+V2=-8			U3=0		V3=-20</a:t>
            </a:r>
          </a:p>
          <a:p>
            <a:pPr>
              <a:buNone/>
            </a:pPr>
            <a:r>
              <a:rPr lang="en-US" dirty="0" smtClean="0"/>
              <a:t>U3+V3=-20		U4=20	</a:t>
            </a:r>
          </a:p>
          <a:p>
            <a:pPr>
              <a:buNone/>
            </a:pPr>
            <a:r>
              <a:rPr lang="en-US" dirty="0" smtClean="0"/>
              <a:t>U4+V3=0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U4=20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2630031"/>
            <a:ext cx="3810000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Shadow  cost of S1, D3</a:t>
            </a:r>
          </a:p>
          <a:p>
            <a:r>
              <a:rPr lang="en-US" sz="2800" b="1" dirty="0" err="1" smtClean="0"/>
              <a:t>V</a:t>
            </a:r>
            <a:r>
              <a:rPr lang="en-US" sz="2800" dirty="0" err="1" smtClean="0"/>
              <a:t>ij</a:t>
            </a:r>
            <a:r>
              <a:rPr lang="en-US" sz="2800" dirty="0" smtClean="0"/>
              <a:t> = (</a:t>
            </a:r>
            <a:r>
              <a:rPr lang="en-US" sz="2800" dirty="0" err="1" smtClean="0"/>
              <a:t>Ui</a:t>
            </a:r>
            <a:r>
              <a:rPr lang="en-US" sz="2800" dirty="0" smtClean="0"/>
              <a:t> + </a:t>
            </a:r>
            <a:r>
              <a:rPr lang="en-US" sz="2800" dirty="0" err="1" smtClean="0"/>
              <a:t>Vj</a:t>
            </a:r>
            <a:r>
              <a:rPr lang="en-US" sz="2800" dirty="0" smtClean="0"/>
              <a:t>) –</a:t>
            </a:r>
            <a:r>
              <a:rPr lang="en-US" sz="2800" dirty="0" err="1" smtClean="0"/>
              <a:t>Cij</a:t>
            </a:r>
            <a:endParaRPr lang="en-US" sz="2800" dirty="0" smtClean="0"/>
          </a:p>
          <a:p>
            <a:r>
              <a:rPr lang="en-US" sz="2800" b="1" dirty="0" smtClean="0"/>
              <a:t>V</a:t>
            </a:r>
            <a:r>
              <a:rPr lang="en-US" sz="2800" dirty="0" smtClean="0"/>
              <a:t>13 </a:t>
            </a:r>
            <a:r>
              <a:rPr lang="en-US" sz="2800" dirty="0" smtClean="0"/>
              <a:t>= (U1 + V3) –C13</a:t>
            </a:r>
          </a:p>
          <a:p>
            <a:r>
              <a:rPr lang="en-US" sz="2800" dirty="0" smtClean="0"/>
              <a:t>	=(-1-20)	-12</a:t>
            </a:r>
          </a:p>
          <a:p>
            <a:r>
              <a:rPr lang="en-US" sz="2800" dirty="0" smtClean="0"/>
              <a:t>	=-9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4191000" y="16764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361182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 can calculate all the shadow cost in the same way for others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-17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U4=20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1981200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 add </a:t>
            </a:r>
            <a:r>
              <a:rPr lang="el-GR" sz="3200" b="1" dirty="0" smtClean="0"/>
              <a:t>θ</a:t>
            </a:r>
            <a:r>
              <a:rPr lang="en-US" sz="3200" b="1" dirty="0" smtClean="0"/>
              <a:t> in maximum positive shadow cost to proceed further because our optimal condition is not yet satisfied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-17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el-GR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kumimoji="0" lang="el-GR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0+</a:t>
                      </a:r>
                      <a:r>
                        <a:rPr lang="el-GR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el-G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U4=20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343400" y="5181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334000" y="4495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267200" y="3962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810000" y="4572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Maximum </a:t>
            </a:r>
            <a:r>
              <a:rPr lang="el-GR" sz="3200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θ</a:t>
            </a:r>
            <a:r>
              <a:rPr lang="el-GR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en-US" sz="2800" dirty="0" smtClean="0"/>
              <a:t>= Min (10,15)</a:t>
            </a:r>
          </a:p>
          <a:p>
            <a:pPr>
              <a:buNone/>
            </a:pPr>
            <a:r>
              <a:rPr lang="en-US" sz="2800" dirty="0" smtClean="0"/>
              <a:t>	`		    =  10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RECAP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001000" cy="3733800"/>
          </a:xfrm>
        </p:spPr>
        <p:txBody>
          <a:bodyPr>
            <a:normAutofit/>
          </a:bodyPr>
          <a:lstStyle/>
          <a:p>
            <a:pPr lvl="1" algn="l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ransportation model (Minimization)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Illustration (Demand &lt; Supply)</a:t>
            </a:r>
          </a:p>
          <a:p>
            <a:pPr lvl="1" algn="l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Optimal Solution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lvl="1" algn="l">
              <a:buFont typeface="Wingdings" pitchFamily="2" charset="2"/>
              <a:buChar char="q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q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384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2596886"/>
              </p:ext>
            </p:extLst>
          </p:nvPr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Total Cost=	</a:t>
            </a:r>
            <a:r>
              <a:rPr lang="en-US" sz="2800" dirty="0" smtClean="0"/>
              <a:t>15*-10 +15*-9 + 10*-8 + </a:t>
            </a:r>
            <a:r>
              <a:rPr lang="en-US" sz="2800" dirty="0"/>
              <a:t>2</a:t>
            </a:r>
            <a:r>
              <a:rPr lang="en-US" sz="2800" dirty="0" smtClean="0"/>
              <a:t>5*-20</a:t>
            </a:r>
          </a:p>
          <a:p>
            <a:pPr>
              <a:buNone/>
            </a:pPr>
            <a:r>
              <a:rPr lang="en-US" sz="2800" dirty="0" smtClean="0"/>
              <a:t>			    =	-</a:t>
            </a:r>
            <a:r>
              <a:rPr lang="en-US" sz="2800" b="1" dirty="0"/>
              <a:t>8</a:t>
            </a:r>
            <a:r>
              <a:rPr lang="en-US" sz="2800" b="1" dirty="0" smtClean="0"/>
              <a:t>65</a:t>
            </a:r>
          </a:p>
          <a:p>
            <a:pPr>
              <a:buNone/>
            </a:pPr>
            <a:r>
              <a:rPr lang="en-US" sz="2800" b="1" dirty="0" smtClean="0"/>
              <a:t>Total Profit/Gain	</a:t>
            </a:r>
          </a:p>
          <a:p>
            <a:pPr>
              <a:buNone/>
            </a:pPr>
            <a:r>
              <a:rPr lang="en-US" sz="2800" b="1" dirty="0" smtClean="0"/>
              <a:t>				= </a:t>
            </a:r>
            <a:r>
              <a:rPr lang="en-US" sz="2800" dirty="0" smtClean="0"/>
              <a:t>-1 * -865</a:t>
            </a:r>
          </a:p>
          <a:p>
            <a:pPr>
              <a:buNone/>
            </a:pPr>
            <a:r>
              <a:rPr lang="en-US" sz="2800" dirty="0" smtClean="0"/>
              <a:t>				=	</a:t>
            </a:r>
            <a:r>
              <a:rPr lang="en-US" sz="2800" b="1" dirty="0"/>
              <a:t>8</a:t>
            </a:r>
            <a:r>
              <a:rPr lang="en-US" sz="2800" b="1" dirty="0" smtClean="0"/>
              <a:t>65</a:t>
            </a:r>
            <a:endParaRPr lang="en-US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U1+V1=-10			let U2=0</a:t>
            </a:r>
          </a:p>
          <a:p>
            <a:pPr>
              <a:buNone/>
            </a:pPr>
            <a:r>
              <a:rPr lang="en-US" sz="2800" dirty="0" smtClean="0"/>
              <a:t>U2+V1=-9			U1=-1	V1=-9</a:t>
            </a:r>
          </a:p>
          <a:p>
            <a:pPr>
              <a:buNone/>
            </a:pPr>
            <a:r>
              <a:rPr lang="en-US" sz="2800" dirty="0" smtClean="0"/>
              <a:t>U2+V2=-8			U2= </a:t>
            </a:r>
            <a:r>
              <a:rPr lang="en-US" sz="2800" dirty="0" smtClean="0">
                <a:solidFill>
                  <a:srgbClr val="FF0000"/>
                </a:solidFill>
              </a:rPr>
              <a:t>0	</a:t>
            </a:r>
            <a:r>
              <a:rPr lang="en-US" sz="2800" dirty="0" smtClean="0"/>
              <a:t>V2=-8</a:t>
            </a:r>
          </a:p>
          <a:p>
            <a:pPr>
              <a:buNone/>
            </a:pPr>
            <a:r>
              <a:rPr lang="en-US" sz="2800" dirty="0" smtClean="0"/>
              <a:t>U3+V3=-20		U3=-12	V3=-8</a:t>
            </a:r>
          </a:p>
          <a:p>
            <a:pPr>
              <a:buNone/>
            </a:pPr>
            <a:r>
              <a:rPr lang="en-US" sz="2800" dirty="0" smtClean="0"/>
              <a:t>U4+V2=0			U4=8	</a:t>
            </a:r>
          </a:p>
          <a:p>
            <a:pPr>
              <a:buNone/>
            </a:pPr>
            <a:r>
              <a:rPr lang="en-US" sz="2800" dirty="0" smtClean="0"/>
              <a:t>U4+V3=0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5206298"/>
              </p:ext>
            </p:extLst>
          </p:nvPr>
        </p:nvGraphicFramePr>
        <p:xfrm>
          <a:off x="762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U4=8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51460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Now we can calculate the shadow costs for all cells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3863204"/>
              </p:ext>
            </p:extLst>
          </p:nvPr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-5  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-12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U4=8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2732782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shadow costs are still positive so we use </a:t>
            </a:r>
            <a:r>
              <a:rPr lang="el-GR" sz="3200" b="1" dirty="0" smtClean="0"/>
              <a:t>θ</a:t>
            </a:r>
            <a:r>
              <a:rPr lang="en-US" sz="3200" b="1" dirty="0" smtClean="0"/>
              <a:t> to proceed further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el-GR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       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0+</a:t>
                      </a:r>
                      <a:r>
                        <a:rPr lang="el-GR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       </a:t>
                      </a: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kumimoji="0" lang="el-GR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el-GR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-5  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-12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U4=8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362994" y="21328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124200" y="2819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24200" y="1600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924300" y="22479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Maximum </a:t>
            </a:r>
            <a:r>
              <a:rPr lang="el-GR" sz="3200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θ</a:t>
            </a:r>
            <a:r>
              <a:rPr lang="el-GR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en-US" sz="2800" dirty="0" smtClean="0"/>
              <a:t>= Min (10, 15)</a:t>
            </a:r>
          </a:p>
          <a:p>
            <a:pPr>
              <a:buNone/>
            </a:pPr>
            <a:r>
              <a:rPr lang="en-US" sz="2800" dirty="0" smtClean="0"/>
              <a:t>	`		    =  10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Total Cost   = </a:t>
            </a:r>
            <a:r>
              <a:rPr lang="en-US" dirty="0" smtClean="0"/>
              <a:t>5*-10 + 10*-15 + 25*-9 + 25*-20</a:t>
            </a:r>
          </a:p>
          <a:p>
            <a:pPr>
              <a:buNone/>
            </a:pPr>
            <a:r>
              <a:rPr lang="en-US" dirty="0" smtClean="0"/>
              <a:t>			    =	- </a:t>
            </a:r>
            <a:r>
              <a:rPr lang="en-US" b="1" dirty="0" smtClean="0"/>
              <a:t>925</a:t>
            </a:r>
          </a:p>
          <a:p>
            <a:pPr>
              <a:buNone/>
            </a:pPr>
            <a:r>
              <a:rPr lang="en-US" b="1" dirty="0" smtClean="0"/>
              <a:t>Total Gain/Profit=</a:t>
            </a:r>
          </a:p>
          <a:p>
            <a:pPr>
              <a:buNone/>
            </a:pPr>
            <a:r>
              <a:rPr lang="en-US" b="1" dirty="0" smtClean="0"/>
              <a:t>			    = </a:t>
            </a:r>
            <a:r>
              <a:rPr lang="en-US" dirty="0" smtClean="0"/>
              <a:t>-1 * -925</a:t>
            </a:r>
          </a:p>
          <a:p>
            <a:pPr>
              <a:buNone/>
            </a:pPr>
            <a:r>
              <a:rPr lang="en-US" b="1" dirty="0" smtClean="0"/>
              <a:t>			    = 925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U1+V1=-10			let U2=0</a:t>
            </a:r>
          </a:p>
          <a:p>
            <a:pPr>
              <a:buNone/>
            </a:pPr>
            <a:r>
              <a:rPr lang="en-US" sz="2800" dirty="0" smtClean="0"/>
              <a:t>U1+V2=-15			U1=-1	V1=-9</a:t>
            </a:r>
          </a:p>
          <a:p>
            <a:pPr>
              <a:buNone/>
            </a:pPr>
            <a:r>
              <a:rPr lang="en-US" sz="2800" dirty="0" smtClean="0"/>
              <a:t>U2+V1=-9			U2= </a:t>
            </a:r>
            <a:r>
              <a:rPr lang="en-US" sz="2800" dirty="0" smtClean="0">
                <a:solidFill>
                  <a:srgbClr val="FF0000"/>
                </a:solidFill>
              </a:rPr>
              <a:t>0	</a:t>
            </a:r>
            <a:r>
              <a:rPr lang="en-US" sz="2800" dirty="0" smtClean="0"/>
              <a:t>V2=-14</a:t>
            </a:r>
          </a:p>
          <a:p>
            <a:pPr>
              <a:buNone/>
            </a:pPr>
            <a:r>
              <a:rPr lang="en-US" sz="2800" dirty="0" smtClean="0"/>
              <a:t>U3+V3=-20		U3=-6	V3=-14</a:t>
            </a:r>
          </a:p>
          <a:p>
            <a:pPr>
              <a:buNone/>
            </a:pPr>
            <a:r>
              <a:rPr lang="en-US" sz="2800" dirty="0" smtClean="0"/>
              <a:t>U4+V2=0			U4=14	</a:t>
            </a:r>
          </a:p>
          <a:p>
            <a:pPr>
              <a:buNone/>
            </a:pPr>
            <a:r>
              <a:rPr lang="en-US" sz="2800" dirty="0" smtClean="0"/>
              <a:t>U4+V3=0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279648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Maximization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Total Demand exceeds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 Total Capacity (Supply)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U3=-6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U4=14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V2=-14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V3=-14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28832" y="236220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Now the shadow cost for each cell can be calculated easily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-6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-11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-12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U3=-6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 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U4=14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V2=-14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V3=-14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89560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Criteria for optimality is not satisfied so we will proceed further with use of </a:t>
            </a:r>
            <a:r>
              <a:rPr lang="el-GR" sz="3200" b="1" dirty="0" smtClean="0"/>
              <a:t>θ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5-</a:t>
                      </a:r>
                      <a:r>
                        <a:rPr kumimoji="0" lang="el-GR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10+</a:t>
                      </a:r>
                      <a:r>
                        <a:rPr kumimoji="0" lang="el-GR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-6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-11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-12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U3=-6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 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0+</a:t>
                      </a:r>
                      <a:r>
                        <a:rPr lang="el-GR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10-</a:t>
                      </a:r>
                      <a:r>
                        <a:rPr kumimoji="0" lang="el-G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θ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U4=14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V2=-14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V3=-14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2933700" y="36195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105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485106" y="3467100"/>
            <a:ext cx="2972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048000" y="2057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Maximum </a:t>
            </a:r>
            <a:r>
              <a:rPr lang="el-GR" sz="3200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θ</a:t>
            </a:r>
            <a:r>
              <a:rPr lang="el-GR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en-US" sz="2800" dirty="0" smtClean="0"/>
              <a:t>= Min (5, 10)</a:t>
            </a:r>
          </a:p>
          <a:p>
            <a:pPr>
              <a:buNone/>
            </a:pPr>
            <a:r>
              <a:rPr lang="en-US" sz="2800" dirty="0" smtClean="0"/>
              <a:t>	`		    =  5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Total Cost =</a:t>
            </a:r>
            <a:r>
              <a:rPr lang="en-US" dirty="0" smtClean="0"/>
              <a:t>15*-15 + 25*-9 + 25*-20</a:t>
            </a:r>
          </a:p>
          <a:p>
            <a:pPr>
              <a:buNone/>
            </a:pPr>
            <a:r>
              <a:rPr lang="en-US" dirty="0" smtClean="0"/>
              <a:t>			    =	</a:t>
            </a:r>
            <a:r>
              <a:rPr lang="en-US" b="1" dirty="0" smtClean="0"/>
              <a:t>-950</a:t>
            </a:r>
          </a:p>
          <a:p>
            <a:pPr>
              <a:buNone/>
            </a:pPr>
            <a:r>
              <a:rPr lang="en-US" b="1" dirty="0" smtClean="0"/>
              <a:t>Total Profit/Gain=</a:t>
            </a:r>
          </a:p>
          <a:p>
            <a:pPr>
              <a:buNone/>
            </a:pPr>
            <a:r>
              <a:rPr lang="en-US" b="1" dirty="0" smtClean="0"/>
              <a:t>			    =	</a:t>
            </a:r>
            <a:r>
              <a:rPr lang="en-US" dirty="0" smtClean="0"/>
              <a:t>-1 * - 950</a:t>
            </a:r>
          </a:p>
          <a:p>
            <a:pPr>
              <a:buNone/>
            </a:pPr>
            <a:r>
              <a:rPr lang="en-US" b="1" dirty="0" smtClean="0"/>
              <a:t>			    =	950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U1+V2=-15			let U2=0</a:t>
            </a:r>
          </a:p>
          <a:p>
            <a:pPr>
              <a:buNone/>
            </a:pPr>
            <a:r>
              <a:rPr lang="en-US" sz="2800" dirty="0" smtClean="0"/>
              <a:t>U2+V1=-9			U1=-6	V1=-9</a:t>
            </a:r>
          </a:p>
          <a:p>
            <a:pPr>
              <a:buNone/>
            </a:pPr>
            <a:r>
              <a:rPr lang="en-US" sz="2800" dirty="0" smtClean="0"/>
              <a:t>U3+V3=-20			U2= </a:t>
            </a:r>
            <a:r>
              <a:rPr lang="en-US" sz="2800" dirty="0" smtClean="0">
                <a:solidFill>
                  <a:srgbClr val="FF0000"/>
                </a:solidFill>
              </a:rPr>
              <a:t>0	</a:t>
            </a:r>
            <a:r>
              <a:rPr lang="en-US" sz="2800" dirty="0" smtClean="0"/>
              <a:t>V2=-9</a:t>
            </a:r>
          </a:p>
          <a:p>
            <a:pPr>
              <a:buNone/>
            </a:pPr>
            <a:r>
              <a:rPr lang="en-US" sz="2800" dirty="0" smtClean="0"/>
              <a:t>U4+V1=0			U3=-11	V3=-9</a:t>
            </a:r>
          </a:p>
          <a:p>
            <a:pPr>
              <a:buNone/>
            </a:pPr>
            <a:r>
              <a:rPr lang="en-US" sz="2800" dirty="0" smtClean="0"/>
              <a:t>U4+V2=0			U4=9	</a:t>
            </a:r>
          </a:p>
          <a:p>
            <a:pPr>
              <a:buNone/>
            </a:pPr>
            <a:r>
              <a:rPr lang="en-US" sz="2800" dirty="0" smtClean="0"/>
              <a:t>U4+V3=0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6900264"/>
              </p:ext>
            </p:extLst>
          </p:nvPr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U1=-6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U3=-11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U4=9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714" y="228600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Now calculate the shadow costs for non basic cells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9580795"/>
              </p:ext>
            </p:extLst>
          </p:nvPr>
        </p:nvGraphicFramePr>
        <p:xfrm>
          <a:off x="152400" y="-152400"/>
          <a:ext cx="8839200" cy="7063838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-5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U1=-6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-6       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U2=0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-8 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-12    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2800" b="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U3=-11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       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U4=9</a:t>
                      </a:r>
                      <a:endParaRPr lang="en-US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V1=-9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V2=-9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V3=-9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36220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Criteria for optimality has been satisfied as all the shadow costs are non- positive</a:t>
            </a:r>
            <a:endParaRPr lang="en-US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S1	  ─ ─ ─ ─ &gt; D2 = 15</a:t>
            </a:r>
          </a:p>
          <a:p>
            <a:r>
              <a:rPr lang="en-US" sz="2800" dirty="0" smtClean="0"/>
              <a:t>S2     ─ ─ ─ ─ &gt; D1 = 25</a:t>
            </a:r>
          </a:p>
          <a:p>
            <a:r>
              <a:rPr lang="en-US" sz="2800" dirty="0" smtClean="0"/>
              <a:t>S3    ─ ─ ─ ─ &gt;  D3 = 25</a:t>
            </a:r>
          </a:p>
          <a:p>
            <a:r>
              <a:rPr lang="en-US" sz="2800" dirty="0" err="1" smtClean="0"/>
              <a:t>Sf</a:t>
            </a:r>
            <a:r>
              <a:rPr lang="en-US" sz="2800" dirty="0" smtClean="0"/>
              <a:t>    ─ ─ ─ ─ &gt;   D1 =  5</a:t>
            </a:r>
          </a:p>
          <a:p>
            <a:r>
              <a:rPr lang="en-US" sz="2800" dirty="0" err="1" smtClean="0"/>
              <a:t>Sf</a:t>
            </a:r>
            <a:r>
              <a:rPr lang="en-US" sz="2800" dirty="0" smtClean="0"/>
              <a:t>    ─ ─ ─ ─ &gt;   D2 =  5</a:t>
            </a:r>
          </a:p>
          <a:p>
            <a:r>
              <a:rPr lang="en-US" sz="2800" dirty="0" err="1" smtClean="0"/>
              <a:t>Sf</a:t>
            </a:r>
            <a:r>
              <a:rPr lang="en-US" sz="2800" dirty="0" smtClean="0"/>
              <a:t>    ─ ─ ─ ─ &gt;  D3  =  5</a:t>
            </a:r>
            <a:endParaRPr lang="en-US" sz="2800" b="1" dirty="0" smtClean="0"/>
          </a:p>
          <a:p>
            <a:pPr>
              <a:buNone/>
            </a:pPr>
            <a:r>
              <a:rPr lang="en-US" b="1" dirty="0" smtClean="0"/>
              <a:t>Total 		     =  80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Total Gain	     = 950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Maximization problem may be solved by the use of following method</a:t>
            </a:r>
          </a:p>
          <a:p>
            <a:r>
              <a:rPr lang="en-US" sz="2800" dirty="0" smtClean="0"/>
              <a:t>Multiply the given pay off matrix of profits or gain by -1. Then use the transportation technique for minimization to obtain optimal solution.</a:t>
            </a:r>
          </a:p>
          <a:p>
            <a:r>
              <a:rPr lang="en-US" sz="2800" dirty="0" smtClean="0"/>
              <a:t>To calculate the total profit or gain  multiply the total cost by -1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67000"/>
            <a:ext cx="4107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Thank You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1752" y="6019800"/>
            <a:ext cx="8503920" cy="106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Maximize the profit for this problem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1922337"/>
              </p:ext>
            </p:extLst>
          </p:nvPr>
        </p:nvGraphicFramePr>
        <p:xfrm>
          <a:off x="457200" y="1143000"/>
          <a:ext cx="8229599" cy="4526956"/>
        </p:xfrm>
        <a:graphic>
          <a:graphicData uri="http://schemas.openxmlformats.org/drawingml/2006/table">
            <a:tbl>
              <a:tblPr/>
              <a:tblGrid>
                <a:gridCol w="1757778"/>
                <a:gridCol w="1494436"/>
                <a:gridCol w="1587247"/>
                <a:gridCol w="1587247"/>
                <a:gridCol w="1802891"/>
              </a:tblGrid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Sources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7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Demand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AutoShape 1"/>
          <p:cNvSpPr>
            <a:spLocks noChangeShapeType="1"/>
          </p:cNvSpPr>
          <p:nvPr/>
        </p:nvSpPr>
        <p:spPr bwMode="auto">
          <a:xfrm>
            <a:off x="7000103" y="4495800"/>
            <a:ext cx="1524000" cy="1066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Introduce the fictitious supply to balance at zero profit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1" y="1416644"/>
          <a:ext cx="8229599" cy="4831644"/>
        </p:xfrm>
        <a:graphic>
          <a:graphicData uri="http://schemas.openxmlformats.org/drawingml/2006/table">
            <a:tbl>
              <a:tblPr/>
              <a:tblGrid>
                <a:gridCol w="1757778"/>
                <a:gridCol w="1494436"/>
                <a:gridCol w="1587247"/>
                <a:gridCol w="1587247"/>
                <a:gridCol w="1802891"/>
              </a:tblGrid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Sources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7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4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17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Demand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0"/>
          <a:ext cx="8839200" cy="7085933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6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Sources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  <a:cs typeface="Times New Roman"/>
                        </a:rPr>
                        <a:t>Destination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 dirty="0">
                        <a:latin typeface="Calibri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D1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D2</a:t>
                      </a:r>
                      <a:endParaRPr lang="en-US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D3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 dirty="0">
                        <a:latin typeface="Calibri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S1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S2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S3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err="1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63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4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Xij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Demand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7462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Initial Solution by North West Corner Rule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-79084"/>
          <a:ext cx="8839200" cy="7085610"/>
        </p:xfrm>
        <a:graphic>
          <a:graphicData uri="http://schemas.openxmlformats.org/drawingml/2006/table">
            <a:tbl>
              <a:tblPr/>
              <a:tblGrid>
                <a:gridCol w="1933575"/>
                <a:gridCol w="1473200"/>
                <a:gridCol w="1381125"/>
                <a:gridCol w="1841500"/>
                <a:gridCol w="2209800"/>
              </a:tblGrid>
              <a:tr h="582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Sources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Destination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Capacity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D1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>
                          <a:latin typeface="+mj-lt"/>
                          <a:ea typeface="Times New Roman"/>
                          <a:cs typeface="Times New Roman"/>
                        </a:rPr>
                        <a:t>D2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D3</a:t>
                      </a: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200" b="0" dirty="0">
                        <a:latin typeface="+mj-lt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69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S1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S2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>
                          <a:latin typeface="+mj-lt"/>
                          <a:ea typeface="Times New Roman"/>
                          <a:cs typeface="Times New Roman"/>
                        </a:rPr>
                        <a:t>S3</a:t>
                      </a:r>
                    </a:p>
                  </a:txBody>
                  <a:tcPr marL="67608" marR="67608" marT="33804" marB="33804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8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400" b="0" dirty="0" smtClean="0"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81280" marR="81280" marT="40640" marB="4064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>
                          <a:latin typeface="+mj-lt"/>
                          <a:ea typeface="Times New Roman"/>
                          <a:cs typeface="Times New Roman"/>
                        </a:rPr>
                        <a:t>Demand</a:t>
                      </a:r>
                    </a:p>
                  </a:txBody>
                  <a:tcPr marL="67608" marR="67608" marT="33804" marB="33804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30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b="0" dirty="0" smtClean="0">
                          <a:latin typeface="+mj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32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608" marR="67608" marT="33804" marB="33804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1716</Words>
  <Application>Microsoft Office PowerPoint</Application>
  <PresentationFormat>On-screen Show (4:3)</PresentationFormat>
  <Paragraphs>1042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Transportation Method</vt:lpstr>
      <vt:lpstr>RECAP</vt:lpstr>
      <vt:lpstr> Maximization Total Demand exceeds  Total Capacity (Supply)</vt:lpstr>
      <vt:lpstr>Maximization</vt:lpstr>
      <vt:lpstr>Illustration </vt:lpstr>
      <vt:lpstr>Introduce the fictitious supply to balance at zero profit</vt:lpstr>
      <vt:lpstr>Slide 7</vt:lpstr>
      <vt:lpstr>Initial Solution by North West Corner Rule</vt:lpstr>
      <vt:lpstr>Slide 9</vt:lpstr>
      <vt:lpstr>Slide 10</vt:lpstr>
      <vt:lpstr>Slide 11</vt:lpstr>
      <vt:lpstr>Total Profit</vt:lpstr>
      <vt:lpstr>Slide 13</vt:lpstr>
      <vt:lpstr>Slide 14</vt:lpstr>
      <vt:lpstr>Equations</vt:lpstr>
      <vt:lpstr>Slide 16</vt:lpstr>
      <vt:lpstr>Slide 17</vt:lpstr>
      <vt:lpstr>Slide 18</vt:lpstr>
      <vt:lpstr>Slide 19</vt:lpstr>
      <vt:lpstr>Slide 20</vt:lpstr>
      <vt:lpstr>Slide 21</vt:lpstr>
      <vt:lpstr>Equations</vt:lpstr>
      <vt:lpstr>Slide 23</vt:lpstr>
      <vt:lpstr>Slide 24</vt:lpstr>
      <vt:lpstr>Slide 25</vt:lpstr>
      <vt:lpstr>Slide 26</vt:lpstr>
      <vt:lpstr>Slide 27</vt:lpstr>
      <vt:lpstr>Slide 28</vt:lpstr>
      <vt:lpstr>Equations</vt:lpstr>
      <vt:lpstr>Slide 30</vt:lpstr>
      <vt:lpstr>Slide 31</vt:lpstr>
      <vt:lpstr>Slide 32</vt:lpstr>
      <vt:lpstr>Slide 33</vt:lpstr>
      <vt:lpstr>Slide 34</vt:lpstr>
      <vt:lpstr>Slide 35</vt:lpstr>
      <vt:lpstr>Equations</vt:lpstr>
      <vt:lpstr>Slide 37</vt:lpstr>
      <vt:lpstr>Slide 38</vt:lpstr>
      <vt:lpstr>Optimal Distribution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Method</dc:title>
  <dc:creator>Administrator</dc:creator>
  <cp:lastModifiedBy>NTS</cp:lastModifiedBy>
  <cp:revision>156</cp:revision>
  <dcterms:created xsi:type="dcterms:W3CDTF">2006-08-16T00:00:00Z</dcterms:created>
  <dcterms:modified xsi:type="dcterms:W3CDTF">2013-06-22T05:40:35Z</dcterms:modified>
</cp:coreProperties>
</file>