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4" r:id="rId3"/>
    <p:sldId id="258" r:id="rId4"/>
    <p:sldId id="259" r:id="rId5"/>
    <p:sldId id="260" r:id="rId6"/>
    <p:sldId id="261" r:id="rId7"/>
    <p:sldId id="285" r:id="rId8"/>
    <p:sldId id="286" r:id="rId9"/>
    <p:sldId id="262" r:id="rId10"/>
    <p:sldId id="263" r:id="rId11"/>
    <p:sldId id="264" r:id="rId12"/>
    <p:sldId id="265" r:id="rId13"/>
    <p:sldId id="288" r:id="rId14"/>
    <p:sldId id="291" r:id="rId15"/>
    <p:sldId id="287" r:id="rId16"/>
    <p:sldId id="290" r:id="rId17"/>
    <p:sldId id="292" r:id="rId18"/>
    <p:sldId id="28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1" d="100"/>
          <a:sy n="61" d="100"/>
        </p:scale>
        <p:origin x="-154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990167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420903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353500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783966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007522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21229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296693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326832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517877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60234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337895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792867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b="1" dirty="0" smtClean="0"/>
              <a:t>Assignment Model</a:t>
            </a:r>
            <a:endParaRPr lang="en-US" sz="4400" b="1" dirty="0"/>
          </a:p>
        </p:txBody>
      </p:sp>
      <p:sp>
        <p:nvSpPr>
          <p:cNvPr id="3" name="Subtitle 2"/>
          <p:cNvSpPr>
            <a:spLocks noGrp="1"/>
          </p:cNvSpPr>
          <p:nvPr>
            <p:ph type="subTitle" idx="1"/>
          </p:nvPr>
        </p:nvSpPr>
        <p:spPr/>
        <p:txBody>
          <a:bodyPr/>
          <a:lstStyle/>
          <a:p>
            <a:r>
              <a:rPr lang="en-US" sz="2800" dirty="0" smtClean="0"/>
              <a:t>Lecture 21</a:t>
            </a:r>
          </a:p>
          <a:p>
            <a:r>
              <a:rPr lang="en-US" sz="2800" dirty="0" smtClean="0"/>
              <a:t>By</a:t>
            </a:r>
          </a:p>
          <a:p>
            <a:r>
              <a:rPr lang="en-US" sz="3600" b="0" dirty="0" smtClean="0"/>
              <a:t>Dr </a:t>
            </a:r>
            <a:r>
              <a:rPr lang="en-US" sz="3600" b="0" dirty="0" err="1" smtClean="0"/>
              <a:t>Arshad</a:t>
            </a:r>
            <a:r>
              <a:rPr lang="en-US" sz="3600" b="0" dirty="0" smtClean="0"/>
              <a:t> </a:t>
            </a:r>
            <a:r>
              <a:rPr lang="en-US" sz="3600" b="0" dirty="0" err="1" smtClean="0"/>
              <a:t>Zaheer</a:t>
            </a:r>
            <a:endParaRPr lang="en-US" sz="3600"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Model</a:t>
            </a:r>
            <a:endParaRPr lang="en-US" dirty="0"/>
          </a:p>
        </p:txBody>
      </p:sp>
      <p:graphicFrame>
        <p:nvGraphicFramePr>
          <p:cNvPr id="4" name="Table 3"/>
          <p:cNvGraphicFramePr>
            <a:graphicFrameLocks noGrp="1"/>
          </p:cNvGraphicFramePr>
          <p:nvPr/>
        </p:nvGraphicFramePr>
        <p:xfrm>
          <a:off x="152402" y="1981200"/>
          <a:ext cx="8839198" cy="4732020"/>
        </p:xfrm>
        <a:graphic>
          <a:graphicData uri="http://schemas.openxmlformats.org/drawingml/2006/table">
            <a:tbl>
              <a:tblPr/>
              <a:tblGrid>
                <a:gridCol w="1767655"/>
                <a:gridCol w="1767655"/>
                <a:gridCol w="1767655"/>
                <a:gridCol w="1767655"/>
                <a:gridCol w="1768578"/>
              </a:tblGrid>
              <a:tr h="0">
                <a:tc>
                  <a:txBody>
                    <a:bodyPr/>
                    <a:lstStyle/>
                    <a:p>
                      <a:pPr marL="0" marR="0">
                        <a:lnSpc>
                          <a:spcPct val="115000"/>
                        </a:lnSpc>
                        <a:spcBef>
                          <a:spcPts val="0"/>
                        </a:spcBef>
                        <a:spcAft>
                          <a:spcPts val="0"/>
                        </a:spcAft>
                      </a:pPr>
                      <a:endParaRPr lang="en-US" sz="5400">
                        <a:solidFill>
                          <a:srgbClr val="000000"/>
                        </a:solidFill>
                        <a:latin typeface="+mj-lt"/>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5400">
                          <a:solidFill>
                            <a:srgbClr val="000000"/>
                          </a:solidFill>
                          <a:latin typeface="+mj-lt"/>
                          <a:ea typeface="Times New Roman"/>
                          <a:cs typeface="Times New Roman"/>
                        </a:rPr>
                        <a:t>J</a:t>
                      </a:r>
                      <a:r>
                        <a:rPr lang="en-US" sz="3200">
                          <a:solidFill>
                            <a:srgbClr val="000000"/>
                          </a:solidFill>
                          <a:latin typeface="+mj-lt"/>
                          <a:ea typeface="Times New Roman"/>
                          <a:cs typeface="Times New Roman"/>
                        </a:rPr>
                        <a:t>1</a:t>
                      </a:r>
                      <a:endParaRPr lang="en-US" sz="2400">
                        <a:solidFill>
                          <a:srgbClr val="000000"/>
                        </a:solidFill>
                        <a:latin typeface="+mj-lt"/>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5400">
                          <a:solidFill>
                            <a:srgbClr val="000000"/>
                          </a:solidFill>
                          <a:latin typeface="+mj-lt"/>
                          <a:ea typeface="Times New Roman"/>
                          <a:cs typeface="Times New Roman"/>
                        </a:rPr>
                        <a:t>J</a:t>
                      </a:r>
                      <a:r>
                        <a:rPr lang="en-US" sz="3200">
                          <a:solidFill>
                            <a:srgbClr val="000000"/>
                          </a:solidFill>
                          <a:latin typeface="+mj-lt"/>
                          <a:ea typeface="Times New Roman"/>
                          <a:cs typeface="Times New Roman"/>
                        </a:rPr>
                        <a:t>2</a:t>
                      </a:r>
                      <a:endParaRPr lang="en-US" sz="2400">
                        <a:solidFill>
                          <a:srgbClr val="000000"/>
                        </a:solidFill>
                        <a:latin typeface="+mj-lt"/>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5400">
                          <a:solidFill>
                            <a:srgbClr val="000000"/>
                          </a:solidFill>
                          <a:latin typeface="+mj-lt"/>
                          <a:ea typeface="Times New Roman"/>
                          <a:cs typeface="Times New Roman"/>
                        </a:rPr>
                        <a:t>J</a:t>
                      </a:r>
                      <a:r>
                        <a:rPr lang="en-US" sz="3200">
                          <a:solidFill>
                            <a:srgbClr val="000000"/>
                          </a:solidFill>
                          <a:latin typeface="+mj-lt"/>
                          <a:ea typeface="Times New Roman"/>
                          <a:cs typeface="Times New Roman"/>
                        </a:rPr>
                        <a:t>3</a:t>
                      </a:r>
                      <a:endParaRPr lang="en-US" sz="2400">
                        <a:solidFill>
                          <a:srgbClr val="000000"/>
                        </a:solidFill>
                        <a:latin typeface="+mj-lt"/>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5400">
                          <a:solidFill>
                            <a:srgbClr val="000000"/>
                          </a:solidFill>
                          <a:latin typeface="+mj-lt"/>
                          <a:ea typeface="Times New Roman"/>
                          <a:cs typeface="Times New Roman"/>
                        </a:rPr>
                        <a:t>J</a:t>
                      </a:r>
                      <a:r>
                        <a:rPr lang="en-US" sz="3200">
                          <a:solidFill>
                            <a:srgbClr val="000000"/>
                          </a:solidFill>
                          <a:latin typeface="+mj-lt"/>
                          <a:ea typeface="Times New Roman"/>
                          <a:cs typeface="Times New Roman"/>
                        </a:rPr>
                        <a:t>4</a:t>
                      </a:r>
                      <a:endParaRPr lang="en-US" sz="2400">
                        <a:solidFill>
                          <a:srgbClr val="000000"/>
                        </a:solidFill>
                        <a:latin typeface="+mj-lt"/>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r>
              <a:tr h="0">
                <a:tc>
                  <a:txBody>
                    <a:bodyPr/>
                    <a:lstStyle/>
                    <a:p>
                      <a:pPr marL="0" marR="0">
                        <a:lnSpc>
                          <a:spcPct val="115000"/>
                        </a:lnSpc>
                        <a:spcBef>
                          <a:spcPts val="0"/>
                        </a:spcBef>
                        <a:spcAft>
                          <a:spcPts val="0"/>
                        </a:spcAft>
                      </a:pPr>
                      <a:r>
                        <a:rPr lang="en-US" sz="5400">
                          <a:solidFill>
                            <a:srgbClr val="000000"/>
                          </a:solidFill>
                          <a:latin typeface="+mj-lt"/>
                          <a:ea typeface="Times New Roman"/>
                          <a:cs typeface="Times New Roman"/>
                        </a:rPr>
                        <a:t>M</a:t>
                      </a:r>
                      <a:r>
                        <a:rPr lang="en-US" sz="3200">
                          <a:solidFill>
                            <a:srgbClr val="000000"/>
                          </a:solidFill>
                          <a:latin typeface="+mj-lt"/>
                          <a:ea typeface="Times New Roman"/>
                          <a:cs typeface="Times New Roman"/>
                        </a:rPr>
                        <a:t>1</a:t>
                      </a:r>
                      <a:endParaRPr lang="en-US" sz="2400">
                        <a:solidFill>
                          <a:srgbClr val="000000"/>
                        </a:solidFill>
                        <a:latin typeface="+mj-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r>
                        <a:rPr lang="en-US" sz="5400">
                          <a:solidFill>
                            <a:srgbClr val="000000"/>
                          </a:solidFill>
                          <a:latin typeface="+mj-lt"/>
                          <a:ea typeface="Times New Roman"/>
                          <a:cs typeface="Times New Roman"/>
                        </a:rPr>
                        <a:t>C</a:t>
                      </a:r>
                      <a:r>
                        <a:rPr lang="en-US" sz="3200">
                          <a:solidFill>
                            <a:srgbClr val="000000"/>
                          </a:solidFill>
                          <a:latin typeface="+mj-lt"/>
                          <a:ea typeface="Times New Roman"/>
                          <a:cs typeface="Times New Roman"/>
                        </a:rPr>
                        <a:t>11</a:t>
                      </a:r>
                      <a:endParaRPr lang="en-US" sz="2400">
                        <a:solidFill>
                          <a:srgbClr val="000000"/>
                        </a:solidFill>
                        <a:latin typeface="+mj-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5400">
                          <a:solidFill>
                            <a:srgbClr val="000000"/>
                          </a:solidFill>
                          <a:latin typeface="+mj-lt"/>
                          <a:ea typeface="Times New Roman"/>
                          <a:cs typeface="Times New Roman"/>
                        </a:rPr>
                        <a:t>C</a:t>
                      </a:r>
                      <a:r>
                        <a:rPr lang="en-US" sz="3200">
                          <a:solidFill>
                            <a:srgbClr val="000000"/>
                          </a:solidFill>
                          <a:latin typeface="+mj-lt"/>
                          <a:ea typeface="Times New Roman"/>
                          <a:cs typeface="Times New Roman"/>
                        </a:rPr>
                        <a:t>12</a:t>
                      </a:r>
                      <a:endParaRPr lang="en-US" sz="2400">
                        <a:solidFill>
                          <a:srgbClr val="000000"/>
                        </a:solidFill>
                        <a:latin typeface="+mj-lt"/>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5400">
                          <a:solidFill>
                            <a:srgbClr val="000000"/>
                          </a:solidFill>
                          <a:latin typeface="+mj-lt"/>
                          <a:ea typeface="Times New Roman"/>
                          <a:cs typeface="Times New Roman"/>
                        </a:rPr>
                        <a:t>C</a:t>
                      </a:r>
                      <a:r>
                        <a:rPr lang="en-US" sz="3200">
                          <a:solidFill>
                            <a:srgbClr val="000000"/>
                          </a:solidFill>
                          <a:latin typeface="+mj-lt"/>
                          <a:ea typeface="Times New Roman"/>
                          <a:cs typeface="Times New Roman"/>
                        </a:rPr>
                        <a:t>13</a:t>
                      </a:r>
                      <a:endParaRPr lang="en-US" sz="2400">
                        <a:solidFill>
                          <a:srgbClr val="000000"/>
                        </a:solidFill>
                        <a:latin typeface="+mj-lt"/>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5400" dirty="0">
                          <a:solidFill>
                            <a:srgbClr val="000000"/>
                          </a:solidFill>
                          <a:latin typeface="+mj-lt"/>
                          <a:ea typeface="Times New Roman"/>
                          <a:cs typeface="Times New Roman"/>
                        </a:rPr>
                        <a:t>C</a:t>
                      </a:r>
                      <a:r>
                        <a:rPr lang="en-US" sz="3200" dirty="0">
                          <a:solidFill>
                            <a:srgbClr val="000000"/>
                          </a:solidFill>
                          <a:latin typeface="+mj-lt"/>
                          <a:ea typeface="Times New Roman"/>
                          <a:cs typeface="Times New Roman"/>
                        </a:rPr>
                        <a:t>14</a:t>
                      </a:r>
                      <a:endParaRPr lang="en-US" sz="2400" dirty="0">
                        <a:solidFill>
                          <a:srgbClr val="000000"/>
                        </a:solidFill>
                        <a:latin typeface="+mj-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r>
              <a:tr h="0">
                <a:tc>
                  <a:txBody>
                    <a:bodyPr/>
                    <a:lstStyle/>
                    <a:p>
                      <a:pPr marL="0" marR="0">
                        <a:lnSpc>
                          <a:spcPct val="115000"/>
                        </a:lnSpc>
                        <a:spcBef>
                          <a:spcPts val="0"/>
                        </a:spcBef>
                        <a:spcAft>
                          <a:spcPts val="0"/>
                        </a:spcAft>
                      </a:pPr>
                      <a:r>
                        <a:rPr lang="en-US" sz="5400">
                          <a:solidFill>
                            <a:srgbClr val="000000"/>
                          </a:solidFill>
                          <a:latin typeface="+mj-lt"/>
                          <a:ea typeface="Times New Roman"/>
                          <a:cs typeface="Times New Roman"/>
                        </a:rPr>
                        <a:t>M</a:t>
                      </a:r>
                      <a:r>
                        <a:rPr lang="en-US" sz="3200">
                          <a:solidFill>
                            <a:srgbClr val="000000"/>
                          </a:solidFill>
                          <a:latin typeface="+mj-lt"/>
                          <a:ea typeface="Times New Roman"/>
                          <a:cs typeface="Times New Roman"/>
                        </a:rPr>
                        <a:t>2</a:t>
                      </a:r>
                      <a:endParaRPr lang="en-US" sz="2400">
                        <a:solidFill>
                          <a:srgbClr val="000000"/>
                        </a:solidFill>
                        <a:latin typeface="+mj-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5400">
                          <a:solidFill>
                            <a:srgbClr val="000000"/>
                          </a:solidFill>
                          <a:latin typeface="+mj-lt"/>
                          <a:ea typeface="Times New Roman"/>
                          <a:cs typeface="Times New Roman"/>
                        </a:rPr>
                        <a:t>C</a:t>
                      </a:r>
                      <a:r>
                        <a:rPr lang="en-US" sz="3200">
                          <a:solidFill>
                            <a:srgbClr val="000000"/>
                          </a:solidFill>
                          <a:latin typeface="+mj-lt"/>
                          <a:ea typeface="Times New Roman"/>
                          <a:cs typeface="Times New Roman"/>
                        </a:rPr>
                        <a:t>21</a:t>
                      </a:r>
                      <a:endParaRPr lang="en-US" sz="2400">
                        <a:solidFill>
                          <a:srgbClr val="000000"/>
                        </a:solidFill>
                        <a:latin typeface="+mj-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5400">
                          <a:solidFill>
                            <a:srgbClr val="000000"/>
                          </a:solidFill>
                          <a:latin typeface="+mj-lt"/>
                          <a:ea typeface="Times New Roman"/>
                          <a:cs typeface="Times New Roman"/>
                        </a:rPr>
                        <a:t>C</a:t>
                      </a:r>
                      <a:r>
                        <a:rPr lang="en-US" sz="3200">
                          <a:solidFill>
                            <a:srgbClr val="000000"/>
                          </a:solidFill>
                          <a:latin typeface="+mj-lt"/>
                          <a:ea typeface="Times New Roman"/>
                          <a:cs typeface="Times New Roman"/>
                        </a:rPr>
                        <a:t>22</a:t>
                      </a:r>
                      <a:endParaRPr lang="en-US" sz="2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5400">
                          <a:solidFill>
                            <a:srgbClr val="000000"/>
                          </a:solidFill>
                          <a:latin typeface="+mj-lt"/>
                          <a:ea typeface="Times New Roman"/>
                          <a:cs typeface="Times New Roman"/>
                        </a:rPr>
                        <a:t>C</a:t>
                      </a:r>
                      <a:r>
                        <a:rPr lang="en-US" sz="3200">
                          <a:solidFill>
                            <a:srgbClr val="000000"/>
                          </a:solidFill>
                          <a:latin typeface="+mj-lt"/>
                          <a:ea typeface="Times New Roman"/>
                          <a:cs typeface="Times New Roman"/>
                        </a:rPr>
                        <a:t>23</a:t>
                      </a:r>
                      <a:endParaRPr lang="en-US" sz="2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5400">
                          <a:solidFill>
                            <a:srgbClr val="000000"/>
                          </a:solidFill>
                          <a:latin typeface="+mj-lt"/>
                          <a:ea typeface="Times New Roman"/>
                          <a:cs typeface="Times New Roman"/>
                        </a:rPr>
                        <a:t>C</a:t>
                      </a:r>
                      <a:r>
                        <a:rPr lang="en-US" sz="3200">
                          <a:solidFill>
                            <a:srgbClr val="000000"/>
                          </a:solidFill>
                          <a:latin typeface="+mj-lt"/>
                          <a:ea typeface="Times New Roman"/>
                          <a:cs typeface="Times New Roman"/>
                        </a:rPr>
                        <a:t>24</a:t>
                      </a:r>
                      <a:endParaRPr lang="en-US" sz="2400">
                        <a:solidFill>
                          <a:srgbClr val="000000"/>
                        </a:solidFill>
                        <a:latin typeface="+mj-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tcPr>
                </a:tc>
              </a:tr>
              <a:tr h="0">
                <a:tc>
                  <a:txBody>
                    <a:bodyPr/>
                    <a:lstStyle/>
                    <a:p>
                      <a:pPr marL="0" marR="0">
                        <a:lnSpc>
                          <a:spcPct val="115000"/>
                        </a:lnSpc>
                        <a:spcBef>
                          <a:spcPts val="0"/>
                        </a:spcBef>
                        <a:spcAft>
                          <a:spcPts val="0"/>
                        </a:spcAft>
                      </a:pPr>
                      <a:r>
                        <a:rPr lang="en-US" sz="5400">
                          <a:solidFill>
                            <a:srgbClr val="000000"/>
                          </a:solidFill>
                          <a:latin typeface="+mj-lt"/>
                          <a:ea typeface="Times New Roman"/>
                          <a:cs typeface="Times New Roman"/>
                        </a:rPr>
                        <a:t>M</a:t>
                      </a:r>
                      <a:r>
                        <a:rPr lang="en-US" sz="3200">
                          <a:solidFill>
                            <a:srgbClr val="000000"/>
                          </a:solidFill>
                          <a:latin typeface="+mj-lt"/>
                          <a:ea typeface="Times New Roman"/>
                          <a:cs typeface="Times New Roman"/>
                        </a:rPr>
                        <a:t>3</a:t>
                      </a:r>
                      <a:endParaRPr lang="en-US" sz="2400">
                        <a:solidFill>
                          <a:srgbClr val="000000"/>
                        </a:solidFill>
                        <a:latin typeface="+mj-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5400">
                          <a:solidFill>
                            <a:srgbClr val="000000"/>
                          </a:solidFill>
                          <a:latin typeface="+mj-lt"/>
                          <a:ea typeface="Times New Roman"/>
                          <a:cs typeface="Times New Roman"/>
                        </a:rPr>
                        <a:t>C</a:t>
                      </a:r>
                      <a:r>
                        <a:rPr lang="en-US" sz="3200">
                          <a:solidFill>
                            <a:srgbClr val="000000"/>
                          </a:solidFill>
                          <a:latin typeface="+mj-lt"/>
                          <a:ea typeface="Times New Roman"/>
                          <a:cs typeface="Times New Roman"/>
                        </a:rPr>
                        <a:t>31</a:t>
                      </a:r>
                      <a:endParaRPr lang="en-US" sz="2400">
                        <a:solidFill>
                          <a:srgbClr val="000000"/>
                        </a:solidFill>
                        <a:latin typeface="+mj-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solidFill>
                      <a:srgbClr val="EFD3D2"/>
                    </a:solidFill>
                  </a:tcPr>
                </a:tc>
                <a:tc>
                  <a:txBody>
                    <a:bodyPr/>
                    <a:lstStyle/>
                    <a:p>
                      <a:pPr marL="0" marR="0">
                        <a:lnSpc>
                          <a:spcPct val="115000"/>
                        </a:lnSpc>
                        <a:spcBef>
                          <a:spcPts val="0"/>
                        </a:spcBef>
                        <a:spcAft>
                          <a:spcPts val="0"/>
                        </a:spcAft>
                      </a:pPr>
                      <a:r>
                        <a:rPr lang="en-US" sz="5400">
                          <a:solidFill>
                            <a:srgbClr val="000000"/>
                          </a:solidFill>
                          <a:latin typeface="+mj-lt"/>
                          <a:ea typeface="Times New Roman"/>
                          <a:cs typeface="Times New Roman"/>
                        </a:rPr>
                        <a:t>C</a:t>
                      </a:r>
                      <a:r>
                        <a:rPr lang="en-US" sz="3200">
                          <a:solidFill>
                            <a:srgbClr val="000000"/>
                          </a:solidFill>
                          <a:latin typeface="+mj-lt"/>
                          <a:ea typeface="Times New Roman"/>
                          <a:cs typeface="Times New Roman"/>
                        </a:rPr>
                        <a:t>32</a:t>
                      </a:r>
                      <a:endParaRPr lang="en-US" sz="2400">
                        <a:solidFill>
                          <a:srgbClr val="000000"/>
                        </a:solidFill>
                        <a:latin typeface="+mj-lt"/>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5400">
                          <a:solidFill>
                            <a:srgbClr val="000000"/>
                          </a:solidFill>
                          <a:latin typeface="+mj-lt"/>
                          <a:ea typeface="Times New Roman"/>
                          <a:cs typeface="Times New Roman"/>
                        </a:rPr>
                        <a:t>C</a:t>
                      </a:r>
                      <a:r>
                        <a:rPr lang="en-US" sz="3200">
                          <a:solidFill>
                            <a:srgbClr val="000000"/>
                          </a:solidFill>
                          <a:latin typeface="+mj-lt"/>
                          <a:ea typeface="Times New Roman"/>
                          <a:cs typeface="Times New Roman"/>
                        </a:rPr>
                        <a:t>33</a:t>
                      </a:r>
                      <a:endParaRPr lang="en-US" sz="2400">
                        <a:solidFill>
                          <a:srgbClr val="000000"/>
                        </a:solidFill>
                        <a:latin typeface="+mj-lt"/>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5400">
                          <a:solidFill>
                            <a:srgbClr val="000000"/>
                          </a:solidFill>
                          <a:latin typeface="+mj-lt"/>
                          <a:ea typeface="Times New Roman"/>
                          <a:cs typeface="Times New Roman"/>
                        </a:rPr>
                        <a:t>C</a:t>
                      </a:r>
                      <a:r>
                        <a:rPr lang="en-US" sz="3200">
                          <a:solidFill>
                            <a:srgbClr val="000000"/>
                          </a:solidFill>
                          <a:latin typeface="+mj-lt"/>
                          <a:ea typeface="Times New Roman"/>
                          <a:cs typeface="Times New Roman"/>
                        </a:rPr>
                        <a:t>34</a:t>
                      </a:r>
                      <a:endParaRPr lang="en-US" sz="2400">
                        <a:solidFill>
                          <a:srgbClr val="000000"/>
                        </a:solidFill>
                        <a:latin typeface="+mj-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EFD3D2"/>
                    </a:solidFill>
                  </a:tcPr>
                </a:tc>
              </a:tr>
              <a:tr h="0">
                <a:tc>
                  <a:txBody>
                    <a:bodyPr/>
                    <a:lstStyle/>
                    <a:p>
                      <a:pPr marL="0" marR="0">
                        <a:lnSpc>
                          <a:spcPct val="115000"/>
                        </a:lnSpc>
                        <a:spcBef>
                          <a:spcPts val="0"/>
                        </a:spcBef>
                        <a:spcAft>
                          <a:spcPts val="0"/>
                        </a:spcAft>
                      </a:pPr>
                      <a:r>
                        <a:rPr lang="en-US" sz="5400">
                          <a:solidFill>
                            <a:srgbClr val="000000"/>
                          </a:solidFill>
                          <a:latin typeface="+mj-lt"/>
                          <a:ea typeface="Times New Roman"/>
                          <a:cs typeface="Times New Roman"/>
                        </a:rPr>
                        <a:t>M</a:t>
                      </a:r>
                      <a:r>
                        <a:rPr lang="en-US" sz="3200">
                          <a:solidFill>
                            <a:srgbClr val="000000"/>
                          </a:solidFill>
                          <a:latin typeface="+mj-lt"/>
                          <a:ea typeface="Times New Roman"/>
                          <a:cs typeface="Times New Roman"/>
                        </a:rPr>
                        <a:t>4</a:t>
                      </a:r>
                      <a:endParaRPr lang="en-US" sz="2400">
                        <a:solidFill>
                          <a:srgbClr val="000000"/>
                        </a:solidFill>
                        <a:latin typeface="+mj-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5400">
                          <a:solidFill>
                            <a:srgbClr val="000000"/>
                          </a:solidFill>
                          <a:latin typeface="+mj-lt"/>
                          <a:ea typeface="Times New Roman"/>
                          <a:cs typeface="Times New Roman"/>
                        </a:rPr>
                        <a:t>C</a:t>
                      </a:r>
                      <a:r>
                        <a:rPr lang="en-US" sz="3200">
                          <a:solidFill>
                            <a:srgbClr val="000000"/>
                          </a:solidFill>
                          <a:latin typeface="+mj-lt"/>
                          <a:ea typeface="Times New Roman"/>
                          <a:cs typeface="Times New Roman"/>
                        </a:rPr>
                        <a:t>41</a:t>
                      </a:r>
                      <a:endParaRPr lang="en-US" sz="2400">
                        <a:solidFill>
                          <a:srgbClr val="000000"/>
                        </a:solidFill>
                        <a:latin typeface="+mj-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5400">
                          <a:solidFill>
                            <a:srgbClr val="000000"/>
                          </a:solidFill>
                          <a:latin typeface="+mj-lt"/>
                          <a:ea typeface="Times New Roman"/>
                          <a:cs typeface="Times New Roman"/>
                        </a:rPr>
                        <a:t>C</a:t>
                      </a:r>
                      <a:r>
                        <a:rPr lang="en-US" sz="3200">
                          <a:solidFill>
                            <a:srgbClr val="000000"/>
                          </a:solidFill>
                          <a:latin typeface="+mj-lt"/>
                          <a:ea typeface="Times New Roman"/>
                          <a:cs typeface="Times New Roman"/>
                        </a:rPr>
                        <a:t>42</a:t>
                      </a:r>
                      <a:endParaRPr lang="en-US" sz="2400">
                        <a:solidFill>
                          <a:srgbClr val="000000"/>
                        </a:solidFill>
                        <a:latin typeface="+mj-lt"/>
                        <a:ea typeface="Times New Roman"/>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5400">
                          <a:solidFill>
                            <a:srgbClr val="000000"/>
                          </a:solidFill>
                          <a:latin typeface="+mj-lt"/>
                          <a:ea typeface="Times New Roman"/>
                          <a:cs typeface="Times New Roman"/>
                        </a:rPr>
                        <a:t>C</a:t>
                      </a:r>
                      <a:r>
                        <a:rPr lang="en-US" sz="3200">
                          <a:solidFill>
                            <a:srgbClr val="000000"/>
                          </a:solidFill>
                          <a:latin typeface="+mj-lt"/>
                          <a:ea typeface="Times New Roman"/>
                          <a:cs typeface="Times New Roman"/>
                        </a:rPr>
                        <a:t>43</a:t>
                      </a:r>
                      <a:endParaRPr lang="en-US" sz="2400">
                        <a:solidFill>
                          <a:srgbClr val="000000"/>
                        </a:solidFill>
                        <a:latin typeface="+mj-lt"/>
                        <a:ea typeface="Times New Roman"/>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5400" dirty="0">
                          <a:solidFill>
                            <a:srgbClr val="000000"/>
                          </a:solidFill>
                          <a:latin typeface="+mj-lt"/>
                          <a:ea typeface="Times New Roman"/>
                          <a:cs typeface="Times New Roman"/>
                        </a:rPr>
                        <a:t>C</a:t>
                      </a:r>
                      <a:r>
                        <a:rPr lang="en-US" sz="3200" dirty="0">
                          <a:solidFill>
                            <a:srgbClr val="000000"/>
                          </a:solidFill>
                          <a:latin typeface="+mj-lt"/>
                          <a:ea typeface="Times New Roman"/>
                          <a:cs typeface="Times New Roman"/>
                        </a:rPr>
                        <a:t>44</a:t>
                      </a:r>
                      <a:endParaRPr lang="en-US" sz="2400" dirty="0">
                        <a:solidFill>
                          <a:srgbClr val="000000"/>
                        </a:solidFill>
                        <a:latin typeface="+mj-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r>
            </a:tbl>
          </a:graphicData>
        </a:graphic>
      </p:graphicFrame>
      <p:sp>
        <p:nvSpPr>
          <p:cNvPr id="5" name="Left Arrow 4"/>
          <p:cNvSpPr/>
          <p:nvPr/>
        </p:nvSpPr>
        <p:spPr>
          <a:xfrm rot="16200000">
            <a:off x="-906473" y="1150928"/>
            <a:ext cx="2819400" cy="82234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Machines</a:t>
            </a:r>
            <a:endParaRPr lang="en-US" sz="3200" b="1" dirty="0"/>
          </a:p>
        </p:txBody>
      </p:sp>
      <p:sp>
        <p:nvSpPr>
          <p:cNvPr id="7" name="Left Arrow 6"/>
          <p:cNvSpPr/>
          <p:nvPr/>
        </p:nvSpPr>
        <p:spPr>
          <a:xfrm rot="14528555">
            <a:off x="1592272" y="1455728"/>
            <a:ext cx="2819400" cy="82234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Cost</a:t>
            </a:r>
            <a:endParaRPr lang="en-US" sz="3200" b="1" dirty="0"/>
          </a:p>
        </p:txBody>
      </p:sp>
      <p:sp>
        <p:nvSpPr>
          <p:cNvPr id="8" name="Left Arrow 7"/>
          <p:cNvSpPr/>
          <p:nvPr/>
        </p:nvSpPr>
        <p:spPr>
          <a:xfrm rot="16200000">
            <a:off x="6561126" y="769927"/>
            <a:ext cx="2057401" cy="82234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Jobs</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gtEl>
                                        <p:attrNameLst>
                                          <p:attrName>fillcolor</p:attrName>
                                        </p:attrNameLst>
                                      </p:cBhvr>
                                      <p:tavLst>
                                        <p:tav tm="0">
                                          <p:val>
                                            <p:clrVal>
                                              <a:schemeClr val="accent2"/>
                                            </p:clrVal>
                                          </p:val>
                                        </p:tav>
                                        <p:tav tm="50000">
                                          <p:val>
                                            <p:clrVal>
                                              <a:schemeClr val="hlink"/>
                                            </p:clrVal>
                                          </p:val>
                                        </p:tav>
                                      </p:tavLst>
                                    </p:anim>
                                    <p:set>
                                      <p:cBhvr>
                                        <p:cTn id="9" dur="80"/>
                                        <p:tgtEl>
                                          <p:spTgt spid="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ppt_x</p:attrName>
                                        </p:attrNameLst>
                                      </p:cBhvr>
                                      <p:tavLst>
                                        <p:tav tm="0">
                                          <p:val>
                                            <p:strVal val="#ppt_x-.2"/>
                                          </p:val>
                                        </p:tav>
                                        <p:tav tm="100000">
                                          <p:val>
                                            <p:strVal val="#ppt_x"/>
                                          </p:val>
                                        </p:tav>
                                      </p:tavLst>
                                    </p:anim>
                                    <p:anim calcmode="lin" valueType="num">
                                      <p:cBhvr>
                                        <p:cTn id="15"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1"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randombar(horizontal)">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974848"/>
            <a:ext cx="8534400" cy="758952"/>
          </a:xfrm>
        </p:spPr>
        <p:txBody>
          <a:bodyPr>
            <a:noAutofit/>
          </a:bodyPr>
          <a:lstStyle/>
          <a:p>
            <a:r>
              <a:rPr lang="en-US" sz="4400" b="1" dirty="0" smtClean="0">
                <a:solidFill>
                  <a:srgbClr val="FF0000"/>
                </a:solidFill>
              </a:rPr>
              <a:t>Illustrations</a:t>
            </a:r>
            <a:endParaRPr lang="en-US" sz="4400" b="1"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805257097"/>
              </p:ext>
            </p:extLst>
          </p:nvPr>
        </p:nvGraphicFramePr>
        <p:xfrm>
          <a:off x="304802" y="1447800"/>
          <a:ext cx="8534396" cy="3208020"/>
        </p:xfrm>
        <a:graphic>
          <a:graphicData uri="http://schemas.openxmlformats.org/drawingml/2006/table">
            <a:tbl>
              <a:tblPr/>
              <a:tblGrid>
                <a:gridCol w="1706701"/>
                <a:gridCol w="1706701"/>
                <a:gridCol w="1706701"/>
                <a:gridCol w="1706701"/>
                <a:gridCol w="1707592"/>
              </a:tblGrid>
              <a:tr h="641604">
                <a:tc>
                  <a:txBody>
                    <a:bodyPr/>
                    <a:lstStyle/>
                    <a:p>
                      <a:pPr marL="0" marR="0">
                        <a:lnSpc>
                          <a:spcPct val="115000"/>
                        </a:lnSpc>
                        <a:spcBef>
                          <a:spcPts val="0"/>
                        </a:spcBef>
                        <a:spcAft>
                          <a:spcPts val="0"/>
                        </a:spcAft>
                      </a:pPr>
                      <a:endParaRPr lang="en-US" sz="2800" dirty="0">
                        <a:solidFill>
                          <a:srgbClr val="000000"/>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4</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15$</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13</a:t>
                      </a:r>
                      <a:r>
                        <a:rPr kumimoji="0" lang="en-US" sz="2800" b="0" i="0" u="none" strike="noStrike" kern="1200" cap="none" spc="0" normalizeH="0" baseline="0" dirty="0" smtClean="0">
                          <a:ln>
                            <a:noFill/>
                          </a:ln>
                          <a:solidFill>
                            <a:srgbClr val="000000"/>
                          </a:solidFill>
                          <a:effectLst/>
                          <a:uLnTx/>
                          <a:uFillTx/>
                          <a:latin typeface="+mn-lt"/>
                          <a:ea typeface="Times New Roman"/>
                          <a:cs typeface="Times New Roman"/>
                        </a:rPr>
                        <a:t>$</a:t>
                      </a:r>
                      <a:endParaRPr kumimoji="0" lang="en-US" sz="2800" b="0" i="0" u="none" strike="noStrike" kern="1200" cap="none" spc="0" normalizeH="0" baseline="0" dirty="0">
                        <a:ln>
                          <a:noFill/>
                        </a:ln>
                        <a:solidFill>
                          <a:srgbClr val="000000"/>
                        </a:solidFill>
                        <a:effectLst/>
                        <a:uLnTx/>
                        <a:uFillTx/>
                        <a:latin typeface="+mn-lt"/>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14</a:t>
                      </a:r>
                      <a:r>
                        <a:rPr kumimoji="0" lang="en-US" sz="2800" b="0" i="0" u="none" strike="noStrike" kern="1200" cap="none" spc="0" normalizeH="0" baseline="0" noProof="0" dirty="0" smtClean="0">
                          <a:ln>
                            <a:noFill/>
                          </a:ln>
                          <a:solidFill>
                            <a:srgbClr val="000000"/>
                          </a:solidFill>
                          <a:effectLst/>
                          <a:uLnTx/>
                          <a:uFillTx/>
                          <a:latin typeface="+mn-lt"/>
                          <a:ea typeface="Times New Roman"/>
                          <a:cs typeface="Times New Roman"/>
                        </a:rPr>
                        <a:t>$</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17</a:t>
                      </a:r>
                      <a:r>
                        <a:rPr kumimoji="0" lang="en-US" sz="2800" b="0" i="0" u="none" strike="noStrike" kern="1200" cap="none" spc="0" normalizeH="0" baseline="0" noProof="0" dirty="0" smtClean="0">
                          <a:ln>
                            <a:noFill/>
                          </a:ln>
                          <a:solidFill>
                            <a:srgbClr val="000000"/>
                          </a:solidFill>
                          <a:effectLst/>
                          <a:uLnTx/>
                          <a:uFillTx/>
                          <a:latin typeface="+mn-lt"/>
                          <a:ea typeface="Times New Roman"/>
                          <a:cs typeface="Times New Roman"/>
                        </a:rPr>
                        <a:t>$</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11</a:t>
                      </a:r>
                      <a:r>
                        <a:rPr kumimoji="0" lang="en-US" sz="2800" b="0" i="0" u="none" strike="noStrike" kern="1200" cap="none" spc="0" normalizeH="0" baseline="0" noProof="0" dirty="0" smtClean="0">
                          <a:ln>
                            <a:noFill/>
                          </a:ln>
                          <a:solidFill>
                            <a:srgbClr val="000000"/>
                          </a:solidFill>
                          <a:effectLst/>
                          <a:uLnTx/>
                          <a:uFillTx/>
                          <a:latin typeface="+mn-lt"/>
                          <a:ea typeface="Times New Roman"/>
                          <a:cs typeface="Times New Roman"/>
                        </a:rPr>
                        <a:t>$</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r>
                        <a:rPr kumimoji="0" lang="en-US" sz="2800" b="0" i="0" u="none" strike="noStrike" kern="1200" cap="none" spc="0" normalizeH="0" baseline="0" noProof="0" dirty="0" smtClean="0">
                          <a:ln>
                            <a:noFill/>
                          </a:ln>
                          <a:solidFill>
                            <a:srgbClr val="000000"/>
                          </a:solidFill>
                          <a:effectLst/>
                          <a:uLnTx/>
                          <a:uFillTx/>
                          <a:latin typeface="+mn-lt"/>
                          <a:ea typeface="Times New Roman"/>
                          <a:cs typeface="Times New Roman"/>
                        </a:rPr>
                        <a:t>$</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15</a:t>
                      </a:r>
                      <a:r>
                        <a:rPr kumimoji="0" lang="en-US" sz="2800" b="0" i="0" u="none" strike="noStrike" kern="1200" cap="none" spc="0" normalizeH="0" baseline="0" noProof="0" dirty="0" smtClean="0">
                          <a:ln>
                            <a:noFill/>
                          </a:ln>
                          <a:solidFill>
                            <a:srgbClr val="000000"/>
                          </a:solidFill>
                          <a:effectLst/>
                          <a:uLnTx/>
                          <a:uFillTx/>
                          <a:latin typeface="+mn-lt"/>
                          <a:ea typeface="Times New Roman"/>
                          <a:cs typeface="Times New Roman"/>
                        </a:rPr>
                        <a:t>$</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13</a:t>
                      </a:r>
                      <a:r>
                        <a:rPr kumimoji="0" lang="en-US" sz="2800" b="0" i="0" u="none" strike="noStrike" kern="1200" cap="none" spc="0" normalizeH="0" baseline="0" noProof="0" dirty="0" smtClean="0">
                          <a:ln>
                            <a:noFill/>
                          </a:ln>
                          <a:solidFill>
                            <a:srgbClr val="000000"/>
                          </a:solidFill>
                          <a:effectLst/>
                          <a:uLnTx/>
                          <a:uFillTx/>
                          <a:latin typeface="+mn-lt"/>
                          <a:ea typeface="Times New Roman"/>
                          <a:cs typeface="Times New Roman"/>
                        </a:rPr>
                        <a:t>$</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13</a:t>
                      </a:r>
                      <a:r>
                        <a:rPr kumimoji="0" lang="en-US" sz="2800" b="0" i="0" u="none" strike="noStrike" kern="1200" cap="none" spc="0" normalizeH="0" baseline="0" noProof="0" dirty="0" smtClean="0">
                          <a:ln>
                            <a:noFill/>
                          </a:ln>
                          <a:solidFill>
                            <a:srgbClr val="000000"/>
                          </a:solidFill>
                          <a:effectLst/>
                          <a:uLnTx/>
                          <a:uFillTx/>
                          <a:latin typeface="+mn-lt"/>
                          <a:ea typeface="Times New Roman"/>
                          <a:cs typeface="Times New Roman"/>
                        </a:rPr>
                        <a:t>$</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r>
                        <a:rPr kumimoji="0" lang="en-US" sz="2800" b="0" i="0" u="none" strike="noStrike" kern="1200" cap="none" spc="0" normalizeH="0" baseline="0" noProof="0" dirty="0" smtClean="0">
                          <a:ln>
                            <a:noFill/>
                          </a:ln>
                          <a:solidFill>
                            <a:srgbClr val="000000"/>
                          </a:solidFill>
                          <a:effectLst/>
                          <a:uLnTx/>
                          <a:uFillTx/>
                          <a:latin typeface="+mn-lt"/>
                          <a:ea typeface="Times New Roman"/>
                          <a:cs typeface="Times New Roman"/>
                        </a:rPr>
                        <a:t>$</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10</a:t>
                      </a:r>
                      <a:r>
                        <a:rPr kumimoji="0" lang="en-US" sz="2800" b="0" i="0" u="none" strike="noStrike" kern="1200" cap="none" spc="0" normalizeH="0" baseline="0" noProof="0" dirty="0" smtClean="0">
                          <a:ln>
                            <a:noFill/>
                          </a:ln>
                          <a:solidFill>
                            <a:srgbClr val="000000"/>
                          </a:solidFill>
                          <a:effectLst/>
                          <a:uLnTx/>
                          <a:uFillTx/>
                          <a:latin typeface="+mn-lt"/>
                          <a:ea typeface="Times New Roman"/>
                          <a:cs typeface="Times New Roman"/>
                        </a:rPr>
                        <a:t>$</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11</a:t>
                      </a:r>
                      <a:r>
                        <a:rPr kumimoji="0" lang="en-US" sz="2800" b="0" i="0" u="none" strike="noStrike" kern="1200" cap="none" spc="0" normalizeH="0" baseline="0" noProof="0" dirty="0" smtClean="0">
                          <a:ln>
                            <a:noFill/>
                          </a:ln>
                          <a:solidFill>
                            <a:srgbClr val="000000"/>
                          </a:solidFill>
                          <a:effectLst/>
                          <a:uLnTx/>
                          <a:uFillTx/>
                          <a:latin typeface="+mn-lt"/>
                          <a:ea typeface="Times New Roman"/>
                          <a:cs typeface="Times New Roman"/>
                        </a:rPr>
                        <a:t>$</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EFD3D2"/>
                    </a:solidFill>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4</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15</a:t>
                      </a:r>
                      <a:r>
                        <a:rPr kumimoji="0" lang="en-US" sz="2800" b="0" i="0" u="none" strike="noStrike" kern="1200" cap="none" spc="0" normalizeH="0" baseline="0" noProof="0" dirty="0" smtClean="0">
                          <a:ln>
                            <a:noFill/>
                          </a:ln>
                          <a:solidFill>
                            <a:srgbClr val="000000"/>
                          </a:solidFill>
                          <a:effectLst/>
                          <a:uLnTx/>
                          <a:uFillTx/>
                          <a:latin typeface="+mn-lt"/>
                          <a:ea typeface="Times New Roman"/>
                          <a:cs typeface="Times New Roman"/>
                        </a:rPr>
                        <a:t>$</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17</a:t>
                      </a:r>
                      <a:r>
                        <a:rPr kumimoji="0" lang="en-US" sz="2800" b="0" i="0" u="none" strike="noStrike" kern="1200" cap="none" spc="0" normalizeH="0" baseline="0" noProof="0" dirty="0" smtClean="0">
                          <a:ln>
                            <a:noFill/>
                          </a:ln>
                          <a:solidFill>
                            <a:srgbClr val="000000"/>
                          </a:solidFill>
                          <a:effectLst/>
                          <a:uLnTx/>
                          <a:uFillTx/>
                          <a:latin typeface="+mn-lt"/>
                          <a:ea typeface="Times New Roman"/>
                          <a:cs typeface="Times New Roman"/>
                        </a:rPr>
                        <a:t>$</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14</a:t>
                      </a:r>
                      <a:r>
                        <a:rPr kumimoji="0" lang="en-US" sz="2800" b="0" i="0" u="none" strike="noStrike" kern="1200" cap="none" spc="0" normalizeH="0" baseline="0" noProof="0" dirty="0" smtClean="0">
                          <a:ln>
                            <a:noFill/>
                          </a:ln>
                          <a:solidFill>
                            <a:srgbClr val="000000"/>
                          </a:solidFill>
                          <a:effectLst/>
                          <a:uLnTx/>
                          <a:uFillTx/>
                          <a:latin typeface="+mn-lt"/>
                          <a:ea typeface="Times New Roman"/>
                          <a:cs typeface="Times New Roman"/>
                        </a:rPr>
                        <a:t>$</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16</a:t>
                      </a:r>
                      <a:r>
                        <a:rPr kumimoji="0" lang="en-US" sz="2800" b="0" i="0" u="none" strike="noStrike" kern="1200" cap="none" spc="0" normalizeH="0" baseline="0" noProof="0" dirty="0" smtClean="0">
                          <a:ln>
                            <a:noFill/>
                          </a:ln>
                          <a:solidFill>
                            <a:srgbClr val="000000"/>
                          </a:solidFill>
                          <a:effectLst/>
                          <a:uLnTx/>
                          <a:uFillTx/>
                          <a:latin typeface="+mn-lt"/>
                          <a:ea typeface="Times New Roman"/>
                          <a:cs typeface="Times New Roman"/>
                        </a:rPr>
                        <a:t>$</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r>
            </a:tbl>
          </a:graphicData>
        </a:graphic>
      </p:graphicFrame>
      <p:sp>
        <p:nvSpPr>
          <p:cNvPr id="5" name="TextBox 4"/>
          <p:cNvSpPr txBox="1"/>
          <p:nvPr/>
        </p:nvSpPr>
        <p:spPr>
          <a:xfrm>
            <a:off x="304800" y="5029200"/>
            <a:ext cx="8382000" cy="1384995"/>
          </a:xfrm>
          <a:prstGeom prst="rect">
            <a:avLst/>
          </a:prstGeom>
          <a:noFill/>
        </p:spPr>
        <p:txBody>
          <a:bodyPr wrap="square" rtlCol="0">
            <a:spAutoFit/>
          </a:bodyPr>
          <a:lstStyle/>
          <a:p>
            <a:r>
              <a:rPr lang="en-US" sz="2800" b="1" dirty="0" smtClean="0"/>
              <a:t>Requirement:</a:t>
            </a:r>
          </a:p>
          <a:p>
            <a:r>
              <a:rPr lang="en-US" sz="2800" dirty="0" smtClean="0"/>
              <a:t>Which job is to be assigned to any one machine to get the minimum cost.</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7939518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914400"/>
            <a:ext cx="2209801" cy="655638"/>
          </a:xfrm>
        </p:spPr>
        <p:txBody>
          <a:bodyPr>
            <a:normAutofit fontScale="90000"/>
          </a:bodyPr>
          <a:lstStyle/>
          <a:p>
            <a:r>
              <a:rPr lang="en-US" dirty="0" smtClean="0"/>
              <a:t>Projects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670124988"/>
              </p:ext>
            </p:extLst>
          </p:nvPr>
        </p:nvGraphicFramePr>
        <p:xfrm>
          <a:off x="304802" y="1447800"/>
          <a:ext cx="8534396" cy="2566416"/>
        </p:xfrm>
        <a:graphic>
          <a:graphicData uri="http://schemas.openxmlformats.org/drawingml/2006/table">
            <a:tbl>
              <a:tblPr/>
              <a:tblGrid>
                <a:gridCol w="1706701"/>
                <a:gridCol w="1706701"/>
                <a:gridCol w="1706701"/>
                <a:gridCol w="1706701"/>
                <a:gridCol w="1707592"/>
              </a:tblGrid>
              <a:tr h="641604">
                <a:tc>
                  <a:txBody>
                    <a:bodyPr/>
                    <a:lstStyle/>
                    <a:p>
                      <a:pPr marL="0" marR="0">
                        <a:lnSpc>
                          <a:spcPct val="115000"/>
                        </a:lnSpc>
                        <a:spcBef>
                          <a:spcPts val="0"/>
                        </a:spcBef>
                        <a:spcAft>
                          <a:spcPts val="0"/>
                        </a:spcAft>
                      </a:pPr>
                      <a:endParaRPr lang="en-US" sz="2800" dirty="0">
                        <a:solidFill>
                          <a:srgbClr val="000000"/>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P1</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P2</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P3</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r>
              <a:tr h="641604">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A</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11$</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14$</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6$</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r>
              <a:tr h="641604">
                <a:tc>
                  <a:txBody>
                    <a:bodyPr/>
                    <a:lstStyle/>
                    <a:p>
                      <a:pPr marL="0" marR="0">
                        <a:lnSpc>
                          <a:spcPct val="115000"/>
                        </a:lnSpc>
                        <a:spcBef>
                          <a:spcPts val="0"/>
                        </a:spcBef>
                        <a:spcAft>
                          <a:spcPts val="0"/>
                        </a:spcAft>
                      </a:pPr>
                      <a:r>
                        <a:rPr lang="en-US" sz="2800" b="1" dirty="0" smtClean="0">
                          <a:solidFill>
                            <a:srgbClr val="000000"/>
                          </a:solidFill>
                          <a:latin typeface="Arial" pitchFamily="34" charset="0"/>
                          <a:ea typeface="Times New Roman"/>
                          <a:cs typeface="Arial" pitchFamily="34" charset="0"/>
                        </a:rPr>
                        <a:t>Persons</a:t>
                      </a:r>
                      <a:endParaRPr lang="en-US" sz="2800" b="1" dirty="0">
                        <a:solidFill>
                          <a:srgbClr val="000000"/>
                        </a:solidFill>
                        <a:latin typeface="Arial" pitchFamily="34" charset="0"/>
                        <a:ea typeface="Times New Roman"/>
                        <a:cs typeface="Arial" pitchFamily="34" charset="0"/>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B</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8$</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10$</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11$</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tcPr>
                </a:tc>
              </a:tr>
              <a:tr h="641604">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C</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9$</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7$</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EFD3D2"/>
                    </a:solidFill>
                  </a:tcPr>
                </a:tc>
              </a:tr>
            </a:tbl>
          </a:graphicData>
        </a:graphic>
      </p:graphicFrame>
      <p:sp>
        <p:nvSpPr>
          <p:cNvPr id="5" name="TextBox 4"/>
          <p:cNvSpPr txBox="1"/>
          <p:nvPr/>
        </p:nvSpPr>
        <p:spPr>
          <a:xfrm>
            <a:off x="304800" y="5029200"/>
            <a:ext cx="8382000" cy="1384995"/>
          </a:xfrm>
          <a:prstGeom prst="rect">
            <a:avLst/>
          </a:prstGeom>
          <a:noFill/>
        </p:spPr>
        <p:txBody>
          <a:bodyPr wrap="square" rtlCol="0">
            <a:spAutoFit/>
          </a:bodyPr>
          <a:lstStyle/>
          <a:p>
            <a:r>
              <a:rPr lang="en-US" sz="2800" b="1" dirty="0" smtClean="0"/>
              <a:t>Requirement:</a:t>
            </a:r>
          </a:p>
          <a:p>
            <a:r>
              <a:rPr lang="en-US" sz="2800" dirty="0" smtClean="0"/>
              <a:t>Which project is to be assigned to which person to get the minimum cost</a:t>
            </a:r>
            <a:endParaRPr lang="en-US" sz="2800" dirty="0"/>
          </a:p>
        </p:txBody>
      </p:sp>
      <p:sp>
        <p:nvSpPr>
          <p:cNvPr id="6" name="Title 1"/>
          <p:cNvSpPr txBox="1">
            <a:spLocks/>
          </p:cNvSpPr>
          <p:nvPr/>
        </p:nvSpPr>
        <p:spPr>
          <a:xfrm>
            <a:off x="304800" y="386581"/>
            <a:ext cx="2209801" cy="655638"/>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latin typeface="Arial" pitchFamily="34" charset="0"/>
                <a:cs typeface="Arial" pitchFamily="34" charset="0"/>
              </a:rPr>
              <a:t>Problem</a:t>
            </a:r>
            <a:endParaRPr lang="en-US" b="1" dirty="0">
              <a:latin typeface="Arial" pitchFamily="34" charset="0"/>
              <a:cs typeface="Arial" pitchFamily="34" charset="0"/>
            </a:endParaRPr>
          </a:p>
        </p:txBody>
      </p:sp>
    </p:spTree>
    <p:extLst>
      <p:ext uri="{BB962C8B-B14F-4D97-AF65-F5344CB8AC3E}">
        <p14:creationId xmlns:p14="http://schemas.microsoft.com/office/powerpoint/2010/main" xmlns="" val="23787233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489583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67000"/>
            <a:ext cx="4107215" cy="923330"/>
          </a:xfrm>
          <a:prstGeom prst="rect">
            <a:avLst/>
          </a:prstGeom>
          <a:noFill/>
        </p:spPr>
        <p:txBody>
          <a:bodyPr wrap="none" lIns="91440" tIns="45720" rIns="91440" bIns="45720">
            <a:spAutoFit/>
          </a:bodyPr>
          <a:lstStyle/>
          <a:p>
            <a:pPr algn="ctr"/>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Thank You</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7772400" cy="1470025"/>
          </a:xfrm>
          <a:solidFill>
            <a:schemeClr val="accent4">
              <a:lumMod val="40000"/>
              <a:lumOff val="60000"/>
            </a:schemeClr>
          </a:solidFill>
        </p:spPr>
        <p:style>
          <a:lnRef idx="1">
            <a:schemeClr val="accent5"/>
          </a:lnRef>
          <a:fillRef idx="2">
            <a:schemeClr val="accent5"/>
          </a:fillRef>
          <a:effectRef idx="1">
            <a:schemeClr val="accent5"/>
          </a:effectRef>
          <a:fontRef idx="minor">
            <a:schemeClr val="dk1"/>
          </a:fontRef>
        </p:style>
        <p:txBody>
          <a:bodyPr>
            <a:normAutofit/>
          </a:bodyPr>
          <a:lstStyle/>
          <a:p>
            <a:r>
              <a:rPr lang="en-US" sz="4000" b="1" dirty="0" smtClean="0">
                <a:latin typeface="Times New Roman" pitchFamily="18" charset="0"/>
                <a:cs typeface="Times New Roman" pitchFamily="18" charset="0"/>
              </a:rPr>
              <a:t>RECAP</a:t>
            </a:r>
            <a:endParaRPr lang="en-US" sz="4000" b="1" dirty="0">
              <a:latin typeface="Times New Roman" pitchFamily="18" charset="0"/>
              <a:cs typeface="Times New Roman" pitchFamily="18" charset="0"/>
            </a:endParaRPr>
          </a:p>
        </p:txBody>
      </p:sp>
      <p:sp>
        <p:nvSpPr>
          <p:cNvPr id="3" name="Subtitle 2"/>
          <p:cNvSpPr>
            <a:spLocks noGrp="1"/>
          </p:cNvSpPr>
          <p:nvPr>
            <p:ph type="subTitle" idx="1"/>
          </p:nvPr>
        </p:nvSpPr>
        <p:spPr>
          <a:xfrm>
            <a:off x="381000" y="2667000"/>
            <a:ext cx="8001000" cy="3733800"/>
          </a:xfrm>
        </p:spPr>
        <p:txBody>
          <a:bodyPr>
            <a:normAutofit/>
          </a:bodyPr>
          <a:lstStyle/>
          <a:p>
            <a:pPr lvl="1" algn="l">
              <a:buFont typeface="Wingdings" pitchFamily="2" charset="2"/>
              <a:buChar char="q"/>
            </a:pPr>
            <a:r>
              <a:rPr lang="en-US" sz="3200" b="1" dirty="0" smtClean="0">
                <a:solidFill>
                  <a:schemeClr val="tx1"/>
                </a:solidFill>
                <a:latin typeface="Times New Roman" pitchFamily="18" charset="0"/>
                <a:cs typeface="Times New Roman" pitchFamily="18" charset="0"/>
              </a:rPr>
              <a:t> </a:t>
            </a:r>
            <a:r>
              <a:rPr lang="en-US" sz="3200" b="1" dirty="0">
                <a:solidFill>
                  <a:schemeClr val="tx1"/>
                </a:solidFill>
                <a:latin typeface="Times New Roman" pitchFamily="18" charset="0"/>
                <a:cs typeface="Times New Roman" pitchFamily="18" charset="0"/>
              </a:rPr>
              <a:t>T</a:t>
            </a:r>
            <a:r>
              <a:rPr lang="en-US" sz="3200" b="1" dirty="0" smtClean="0">
                <a:solidFill>
                  <a:schemeClr val="tx1"/>
                </a:solidFill>
                <a:latin typeface="Times New Roman" pitchFamily="18" charset="0"/>
                <a:cs typeface="Times New Roman" pitchFamily="18" charset="0"/>
              </a:rPr>
              <a:t>ransportation model (Maximization)</a:t>
            </a:r>
          </a:p>
          <a:p>
            <a:pPr lvl="1" algn="l">
              <a:buFont typeface="Wingdings" pitchFamily="2" charset="2"/>
              <a:buChar char="q"/>
            </a:pPr>
            <a:r>
              <a:rPr lang="en-US" sz="3200" b="1" dirty="0">
                <a:solidFill>
                  <a:schemeClr val="tx1"/>
                </a:solidFill>
                <a:latin typeface="Times New Roman" pitchFamily="18" charset="0"/>
                <a:cs typeface="Times New Roman" pitchFamily="18" charset="0"/>
              </a:rPr>
              <a:t> </a:t>
            </a:r>
            <a:r>
              <a:rPr lang="en-US" sz="3200" b="1" dirty="0" smtClean="0">
                <a:solidFill>
                  <a:schemeClr val="tx1"/>
                </a:solidFill>
                <a:latin typeface="Times New Roman" pitchFamily="18" charset="0"/>
                <a:cs typeface="Times New Roman" pitchFamily="18" charset="0"/>
              </a:rPr>
              <a:t>Illustration (Demand &gt; Supply)</a:t>
            </a:r>
          </a:p>
          <a:p>
            <a:pPr lvl="1" algn="l">
              <a:buFont typeface="Wingdings" pitchFamily="2" charset="2"/>
              <a:buChar char="q"/>
            </a:pPr>
            <a:r>
              <a:rPr lang="en-US" sz="3200" b="1" dirty="0" smtClean="0">
                <a:solidFill>
                  <a:schemeClr val="tx1"/>
                </a:solidFill>
                <a:latin typeface="Times New Roman" pitchFamily="18" charset="0"/>
                <a:cs typeface="Times New Roman" pitchFamily="18" charset="0"/>
              </a:rPr>
              <a:t> Optimal Solution</a:t>
            </a:r>
          </a:p>
          <a:p>
            <a:pPr marL="914400" lvl="1" indent="-457200" algn="l">
              <a:buFont typeface="Wingdings" pitchFamily="2" charset="2"/>
              <a:buChar char="Ø"/>
            </a:pPr>
            <a:r>
              <a:rPr lang="en-US" sz="3200" b="1" dirty="0" err="1" smtClean="0">
                <a:solidFill>
                  <a:schemeClr val="tx1"/>
                </a:solidFill>
                <a:latin typeface="Times New Roman" pitchFamily="18" charset="0"/>
                <a:cs typeface="Times New Roman" pitchFamily="18" charset="0"/>
              </a:rPr>
              <a:t>Modi</a:t>
            </a:r>
            <a:r>
              <a:rPr lang="en-US" sz="3200" b="1" dirty="0" smtClean="0">
                <a:solidFill>
                  <a:schemeClr val="tx1"/>
                </a:solidFill>
                <a:latin typeface="Times New Roman" pitchFamily="18" charset="0"/>
                <a:cs typeface="Times New Roman" pitchFamily="18" charset="0"/>
              </a:rPr>
              <a:t> Method</a:t>
            </a:r>
          </a:p>
          <a:p>
            <a:pPr lvl="1" algn="l">
              <a:buFont typeface="Wingdings" pitchFamily="2" charset="2"/>
              <a:buChar char="q"/>
            </a:pPr>
            <a:endParaRPr lang="en-US" b="1" dirty="0" smtClean="0">
              <a:latin typeface="Times New Roman" pitchFamily="18" charset="0"/>
              <a:cs typeface="Times New Roman" pitchFamily="18" charset="0"/>
            </a:endParaRPr>
          </a:p>
          <a:p>
            <a:pPr lvl="1" algn="l">
              <a:buFont typeface="Wingdings" pitchFamily="2" charset="2"/>
              <a:buChar char="q"/>
            </a:pPr>
            <a:endParaRPr lang="en-US" b="1" dirty="0" smtClean="0">
              <a:latin typeface="Times New Roman" pitchFamily="18" charset="0"/>
              <a:cs typeface="Times New Roman" pitchFamily="18" charset="0"/>
            </a:endParaRPr>
          </a:p>
          <a:p>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xmlns="" val="165446776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98437"/>
            <a:ext cx="8229600" cy="868363"/>
          </a:xfrm>
        </p:spPr>
        <p:txBody>
          <a:bodyPr/>
          <a:lstStyle/>
          <a:p>
            <a:r>
              <a:rPr lang="en-US" sz="4000" dirty="0"/>
              <a:t>Assignment Model</a:t>
            </a:r>
          </a:p>
        </p:txBody>
      </p:sp>
      <p:sp>
        <p:nvSpPr>
          <p:cNvPr id="19459" name="Rectangle 3"/>
          <p:cNvSpPr>
            <a:spLocks noGrp="1" noChangeArrowheads="1"/>
          </p:cNvSpPr>
          <p:nvPr>
            <p:ph idx="1"/>
          </p:nvPr>
        </p:nvSpPr>
        <p:spPr>
          <a:xfrm>
            <a:off x="457200" y="2057400"/>
            <a:ext cx="8229600" cy="4068763"/>
          </a:xfrm>
        </p:spPr>
        <p:txBody>
          <a:bodyPr>
            <a:normAutofit/>
          </a:bodyPr>
          <a:lstStyle/>
          <a:p>
            <a:r>
              <a:rPr lang="en-US" sz="2800" dirty="0"/>
              <a:t>For making one-to-one assignments</a:t>
            </a:r>
          </a:p>
          <a:p>
            <a:r>
              <a:rPr lang="en-US" sz="2800" dirty="0"/>
              <a:t>Such as:</a:t>
            </a:r>
          </a:p>
          <a:p>
            <a:pPr lvl="1"/>
            <a:r>
              <a:rPr lang="en-US" sz="2800" dirty="0"/>
              <a:t>People to tasks</a:t>
            </a:r>
          </a:p>
          <a:p>
            <a:pPr lvl="1"/>
            <a:r>
              <a:rPr lang="en-US" sz="2800" dirty="0"/>
              <a:t>Classes to </a:t>
            </a:r>
            <a:r>
              <a:rPr lang="en-US" sz="2800" dirty="0" smtClean="0"/>
              <a:t>classrooms</a:t>
            </a:r>
          </a:p>
          <a:p>
            <a:pPr lvl="1"/>
            <a:r>
              <a:rPr lang="en-US" sz="2800" dirty="0" smtClean="0"/>
              <a:t>Machines to jobs</a:t>
            </a:r>
            <a:endParaRPr lang="en-US" sz="2800" dirty="0"/>
          </a:p>
          <a:p>
            <a:pPr marL="274320" lvl="1" indent="0">
              <a:buNone/>
            </a:pP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4000" dirty="0" smtClean="0"/>
              <a:t>Example</a:t>
            </a:r>
            <a:endParaRPr lang="en-US" sz="4000" dirty="0"/>
          </a:p>
        </p:txBody>
      </p:sp>
      <p:sp>
        <p:nvSpPr>
          <p:cNvPr id="20483" name="Rectangle 3"/>
          <p:cNvSpPr>
            <a:spLocks noGrp="1" noChangeArrowheads="1"/>
          </p:cNvSpPr>
          <p:nvPr>
            <p:ph idx="1"/>
          </p:nvPr>
        </p:nvSpPr>
        <p:spPr>
          <a:xfrm>
            <a:off x="457200" y="1295400"/>
            <a:ext cx="8229600" cy="4830763"/>
          </a:xfrm>
        </p:spPr>
        <p:txBody>
          <a:bodyPr/>
          <a:lstStyle/>
          <a:p>
            <a:pPr>
              <a:buFontTx/>
              <a:buNone/>
            </a:pPr>
            <a:endParaRPr lang="en-US" dirty="0" smtClean="0"/>
          </a:p>
          <a:p>
            <a:pPr algn="just">
              <a:buFontTx/>
              <a:buNone/>
            </a:pPr>
            <a:r>
              <a:rPr lang="en-US" sz="2800" dirty="0" smtClean="0"/>
              <a:t>A shop has 3 </a:t>
            </a:r>
            <a:r>
              <a:rPr lang="en-US" sz="2800" dirty="0"/>
              <a:t>workers and 3 repair projects </a:t>
            </a:r>
          </a:p>
          <a:p>
            <a:pPr algn="just">
              <a:buFontTx/>
              <a:buNone/>
            </a:pPr>
            <a:r>
              <a:rPr lang="en-US" sz="2800" b="1" dirty="0"/>
              <a:t>Decision:</a:t>
            </a:r>
            <a:r>
              <a:rPr lang="en-US" sz="2800" dirty="0"/>
              <a:t> </a:t>
            </a:r>
            <a:r>
              <a:rPr lang="en-US" sz="2800" dirty="0" smtClean="0"/>
              <a:t>Which </a:t>
            </a:r>
            <a:r>
              <a:rPr lang="en-US" sz="2800" dirty="0"/>
              <a:t>worker to assign to which 			project?</a:t>
            </a:r>
          </a:p>
          <a:p>
            <a:pPr algn="just">
              <a:buFontTx/>
              <a:buNone/>
            </a:pPr>
            <a:endParaRPr lang="en-US" sz="2800" dirty="0"/>
          </a:p>
          <a:p>
            <a:pPr algn="just">
              <a:buFontTx/>
              <a:buNone/>
            </a:pPr>
            <a:r>
              <a:rPr lang="en-US" sz="2800" b="1" dirty="0"/>
              <a:t>Objective:</a:t>
            </a:r>
            <a:r>
              <a:rPr lang="en-US" sz="2800" dirty="0"/>
              <a:t> </a:t>
            </a:r>
            <a:r>
              <a:rPr lang="en-US" sz="2800" dirty="0" smtClean="0"/>
              <a:t>Minimize </a:t>
            </a:r>
            <a:r>
              <a:rPr lang="en-US" sz="2800" dirty="0"/>
              <a:t>cost in wages to get all 			3 projects </a:t>
            </a:r>
            <a:r>
              <a:rPr lang="en-US" sz="2800" dirty="0" smtClean="0"/>
              <a:t>done</a:t>
            </a:r>
          </a:p>
          <a:p>
            <a:pPr algn="just">
              <a:buFontTx/>
              <a:buNone/>
            </a:pPr>
            <a:r>
              <a:rPr lang="en-US" sz="2800" dirty="0" smtClean="0"/>
              <a:t>Assignment problem is solved by </a:t>
            </a:r>
            <a:r>
              <a:rPr lang="en-US" sz="2800" b="1" dirty="0" smtClean="0"/>
              <a:t>Hungarian Method.</a:t>
            </a:r>
            <a:endParaRPr lang="en-US" sz="2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Minimization</a:t>
            </a:r>
            <a:endParaRPr lang="en-US" dirty="0"/>
          </a:p>
        </p:txBody>
      </p:sp>
      <p:sp>
        <p:nvSpPr>
          <p:cNvPr id="3" name="Content Placeholder 2"/>
          <p:cNvSpPr>
            <a:spLocks noGrp="1"/>
          </p:cNvSpPr>
          <p:nvPr>
            <p:ph idx="1"/>
          </p:nvPr>
        </p:nvSpPr>
        <p:spPr/>
        <p:txBody>
          <a:bodyPr>
            <a:noAutofit/>
          </a:bodyPr>
          <a:lstStyle/>
          <a:p>
            <a:pPr marL="514350" indent="-514350">
              <a:buNone/>
            </a:pPr>
            <a:r>
              <a:rPr lang="en-US" sz="2800" b="1" dirty="0" smtClean="0"/>
              <a:t>Step 1:</a:t>
            </a:r>
          </a:p>
          <a:p>
            <a:pPr marL="514350" indent="-514350">
              <a:buNone/>
            </a:pPr>
            <a:r>
              <a:rPr lang="en-US" sz="2800" dirty="0" smtClean="0"/>
              <a:t>Identify the minimum of each row and subtract identified minimum number from each entry of corresponding row</a:t>
            </a:r>
          </a:p>
          <a:p>
            <a:pPr marL="514350" indent="-514350">
              <a:buNone/>
            </a:pPr>
            <a:r>
              <a:rPr lang="en-US" sz="2800" b="1" dirty="0" smtClean="0"/>
              <a:t>Step 2:</a:t>
            </a:r>
          </a:p>
          <a:p>
            <a:pPr marL="514350" indent="-514350">
              <a:buNone/>
            </a:pPr>
            <a:r>
              <a:rPr lang="en-US" sz="2800" dirty="0" err="1" smtClean="0"/>
              <a:t>IdentifY</a:t>
            </a:r>
            <a:r>
              <a:rPr lang="en-US" sz="2800" dirty="0" smtClean="0"/>
              <a:t> the </a:t>
            </a:r>
            <a:r>
              <a:rPr lang="en-US" sz="2800" dirty="0" smtClean="0"/>
              <a:t>minimum of each column and subtract the identified minimum number from each entry of the column. </a:t>
            </a:r>
          </a:p>
          <a:p>
            <a:pPr marL="1062990" lvl="2" indent="-514350" algn="ctr">
              <a:buNone/>
            </a:pPr>
            <a:r>
              <a:rPr lang="en-US" sz="2800" dirty="0" smtClean="0"/>
              <a:t>(Note that step 1 and 2 are interchangeable)</a:t>
            </a:r>
          </a:p>
          <a:p>
            <a:pPr marL="514350" indent="-514350">
              <a:buFont typeface="+mj-lt"/>
              <a:buAutoNum type="arabicPeriod"/>
            </a:pPr>
            <a:endParaRPr lang="en-US" sz="2800" dirty="0" smtClean="0"/>
          </a:p>
          <a:p>
            <a:pPr marL="514350" indent="-514350">
              <a:buFont typeface="+mj-lt"/>
              <a:buAutoNum type="arabicPeriod"/>
            </a:pP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Minimization</a:t>
            </a:r>
            <a:endParaRPr lang="en-US" dirty="0"/>
          </a:p>
        </p:txBody>
      </p:sp>
      <p:sp>
        <p:nvSpPr>
          <p:cNvPr id="3" name="Content Placeholder 2"/>
          <p:cNvSpPr>
            <a:spLocks noGrp="1"/>
          </p:cNvSpPr>
          <p:nvPr>
            <p:ph idx="1"/>
          </p:nvPr>
        </p:nvSpPr>
        <p:spPr>
          <a:xfrm>
            <a:off x="301752" y="1298448"/>
            <a:ext cx="8503920" cy="5483352"/>
          </a:xfrm>
        </p:spPr>
        <p:txBody>
          <a:bodyPr>
            <a:normAutofit/>
          </a:bodyPr>
          <a:lstStyle/>
          <a:p>
            <a:pPr marL="274320" lvl="2" indent="-274320">
              <a:buClr>
                <a:schemeClr val="accent1"/>
              </a:buClr>
              <a:buSzPct val="85000"/>
              <a:buNone/>
            </a:pPr>
            <a:r>
              <a:rPr lang="en-US" sz="3000" b="1" dirty="0" smtClean="0"/>
              <a:t>Step 3:</a:t>
            </a:r>
          </a:p>
          <a:p>
            <a:pPr marL="274320" lvl="2" indent="-274320">
              <a:buClr>
                <a:schemeClr val="accent1"/>
              </a:buClr>
              <a:buSzPct val="85000"/>
              <a:buNone/>
            </a:pPr>
            <a:r>
              <a:rPr lang="en-US" sz="2800" dirty="0" smtClean="0"/>
              <a:t>	Start from first row. If there is single zero in any row, assign it (by squaring) and cross  all other zeros in the corresponding column. If initially there are two zeros in any row, leave it and move to next row. Similarly start column wise now. </a:t>
            </a:r>
            <a:r>
              <a:rPr lang="en-US" sz="2800" dirty="0"/>
              <a:t>If there is single zero in any </a:t>
            </a:r>
            <a:r>
              <a:rPr lang="en-US" sz="2800" dirty="0" smtClean="0"/>
              <a:t>column, </a:t>
            </a:r>
            <a:r>
              <a:rPr lang="en-US" sz="2800" dirty="0"/>
              <a:t>assign it (by squaring) and cross zeros in the </a:t>
            </a:r>
            <a:r>
              <a:rPr lang="en-US" sz="2800" dirty="0" smtClean="0"/>
              <a:t>corresponding rows. </a:t>
            </a:r>
            <a:r>
              <a:rPr lang="en-US" sz="2800" dirty="0"/>
              <a:t>If initially there are two zeros in any </a:t>
            </a:r>
            <a:r>
              <a:rPr lang="en-US" sz="2800" dirty="0" smtClean="0"/>
              <a:t>column, </a:t>
            </a:r>
            <a:r>
              <a:rPr lang="en-US" sz="2800" dirty="0"/>
              <a:t>leave </a:t>
            </a:r>
            <a:r>
              <a:rPr lang="en-US" sz="2800" dirty="0" smtClean="0"/>
              <a:t>it and move to next column. This step should be continued till all the zeros are either assigned or crossed. If this step don’t give the feasible solution (all jobs are not assigned) go to step 4.</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Minimization</a:t>
            </a:r>
            <a:endParaRPr lang="en-US" dirty="0"/>
          </a:p>
        </p:txBody>
      </p:sp>
      <p:sp>
        <p:nvSpPr>
          <p:cNvPr id="3" name="Content Placeholder 2"/>
          <p:cNvSpPr>
            <a:spLocks noGrp="1"/>
          </p:cNvSpPr>
          <p:nvPr>
            <p:ph idx="1"/>
          </p:nvPr>
        </p:nvSpPr>
        <p:spPr>
          <a:xfrm>
            <a:off x="301752" y="1298448"/>
            <a:ext cx="8503920" cy="5483352"/>
          </a:xfrm>
        </p:spPr>
        <p:txBody>
          <a:bodyPr>
            <a:normAutofit/>
          </a:bodyPr>
          <a:lstStyle/>
          <a:p>
            <a:pPr marL="274320" lvl="2" indent="-274320">
              <a:buClr>
                <a:schemeClr val="accent1"/>
              </a:buClr>
              <a:buSzPct val="85000"/>
              <a:buNone/>
            </a:pPr>
            <a:r>
              <a:rPr lang="en-US" sz="3000" b="1" dirty="0" smtClean="0"/>
              <a:t>Step </a:t>
            </a:r>
            <a:r>
              <a:rPr lang="en-US" sz="3000" b="1" dirty="0"/>
              <a:t>4: </a:t>
            </a:r>
            <a:endParaRPr lang="en-US" sz="2800" b="1" dirty="0"/>
          </a:p>
          <a:p>
            <a:pPr>
              <a:buNone/>
            </a:pPr>
            <a:r>
              <a:rPr lang="en-US" sz="2800" dirty="0" smtClean="0"/>
              <a:t>	In this step, do following steps sequence wise:</a:t>
            </a:r>
          </a:p>
          <a:p>
            <a:pPr marL="514350" indent="-514350">
              <a:buFont typeface="+mj-lt"/>
              <a:buAutoNum type="arabicPeriod"/>
            </a:pPr>
            <a:r>
              <a:rPr lang="en-US" sz="2800" dirty="0" smtClean="0"/>
              <a:t>Tick an un-assigned row.</a:t>
            </a:r>
          </a:p>
          <a:p>
            <a:pPr marL="514350" indent="-514350">
              <a:buFont typeface="+mj-lt"/>
              <a:buAutoNum type="arabicPeriod"/>
            </a:pPr>
            <a:r>
              <a:rPr lang="en-US" sz="2800" dirty="0" smtClean="0"/>
              <a:t>If a ticked row has a zero then tick the corresponding column.</a:t>
            </a:r>
          </a:p>
          <a:p>
            <a:pPr marL="514350" indent="-514350">
              <a:buFont typeface="+mj-lt"/>
              <a:buAutoNum type="arabicPeriod"/>
            </a:pPr>
            <a:r>
              <a:rPr lang="en-US" sz="2800" dirty="0" smtClean="0"/>
              <a:t>If a ticked column has an assignment then tick the corresponding row.</a:t>
            </a:r>
          </a:p>
          <a:p>
            <a:pPr marL="514350" indent="-514350">
              <a:buFont typeface="+mj-lt"/>
              <a:buAutoNum type="arabicPeriod"/>
            </a:pPr>
            <a:r>
              <a:rPr lang="en-US" sz="2800" dirty="0" smtClean="0"/>
              <a:t>Repeat step 2 and 3 till no more ticking is possible.</a:t>
            </a:r>
          </a:p>
          <a:p>
            <a:pPr marL="514350" indent="-514350">
              <a:buFont typeface="+mj-lt"/>
              <a:buAutoNum type="arabicPeriod"/>
            </a:pPr>
            <a:r>
              <a:rPr lang="en-US" sz="2800" dirty="0" smtClean="0"/>
              <a:t>Draw lines through un-ticked rows and ticked columns. The number of lines represent the maximum number of assignments possible. </a:t>
            </a:r>
          </a:p>
        </p:txBody>
      </p:sp>
    </p:spTree>
    <p:extLst>
      <p:ext uri="{BB962C8B-B14F-4D97-AF65-F5344CB8AC3E}">
        <p14:creationId xmlns:p14="http://schemas.microsoft.com/office/powerpoint/2010/main" xmlns="" val="4170877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Minimization</a:t>
            </a:r>
            <a:endParaRPr lang="en-US" dirty="0"/>
          </a:p>
        </p:txBody>
      </p:sp>
      <p:sp>
        <p:nvSpPr>
          <p:cNvPr id="3" name="Content Placeholder 2"/>
          <p:cNvSpPr>
            <a:spLocks noGrp="1"/>
          </p:cNvSpPr>
          <p:nvPr>
            <p:ph idx="1"/>
          </p:nvPr>
        </p:nvSpPr>
        <p:spPr>
          <a:xfrm>
            <a:off x="301752" y="1298448"/>
            <a:ext cx="8503920" cy="5483352"/>
          </a:xfrm>
        </p:spPr>
        <p:txBody>
          <a:bodyPr>
            <a:normAutofit/>
          </a:bodyPr>
          <a:lstStyle/>
          <a:p>
            <a:pPr marL="274320" lvl="2" indent="-274320">
              <a:buClr>
                <a:schemeClr val="accent1"/>
              </a:buClr>
              <a:buSzPct val="85000"/>
              <a:buNone/>
            </a:pPr>
            <a:r>
              <a:rPr lang="en-US" sz="2800" dirty="0" smtClean="0"/>
              <a:t> </a:t>
            </a:r>
          </a:p>
          <a:p>
            <a:pPr marL="274320" lvl="2" indent="-274320">
              <a:buClr>
                <a:schemeClr val="accent1"/>
              </a:buClr>
              <a:buSzPct val="85000"/>
              <a:buNone/>
            </a:pPr>
            <a:r>
              <a:rPr lang="en-US" sz="3000" b="1" dirty="0" smtClean="0"/>
              <a:t>Step 5: </a:t>
            </a:r>
            <a:endParaRPr lang="en-US" sz="2800" b="1" dirty="0" smtClean="0"/>
          </a:p>
          <a:p>
            <a:pPr>
              <a:buNone/>
            </a:pPr>
            <a:r>
              <a:rPr lang="en-US" sz="2800" dirty="0" smtClean="0"/>
              <a:t>	Find the smallest number through which line is not passed. Add this smallest number to the number at the intersection of lined rows and columns. Subtract this number from those numbers through which line is not passing. Rest numbers will remain same (through which only one line is passed i.e. other than intersection points). </a:t>
            </a:r>
            <a:endParaRPr lang="en-US" sz="2800" dirty="0"/>
          </a:p>
        </p:txBody>
      </p:sp>
    </p:spTree>
    <p:extLst>
      <p:ext uri="{BB962C8B-B14F-4D97-AF65-F5344CB8AC3E}">
        <p14:creationId xmlns:p14="http://schemas.microsoft.com/office/powerpoint/2010/main" xmlns="" val="2889645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Minimization</a:t>
            </a:r>
            <a:endParaRPr lang="en-US" dirty="0"/>
          </a:p>
        </p:txBody>
      </p:sp>
      <p:sp>
        <p:nvSpPr>
          <p:cNvPr id="3" name="Content Placeholder 2"/>
          <p:cNvSpPr>
            <a:spLocks noGrp="1"/>
          </p:cNvSpPr>
          <p:nvPr>
            <p:ph idx="1"/>
          </p:nvPr>
        </p:nvSpPr>
        <p:spPr/>
        <p:txBody>
          <a:bodyPr>
            <a:normAutofit/>
          </a:bodyPr>
          <a:lstStyle/>
          <a:p>
            <a:pPr>
              <a:buNone/>
            </a:pPr>
            <a:r>
              <a:rPr lang="en-US" sz="2800" b="1" dirty="0" smtClean="0"/>
              <a:t>Step 6:</a:t>
            </a:r>
          </a:p>
          <a:p>
            <a:pPr>
              <a:buNone/>
            </a:pPr>
            <a:r>
              <a:rPr lang="en-US" sz="2800" dirty="0" smtClean="0"/>
              <a:t>Repeat step 3. Now the optimal assignment can be made by putting square on the zero entry of the assigned job which will have no alternatives. If optimal assignment is still not possible, Repeat this process (step 3-6) in similar way until all the jobs are assigned. To calculate the total cost,  refer these finally assigned zeros to the original pay off matrix.</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465</TotalTime>
  <Words>338</Words>
  <Application>Microsoft Office PowerPoint</Application>
  <PresentationFormat>On-screen Show (4:3)</PresentationFormat>
  <Paragraphs>124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Assignment Model</vt:lpstr>
      <vt:lpstr>RECAP</vt:lpstr>
      <vt:lpstr>Assignment Model</vt:lpstr>
      <vt:lpstr>Example</vt:lpstr>
      <vt:lpstr>Minimization</vt:lpstr>
      <vt:lpstr>Minimization</vt:lpstr>
      <vt:lpstr>Minimization</vt:lpstr>
      <vt:lpstr>Minimization</vt:lpstr>
      <vt:lpstr>Minimization</vt:lpstr>
      <vt:lpstr>Assignment Model</vt:lpstr>
      <vt:lpstr>Illustrations</vt:lpstr>
      <vt:lpstr>Problem</vt:lpstr>
      <vt:lpstr>Slide 13</vt:lpstr>
      <vt:lpstr>Slide 14</vt:lpstr>
      <vt:lpstr>Projects</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 Model</dc:title>
  <dc:creator>Administrator</dc:creator>
  <cp:lastModifiedBy>NTS</cp:lastModifiedBy>
  <cp:revision>69</cp:revision>
  <dcterms:created xsi:type="dcterms:W3CDTF">2006-08-16T00:00:00Z</dcterms:created>
  <dcterms:modified xsi:type="dcterms:W3CDTF">2013-06-22T06:56:07Z</dcterms:modified>
</cp:coreProperties>
</file>