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4" r:id="rId3"/>
    <p:sldId id="315" r:id="rId4"/>
    <p:sldId id="259" r:id="rId5"/>
    <p:sldId id="260" r:id="rId6"/>
    <p:sldId id="283" r:id="rId7"/>
    <p:sldId id="264" r:id="rId8"/>
    <p:sldId id="265" r:id="rId9"/>
    <p:sldId id="318" r:id="rId10"/>
    <p:sldId id="321" r:id="rId11"/>
    <p:sldId id="319" r:id="rId12"/>
    <p:sldId id="320" r:id="rId13"/>
    <p:sldId id="322" r:id="rId14"/>
    <p:sldId id="323" r:id="rId15"/>
    <p:sldId id="324"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9016787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20903757"/>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5350099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783966683"/>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07522746"/>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122943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9669356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2683202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178776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023419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378958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92867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Assignment Model</a:t>
            </a:r>
            <a:endParaRPr lang="en-US" sz="4400" b="1" dirty="0"/>
          </a:p>
        </p:txBody>
      </p:sp>
      <p:sp>
        <p:nvSpPr>
          <p:cNvPr id="3" name="Subtitle 2"/>
          <p:cNvSpPr>
            <a:spLocks noGrp="1"/>
          </p:cNvSpPr>
          <p:nvPr>
            <p:ph type="subTitle" idx="1"/>
          </p:nvPr>
        </p:nvSpPr>
        <p:spPr>
          <a:xfrm>
            <a:off x="1371600" y="2819400"/>
            <a:ext cx="6400800" cy="2667000"/>
          </a:xfrm>
        </p:spPr>
        <p:txBody>
          <a:bodyPr>
            <a:normAutofit/>
          </a:bodyPr>
          <a:lstStyle/>
          <a:p>
            <a:endParaRPr lang="en-US" sz="2800" dirty="0"/>
          </a:p>
          <a:p>
            <a:r>
              <a:rPr lang="en-US" sz="2800" dirty="0" smtClean="0"/>
              <a:t>Lecture 23 </a:t>
            </a:r>
          </a:p>
          <a:p>
            <a:r>
              <a:rPr lang="en-US" sz="2800" dirty="0" smtClean="0"/>
              <a:t>By</a:t>
            </a:r>
          </a:p>
          <a:p>
            <a:r>
              <a:rPr lang="en-US" sz="3600" b="0" dirty="0" smtClean="0"/>
              <a:t>Dr. </a:t>
            </a:r>
            <a:r>
              <a:rPr lang="en-US" sz="3600" b="0" dirty="0" err="1" smtClean="0"/>
              <a:t>Arshad</a:t>
            </a:r>
            <a:r>
              <a:rPr lang="en-US" sz="3600" b="0" dirty="0" smtClean="0"/>
              <a:t> </a:t>
            </a:r>
            <a:r>
              <a:rPr lang="en-US" sz="3600" b="0" dirty="0" err="1" smtClean="0"/>
              <a:t>Zaheer</a:t>
            </a:r>
            <a:endParaRPr lang="en-US" sz="3600" b="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Jobs</a:t>
            </a:r>
            <a:endParaRPr lang="en-US" dirty="0"/>
          </a:p>
        </p:txBody>
      </p:sp>
      <p:graphicFrame>
        <p:nvGraphicFramePr>
          <p:cNvPr id="4" name="Table 3"/>
          <p:cNvGraphicFramePr>
            <a:graphicFrameLocks noGrp="1"/>
          </p:cNvGraphicFramePr>
          <p:nvPr/>
        </p:nvGraphicFramePr>
        <p:xfrm>
          <a:off x="304802" y="1447800"/>
          <a:ext cx="8534396" cy="3208020"/>
        </p:xfrm>
        <a:graphic>
          <a:graphicData uri="http://schemas.openxmlformats.org/drawingml/2006/table">
            <a:tbl>
              <a:tblPr/>
              <a:tblGrid>
                <a:gridCol w="1706701"/>
                <a:gridCol w="1706701"/>
                <a:gridCol w="1706701"/>
                <a:gridCol w="1706701"/>
                <a:gridCol w="1707592"/>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
        <p:nvSpPr>
          <p:cNvPr id="5" name="TextBox 4"/>
          <p:cNvSpPr txBox="1"/>
          <p:nvPr/>
        </p:nvSpPr>
        <p:spPr>
          <a:xfrm>
            <a:off x="304800" y="4953000"/>
            <a:ext cx="8382000" cy="1384995"/>
          </a:xfrm>
          <a:prstGeom prst="rect">
            <a:avLst/>
          </a:prstGeom>
          <a:noFill/>
        </p:spPr>
        <p:txBody>
          <a:bodyPr wrap="square" rtlCol="0">
            <a:spAutoFit/>
          </a:bodyPr>
          <a:lstStyle/>
          <a:p>
            <a:r>
              <a:rPr lang="en-US" sz="2800" b="1" dirty="0" smtClean="0"/>
              <a:t>Requirement:</a:t>
            </a:r>
          </a:p>
          <a:p>
            <a:r>
              <a:rPr lang="en-US" sz="2800" dirty="0" smtClean="0"/>
              <a:t>Which job is to be assigned to which machine to get the maximum profit?</a:t>
            </a:r>
            <a:endParaRPr lang="en-US" sz="2800" dirty="0"/>
          </a:p>
        </p:txBody>
      </p:sp>
    </p:spTree>
    <p:extLst>
      <p:ext uri="{BB962C8B-B14F-4D97-AF65-F5344CB8AC3E}">
        <p14:creationId xmlns:p14="http://schemas.microsoft.com/office/powerpoint/2010/main" xmlns="" val="29143890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2362200" cy="762000"/>
          </a:xfrm>
        </p:spPr>
        <p:txBody>
          <a:bodyPr>
            <a:normAutofit fontScale="90000"/>
          </a:bodyPr>
          <a:lstStyle/>
          <a:p>
            <a:r>
              <a:rPr lang="en-US" dirty="0" smtClean="0"/>
              <a:t>Method II</a:t>
            </a:r>
            <a:endParaRPr lang="en-US" dirty="0"/>
          </a:p>
        </p:txBody>
      </p:sp>
    </p:spTree>
    <p:extLst>
      <p:ext uri="{BB962C8B-B14F-4D97-AF65-F5344CB8AC3E}">
        <p14:creationId xmlns:p14="http://schemas.microsoft.com/office/powerpoint/2010/main" xmlns="" val="278643852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667000"/>
            <a:ext cx="8001000" cy="37338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Assignment Model (Minimization)</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Hungarian Method</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Steps Involved</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Illustrations</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Optimal Assignment</a:t>
            </a: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9818010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74848"/>
            <a:ext cx="8534400" cy="758952"/>
          </a:xfrm>
        </p:spPr>
        <p:txBody>
          <a:bodyPr>
            <a:noAutofit/>
          </a:bodyPr>
          <a:lstStyle/>
          <a:p>
            <a:r>
              <a:rPr lang="en-US" sz="4400" b="1" dirty="0" smtClean="0">
                <a:solidFill>
                  <a:srgbClr val="FF0000"/>
                </a:solidFill>
              </a:rPr>
              <a:t>Illustration</a:t>
            </a:r>
            <a:endParaRPr lang="en-US" sz="4400" b="1" dirty="0">
              <a:solidFill>
                <a:srgbClr val="FF0000"/>
              </a:solidFill>
            </a:endParaRPr>
          </a:p>
        </p:txBody>
      </p:sp>
    </p:spTree>
    <p:extLst>
      <p:ext uri="{BB962C8B-B14F-4D97-AF65-F5344CB8AC3E}">
        <p14:creationId xmlns:p14="http://schemas.microsoft.com/office/powerpoint/2010/main" xmlns="" val="130121081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dirty="0" smtClean="0"/>
              <a:t>Assignment Model-Example of Maximization</a:t>
            </a:r>
            <a:endParaRPr lang="en-US" sz="4000" dirty="0"/>
          </a:p>
        </p:txBody>
      </p:sp>
      <p:sp>
        <p:nvSpPr>
          <p:cNvPr id="20483" name="Rectangle 3"/>
          <p:cNvSpPr>
            <a:spLocks noGrp="1" noChangeArrowheads="1"/>
          </p:cNvSpPr>
          <p:nvPr>
            <p:ph idx="1"/>
          </p:nvPr>
        </p:nvSpPr>
        <p:spPr>
          <a:xfrm>
            <a:off x="457200" y="1295400"/>
            <a:ext cx="8229600" cy="4830763"/>
          </a:xfrm>
        </p:spPr>
        <p:txBody>
          <a:bodyPr>
            <a:normAutofit/>
          </a:bodyPr>
          <a:lstStyle/>
          <a:p>
            <a:pPr>
              <a:buFontTx/>
              <a:buNone/>
            </a:pPr>
            <a:endParaRPr lang="en-US" dirty="0" smtClean="0"/>
          </a:p>
          <a:p>
            <a:pPr algn="just">
              <a:buFontTx/>
              <a:buNone/>
            </a:pPr>
            <a:r>
              <a:rPr lang="en-US" sz="2800" dirty="0" smtClean="0"/>
              <a:t>A shop has 3 jobs and </a:t>
            </a:r>
            <a:r>
              <a:rPr lang="en-US" sz="2800" dirty="0"/>
              <a:t>3 </a:t>
            </a:r>
            <a:r>
              <a:rPr lang="en-US" sz="2800" dirty="0" smtClean="0"/>
              <a:t>machines</a:t>
            </a:r>
            <a:endParaRPr lang="en-US" sz="2800" dirty="0"/>
          </a:p>
          <a:p>
            <a:pPr algn="just">
              <a:buFontTx/>
              <a:buNone/>
            </a:pPr>
            <a:r>
              <a:rPr lang="en-US" sz="2800" b="1" dirty="0"/>
              <a:t>Decision:</a:t>
            </a:r>
            <a:r>
              <a:rPr lang="en-US" sz="2800" dirty="0"/>
              <a:t> </a:t>
            </a:r>
            <a:r>
              <a:rPr lang="en-US" sz="2800" dirty="0" smtClean="0"/>
              <a:t>Which job </a:t>
            </a:r>
            <a:r>
              <a:rPr lang="en-US" sz="2800" dirty="0"/>
              <a:t>to assign to which 			</a:t>
            </a:r>
            <a:r>
              <a:rPr lang="en-US" sz="2800" dirty="0" smtClean="0"/>
              <a:t>machine?</a:t>
            </a:r>
            <a:endParaRPr lang="en-US" sz="2800" dirty="0"/>
          </a:p>
          <a:p>
            <a:pPr algn="just">
              <a:buFontTx/>
              <a:buNone/>
            </a:pPr>
            <a:endParaRPr lang="en-US" sz="2800" dirty="0"/>
          </a:p>
          <a:p>
            <a:pPr algn="just">
              <a:buFontTx/>
              <a:buNone/>
            </a:pPr>
            <a:r>
              <a:rPr lang="en-US" sz="2800" b="1" dirty="0"/>
              <a:t>Objective:</a:t>
            </a:r>
            <a:r>
              <a:rPr lang="en-US" sz="2800" dirty="0"/>
              <a:t> </a:t>
            </a:r>
            <a:r>
              <a:rPr lang="en-US" sz="2800" dirty="0" smtClean="0"/>
              <a:t>Maximize profit </a:t>
            </a:r>
            <a:r>
              <a:rPr lang="en-US" sz="2800" dirty="0"/>
              <a:t>in </a:t>
            </a:r>
            <a:r>
              <a:rPr lang="en-US" sz="2800" dirty="0" smtClean="0"/>
              <a:t>job </a:t>
            </a:r>
            <a:r>
              <a:rPr lang="en-US" sz="2800" dirty="0"/>
              <a:t>to get all 			</a:t>
            </a:r>
            <a:r>
              <a:rPr lang="en-US" sz="2800" dirty="0" smtClean="0"/>
              <a:t>work done</a:t>
            </a:r>
          </a:p>
          <a:p>
            <a:pPr algn="just">
              <a:buFontTx/>
              <a:buNone/>
            </a:pPr>
            <a:r>
              <a:rPr lang="en-US" sz="2800" dirty="0" smtClean="0"/>
              <a:t>Assignment problem is solved by </a:t>
            </a:r>
            <a:r>
              <a:rPr lang="en-US" sz="2800" b="1" dirty="0" smtClean="0"/>
              <a:t>Hungarian Method.</a:t>
            </a:r>
            <a:endParaRPr lang="en-US" sz="28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Maximization</a:t>
            </a:r>
            <a:endParaRPr lang="en-US" dirty="0"/>
          </a:p>
        </p:txBody>
      </p:sp>
      <p:sp>
        <p:nvSpPr>
          <p:cNvPr id="3" name="Content Placeholder 2"/>
          <p:cNvSpPr>
            <a:spLocks noGrp="1"/>
          </p:cNvSpPr>
          <p:nvPr>
            <p:ph idx="1"/>
          </p:nvPr>
        </p:nvSpPr>
        <p:spPr/>
        <p:txBody>
          <a:bodyPr>
            <a:noAutofit/>
          </a:bodyPr>
          <a:lstStyle/>
          <a:p>
            <a:pPr marL="514350" indent="-514350">
              <a:buNone/>
            </a:pPr>
            <a:r>
              <a:rPr lang="en-US" sz="2800" b="1" dirty="0" smtClean="0"/>
              <a:t>Method 1:</a:t>
            </a:r>
          </a:p>
          <a:p>
            <a:pPr marL="514350" indent="-514350">
              <a:buNone/>
            </a:pPr>
            <a:r>
              <a:rPr lang="en-US" sz="2800" dirty="0" smtClean="0"/>
              <a:t>Multiply the given pay off matrix of profits or gains by -1. Then use the usual assignment technique to obtain the optimal solution . To calculate the total profit or gain referred back to the original pay off matrix.</a:t>
            </a:r>
          </a:p>
          <a:p>
            <a:pPr marL="514350" indent="-514350">
              <a:buFont typeface="+mj-lt"/>
              <a:buAutoNum type="arabicPeriod"/>
            </a:pPr>
            <a:endParaRPr 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Clr>
                <a:srgbClr val="D16349"/>
              </a:buClr>
              <a:buNone/>
            </a:pPr>
            <a:r>
              <a:rPr lang="en-US" sz="2800" b="1" dirty="0" smtClean="0">
                <a:solidFill>
                  <a:prstClr val="black"/>
                </a:solidFill>
              </a:rPr>
              <a:t>Method</a:t>
            </a:r>
            <a:r>
              <a:rPr lang="en-US" sz="2800" dirty="0" smtClean="0"/>
              <a:t> </a:t>
            </a:r>
            <a:r>
              <a:rPr lang="en-US" sz="2800" b="1" dirty="0" smtClean="0"/>
              <a:t>2</a:t>
            </a:r>
            <a:r>
              <a:rPr lang="en-US" sz="2800" b="1" dirty="0" smtClean="0">
                <a:solidFill>
                  <a:prstClr val="black"/>
                </a:solidFill>
              </a:rPr>
              <a:t>:</a:t>
            </a:r>
          </a:p>
          <a:p>
            <a:pPr>
              <a:buNone/>
            </a:pPr>
            <a:r>
              <a:rPr lang="en-US" sz="2800" dirty="0" smtClean="0"/>
              <a:t>Subtract each and every entry of pay off matrix of profits and gain from maximum of all entries of pay off matrix. To obtain the optimal solution, use the assignment technique for minimization. To calculate the total gain of matrix refer back to original pay off matrix</a:t>
            </a:r>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74848"/>
            <a:ext cx="8534400" cy="758952"/>
          </a:xfrm>
        </p:spPr>
        <p:txBody>
          <a:bodyPr>
            <a:noAutofit/>
          </a:bodyPr>
          <a:lstStyle/>
          <a:p>
            <a:r>
              <a:rPr lang="en-US" sz="4400" b="1" dirty="0" smtClean="0">
                <a:solidFill>
                  <a:srgbClr val="FF0000"/>
                </a:solidFill>
              </a:rPr>
              <a:t>Illustrations</a:t>
            </a:r>
            <a:endParaRPr lang="en-US" sz="4400" b="1" dirty="0">
              <a:solidFill>
                <a:srgbClr val="FF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Jobs</a:t>
            </a:r>
            <a:endParaRPr lang="en-US" dirty="0"/>
          </a:p>
        </p:txBody>
      </p:sp>
      <p:graphicFrame>
        <p:nvGraphicFramePr>
          <p:cNvPr id="4" name="Table 3"/>
          <p:cNvGraphicFramePr>
            <a:graphicFrameLocks noGrp="1"/>
          </p:cNvGraphicFramePr>
          <p:nvPr/>
        </p:nvGraphicFramePr>
        <p:xfrm>
          <a:off x="304802" y="1447800"/>
          <a:ext cx="8534396" cy="3208020"/>
        </p:xfrm>
        <a:graphic>
          <a:graphicData uri="http://schemas.openxmlformats.org/drawingml/2006/table">
            <a:tbl>
              <a:tblPr/>
              <a:tblGrid>
                <a:gridCol w="1706701"/>
                <a:gridCol w="1706701"/>
                <a:gridCol w="1706701"/>
                <a:gridCol w="1706701"/>
                <a:gridCol w="1707592"/>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
        <p:nvSpPr>
          <p:cNvPr id="5" name="TextBox 4"/>
          <p:cNvSpPr txBox="1"/>
          <p:nvPr/>
        </p:nvSpPr>
        <p:spPr>
          <a:xfrm>
            <a:off x="304800" y="4953000"/>
            <a:ext cx="8382000" cy="1384995"/>
          </a:xfrm>
          <a:prstGeom prst="rect">
            <a:avLst/>
          </a:prstGeom>
          <a:noFill/>
        </p:spPr>
        <p:txBody>
          <a:bodyPr wrap="square" rtlCol="0">
            <a:spAutoFit/>
          </a:bodyPr>
          <a:lstStyle/>
          <a:p>
            <a:r>
              <a:rPr lang="en-US" sz="2800" b="1" dirty="0" smtClean="0"/>
              <a:t>Requirement:</a:t>
            </a:r>
          </a:p>
          <a:p>
            <a:r>
              <a:rPr lang="en-US" sz="2800" dirty="0" smtClean="0"/>
              <a:t>Which job is to be assigned to which machine to get the maximum profit?</a:t>
            </a:r>
            <a:endParaRPr lang="en-US" sz="2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2362200" cy="762000"/>
          </a:xfrm>
        </p:spPr>
        <p:txBody>
          <a:bodyPr/>
          <a:lstStyle/>
          <a:p>
            <a:r>
              <a:rPr lang="en-US" dirty="0" smtClean="0"/>
              <a:t>Method I</a:t>
            </a:r>
            <a:endParaRPr lang="en-US" dirty="0"/>
          </a:p>
        </p:txBody>
      </p:sp>
    </p:spTree>
    <p:extLst>
      <p:ext uri="{BB962C8B-B14F-4D97-AF65-F5344CB8AC3E}">
        <p14:creationId xmlns:p14="http://schemas.microsoft.com/office/powerpoint/2010/main" xmlns="" val="222661943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1503</TotalTime>
  <Words>237</Words>
  <Application>Microsoft Office PowerPoint</Application>
  <PresentationFormat>On-screen Show (4:3)</PresentationFormat>
  <Paragraphs>82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Assignment Model</vt:lpstr>
      <vt:lpstr>RECAP</vt:lpstr>
      <vt:lpstr>Illustration</vt:lpstr>
      <vt:lpstr>Assignment Model-Example of Maximization</vt:lpstr>
      <vt:lpstr>Maximization</vt:lpstr>
      <vt:lpstr>Slide 6</vt:lpstr>
      <vt:lpstr>Illustrations</vt:lpstr>
      <vt:lpstr>Jobs</vt:lpstr>
      <vt:lpstr>Method I</vt:lpstr>
      <vt:lpstr>Slide 10</vt:lpstr>
      <vt:lpstr>Jobs</vt:lpstr>
      <vt:lpstr>Method II</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Model</dc:title>
  <dc:creator>Administrator</dc:creator>
  <cp:lastModifiedBy>NTS</cp:lastModifiedBy>
  <cp:revision>98</cp:revision>
  <dcterms:created xsi:type="dcterms:W3CDTF">2006-08-16T00:00:00Z</dcterms:created>
  <dcterms:modified xsi:type="dcterms:W3CDTF">2013-06-22T11:55:30Z</dcterms:modified>
</cp:coreProperties>
</file>