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1" r:id="rId3"/>
    <p:sldId id="262" r:id="rId4"/>
    <p:sldId id="290" r:id="rId5"/>
    <p:sldId id="264" r:id="rId6"/>
    <p:sldId id="265" r:id="rId7"/>
    <p:sldId id="284" r:id="rId8"/>
    <p:sldId id="285" r:id="rId9"/>
    <p:sldId id="267" r:id="rId10"/>
    <p:sldId id="268" r:id="rId11"/>
    <p:sldId id="269" r:id="rId12"/>
    <p:sldId id="294" r:id="rId13"/>
    <p:sldId id="316" r:id="rId14"/>
    <p:sldId id="295" r:id="rId15"/>
    <p:sldId id="296" r:id="rId16"/>
    <p:sldId id="281" r:id="rId17"/>
    <p:sldId id="282" r:id="rId18"/>
    <p:sldId id="297" r:id="rId19"/>
    <p:sldId id="298" r:id="rId20"/>
    <p:sldId id="299" r:id="rId21"/>
    <p:sldId id="300" r:id="rId22"/>
    <p:sldId id="301" r:id="rId23"/>
    <p:sldId id="302" r:id="rId24"/>
    <p:sldId id="303" r:id="rId25"/>
    <p:sldId id="314" r:id="rId26"/>
    <p:sldId id="315" r:id="rId27"/>
    <p:sldId id="312" r:id="rId28"/>
    <p:sldId id="313"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146243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36660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01837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1438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0296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84839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71341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127603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994915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7839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61140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3630527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dirty="0" smtClean="0"/>
              <a:t>Unbalanced Assignment Model</a:t>
            </a:r>
            <a:endParaRPr lang="en-US" sz="4400" b="1" dirty="0"/>
          </a:p>
        </p:txBody>
      </p:sp>
      <p:sp>
        <p:nvSpPr>
          <p:cNvPr id="3" name="Subtitle 2"/>
          <p:cNvSpPr>
            <a:spLocks noGrp="1"/>
          </p:cNvSpPr>
          <p:nvPr>
            <p:ph type="subTitle" idx="1"/>
          </p:nvPr>
        </p:nvSpPr>
        <p:spPr/>
        <p:txBody>
          <a:bodyPr>
            <a:normAutofit fontScale="92500" lnSpcReduction="20000"/>
          </a:bodyPr>
          <a:lstStyle/>
          <a:p>
            <a:r>
              <a:rPr lang="en-US" sz="2800" dirty="0" smtClean="0"/>
              <a:t>Lecture 24</a:t>
            </a:r>
          </a:p>
          <a:p>
            <a:endParaRPr lang="en-US" sz="2800" dirty="0"/>
          </a:p>
          <a:p>
            <a:r>
              <a:rPr lang="en-US" sz="2800" dirty="0" smtClean="0"/>
              <a:t>By</a:t>
            </a:r>
          </a:p>
          <a:p>
            <a:r>
              <a:rPr lang="en-US" sz="3600" b="0" dirty="0" smtClean="0"/>
              <a:t>Dr. </a:t>
            </a:r>
            <a:r>
              <a:rPr lang="en-US" sz="3600" b="0" dirty="0" err="1" smtClean="0"/>
              <a:t>Arshad</a:t>
            </a:r>
            <a:r>
              <a:rPr lang="en-US" sz="3600" b="0" dirty="0" smtClean="0"/>
              <a:t> </a:t>
            </a:r>
            <a:r>
              <a:rPr lang="en-US" sz="3600" b="0" dirty="0" err="1" smtClean="0"/>
              <a:t>Zaheer</a:t>
            </a:r>
            <a:endParaRPr lang="en-US" sz="3600"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smtClean="0"/>
              <a:t>Step 2. identify minimum of column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46616002"/>
              </p:ext>
            </p:extLst>
          </p:nvPr>
        </p:nvGraphicFramePr>
        <p:xfrm>
          <a:off x="152402" y="1371600"/>
          <a:ext cx="8991596" cy="5472684"/>
        </p:xfrm>
        <a:graphic>
          <a:graphicData uri="http://schemas.openxmlformats.org/drawingml/2006/table">
            <a:tbl>
              <a:tblPr/>
              <a:tblGrid>
                <a:gridCol w="1573528"/>
                <a:gridCol w="994925"/>
                <a:gridCol w="1284226"/>
                <a:gridCol w="1284226"/>
                <a:gridCol w="1284897"/>
                <a:gridCol w="1284897"/>
                <a:gridCol w="1284897"/>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5</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6</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22</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18</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3</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kumimoji="0" lang="en-US" sz="2800" kern="1200" dirty="0" smtClean="0">
                          <a:solidFill>
                            <a:srgbClr val="000000"/>
                          </a:solidFill>
                          <a:latin typeface="+mn-lt"/>
                          <a:ea typeface="Times New Roman"/>
                          <a:cs typeface="Times New Roman"/>
                        </a:rPr>
                        <a:t>Min. column</a:t>
                      </a:r>
                      <a:endParaRPr kumimoji="0" lang="en-US" sz="2800" kern="12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2</a:t>
                      </a:r>
                      <a:endParaRPr lang="en-US" sz="2800" dirty="0">
                        <a:solidFill>
                          <a:srgbClr val="FF0000"/>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4</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3</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5</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smtClean="0"/>
              <a:t>Subtract identified no from each and every entry of corresponding column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187200441"/>
              </p:ext>
            </p:extLst>
          </p:nvPr>
        </p:nvGraphicFramePr>
        <p:xfrm>
          <a:off x="152402" y="1371600"/>
          <a:ext cx="8991596" cy="5472684"/>
        </p:xfrm>
        <a:graphic>
          <a:graphicData uri="http://schemas.openxmlformats.org/drawingml/2006/table">
            <a:tbl>
              <a:tblPr/>
              <a:tblGrid>
                <a:gridCol w="1573528"/>
                <a:gridCol w="994925"/>
                <a:gridCol w="1284226"/>
                <a:gridCol w="1284226"/>
                <a:gridCol w="1284897"/>
                <a:gridCol w="1284897"/>
                <a:gridCol w="1284897"/>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5</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6</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1</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6</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7</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1</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7</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0</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18</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17</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13</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21</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12</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15</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kumimoji="0" lang="en-US" sz="2800" kern="1200" dirty="0" smtClean="0">
                          <a:solidFill>
                            <a:srgbClr val="000000"/>
                          </a:solidFill>
                          <a:latin typeface="+mn-lt"/>
                          <a:ea typeface="Times New Roman"/>
                          <a:cs typeface="Times New Roman"/>
                        </a:rPr>
                        <a:t>Min. column</a:t>
                      </a:r>
                      <a:endParaRPr kumimoji="0" lang="en-US" sz="2800" kern="12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2</a:t>
                      </a:r>
                      <a:endParaRPr lang="en-US" sz="2800" dirty="0">
                        <a:solidFill>
                          <a:srgbClr val="FF0000"/>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4</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3</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5</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771497509"/>
              </p:ext>
            </p:extLst>
          </p:nvPr>
        </p:nvGraphicFramePr>
        <p:xfrm>
          <a:off x="152402" y="990600"/>
          <a:ext cx="8991596" cy="5132832"/>
        </p:xfrm>
        <a:graphic>
          <a:graphicData uri="http://schemas.openxmlformats.org/drawingml/2006/table">
            <a:tbl>
              <a:tblPr>
                <a:tableStyleId>{5940675A-B579-460E-94D1-54222C63F5DA}</a:tableStyleId>
              </a:tblPr>
              <a:tblGrid>
                <a:gridCol w="1573528"/>
                <a:gridCol w="994925"/>
                <a:gridCol w="1284226"/>
                <a:gridCol w="1284226"/>
                <a:gridCol w="1284897"/>
                <a:gridCol w="1284897"/>
                <a:gridCol w="1284897"/>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t>J</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lang="en-US" sz="1400" dirty="0" smtClean="0"/>
                        <a:t>5</a:t>
                      </a: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lang="en-US" sz="1400" dirty="0" smtClean="0"/>
                        <a:t>6</a:t>
                      </a: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1</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6</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7</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1</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7</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5</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0</a:t>
                      </a: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18</a:t>
                      </a: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17</a:t>
                      </a: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13</a:t>
                      </a: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6</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a:t>
                      </a: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21</a:t>
                      </a: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12</a:t>
                      </a: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15</a:t>
                      </a: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endParaRPr kumimoji="0" lang="en-US" sz="2800" kern="12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818640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771497509"/>
              </p:ext>
            </p:extLst>
          </p:nvPr>
        </p:nvGraphicFramePr>
        <p:xfrm>
          <a:off x="152402" y="990600"/>
          <a:ext cx="8991596" cy="5132832"/>
        </p:xfrm>
        <a:graphic>
          <a:graphicData uri="http://schemas.openxmlformats.org/drawingml/2006/table">
            <a:tbl>
              <a:tblPr>
                <a:tableStyleId>{5940675A-B579-460E-94D1-54222C63F5DA}</a:tableStyleId>
              </a:tblPr>
              <a:tblGrid>
                <a:gridCol w="1573528"/>
                <a:gridCol w="994925"/>
                <a:gridCol w="1284226"/>
                <a:gridCol w="1284226"/>
                <a:gridCol w="1284897"/>
                <a:gridCol w="1284897"/>
                <a:gridCol w="1284897"/>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t>J</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lang="en-US" sz="1400" dirty="0" smtClean="0"/>
                        <a:t>5</a:t>
                      </a: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lang="en-US" sz="1400" dirty="0" smtClean="0"/>
                        <a:t>6</a:t>
                      </a: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5</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6</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endParaRPr kumimoji="0" lang="en-US" sz="2800" kern="12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818640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219582920"/>
              </p:ext>
            </p:extLst>
          </p:nvPr>
        </p:nvGraphicFramePr>
        <p:xfrm>
          <a:off x="152402" y="990600"/>
          <a:ext cx="8991596" cy="5132832"/>
        </p:xfrm>
        <a:graphic>
          <a:graphicData uri="http://schemas.openxmlformats.org/drawingml/2006/table">
            <a:tbl>
              <a:tblPr>
                <a:tableStyleId>{5940675A-B579-460E-94D1-54222C63F5DA}</a:tableStyleId>
              </a:tblPr>
              <a:tblGrid>
                <a:gridCol w="1573528"/>
                <a:gridCol w="994925"/>
                <a:gridCol w="1284226"/>
                <a:gridCol w="1284226"/>
                <a:gridCol w="1284897"/>
                <a:gridCol w="1284897"/>
                <a:gridCol w="1284897"/>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t>J</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lang="en-US" sz="1400" dirty="0" smtClean="0"/>
                        <a:t>5</a:t>
                      </a: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lang="en-US" sz="1400" dirty="0" smtClean="0"/>
                        <a:t>6</a:t>
                      </a: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5</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6</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endParaRPr kumimoji="0" lang="en-US" sz="2800" kern="12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3018267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2219582920"/>
              </p:ext>
            </p:extLst>
          </p:nvPr>
        </p:nvGraphicFramePr>
        <p:xfrm>
          <a:off x="152402" y="990600"/>
          <a:ext cx="8991596" cy="5132832"/>
        </p:xfrm>
        <a:graphic>
          <a:graphicData uri="http://schemas.openxmlformats.org/drawingml/2006/table">
            <a:tbl>
              <a:tblPr>
                <a:tableStyleId>{5940675A-B579-460E-94D1-54222C63F5DA}</a:tableStyleId>
              </a:tblPr>
              <a:tblGrid>
                <a:gridCol w="1573528"/>
                <a:gridCol w="994925"/>
                <a:gridCol w="1284226"/>
                <a:gridCol w="1284226"/>
                <a:gridCol w="1284897"/>
                <a:gridCol w="1284897"/>
                <a:gridCol w="1284897"/>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t>J</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lang="en-US" sz="1400" dirty="0" smtClean="0"/>
                        <a:t>5</a:t>
                      </a: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lang="en-US" sz="1400" dirty="0" smtClean="0"/>
                        <a:t>6</a:t>
                      </a: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5</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6</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endParaRPr kumimoji="0" lang="en-US" sz="2800" kern="1200" dirty="0">
                        <a:solidFill>
                          <a:srgbClr val="00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FF0000"/>
                        </a:solidFill>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3018267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Tableau</a:t>
            </a:r>
            <a:endParaRPr lang="en-US" dirty="0"/>
          </a:p>
        </p:txBody>
      </p:sp>
      <p:graphicFrame>
        <p:nvGraphicFramePr>
          <p:cNvPr id="5" name="Table 4"/>
          <p:cNvGraphicFramePr>
            <a:graphicFrameLocks noGrp="1"/>
          </p:cNvGraphicFramePr>
          <p:nvPr/>
        </p:nvGraphicFramePr>
        <p:xfrm>
          <a:off x="304802" y="1447800"/>
          <a:ext cx="8534397" cy="4491228"/>
        </p:xfrm>
        <a:graphic>
          <a:graphicData uri="http://schemas.openxmlformats.org/drawingml/2006/table">
            <a:tbl>
              <a:tblPr/>
              <a:tblGrid>
                <a:gridCol w="1218927"/>
                <a:gridCol w="1218927"/>
                <a:gridCol w="1218927"/>
                <a:gridCol w="1218927"/>
                <a:gridCol w="1219563"/>
                <a:gridCol w="1219563"/>
                <a:gridCol w="1219563"/>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5</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6</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Georgia"/>
                          <a:ea typeface="Times New Roman"/>
                          <a:cs typeface="Times New Roman"/>
                        </a:rPr>
                        <a:t>3</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Georgia"/>
                          <a:ea typeface="Times New Roman"/>
                          <a:cs typeface="Times New Roman"/>
                        </a:rPr>
                        <a:t>8</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Georgia"/>
                          <a:ea typeface="Times New Roman"/>
                          <a:cs typeface="Times New Roman"/>
                        </a:rPr>
                        <a:t>10</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22</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18</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3</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Distribution</a:t>
            </a:r>
            <a:endParaRPr lang="en-US" dirty="0"/>
          </a:p>
        </p:txBody>
      </p:sp>
      <p:sp>
        <p:nvSpPr>
          <p:cNvPr id="3" name="Content Placeholder 2"/>
          <p:cNvSpPr>
            <a:spLocks noGrp="1"/>
          </p:cNvSpPr>
          <p:nvPr>
            <p:ph idx="1"/>
          </p:nvPr>
        </p:nvSpPr>
        <p:spPr/>
        <p:txBody>
          <a:bodyPr>
            <a:normAutofit/>
          </a:bodyPr>
          <a:lstStyle/>
          <a:p>
            <a:r>
              <a:rPr lang="en-US" sz="2800" dirty="0" smtClean="0"/>
              <a:t>M1	</a:t>
            </a:r>
            <a:r>
              <a:rPr lang="en-US" sz="2800" dirty="0" smtClean="0">
                <a:sym typeface="Wingdings" pitchFamily="2" charset="2"/>
              </a:rPr>
              <a:t>-------	J3=3</a:t>
            </a:r>
          </a:p>
          <a:p>
            <a:r>
              <a:rPr lang="en-US" sz="2800" dirty="0" smtClean="0">
                <a:sym typeface="Wingdings" pitchFamily="2" charset="2"/>
              </a:rPr>
              <a:t>M2 	-------	J2=8</a:t>
            </a:r>
          </a:p>
          <a:p>
            <a:r>
              <a:rPr lang="en-US" sz="2800" dirty="0" smtClean="0"/>
              <a:t>M3	</a:t>
            </a:r>
            <a:r>
              <a:rPr lang="en-US" sz="2800" dirty="0" smtClean="0">
                <a:sym typeface="Wingdings" pitchFamily="2" charset="2"/>
              </a:rPr>
              <a:t> -------	J4=10</a:t>
            </a:r>
          </a:p>
          <a:p>
            <a:r>
              <a:rPr lang="en-US" sz="2800" dirty="0" smtClean="0">
                <a:solidFill>
                  <a:srgbClr val="FF0000"/>
                </a:solidFill>
                <a:sym typeface="Wingdings" pitchFamily="2" charset="2"/>
              </a:rPr>
              <a:t>M4 -------	J5=0</a:t>
            </a:r>
          </a:p>
          <a:p>
            <a:r>
              <a:rPr lang="en-US" sz="2800" dirty="0" smtClean="0">
                <a:sym typeface="Wingdings" pitchFamily="2" charset="2"/>
              </a:rPr>
              <a:t>M5 -------	J1=2</a:t>
            </a:r>
          </a:p>
          <a:p>
            <a:r>
              <a:rPr lang="en-US" sz="2800" dirty="0" smtClean="0">
                <a:solidFill>
                  <a:srgbClr val="FF0000"/>
                </a:solidFill>
                <a:sym typeface="Wingdings" pitchFamily="2" charset="2"/>
              </a:rPr>
              <a:t>M6 -------	J6=0</a:t>
            </a:r>
          </a:p>
          <a:p>
            <a:pPr>
              <a:buNone/>
            </a:pPr>
            <a:r>
              <a:rPr lang="en-US" sz="2800" dirty="0" smtClean="0">
                <a:sym typeface="Wingdings" pitchFamily="2" charset="2"/>
              </a:rPr>
              <a:t>TOTAL		   =</a:t>
            </a:r>
            <a:r>
              <a:rPr lang="en-US" sz="2800" dirty="0" smtClean="0">
                <a:solidFill>
                  <a:srgbClr val="FF0000"/>
                </a:solidFill>
                <a:sym typeface="Wingdings" pitchFamily="2" charset="2"/>
              </a:rPr>
              <a:t>2</a:t>
            </a:r>
            <a:r>
              <a:rPr lang="en-US" sz="2800" b="1" dirty="0" smtClean="0">
                <a:solidFill>
                  <a:srgbClr val="FF0000"/>
                </a:solidFill>
                <a:sym typeface="Wingdings" pitchFamily="2" charset="2"/>
              </a:rPr>
              <a:t>3</a:t>
            </a: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74848"/>
            <a:ext cx="8534400" cy="758952"/>
          </a:xfrm>
        </p:spPr>
        <p:txBody>
          <a:bodyPr>
            <a:noAutofit/>
          </a:bodyPr>
          <a:lstStyle/>
          <a:p>
            <a:r>
              <a:rPr lang="en-US" sz="4400" b="1" dirty="0" smtClean="0">
                <a:solidFill>
                  <a:srgbClr val="FF0000"/>
                </a:solidFill>
              </a:rPr>
              <a:t>Illustration</a:t>
            </a:r>
            <a:br>
              <a:rPr lang="en-US" sz="4400" b="1" dirty="0" smtClean="0">
                <a:solidFill>
                  <a:srgbClr val="FF0000"/>
                </a:solidFill>
              </a:rPr>
            </a:br>
            <a:r>
              <a:rPr lang="en-US" sz="4400" b="1" dirty="0" smtClean="0">
                <a:solidFill>
                  <a:srgbClr val="FF0000"/>
                </a:solidFill>
              </a:rPr>
              <a:t> Jobs exceeds Machines </a:t>
            </a:r>
            <a:endParaRPr lang="en-US" sz="4400" b="1" dirty="0">
              <a:solidFill>
                <a:srgbClr val="FF0000"/>
              </a:solidFill>
            </a:endParaRPr>
          </a:p>
        </p:txBody>
      </p:sp>
    </p:spTree>
    <p:extLst>
      <p:ext uri="{BB962C8B-B14F-4D97-AF65-F5344CB8AC3E}">
        <p14:creationId xmlns:p14="http://schemas.microsoft.com/office/powerpoint/2010/main" xmlns="" val="39245384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graphicFrame>
        <p:nvGraphicFramePr>
          <p:cNvPr id="4" name="Table 3"/>
          <p:cNvGraphicFramePr>
            <a:graphicFrameLocks noGrp="1"/>
          </p:cNvGraphicFramePr>
          <p:nvPr/>
        </p:nvGraphicFramePr>
        <p:xfrm>
          <a:off x="304802" y="1447800"/>
          <a:ext cx="8534397" cy="3208020"/>
        </p:xfrm>
        <a:graphic>
          <a:graphicData uri="http://schemas.openxmlformats.org/drawingml/2006/table">
            <a:tbl>
              <a:tblPr/>
              <a:tblGrid>
                <a:gridCol w="1218927"/>
                <a:gridCol w="1218927"/>
                <a:gridCol w="1218927"/>
                <a:gridCol w="1218927"/>
                <a:gridCol w="1219563"/>
                <a:gridCol w="1219563"/>
                <a:gridCol w="1219563"/>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5</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6</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3</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15</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12</a:t>
                      </a:r>
                      <a:endParaRPr lang="en-US" sz="2800" dirty="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18</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16</a:t>
                      </a:r>
                      <a:endParaRPr lang="en-US" sz="2800" dirty="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r>
                        <a:rPr lang="en-US" sz="2800" dirty="0" smtClean="0">
                          <a:solidFill>
                            <a:srgbClr val="000000"/>
                          </a:solidFill>
                          <a:latin typeface="+mn-lt"/>
                          <a:ea typeface="Times New Roman"/>
                          <a:cs typeface="Times New Roman"/>
                        </a:rPr>
                        <a:t>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15</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bl>
          </a:graphicData>
        </a:graphic>
      </p:graphicFrame>
      <p:sp>
        <p:nvSpPr>
          <p:cNvPr id="5" name="TextBox 4"/>
          <p:cNvSpPr txBox="1"/>
          <p:nvPr/>
        </p:nvSpPr>
        <p:spPr>
          <a:xfrm>
            <a:off x="304800" y="4913293"/>
            <a:ext cx="8382000" cy="1384995"/>
          </a:xfrm>
          <a:prstGeom prst="rect">
            <a:avLst/>
          </a:prstGeom>
          <a:noFill/>
        </p:spPr>
        <p:txBody>
          <a:bodyPr wrap="square" rtlCol="0">
            <a:spAutoFit/>
          </a:bodyPr>
          <a:lstStyle/>
          <a:p>
            <a:r>
              <a:rPr lang="en-US" sz="2800" b="1" dirty="0" smtClean="0"/>
              <a:t>Requirement:</a:t>
            </a:r>
          </a:p>
          <a:p>
            <a:r>
              <a:rPr lang="en-US" sz="2800" dirty="0" smtClean="0"/>
              <a:t>Which job is to assign which machine to get the minimum cost</a:t>
            </a:r>
            <a:endParaRPr lang="en-US" sz="2800" dirty="0"/>
          </a:p>
        </p:txBody>
      </p:sp>
      <p:sp>
        <p:nvSpPr>
          <p:cNvPr id="6" name="TextBox 5"/>
          <p:cNvSpPr txBox="1"/>
          <p:nvPr/>
        </p:nvSpPr>
        <p:spPr>
          <a:xfrm>
            <a:off x="235974" y="4267200"/>
            <a:ext cx="8908026" cy="1815882"/>
          </a:xfrm>
          <a:prstGeom prst="rect">
            <a:avLst/>
          </a:prstGeom>
          <a:solidFill>
            <a:srgbClr val="FFFF00"/>
          </a:solidFill>
        </p:spPr>
        <p:txBody>
          <a:bodyPr wrap="square" rtlCol="0">
            <a:spAutoFit/>
          </a:bodyPr>
          <a:lstStyle/>
          <a:p>
            <a:r>
              <a:rPr lang="en-US" sz="2800" dirty="0" smtClean="0"/>
              <a:t>In this given problem, there are only four machines but six  jobs. In an ideal condition there should be equal no of jobs so we need to make them equal. For this purpose we will introduce two fictitious  Machines at zero cost.</a:t>
            </a:r>
            <a:endParaRPr lang="en-US" sz="2800" dirty="0"/>
          </a:p>
        </p:txBody>
      </p:sp>
    </p:spTree>
    <p:extLst>
      <p:ext uri="{BB962C8B-B14F-4D97-AF65-F5344CB8AC3E}">
        <p14:creationId xmlns:p14="http://schemas.microsoft.com/office/powerpoint/2010/main" xmlns="" val="241913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7772400" cy="1470025"/>
          </a:xfrm>
          <a:solidFill>
            <a:schemeClr val="accent4">
              <a:lumMod val="40000"/>
              <a:lumOff val="60000"/>
            </a:schemeClr>
          </a:solidFill>
        </p:spPr>
        <p:style>
          <a:lnRef idx="1">
            <a:schemeClr val="accent5"/>
          </a:lnRef>
          <a:fillRef idx="2">
            <a:schemeClr val="accent5"/>
          </a:fillRef>
          <a:effectRef idx="1">
            <a:schemeClr val="accent5"/>
          </a:effectRef>
          <a:fontRef idx="minor">
            <a:schemeClr val="dk1"/>
          </a:fontRef>
        </p:style>
        <p:txBody>
          <a:bodyPr>
            <a:normAutofit/>
          </a:bodyPr>
          <a:lstStyle/>
          <a:p>
            <a:r>
              <a:rPr lang="en-US" sz="4000" b="1" dirty="0" smtClean="0">
                <a:latin typeface="Times New Roman" pitchFamily="18" charset="0"/>
                <a:cs typeface="Times New Roman" pitchFamily="18" charset="0"/>
              </a:rPr>
              <a:t>RECAP</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a:xfrm>
            <a:off x="381000" y="2667000"/>
            <a:ext cx="8001000" cy="3733800"/>
          </a:xfrm>
        </p:spPr>
        <p:txBody>
          <a:bodyPr>
            <a:normAutofit/>
          </a:bodyPr>
          <a:lstStyle/>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 Assignment Model (Maximization)</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Hungarian Method</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Steps Involved</a:t>
            </a:r>
          </a:p>
          <a:p>
            <a:pPr lvl="1" algn="l">
              <a:buFont typeface="Wingdings" pitchFamily="2" charset="2"/>
              <a:buChar char="q"/>
            </a:pPr>
            <a:r>
              <a:rPr lang="en-US" sz="3200" b="1" dirty="0" smtClean="0">
                <a:solidFill>
                  <a:schemeClr val="tx1"/>
                </a:solidFill>
                <a:latin typeface="Times New Roman" pitchFamily="18" charset="0"/>
                <a:cs typeface="Times New Roman" pitchFamily="18" charset="0"/>
              </a:rPr>
              <a:t>Illustrations</a:t>
            </a:r>
          </a:p>
          <a:p>
            <a:pPr lvl="1" algn="l">
              <a:buFont typeface="Wingdings" pitchFamily="2" charset="2"/>
              <a:buChar char="q"/>
            </a:pPr>
            <a:r>
              <a:rPr lang="en-US" sz="32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Optimal Assignment</a:t>
            </a:r>
            <a:endParaRPr lang="en-US" b="1" dirty="0" smtClean="0">
              <a:latin typeface="Times New Roman" pitchFamily="18" charset="0"/>
              <a:cs typeface="Times New Roman" pitchFamily="18" charset="0"/>
            </a:endParaRPr>
          </a:p>
          <a:p>
            <a:pPr lvl="1" algn="l">
              <a:buFont typeface="Wingdings" pitchFamily="2" charset="2"/>
              <a:buChar char="q"/>
            </a:pPr>
            <a:endParaRPr lang="en-US" b="1" dirty="0" smtClean="0">
              <a:latin typeface="Times New Roman" pitchFamily="18" charset="0"/>
              <a:cs typeface="Times New Roman" pitchFamily="18" charset="0"/>
            </a:endParaRPr>
          </a:p>
          <a:p>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8105224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1752" y="228600"/>
            <a:ext cx="8534400" cy="758952"/>
          </a:xfrm>
        </p:spPr>
        <p:txBody>
          <a:bodyPr>
            <a:normAutofit fontScale="90000"/>
          </a:bodyPr>
          <a:lstStyle/>
          <a:p>
            <a:r>
              <a:rPr lang="en-US" dirty="0" smtClean="0"/>
              <a:t>Balanced Problem</a:t>
            </a:r>
            <a:endParaRPr lang="en-US" dirty="0"/>
          </a:p>
        </p:txBody>
      </p:sp>
      <p:graphicFrame>
        <p:nvGraphicFramePr>
          <p:cNvPr id="6" name="Table 5"/>
          <p:cNvGraphicFramePr>
            <a:graphicFrameLocks noGrp="1"/>
          </p:cNvGraphicFramePr>
          <p:nvPr/>
        </p:nvGraphicFramePr>
        <p:xfrm>
          <a:off x="304802" y="1447800"/>
          <a:ext cx="8534397" cy="4491228"/>
        </p:xfrm>
        <a:graphic>
          <a:graphicData uri="http://schemas.openxmlformats.org/drawingml/2006/table">
            <a:tbl>
              <a:tblPr/>
              <a:tblGrid>
                <a:gridCol w="1218927"/>
                <a:gridCol w="1218927"/>
                <a:gridCol w="1218927"/>
                <a:gridCol w="1218927"/>
                <a:gridCol w="1219563"/>
                <a:gridCol w="1219563"/>
                <a:gridCol w="1219563"/>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5</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6</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3</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15</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12</a:t>
                      </a:r>
                      <a:endParaRPr lang="en-US" sz="2800" dirty="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18</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16</a:t>
                      </a:r>
                      <a:endParaRPr lang="en-US" sz="2800" dirty="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r>
                        <a:rPr lang="en-US" sz="2800" dirty="0" smtClean="0">
                          <a:solidFill>
                            <a:srgbClr val="000000"/>
                          </a:solidFill>
                          <a:latin typeface="+mn-lt"/>
                          <a:ea typeface="Times New Roman"/>
                          <a:cs typeface="Times New Roman"/>
                        </a:rPr>
                        <a:t>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15</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smtClean="0">
                          <a:solidFill>
                            <a:srgbClr val="FF0000"/>
                          </a:solidFill>
                          <a:latin typeface="+mn-lt"/>
                          <a:ea typeface="Times New Roman"/>
                          <a:cs typeface="Times New Roman"/>
                        </a:rPr>
                        <a:t>0</a:t>
                      </a:r>
                      <a:endParaRPr lang="en-US" sz="2800" dirty="0" smtClean="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n-lt"/>
                          <a:ea typeface="Times New Roman"/>
                          <a:cs typeface="Times New Roman"/>
                        </a:rPr>
                        <a:t>0</a:t>
                      </a: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7183528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52400"/>
            <a:ext cx="8534400" cy="75895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300" b="0" i="0" u="none" strike="noStrike" kern="1200" cap="none" spc="0" normalizeH="0" baseline="0" noProof="0" dirty="0" smtClean="0">
                <a:ln>
                  <a:noFill/>
                </a:ln>
                <a:solidFill>
                  <a:schemeClr val="accent3">
                    <a:shade val="75000"/>
                  </a:schemeClr>
                </a:solidFill>
                <a:effectLst/>
                <a:uLnTx/>
                <a:uFillTx/>
                <a:latin typeface="+mj-lt"/>
                <a:ea typeface="+mj-ea"/>
                <a:cs typeface="+mj-cs"/>
              </a:rPr>
              <a:t>Step 1. Identify minimum of each row</a:t>
            </a:r>
            <a:endParaRPr kumimoji="0" lang="en-US"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graphicFrame>
        <p:nvGraphicFramePr>
          <p:cNvPr id="5" name="Table 4"/>
          <p:cNvGraphicFramePr>
            <a:graphicFrameLocks noGrp="1"/>
          </p:cNvGraphicFramePr>
          <p:nvPr/>
        </p:nvGraphicFramePr>
        <p:xfrm>
          <a:off x="304802" y="1447800"/>
          <a:ext cx="8534396" cy="4831080"/>
        </p:xfrm>
        <a:graphic>
          <a:graphicData uri="http://schemas.openxmlformats.org/drawingml/2006/table">
            <a:tbl>
              <a:tblPr/>
              <a:tblGrid>
                <a:gridCol w="1066521"/>
                <a:gridCol w="1066521"/>
                <a:gridCol w="1066521"/>
                <a:gridCol w="1066521"/>
                <a:gridCol w="1067078"/>
                <a:gridCol w="1067078"/>
                <a:gridCol w="1067078"/>
                <a:gridCol w="1067078"/>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5</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6</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kumimoji="0" lang="en-US" sz="2800" kern="1200" dirty="0" smtClean="0">
                          <a:solidFill>
                            <a:srgbClr val="000000"/>
                          </a:solidFill>
                          <a:latin typeface="+mj-lt"/>
                          <a:ea typeface="Times New Roman"/>
                          <a:cs typeface="Times New Roman"/>
                        </a:rPr>
                        <a:t>Min.</a:t>
                      </a:r>
                    </a:p>
                    <a:p>
                      <a:pPr marL="0" marR="0">
                        <a:lnSpc>
                          <a:spcPct val="115000"/>
                        </a:lnSpc>
                        <a:spcBef>
                          <a:spcPts val="0"/>
                        </a:spcBef>
                        <a:spcAft>
                          <a:spcPts val="0"/>
                        </a:spcAft>
                      </a:pPr>
                      <a:r>
                        <a:rPr kumimoji="0" lang="en-US" sz="2800" kern="1200" dirty="0" smtClean="0">
                          <a:solidFill>
                            <a:srgbClr val="000000"/>
                          </a:solidFill>
                          <a:latin typeface="+mj-lt"/>
                          <a:ea typeface="Times New Roman"/>
                          <a:cs typeface="Times New Roman"/>
                        </a:rPr>
                        <a:t>Row</a:t>
                      </a:r>
                      <a:endParaRPr kumimoji="0" lang="en-US" sz="2800" kern="1200" dirty="0">
                        <a:solidFill>
                          <a:srgbClr val="000000"/>
                        </a:solidFill>
                        <a:latin typeface="+mj-lt"/>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3</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j-lt"/>
                          <a:ea typeface="Times New Roman"/>
                          <a:cs typeface="Times New Roman"/>
                        </a:rPr>
                        <a:t>2</a:t>
                      </a: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15</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12</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FF0000"/>
                          </a:solidFill>
                          <a:latin typeface="+mj-lt"/>
                          <a:ea typeface="Times New Roman"/>
                          <a:cs typeface="Times New Roman"/>
                        </a:rPr>
                        <a:t>3</a:t>
                      </a:r>
                      <a:endParaRPr lang="en-US" sz="2800" dirty="0">
                        <a:solidFill>
                          <a:srgbClr val="FF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18</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16</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FF0000"/>
                          </a:solidFill>
                          <a:latin typeface="+mj-lt"/>
                          <a:ea typeface="Times New Roman"/>
                          <a:cs typeface="Times New Roman"/>
                        </a:rPr>
                        <a:t>4</a:t>
                      </a:r>
                      <a:endParaRPr lang="en-US" sz="2800" dirty="0">
                        <a:solidFill>
                          <a:srgbClr val="FF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r>
                        <a:rPr lang="en-US" sz="2800" dirty="0" smtClean="0">
                          <a:solidFill>
                            <a:srgbClr val="000000"/>
                          </a:solidFill>
                          <a:latin typeface="+mn-lt"/>
                          <a:ea typeface="Times New Roman"/>
                          <a:cs typeface="Times New Roman"/>
                        </a:rPr>
                        <a:t>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15</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j-lt"/>
                          <a:ea typeface="Times New Roman"/>
                          <a:cs typeface="Times New Roman"/>
                        </a:rPr>
                        <a:t>3</a:t>
                      </a: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smtClean="0">
                          <a:solidFill>
                            <a:schemeClr val="tx1"/>
                          </a:solidFill>
                          <a:latin typeface="+mn-lt"/>
                          <a:ea typeface="Times New Roman"/>
                          <a:cs typeface="Times New Roman"/>
                        </a:rPr>
                        <a:t>0</a:t>
                      </a:r>
                      <a:endParaRPr lang="en-US" sz="2800" dirty="0" smtClean="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j-lt"/>
                          <a:ea typeface="Times New Roman"/>
                          <a:cs typeface="Times New Roman"/>
                        </a:rPr>
                        <a:t>0</a:t>
                      </a: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0</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j-lt"/>
                          <a:ea typeface="Times New Roman"/>
                          <a:cs typeface="Times New Roman"/>
                        </a:rPr>
                        <a:t>0</a:t>
                      </a: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5519768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smtClean="0"/>
              <a:t>Subtract identified no from each and every entry of corresponding row</a:t>
            </a:r>
            <a:endParaRPr lang="en-US" dirty="0"/>
          </a:p>
        </p:txBody>
      </p:sp>
      <p:graphicFrame>
        <p:nvGraphicFramePr>
          <p:cNvPr id="4" name="Table 3"/>
          <p:cNvGraphicFramePr>
            <a:graphicFrameLocks noGrp="1"/>
          </p:cNvGraphicFramePr>
          <p:nvPr/>
        </p:nvGraphicFramePr>
        <p:xfrm>
          <a:off x="304802" y="1447800"/>
          <a:ext cx="8534396" cy="4831080"/>
        </p:xfrm>
        <a:graphic>
          <a:graphicData uri="http://schemas.openxmlformats.org/drawingml/2006/table">
            <a:tbl>
              <a:tblPr/>
              <a:tblGrid>
                <a:gridCol w="1066521"/>
                <a:gridCol w="1066521"/>
                <a:gridCol w="1066521"/>
                <a:gridCol w="1066521"/>
                <a:gridCol w="1067078"/>
                <a:gridCol w="1067078"/>
                <a:gridCol w="1067078"/>
                <a:gridCol w="1067078"/>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5</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6</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kumimoji="0" lang="en-US" sz="2800" kern="1200" dirty="0" smtClean="0">
                          <a:solidFill>
                            <a:srgbClr val="000000"/>
                          </a:solidFill>
                          <a:latin typeface="+mj-lt"/>
                          <a:ea typeface="Times New Roman"/>
                          <a:cs typeface="Times New Roman"/>
                        </a:rPr>
                        <a:t>Min.</a:t>
                      </a:r>
                    </a:p>
                    <a:p>
                      <a:pPr marL="0" marR="0">
                        <a:lnSpc>
                          <a:spcPct val="115000"/>
                        </a:lnSpc>
                        <a:spcBef>
                          <a:spcPts val="0"/>
                        </a:spcBef>
                        <a:spcAft>
                          <a:spcPts val="0"/>
                        </a:spcAft>
                      </a:pPr>
                      <a:r>
                        <a:rPr kumimoji="0" lang="en-US" sz="2800" kern="1200" dirty="0" smtClean="0">
                          <a:solidFill>
                            <a:srgbClr val="000000"/>
                          </a:solidFill>
                          <a:latin typeface="+mj-lt"/>
                          <a:ea typeface="Times New Roman"/>
                          <a:cs typeface="Times New Roman"/>
                        </a:rPr>
                        <a:t>Row</a:t>
                      </a:r>
                      <a:endParaRPr kumimoji="0" lang="en-US" sz="2800" kern="1200" dirty="0">
                        <a:solidFill>
                          <a:srgbClr val="000000"/>
                        </a:solidFill>
                        <a:latin typeface="+mj-lt"/>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j-lt"/>
                          <a:ea typeface="Times New Roman"/>
                          <a:cs typeface="Times New Roman"/>
                        </a:rPr>
                        <a:t>2</a:t>
                      </a: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6</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12</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9</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FF0000"/>
                          </a:solidFill>
                          <a:latin typeface="+mj-lt"/>
                          <a:ea typeface="Times New Roman"/>
                          <a:cs typeface="Times New Roman"/>
                        </a:rPr>
                        <a:t>3</a:t>
                      </a:r>
                      <a:endParaRPr lang="en-US" sz="2800" dirty="0">
                        <a:solidFill>
                          <a:srgbClr val="FF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7</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6</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14</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12</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FF0000"/>
                          </a:solidFill>
                          <a:latin typeface="+mj-lt"/>
                          <a:ea typeface="Times New Roman"/>
                          <a:cs typeface="Times New Roman"/>
                        </a:rPr>
                        <a:t>4</a:t>
                      </a:r>
                      <a:endParaRPr lang="en-US" sz="2800" dirty="0">
                        <a:solidFill>
                          <a:srgbClr val="FF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17</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12</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j-lt"/>
                          <a:ea typeface="Times New Roman"/>
                          <a:cs typeface="Times New Roman"/>
                        </a:rPr>
                        <a:t>3</a:t>
                      </a: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smtClean="0">
                          <a:solidFill>
                            <a:schemeClr val="tx1"/>
                          </a:solidFill>
                          <a:latin typeface="+mn-lt"/>
                          <a:ea typeface="Times New Roman"/>
                          <a:cs typeface="Times New Roman"/>
                        </a:rPr>
                        <a:t>0</a:t>
                      </a:r>
                      <a:endParaRPr lang="en-US" sz="2800" dirty="0" smtClean="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j-lt"/>
                          <a:ea typeface="Times New Roman"/>
                          <a:cs typeface="Times New Roman"/>
                        </a:rPr>
                        <a:t>0</a:t>
                      </a: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0</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FF0000"/>
                          </a:solidFill>
                          <a:latin typeface="+mj-lt"/>
                          <a:ea typeface="Times New Roman"/>
                          <a:cs typeface="Times New Roman"/>
                        </a:rPr>
                        <a:t>0</a:t>
                      </a: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3057914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smtClean="0"/>
              <a:t>Step 2. identify minimum of column</a:t>
            </a:r>
            <a:endParaRPr lang="en-US" dirty="0"/>
          </a:p>
        </p:txBody>
      </p:sp>
      <p:graphicFrame>
        <p:nvGraphicFramePr>
          <p:cNvPr id="4" name="Table 3"/>
          <p:cNvGraphicFramePr>
            <a:graphicFrameLocks noGrp="1"/>
          </p:cNvGraphicFramePr>
          <p:nvPr/>
        </p:nvGraphicFramePr>
        <p:xfrm>
          <a:off x="2" y="1309116"/>
          <a:ext cx="9143997" cy="5472684"/>
        </p:xfrm>
        <a:graphic>
          <a:graphicData uri="http://schemas.openxmlformats.org/drawingml/2006/table">
            <a:tbl>
              <a:tblPr/>
              <a:tblGrid>
                <a:gridCol w="1600198"/>
                <a:gridCol w="1011788"/>
                <a:gridCol w="1305993"/>
                <a:gridCol w="1305993"/>
                <a:gridCol w="1306675"/>
                <a:gridCol w="1306675"/>
                <a:gridCol w="1306675"/>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5</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J</a:t>
                      </a:r>
                      <a:r>
                        <a:rPr kumimoji="0" lang="en-US" sz="1400" kern="1200" dirty="0" smtClean="0">
                          <a:solidFill>
                            <a:srgbClr val="000000"/>
                          </a:solidFill>
                          <a:latin typeface="Cambria"/>
                          <a:ea typeface="Times New Roman"/>
                          <a:cs typeface="Times New Roman"/>
                        </a:rPr>
                        <a:t>6</a:t>
                      </a:r>
                      <a:endParaRPr kumimoji="0" lang="en-US" sz="1400" kern="12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6</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12</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9</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7</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6</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14</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12</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0</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17</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12</a:t>
                      </a:r>
                      <a:endParaRPr lang="en-US" sz="1100" dirty="0" smtClean="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smtClean="0">
                          <a:solidFill>
                            <a:schemeClr val="tx1"/>
                          </a:solidFill>
                          <a:latin typeface="+mn-lt"/>
                          <a:ea typeface="Times New Roman"/>
                          <a:cs typeface="Times New Roman"/>
                        </a:rPr>
                        <a:t>0</a:t>
                      </a:r>
                      <a:endParaRPr lang="en-US" sz="2800" dirty="0" smtClean="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0</a:t>
                      </a: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kumimoji="0" lang="en-US" sz="2800" kern="1200" dirty="0" smtClean="0">
                          <a:solidFill>
                            <a:srgbClr val="000000"/>
                          </a:solidFill>
                          <a:latin typeface="+mn-lt"/>
                          <a:ea typeface="Times New Roman"/>
                          <a:cs typeface="Times New Roman"/>
                        </a:rPr>
                        <a:t>Min.</a:t>
                      </a:r>
                    </a:p>
                    <a:p>
                      <a:pPr marL="0" marR="0">
                        <a:lnSpc>
                          <a:spcPct val="115000"/>
                        </a:lnSpc>
                        <a:spcBef>
                          <a:spcPts val="0"/>
                        </a:spcBef>
                        <a:spcAft>
                          <a:spcPts val="0"/>
                        </a:spcAft>
                      </a:pPr>
                      <a:r>
                        <a:rPr kumimoji="0" lang="en-US" sz="2800" kern="1200" dirty="0" smtClean="0">
                          <a:solidFill>
                            <a:srgbClr val="000000"/>
                          </a:solidFill>
                          <a:latin typeface="+mn-lt"/>
                          <a:ea typeface="Times New Roman"/>
                          <a:cs typeface="Times New Roman"/>
                        </a:rPr>
                        <a:t>Column</a:t>
                      </a:r>
                      <a:endParaRPr kumimoji="0" lang="en-US" sz="2800" kern="12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099409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757053697"/>
              </p:ext>
            </p:extLst>
          </p:nvPr>
        </p:nvGraphicFramePr>
        <p:xfrm>
          <a:off x="1" y="1604772"/>
          <a:ext cx="9144000" cy="4491228"/>
        </p:xfrm>
        <a:graphic>
          <a:graphicData uri="http://schemas.openxmlformats.org/drawingml/2006/table">
            <a:tbl>
              <a:tblPr>
                <a:tableStyleId>{5940675A-B579-460E-94D1-54222C63F5DA}</a:tableStyleId>
              </a:tblPr>
              <a:tblGrid>
                <a:gridCol w="1295399"/>
                <a:gridCol w="1316588"/>
                <a:gridCol w="1305994"/>
                <a:gridCol w="1305994"/>
                <a:gridCol w="1306675"/>
                <a:gridCol w="1306675"/>
                <a:gridCol w="1306675"/>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t>J</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kumimoji="0" lang="en-US" sz="1400" kern="1200" dirty="0" smtClean="0"/>
                        <a:t>5</a:t>
                      </a:r>
                      <a:endParaRPr kumimoji="0" lang="en-US" sz="1400" kern="12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J</a:t>
                      </a:r>
                      <a:r>
                        <a:rPr kumimoji="0" lang="en-US" sz="1400" kern="1200" dirty="0" smtClean="0"/>
                        <a:t>6</a:t>
                      </a:r>
                      <a:endParaRPr kumimoji="0" lang="en-US" sz="1400" kern="1200" dirty="0">
                        <a:solidFill>
                          <a:srgbClr val="000000"/>
                        </a:solidFill>
                        <a:latin typeface="Cambria"/>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2</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1</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3</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rgbClr val="000000"/>
                        </a:solidFill>
                        <a:latin typeface="+mj-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1</a:t>
                      </a: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2</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5</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6</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9</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12</a:t>
                      </a: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9</a:t>
                      </a:r>
                      <a:endParaRPr lang="en-US" sz="2800" dirty="0">
                        <a:solidFill>
                          <a:srgbClr val="000000"/>
                        </a:solidFill>
                        <a:latin typeface="+mj-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3</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8</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7</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6</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14</a:t>
                      </a: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12</a:t>
                      </a:r>
                      <a:endParaRPr lang="en-US" sz="2800" dirty="0">
                        <a:solidFill>
                          <a:srgbClr val="000000"/>
                        </a:solidFill>
                        <a:latin typeface="+mj-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15</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12</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9</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17</a:t>
                      </a:r>
                      <a:endParaRPr lang="en-US" sz="2800" dirty="0">
                        <a:solidFill>
                          <a:srgbClr val="000000"/>
                        </a:solidFill>
                        <a:latin typeface="+mj-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12</a:t>
                      </a: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5</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0</a:t>
                      </a:r>
                      <a:endParaRPr lang="en-US" sz="2800" dirty="0" smtClean="0">
                        <a:solidFill>
                          <a:schemeClr val="tx1"/>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6</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0</a:t>
                      </a:r>
                      <a:endParaRPr lang="en-US" sz="2800" dirty="0">
                        <a:solidFill>
                          <a:schemeClr val="tx1"/>
                        </a:solidFill>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0</a:t>
                      </a:r>
                      <a:endParaRPr lang="en-US" sz="2800" dirty="0" smtClean="0">
                        <a:solidFill>
                          <a:schemeClr val="tx1"/>
                        </a:solidFill>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22748797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856881688"/>
              </p:ext>
            </p:extLst>
          </p:nvPr>
        </p:nvGraphicFramePr>
        <p:xfrm>
          <a:off x="1" y="1604772"/>
          <a:ext cx="9144000" cy="4491228"/>
        </p:xfrm>
        <a:graphic>
          <a:graphicData uri="http://schemas.openxmlformats.org/drawingml/2006/table">
            <a:tbl>
              <a:tblPr>
                <a:tableStyleId>{5940675A-B579-460E-94D1-54222C63F5DA}</a:tableStyleId>
              </a:tblPr>
              <a:tblGrid>
                <a:gridCol w="1295399"/>
                <a:gridCol w="1316588"/>
                <a:gridCol w="1305994"/>
                <a:gridCol w="1305994"/>
                <a:gridCol w="1306675"/>
                <a:gridCol w="1306675"/>
                <a:gridCol w="1306675"/>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t>J</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kumimoji="0" lang="en-US" sz="1400" kern="1200" dirty="0" smtClean="0"/>
                        <a:t>5</a:t>
                      </a:r>
                      <a:endParaRPr kumimoji="0" lang="en-US" sz="1400" kern="12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J</a:t>
                      </a:r>
                      <a:r>
                        <a:rPr kumimoji="0" lang="en-US" sz="1400" kern="1200" dirty="0" smtClean="0"/>
                        <a:t>6</a:t>
                      </a:r>
                      <a:endParaRPr kumimoji="0" lang="en-US" sz="1400" kern="1200" dirty="0">
                        <a:solidFill>
                          <a:srgbClr val="000000"/>
                        </a:solidFill>
                        <a:latin typeface="Cambria"/>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2</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3</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5</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2800" dirty="0" smtClean="0">
                        <a:solidFill>
                          <a:schemeClr val="tx1"/>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6</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2800" dirty="0" smtClean="0">
                        <a:solidFill>
                          <a:schemeClr val="tx1"/>
                        </a:solidFill>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1147895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264222952"/>
              </p:ext>
            </p:extLst>
          </p:nvPr>
        </p:nvGraphicFramePr>
        <p:xfrm>
          <a:off x="1" y="1604772"/>
          <a:ext cx="9144000" cy="4491228"/>
        </p:xfrm>
        <a:graphic>
          <a:graphicData uri="http://schemas.openxmlformats.org/drawingml/2006/table">
            <a:tbl>
              <a:tblPr>
                <a:tableStyleId>{5940675A-B579-460E-94D1-54222C63F5DA}</a:tableStyleId>
              </a:tblPr>
              <a:tblGrid>
                <a:gridCol w="1295399"/>
                <a:gridCol w="1316588"/>
                <a:gridCol w="1305994"/>
                <a:gridCol w="1305994"/>
                <a:gridCol w="1306675"/>
                <a:gridCol w="1306675"/>
                <a:gridCol w="1306675"/>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2</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a:t>J</a:t>
                      </a:r>
                      <a:r>
                        <a:rPr lang="en-US" sz="1400"/>
                        <a:t>3</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a:t>J</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t>J</a:t>
                      </a:r>
                      <a:r>
                        <a:rPr kumimoji="0" lang="en-US" sz="1400" kern="1200" dirty="0" smtClean="0"/>
                        <a:t>5</a:t>
                      </a:r>
                      <a:endParaRPr kumimoji="0" lang="en-US" sz="1400" kern="1200" dirty="0">
                        <a:solidFill>
                          <a:srgbClr val="000000"/>
                        </a:solidFill>
                        <a:latin typeface="Cambria"/>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2800" dirty="0" smtClean="0"/>
                        <a:t>J</a:t>
                      </a:r>
                      <a:r>
                        <a:rPr kumimoji="0" lang="en-US" sz="1400" kern="1200" dirty="0" smtClean="0"/>
                        <a:t>6</a:t>
                      </a:r>
                      <a:endParaRPr kumimoji="0" lang="en-US" sz="1400" kern="1200" dirty="0">
                        <a:solidFill>
                          <a:srgbClr val="000000"/>
                        </a:solidFill>
                        <a:latin typeface="Cambria"/>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a:t>M</a:t>
                      </a:r>
                      <a:r>
                        <a:rPr lang="en-US" sz="1400"/>
                        <a:t>1</a:t>
                      </a:r>
                      <a:endParaRPr lang="en-US" sz="110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2</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3</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a:t>M</a:t>
                      </a:r>
                      <a:r>
                        <a:rPr lang="en-US" sz="1400" dirty="0"/>
                        <a:t>4</a:t>
                      </a: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100" dirty="0">
                        <a:solidFill>
                          <a:srgbClr val="000000"/>
                        </a:solidFill>
                        <a:latin typeface="Calibri"/>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rgbClr val="000000"/>
                        </a:solidFill>
                        <a:latin typeface="+mj-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1100" dirty="0" smtClean="0">
                        <a:solidFill>
                          <a:srgbClr val="000000"/>
                        </a:solidFill>
                        <a:latin typeface="Calibri"/>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5</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2800" dirty="0" smtClean="0">
                        <a:solidFill>
                          <a:schemeClr val="tx1"/>
                        </a:solidFill>
                        <a:latin typeface="+mn-lt"/>
                        <a:ea typeface="Times New Roman"/>
                        <a:cs typeface="Times New Roman"/>
                      </a:endParaRPr>
                    </a:p>
                  </a:txBody>
                  <a:tcPr marL="68580" marR="68580" marT="0" marB="0"/>
                </a:tc>
              </a:tr>
              <a:tr h="641604">
                <a:tc>
                  <a:txBody>
                    <a:bodyPr/>
                    <a:lstStyle/>
                    <a:p>
                      <a:pPr marL="0" marR="0">
                        <a:lnSpc>
                          <a:spcPct val="115000"/>
                        </a:lnSpc>
                        <a:spcBef>
                          <a:spcPts val="0"/>
                        </a:spcBef>
                        <a:spcAft>
                          <a:spcPts val="0"/>
                        </a:spcAft>
                      </a:pPr>
                      <a:r>
                        <a:rPr lang="en-US" sz="2800" dirty="0" smtClean="0"/>
                        <a:t>M</a:t>
                      </a:r>
                      <a:r>
                        <a:rPr kumimoji="0" lang="en-US" sz="1400" kern="1200" dirty="0" smtClean="0"/>
                        <a:t>6</a:t>
                      </a:r>
                      <a:endParaRPr kumimoji="0" lang="en-US" sz="1400" kern="1200" dirty="0">
                        <a:solidFill>
                          <a:srgbClr val="000000"/>
                        </a:solidFill>
                        <a:latin typeface="Georgia"/>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2800" dirty="0">
                        <a:solidFill>
                          <a:schemeClr val="tx1"/>
                        </a:solidFill>
                        <a:latin typeface="+mn-lt"/>
                        <a:ea typeface="Times New Roman"/>
                        <a:cs typeface="Times New Roman"/>
                      </a:endParaRPr>
                    </a:p>
                  </a:txBody>
                  <a:tcPr marL="68580" marR="68580"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US" sz="2800" dirty="0" smtClean="0">
                        <a:solidFill>
                          <a:schemeClr val="tx1"/>
                        </a:solidFill>
                        <a:latin typeface="+mn-lt"/>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xmlns="" val="1587571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Original Tableau</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163800875"/>
              </p:ext>
            </p:extLst>
          </p:nvPr>
        </p:nvGraphicFramePr>
        <p:xfrm>
          <a:off x="304802" y="1447800"/>
          <a:ext cx="8534397" cy="4491228"/>
        </p:xfrm>
        <a:graphic>
          <a:graphicData uri="http://schemas.openxmlformats.org/drawingml/2006/table">
            <a:tbl>
              <a:tblPr/>
              <a:tblGrid>
                <a:gridCol w="1218927"/>
                <a:gridCol w="1218927"/>
                <a:gridCol w="1218927"/>
                <a:gridCol w="1218927"/>
                <a:gridCol w="1219563"/>
                <a:gridCol w="1219563"/>
                <a:gridCol w="1219563"/>
              </a:tblGrid>
              <a:tr h="641604">
                <a:tc>
                  <a:txBody>
                    <a:bodyPr/>
                    <a:lstStyle/>
                    <a:p>
                      <a:pPr marL="0" marR="0">
                        <a:lnSpc>
                          <a:spcPct val="115000"/>
                        </a:lnSpc>
                        <a:spcBef>
                          <a:spcPts val="0"/>
                        </a:spcBef>
                        <a:spcAft>
                          <a:spcPts val="0"/>
                        </a:spcAft>
                      </a:pPr>
                      <a:endParaRPr lang="en-US" sz="2800" dirty="0">
                        <a:solidFill>
                          <a:schemeClr val="tx1"/>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J</a:t>
                      </a:r>
                      <a:r>
                        <a:rPr lang="en-US" sz="1400">
                          <a:solidFill>
                            <a:schemeClr val="tx1"/>
                          </a:solidFill>
                          <a:latin typeface="Cambria"/>
                          <a:ea typeface="Times New Roman"/>
                          <a:cs typeface="Times New Roman"/>
                        </a:rPr>
                        <a:t>1</a:t>
                      </a:r>
                      <a:endParaRPr lang="en-US" sz="1100">
                        <a:solidFill>
                          <a:schemeClr val="tx1"/>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J</a:t>
                      </a:r>
                      <a:r>
                        <a:rPr lang="en-US" sz="1400">
                          <a:solidFill>
                            <a:schemeClr val="tx1"/>
                          </a:solidFill>
                          <a:latin typeface="Cambria"/>
                          <a:ea typeface="Times New Roman"/>
                          <a:cs typeface="Times New Roman"/>
                        </a:rPr>
                        <a:t>2</a:t>
                      </a:r>
                      <a:endParaRPr lang="en-US" sz="1100">
                        <a:solidFill>
                          <a:schemeClr val="tx1"/>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J</a:t>
                      </a:r>
                      <a:r>
                        <a:rPr lang="en-US" sz="1400">
                          <a:solidFill>
                            <a:schemeClr val="tx1"/>
                          </a:solidFill>
                          <a:latin typeface="Cambria"/>
                          <a:ea typeface="Times New Roman"/>
                          <a:cs typeface="Times New Roman"/>
                        </a:rPr>
                        <a:t>3</a:t>
                      </a:r>
                      <a:endParaRPr lang="en-US" sz="1100">
                        <a:solidFill>
                          <a:schemeClr val="tx1"/>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chemeClr val="tx1"/>
                          </a:solidFill>
                          <a:latin typeface="Georgia"/>
                          <a:ea typeface="Times New Roman"/>
                          <a:cs typeface="Times New Roman"/>
                        </a:rPr>
                        <a:t>J</a:t>
                      </a:r>
                      <a:r>
                        <a:rPr lang="en-US" sz="1400" dirty="0">
                          <a:solidFill>
                            <a:schemeClr val="tx1"/>
                          </a:solidFill>
                          <a:latin typeface="Cambria"/>
                          <a:ea typeface="Times New Roman"/>
                          <a:cs typeface="Times New Roman"/>
                        </a:rPr>
                        <a:t>4</a:t>
                      </a:r>
                      <a:endParaRPr lang="en-US" sz="1100" dirty="0">
                        <a:solidFill>
                          <a:schemeClr val="tx1"/>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j-lt"/>
                          <a:ea typeface="Times New Roman"/>
                          <a:cs typeface="Times New Roman"/>
                        </a:rPr>
                        <a:t>J</a:t>
                      </a:r>
                      <a:r>
                        <a:rPr kumimoji="0" lang="en-US" sz="1400" kern="1200" dirty="0" smtClean="0">
                          <a:solidFill>
                            <a:schemeClr val="tx1"/>
                          </a:solidFill>
                          <a:latin typeface="Cambria"/>
                          <a:ea typeface="Times New Roman"/>
                          <a:cs typeface="Times New Roman"/>
                        </a:rPr>
                        <a:t>5</a:t>
                      </a:r>
                      <a:endParaRPr kumimoji="0" lang="en-US" sz="1400" kern="1200" dirty="0">
                        <a:solidFill>
                          <a:schemeClr val="tx1"/>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smtClean="0">
                          <a:solidFill>
                            <a:schemeClr val="tx1"/>
                          </a:solidFill>
                          <a:latin typeface="+mj-lt"/>
                          <a:ea typeface="Times New Roman"/>
                          <a:cs typeface="Times New Roman"/>
                        </a:rPr>
                        <a:t>J</a:t>
                      </a:r>
                      <a:r>
                        <a:rPr kumimoji="0" lang="en-US" sz="1400" kern="1200" dirty="0" smtClean="0">
                          <a:solidFill>
                            <a:schemeClr val="tx1"/>
                          </a:solidFill>
                          <a:latin typeface="Cambria"/>
                          <a:ea typeface="Times New Roman"/>
                          <a:cs typeface="Times New Roman"/>
                        </a:rPr>
                        <a:t>6</a:t>
                      </a:r>
                      <a:endParaRPr kumimoji="0" lang="en-US" sz="1400" kern="1200" dirty="0">
                        <a:solidFill>
                          <a:schemeClr val="tx1"/>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M</a:t>
                      </a:r>
                      <a:r>
                        <a:rPr lang="en-US" sz="1400">
                          <a:solidFill>
                            <a:schemeClr val="tx1"/>
                          </a:solidFill>
                          <a:latin typeface="Georgia"/>
                          <a:ea typeface="Times New Roman"/>
                          <a:cs typeface="Times New Roman"/>
                        </a:rPr>
                        <a:t>1</a:t>
                      </a:r>
                      <a:endParaRPr lang="en-US" sz="1100">
                        <a:solidFill>
                          <a:schemeClr val="tx1"/>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2</a:t>
                      </a:r>
                      <a:endParaRPr lang="en-US" sz="1100">
                        <a:solidFill>
                          <a:schemeClr val="tx1"/>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chemeClr val="tx1"/>
                          </a:solidFill>
                          <a:latin typeface="Georgia"/>
                          <a:ea typeface="Times New Roman"/>
                          <a:cs typeface="Times New Roman"/>
                        </a:rPr>
                        <a:t>4</a:t>
                      </a:r>
                      <a:endParaRPr lang="en-US" sz="1100" dirty="0">
                        <a:solidFill>
                          <a:schemeClr val="tx1"/>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chemeClr val="tx1"/>
                          </a:solidFill>
                          <a:latin typeface="Georgia"/>
                          <a:ea typeface="Times New Roman"/>
                          <a:cs typeface="Times New Roman"/>
                        </a:rPr>
                        <a:t>3</a:t>
                      </a:r>
                      <a:endParaRPr lang="en-US" sz="1100" dirty="0">
                        <a:solidFill>
                          <a:schemeClr val="tx1"/>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chemeClr val="tx1"/>
                          </a:solidFill>
                          <a:latin typeface="Georgia"/>
                          <a:ea typeface="Times New Roman"/>
                          <a:cs typeface="Times New Roman"/>
                        </a:rPr>
                        <a:t>5</a:t>
                      </a:r>
                      <a:endParaRPr lang="en-US" sz="1100" dirty="0">
                        <a:solidFill>
                          <a:schemeClr val="tx1"/>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chemeClr val="tx1"/>
                          </a:solidFill>
                          <a:latin typeface="+mj-lt"/>
                          <a:ea typeface="Times New Roman"/>
                          <a:cs typeface="Times New Roman"/>
                        </a:rPr>
                        <a:t>2</a:t>
                      </a:r>
                      <a:r>
                        <a:rPr lang="en-US" sz="2800" dirty="0" smtClean="0">
                          <a:solidFill>
                            <a:srgbClr val="FF0000"/>
                          </a:solidFill>
                          <a:latin typeface="+mj-lt"/>
                          <a:ea typeface="Times New Roman"/>
                          <a:cs typeface="Times New Roman"/>
                        </a:rPr>
                        <a:t>*</a:t>
                      </a:r>
                      <a:endParaRPr lang="en-US" sz="2800" dirty="0">
                        <a:solidFill>
                          <a:schemeClr val="tx1"/>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3</a:t>
                      </a:r>
                      <a:endParaRPr lang="en-US" sz="1100" dirty="0" smtClean="0">
                        <a:solidFill>
                          <a:schemeClr val="tx1"/>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M</a:t>
                      </a:r>
                      <a:r>
                        <a:rPr lang="en-US" sz="1400">
                          <a:solidFill>
                            <a:schemeClr val="tx1"/>
                          </a:solidFill>
                          <a:latin typeface="Georgia"/>
                          <a:ea typeface="Times New Roman"/>
                          <a:cs typeface="Times New Roman"/>
                        </a:rPr>
                        <a:t>2</a:t>
                      </a:r>
                      <a:endParaRPr lang="en-US" sz="1100">
                        <a:solidFill>
                          <a:schemeClr val="tx1"/>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3</a:t>
                      </a:r>
                      <a:endParaRPr lang="en-US" sz="1100">
                        <a:solidFill>
                          <a:schemeClr val="tx1"/>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Georgia"/>
                          <a:ea typeface="Times New Roman"/>
                          <a:cs typeface="Times New Roman"/>
                        </a:rPr>
                        <a:t>8</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11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chemeClr val="tx1"/>
                          </a:solidFill>
                          <a:latin typeface="Georgia"/>
                          <a:ea typeface="Times New Roman"/>
                          <a:cs typeface="Times New Roman"/>
                        </a:rPr>
                        <a:t>9</a:t>
                      </a:r>
                      <a:endParaRPr lang="en-US" sz="1100" dirty="0">
                        <a:solidFill>
                          <a:schemeClr val="tx1"/>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chemeClr val="tx1"/>
                          </a:solidFill>
                          <a:latin typeface="Georgia"/>
                          <a:ea typeface="Times New Roman"/>
                          <a:cs typeface="Times New Roman"/>
                        </a:rPr>
                        <a:t>12</a:t>
                      </a:r>
                      <a:endParaRPr lang="en-US" sz="1100" dirty="0">
                        <a:solidFill>
                          <a:schemeClr val="tx1"/>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15</a:t>
                      </a:r>
                      <a:endParaRPr lang="en-US" sz="1100" dirty="0" smtClean="0">
                        <a:solidFill>
                          <a:schemeClr val="tx1"/>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chemeClr val="tx1"/>
                          </a:solidFill>
                          <a:latin typeface="+mj-lt"/>
                          <a:ea typeface="Times New Roman"/>
                          <a:cs typeface="Times New Roman"/>
                        </a:rPr>
                        <a:t>12</a:t>
                      </a:r>
                      <a:endParaRPr lang="en-US" sz="2800" dirty="0">
                        <a:solidFill>
                          <a:schemeClr val="tx1"/>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M</a:t>
                      </a:r>
                      <a:r>
                        <a:rPr lang="en-US" sz="1400">
                          <a:solidFill>
                            <a:schemeClr val="tx1"/>
                          </a:solidFill>
                          <a:latin typeface="Georgia"/>
                          <a:ea typeface="Times New Roman"/>
                          <a:cs typeface="Times New Roman"/>
                        </a:rPr>
                        <a:t>3</a:t>
                      </a:r>
                      <a:endParaRPr lang="en-US" sz="1100">
                        <a:solidFill>
                          <a:schemeClr val="tx1"/>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chemeClr val="tx1"/>
                          </a:solidFill>
                          <a:latin typeface="Georgia"/>
                          <a:ea typeface="Times New Roman"/>
                          <a:cs typeface="Times New Roman"/>
                        </a:rPr>
                        <a:t>4</a:t>
                      </a:r>
                      <a:endParaRPr lang="en-US" sz="1100">
                        <a:solidFill>
                          <a:schemeClr val="tx1"/>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chemeClr val="tx1"/>
                          </a:solidFill>
                          <a:latin typeface="Georgia"/>
                          <a:ea typeface="Times New Roman"/>
                          <a:cs typeface="Times New Roman"/>
                        </a:rPr>
                        <a:t>12</a:t>
                      </a:r>
                      <a:endParaRPr lang="en-US" sz="1100" dirty="0">
                        <a:solidFill>
                          <a:schemeClr val="tx1"/>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chemeClr val="tx1"/>
                          </a:solidFill>
                          <a:latin typeface="Georgia"/>
                          <a:ea typeface="Times New Roman"/>
                          <a:cs typeface="Times New Roman"/>
                        </a:rPr>
                        <a:t>11</a:t>
                      </a:r>
                      <a:endParaRPr lang="en-US" sz="1100" dirty="0">
                        <a:solidFill>
                          <a:schemeClr val="tx1"/>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Georgia"/>
                          <a:ea typeface="Times New Roman"/>
                          <a:cs typeface="Times New Roman"/>
                        </a:rPr>
                        <a:t>10</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1100" dirty="0">
                        <a:solidFill>
                          <a:schemeClr val="tx1"/>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18</a:t>
                      </a:r>
                      <a:endParaRPr lang="en-US" sz="1100" dirty="0" smtClean="0">
                        <a:solidFill>
                          <a:schemeClr val="tx1"/>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chemeClr val="tx1"/>
                          </a:solidFill>
                          <a:latin typeface="+mj-lt"/>
                          <a:ea typeface="Times New Roman"/>
                          <a:cs typeface="Times New Roman"/>
                        </a:rPr>
                        <a:t>16</a:t>
                      </a:r>
                      <a:endParaRPr lang="en-US" sz="2800" dirty="0">
                        <a:solidFill>
                          <a:schemeClr val="tx1"/>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chemeClr val="tx1"/>
                          </a:solidFill>
                          <a:latin typeface="Georgia"/>
                          <a:ea typeface="Times New Roman"/>
                          <a:cs typeface="Times New Roman"/>
                        </a:rPr>
                        <a:t>M</a:t>
                      </a:r>
                      <a:r>
                        <a:rPr lang="en-US" sz="1400" dirty="0">
                          <a:solidFill>
                            <a:schemeClr val="tx1"/>
                          </a:solidFill>
                          <a:latin typeface="Georgia"/>
                          <a:ea typeface="Times New Roman"/>
                          <a:cs typeface="Times New Roman"/>
                        </a:rPr>
                        <a:t>4</a:t>
                      </a:r>
                      <a:endParaRPr lang="en-US" sz="1100" dirty="0">
                        <a:solidFill>
                          <a:schemeClr val="tx1"/>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Georgia"/>
                          <a:ea typeface="Times New Roman"/>
                          <a:cs typeface="Times New Roman"/>
                        </a:rPr>
                        <a:t>3</a:t>
                      </a:r>
                      <a:r>
                        <a:rPr kumimoji="0" lang="en-US" sz="2800" b="0" i="0" u="none" strike="noStrike" kern="1200" cap="none" spc="0" normalizeH="0" baseline="0" noProof="0" dirty="0" smtClean="0">
                          <a:ln>
                            <a:noFill/>
                          </a:ln>
                          <a:solidFill>
                            <a:srgbClr val="FF0000"/>
                          </a:solidFill>
                          <a:effectLst/>
                          <a:uLnTx/>
                          <a:uFillTx/>
                          <a:latin typeface="+mn-lt"/>
                          <a:ea typeface="Times New Roman"/>
                          <a:cs typeface="Times New Roman"/>
                        </a:rPr>
                        <a:t>*</a:t>
                      </a:r>
                      <a:endParaRPr lang="en-US" sz="1100" dirty="0">
                        <a:solidFill>
                          <a:schemeClr val="tx1"/>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chemeClr val="tx1"/>
                          </a:solidFill>
                          <a:latin typeface="Georgia"/>
                          <a:ea typeface="Times New Roman"/>
                          <a:cs typeface="Times New Roman"/>
                        </a:rPr>
                        <a:t>18</a:t>
                      </a:r>
                      <a:endParaRPr lang="en-US" sz="1100" dirty="0">
                        <a:solidFill>
                          <a:schemeClr val="tx1"/>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chemeClr val="tx1"/>
                          </a:solidFill>
                          <a:latin typeface="Georgia"/>
                          <a:ea typeface="Times New Roman"/>
                          <a:cs typeface="Times New Roman"/>
                        </a:rPr>
                        <a:t>15</a:t>
                      </a:r>
                      <a:endParaRPr lang="en-US" sz="1100" dirty="0">
                        <a:solidFill>
                          <a:schemeClr val="tx1"/>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chemeClr val="tx1"/>
                          </a:solidFill>
                          <a:latin typeface="Georgia"/>
                          <a:ea typeface="Times New Roman"/>
                          <a:cs typeface="Times New Roman"/>
                        </a:rPr>
                        <a:t>12</a:t>
                      </a:r>
                      <a:endParaRPr lang="en-US" sz="1100" dirty="0">
                        <a:solidFill>
                          <a:schemeClr val="tx1"/>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chemeClr val="tx1"/>
                          </a:solidFill>
                          <a:latin typeface="+mj-lt"/>
                          <a:ea typeface="Times New Roman"/>
                          <a:cs typeface="Times New Roman"/>
                        </a:rPr>
                        <a:t>2</a:t>
                      </a:r>
                      <a:r>
                        <a:rPr lang="en-US" sz="2800" dirty="0" smtClean="0">
                          <a:solidFill>
                            <a:schemeClr val="tx1"/>
                          </a:solidFill>
                          <a:latin typeface="+mn-lt"/>
                          <a:ea typeface="Times New Roman"/>
                          <a:cs typeface="Times New Roman"/>
                        </a:rPr>
                        <a:t>0</a:t>
                      </a:r>
                      <a:endParaRPr lang="en-US" sz="2800" dirty="0">
                        <a:solidFill>
                          <a:schemeClr val="tx1"/>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15</a:t>
                      </a:r>
                      <a:endParaRPr lang="en-US" sz="1100" dirty="0" smtClean="0">
                        <a:solidFill>
                          <a:schemeClr val="tx1"/>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M</a:t>
                      </a:r>
                      <a:r>
                        <a:rPr kumimoji="0" lang="en-US" sz="1400" kern="1200" dirty="0" smtClean="0">
                          <a:solidFill>
                            <a:schemeClr val="tx1"/>
                          </a:solidFill>
                          <a:latin typeface="Georgia"/>
                          <a:ea typeface="Times New Roman"/>
                          <a:cs typeface="Times New Roman"/>
                        </a:rPr>
                        <a:t>5</a:t>
                      </a:r>
                      <a:endParaRPr kumimoji="0" lang="en-US" sz="1400" kern="1200" dirty="0">
                        <a:solidFill>
                          <a:schemeClr val="tx1"/>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r>
                        <a:rPr kumimoji="0" lang="en-US" sz="2800" kern="1200" dirty="0" smtClean="0">
                          <a:solidFill>
                            <a:srgbClr val="FF0000"/>
                          </a:solidFill>
                          <a:latin typeface="+mn-lt"/>
                          <a:ea typeface="Times New Roman"/>
                          <a:cs typeface="Times New Roman"/>
                        </a:rPr>
                        <a:t>*</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0</a:t>
                      </a: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r>
              <a:tr h="641604">
                <a:tc>
                  <a:txBody>
                    <a:bodyPr/>
                    <a:lstStyle/>
                    <a:p>
                      <a:pPr marL="0" marR="0">
                        <a:lnSpc>
                          <a:spcPct val="115000"/>
                        </a:lnSpc>
                        <a:spcBef>
                          <a:spcPts val="0"/>
                        </a:spcBef>
                        <a:spcAft>
                          <a:spcPts val="0"/>
                        </a:spcAft>
                      </a:pPr>
                      <a:r>
                        <a:rPr lang="en-US" sz="2800" dirty="0" smtClean="0">
                          <a:solidFill>
                            <a:schemeClr val="tx1"/>
                          </a:solidFill>
                          <a:latin typeface="+mn-lt"/>
                          <a:ea typeface="Times New Roman"/>
                          <a:cs typeface="Times New Roman"/>
                        </a:rPr>
                        <a:t>M</a:t>
                      </a:r>
                      <a:r>
                        <a:rPr kumimoji="0" lang="en-US" sz="1400" kern="1200" dirty="0" smtClean="0">
                          <a:solidFill>
                            <a:schemeClr val="tx1"/>
                          </a:solidFill>
                          <a:latin typeface="Georgia"/>
                          <a:ea typeface="Times New Roman"/>
                          <a:cs typeface="Times New Roman"/>
                        </a:rPr>
                        <a:t>6</a:t>
                      </a:r>
                      <a:endParaRPr kumimoji="0" lang="en-US" sz="1400" kern="1200" dirty="0">
                        <a:solidFill>
                          <a:schemeClr val="tx1"/>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chemeClr val="tx1"/>
                          </a:solidFill>
                          <a:latin typeface="+mn-lt"/>
                          <a:ea typeface="Times New Roman"/>
                          <a:cs typeface="Times New Roman"/>
                        </a:rPr>
                        <a:t>0</a:t>
                      </a:r>
                      <a:endParaRPr lang="en-US" sz="2800" dirty="0">
                        <a:solidFill>
                          <a:schemeClr val="tx1"/>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chemeClr val="tx1"/>
                          </a:solidFill>
                          <a:latin typeface="+mn-lt"/>
                          <a:ea typeface="Times New Roman"/>
                          <a:cs typeface="Times New Roman"/>
                        </a:rPr>
                        <a:t>0</a:t>
                      </a:r>
                      <a:r>
                        <a:rPr kumimoji="0" lang="en-US" sz="2800" kern="1200" dirty="0" smtClean="0">
                          <a:solidFill>
                            <a:srgbClr val="FF0000"/>
                          </a:solidFill>
                          <a:latin typeface="+mn-lt"/>
                          <a:ea typeface="Times New Roman"/>
                          <a:cs typeface="Times New Roman"/>
                        </a:rPr>
                        <a:t>*</a:t>
                      </a:r>
                      <a:endParaRPr lang="en-US" sz="2800" dirty="0" smtClean="0">
                        <a:solidFill>
                          <a:schemeClr val="tx1"/>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9637196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Distribution</a:t>
            </a:r>
            <a:endParaRPr lang="en-US" dirty="0"/>
          </a:p>
        </p:txBody>
      </p:sp>
      <p:sp>
        <p:nvSpPr>
          <p:cNvPr id="3" name="Content Placeholder 2"/>
          <p:cNvSpPr>
            <a:spLocks noGrp="1"/>
          </p:cNvSpPr>
          <p:nvPr>
            <p:ph sz="quarter" idx="1"/>
          </p:nvPr>
        </p:nvSpPr>
        <p:spPr/>
        <p:txBody>
          <a:bodyPr>
            <a:normAutofit/>
          </a:bodyPr>
          <a:lstStyle/>
          <a:p>
            <a:r>
              <a:rPr lang="en-US" sz="2800" dirty="0" smtClean="0"/>
              <a:t>M1	</a:t>
            </a:r>
            <a:r>
              <a:rPr lang="en-US" sz="2800" dirty="0" smtClean="0">
                <a:sym typeface="Wingdings" pitchFamily="2" charset="2"/>
              </a:rPr>
              <a:t>-------	J5=2</a:t>
            </a:r>
          </a:p>
          <a:p>
            <a:r>
              <a:rPr lang="en-US" sz="2800" dirty="0" smtClean="0">
                <a:sym typeface="Wingdings" pitchFamily="2" charset="2"/>
              </a:rPr>
              <a:t>M2 	-------	J2=8</a:t>
            </a:r>
          </a:p>
          <a:p>
            <a:r>
              <a:rPr lang="en-US" sz="2800" dirty="0" smtClean="0"/>
              <a:t>M3	</a:t>
            </a:r>
            <a:r>
              <a:rPr lang="en-US" sz="2800" dirty="0" smtClean="0">
                <a:sym typeface="Wingdings" pitchFamily="2" charset="2"/>
              </a:rPr>
              <a:t> -------	J4=10</a:t>
            </a:r>
          </a:p>
          <a:p>
            <a:r>
              <a:rPr lang="en-US" sz="2800" dirty="0" smtClean="0">
                <a:sym typeface="Wingdings" pitchFamily="2" charset="2"/>
              </a:rPr>
              <a:t>M4 -------	J1=3</a:t>
            </a:r>
          </a:p>
          <a:p>
            <a:r>
              <a:rPr lang="en-US" sz="2800" dirty="0" smtClean="0">
                <a:solidFill>
                  <a:srgbClr val="FF0000"/>
                </a:solidFill>
                <a:sym typeface="Wingdings" pitchFamily="2" charset="2"/>
              </a:rPr>
              <a:t>M5 -------	J3=0</a:t>
            </a:r>
          </a:p>
          <a:p>
            <a:r>
              <a:rPr lang="en-US" sz="2800" dirty="0" smtClean="0">
                <a:solidFill>
                  <a:srgbClr val="FF0000"/>
                </a:solidFill>
                <a:sym typeface="Wingdings" pitchFamily="2" charset="2"/>
              </a:rPr>
              <a:t>M6 -------	J6=0</a:t>
            </a:r>
          </a:p>
          <a:p>
            <a:pPr>
              <a:buNone/>
            </a:pPr>
            <a:r>
              <a:rPr lang="en-US" sz="2800" dirty="0" smtClean="0">
                <a:sym typeface="Wingdings" pitchFamily="2" charset="2"/>
              </a:rPr>
              <a:t>TOTAL		   =2</a:t>
            </a:r>
            <a:r>
              <a:rPr lang="en-US" sz="2800" b="1" dirty="0" smtClean="0">
                <a:sym typeface="Wingdings" pitchFamily="2" charset="2"/>
              </a:rPr>
              <a:t>3</a:t>
            </a:r>
            <a:endParaRPr lang="en-US" sz="2800" b="1" dirty="0"/>
          </a:p>
        </p:txBody>
      </p:sp>
    </p:spTree>
    <p:extLst>
      <p:ext uri="{BB962C8B-B14F-4D97-AF65-F5344CB8AC3E}">
        <p14:creationId xmlns:p14="http://schemas.microsoft.com/office/powerpoint/2010/main" xmlns="" val="17890961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667000"/>
            <a:ext cx="4107215" cy="923330"/>
          </a:xfrm>
          <a:prstGeom prst="rect">
            <a:avLst/>
          </a:prstGeom>
          <a:noFill/>
        </p:spPr>
        <p:txBody>
          <a:bodyPr wrap="none" lIns="91440" tIns="45720" rIns="91440" bIns="45720">
            <a:spAutoFit/>
          </a:bodyPr>
          <a:lstStyle/>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Thank You</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Unbalanced Assignment Problem</a:t>
            </a:r>
            <a:endParaRPr lang="en-US" dirty="0"/>
          </a:p>
        </p:txBody>
      </p:sp>
      <p:sp>
        <p:nvSpPr>
          <p:cNvPr id="3" name="Content Placeholder 2"/>
          <p:cNvSpPr>
            <a:spLocks noGrp="1"/>
          </p:cNvSpPr>
          <p:nvPr>
            <p:ph idx="1"/>
          </p:nvPr>
        </p:nvSpPr>
        <p:spPr/>
        <p:txBody>
          <a:bodyPr>
            <a:normAutofit/>
          </a:bodyPr>
          <a:lstStyle/>
          <a:p>
            <a:pPr algn="just">
              <a:buNone/>
            </a:pPr>
            <a:r>
              <a:rPr lang="en-US" sz="2800" b="1" dirty="0" smtClean="0">
                <a:latin typeface="Adobe Fan Heiti Std B" pitchFamily="34" charset="-128"/>
                <a:ea typeface="Adobe Fan Heiti Std B" pitchFamily="34" charset="-128"/>
              </a:rPr>
              <a:t>Case 1</a:t>
            </a:r>
          </a:p>
          <a:p>
            <a:pPr algn="just">
              <a:buNone/>
            </a:pPr>
            <a:r>
              <a:rPr lang="en-US" sz="2800" b="1" dirty="0">
                <a:latin typeface="Adobe Fan Heiti Std B" pitchFamily="34" charset="-128"/>
                <a:ea typeface="Adobe Fan Heiti Std B" pitchFamily="34" charset="-128"/>
              </a:rPr>
              <a:t>	</a:t>
            </a:r>
            <a:r>
              <a:rPr lang="en-US" sz="2800" dirty="0" smtClean="0"/>
              <a:t>This is the case when the total number of machines exceeds total number of jobs. In this case, introduce required number of fictitious or dummy jobs at ‘0’ cost or at the cost stated in the problem to get the balanced assignment problem. Then use the assignment technique to obtain the optimal assignment. The fictitious or dummy jobs assigned to the machines mean that the corresponding machine will not be assigned any job.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Unbalanced Assignment Problem</a:t>
            </a:r>
            <a:endParaRPr lang="en-US" dirty="0"/>
          </a:p>
        </p:txBody>
      </p:sp>
      <p:sp>
        <p:nvSpPr>
          <p:cNvPr id="3" name="Content Placeholder 2"/>
          <p:cNvSpPr>
            <a:spLocks noGrp="1"/>
          </p:cNvSpPr>
          <p:nvPr>
            <p:ph idx="1"/>
          </p:nvPr>
        </p:nvSpPr>
        <p:spPr/>
        <p:txBody>
          <a:bodyPr>
            <a:normAutofit/>
          </a:bodyPr>
          <a:lstStyle/>
          <a:p>
            <a:pPr algn="just">
              <a:buNone/>
            </a:pPr>
            <a:r>
              <a:rPr lang="en-US" sz="2800" b="1" dirty="0" smtClean="0">
                <a:latin typeface="Adobe Fan Heiti Std B" pitchFamily="34" charset="-128"/>
                <a:ea typeface="Adobe Fan Heiti Std B" pitchFamily="34" charset="-128"/>
              </a:rPr>
              <a:t>Case 2</a:t>
            </a:r>
          </a:p>
          <a:p>
            <a:pPr algn="just">
              <a:buNone/>
            </a:pPr>
            <a:r>
              <a:rPr lang="en-US" sz="2800" b="1" dirty="0">
                <a:latin typeface="Adobe Fan Heiti Std B" pitchFamily="34" charset="-128"/>
                <a:ea typeface="Adobe Fan Heiti Std B" pitchFamily="34" charset="-128"/>
              </a:rPr>
              <a:t>	</a:t>
            </a:r>
            <a:r>
              <a:rPr lang="en-US" sz="2800" dirty="0" smtClean="0"/>
              <a:t>This is the case when the total number of jobs  exceeds total number of machines. In this case, introduce required number of fictitious or dummy machines at ‘0’ cost or at the cost stated in the problem to get the balanced assignment problem. Then use the assignment technique to obtain the optimal assignment. The jobs which are assigned fictitious or dummy machines will be left over.</a:t>
            </a:r>
          </a:p>
        </p:txBody>
      </p:sp>
    </p:spTree>
    <p:extLst>
      <p:ext uri="{BB962C8B-B14F-4D97-AF65-F5344CB8AC3E}">
        <p14:creationId xmlns:p14="http://schemas.microsoft.com/office/powerpoint/2010/main" xmlns="" val="395483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974848"/>
            <a:ext cx="8534400" cy="758952"/>
          </a:xfrm>
        </p:spPr>
        <p:txBody>
          <a:bodyPr>
            <a:noAutofit/>
          </a:bodyPr>
          <a:lstStyle/>
          <a:p>
            <a:r>
              <a:rPr lang="en-US" sz="4400" b="1" dirty="0" smtClean="0">
                <a:solidFill>
                  <a:srgbClr val="FF0000"/>
                </a:solidFill>
              </a:rPr>
              <a:t>Illustration</a:t>
            </a:r>
            <a:br>
              <a:rPr lang="en-US" sz="4400" b="1" dirty="0" smtClean="0">
                <a:solidFill>
                  <a:srgbClr val="FF0000"/>
                </a:solidFill>
              </a:rPr>
            </a:br>
            <a:r>
              <a:rPr lang="en-US" sz="4400" b="1" dirty="0" smtClean="0">
                <a:solidFill>
                  <a:srgbClr val="FF0000"/>
                </a:solidFill>
              </a:rPr>
              <a:t>Machines exceeds Jobs</a:t>
            </a:r>
            <a:endParaRPr lang="en-US" sz="44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759135548"/>
              </p:ext>
            </p:extLst>
          </p:nvPr>
        </p:nvGraphicFramePr>
        <p:xfrm>
          <a:off x="304802" y="1447800"/>
          <a:ext cx="8534396" cy="4491228"/>
        </p:xfrm>
        <a:graphic>
          <a:graphicData uri="http://schemas.openxmlformats.org/drawingml/2006/table">
            <a:tbl>
              <a:tblPr/>
              <a:tblGrid>
                <a:gridCol w="1706701"/>
                <a:gridCol w="1706701"/>
                <a:gridCol w="1706701"/>
                <a:gridCol w="1706701"/>
                <a:gridCol w="1707592"/>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2</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gn="l" defTabSz="914400" rtl="0" eaLnBrk="1" latinLnBrk="0" hangingPunct="1">
                        <a:lnSpc>
                          <a:spcPct val="115000"/>
                        </a:lnSpc>
                        <a:spcBef>
                          <a:spcPts val="0"/>
                        </a:spcBef>
                        <a:spcAft>
                          <a:spcPts val="0"/>
                        </a:spcAft>
                      </a:pPr>
                      <a:r>
                        <a:rPr lang="en-US" sz="2800" kern="1200" dirty="0" smtClean="0">
                          <a:solidFill>
                            <a:srgbClr val="000000"/>
                          </a:solidFill>
                          <a:latin typeface="Georgia"/>
                          <a:ea typeface="Times New Roman"/>
                          <a:cs typeface="Times New Roman"/>
                        </a:rPr>
                        <a:t>2</a:t>
                      </a:r>
                      <a:endParaRPr lang="en-US" sz="2800" kern="1200" dirty="0">
                        <a:solidFill>
                          <a:srgbClr val="000000"/>
                        </a:solidFill>
                        <a:latin typeface="Georgia"/>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2800" kern="1200" dirty="0" smtClean="0">
                          <a:solidFill>
                            <a:srgbClr val="000000"/>
                          </a:solidFill>
                          <a:latin typeface="Georgia"/>
                          <a:ea typeface="Times New Roman"/>
                          <a:cs typeface="Times New Roman"/>
                        </a:rPr>
                        <a:t>22</a:t>
                      </a:r>
                      <a:endParaRPr lang="en-US" sz="2800" kern="1200" dirty="0">
                        <a:solidFill>
                          <a:srgbClr val="000000"/>
                        </a:solidFill>
                        <a:latin typeface="Georgia"/>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2800" kern="1200" dirty="0" smtClean="0">
                          <a:solidFill>
                            <a:srgbClr val="000000"/>
                          </a:solidFill>
                          <a:latin typeface="Georgia"/>
                          <a:ea typeface="Times New Roman"/>
                          <a:cs typeface="Times New Roman"/>
                        </a:rPr>
                        <a:t>20</a:t>
                      </a:r>
                      <a:endParaRPr lang="en-US" sz="2800" kern="1200" dirty="0">
                        <a:solidFill>
                          <a:srgbClr val="000000"/>
                        </a:solidFill>
                        <a:latin typeface="Georgia"/>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gn="l" defTabSz="914400" rtl="0" eaLnBrk="1" latinLnBrk="0" hangingPunct="1">
                        <a:lnSpc>
                          <a:spcPct val="115000"/>
                        </a:lnSpc>
                        <a:spcBef>
                          <a:spcPts val="0"/>
                        </a:spcBef>
                        <a:spcAft>
                          <a:spcPts val="0"/>
                        </a:spcAft>
                      </a:pPr>
                      <a:r>
                        <a:rPr lang="en-US" sz="2800" kern="1200" dirty="0" smtClean="0">
                          <a:solidFill>
                            <a:srgbClr val="000000"/>
                          </a:solidFill>
                          <a:latin typeface="Georgia"/>
                          <a:ea typeface="Times New Roman"/>
                          <a:cs typeface="Times New Roman"/>
                        </a:rPr>
                        <a:t>18</a:t>
                      </a:r>
                      <a:endParaRPr lang="en-US" sz="28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3</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
        <p:nvSpPr>
          <p:cNvPr id="5" name="TextBox 4"/>
          <p:cNvSpPr txBox="1"/>
          <p:nvPr/>
        </p:nvSpPr>
        <p:spPr>
          <a:xfrm>
            <a:off x="152400" y="5903893"/>
            <a:ext cx="8763000" cy="954107"/>
          </a:xfrm>
          <a:prstGeom prst="rect">
            <a:avLst/>
          </a:prstGeom>
          <a:noFill/>
        </p:spPr>
        <p:txBody>
          <a:bodyPr wrap="square" rtlCol="0">
            <a:spAutoFit/>
          </a:bodyPr>
          <a:lstStyle/>
          <a:p>
            <a:r>
              <a:rPr lang="en-US" sz="2800" b="1" dirty="0" smtClean="0"/>
              <a:t>Requirement: </a:t>
            </a:r>
            <a:r>
              <a:rPr lang="en-US" sz="2800" dirty="0" smtClean="0"/>
              <a:t>Which job is to assign which machine  to get the minimum cost</a:t>
            </a:r>
            <a:endParaRPr lang="en-US" sz="2800" dirty="0"/>
          </a:p>
        </p:txBody>
      </p:sp>
      <p:sp>
        <p:nvSpPr>
          <p:cNvPr id="6" name="TextBox 5"/>
          <p:cNvSpPr txBox="1"/>
          <p:nvPr/>
        </p:nvSpPr>
        <p:spPr>
          <a:xfrm>
            <a:off x="71284" y="3352800"/>
            <a:ext cx="9144000" cy="1815882"/>
          </a:xfrm>
          <a:prstGeom prst="rect">
            <a:avLst/>
          </a:prstGeom>
          <a:solidFill>
            <a:srgbClr val="FFFF00"/>
          </a:solidFill>
        </p:spPr>
        <p:txBody>
          <a:bodyPr wrap="square" rtlCol="0">
            <a:spAutoFit/>
          </a:bodyPr>
          <a:lstStyle/>
          <a:p>
            <a:r>
              <a:rPr lang="en-US" sz="2800" dirty="0" smtClean="0"/>
              <a:t>In this given problem, there are only four jobs while six machines. In an ideal condition there should be equal no of jobs so we need to make them equal. For this purpose we will introduce two fictitious jobs at zero cost.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542144132"/>
              </p:ext>
            </p:extLst>
          </p:nvPr>
        </p:nvGraphicFramePr>
        <p:xfrm>
          <a:off x="304802" y="1447800"/>
          <a:ext cx="8534397" cy="4491228"/>
        </p:xfrm>
        <a:graphic>
          <a:graphicData uri="http://schemas.openxmlformats.org/drawingml/2006/table">
            <a:tbl>
              <a:tblPr/>
              <a:tblGrid>
                <a:gridCol w="1218927"/>
                <a:gridCol w="1218927"/>
                <a:gridCol w="1218927"/>
                <a:gridCol w="1218927"/>
                <a:gridCol w="1219563"/>
                <a:gridCol w="1219563"/>
                <a:gridCol w="1219563"/>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5</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6</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22</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18</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3</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
        <p:nvSpPr>
          <p:cNvPr id="5" name="Title 1"/>
          <p:cNvSpPr>
            <a:spLocks noGrp="1"/>
          </p:cNvSpPr>
          <p:nvPr>
            <p:ph type="title"/>
          </p:nvPr>
        </p:nvSpPr>
        <p:spPr/>
        <p:txBody>
          <a:bodyPr/>
          <a:lstStyle/>
          <a:p>
            <a:r>
              <a:rPr lang="en-US" dirty="0" smtClean="0"/>
              <a:t>Balanced Problem</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4283903496"/>
              </p:ext>
            </p:extLst>
          </p:nvPr>
        </p:nvGraphicFramePr>
        <p:xfrm>
          <a:off x="304802" y="1447800"/>
          <a:ext cx="8534396" cy="4831080"/>
        </p:xfrm>
        <a:graphic>
          <a:graphicData uri="http://schemas.openxmlformats.org/drawingml/2006/table">
            <a:tbl>
              <a:tblPr/>
              <a:tblGrid>
                <a:gridCol w="1066521"/>
                <a:gridCol w="1066521"/>
                <a:gridCol w="1066521"/>
                <a:gridCol w="1066521"/>
                <a:gridCol w="1067078"/>
                <a:gridCol w="1067078"/>
                <a:gridCol w="1067078"/>
                <a:gridCol w="1067078"/>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5</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6</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Min. Row</a:t>
                      </a: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22</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18</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3</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
        <p:nvSpPr>
          <p:cNvPr id="6" name="Title 1"/>
          <p:cNvSpPr txBox="1">
            <a:spLocks/>
          </p:cNvSpPr>
          <p:nvPr/>
        </p:nvSpPr>
        <p:spPr>
          <a:xfrm>
            <a:off x="381000" y="152400"/>
            <a:ext cx="8534400" cy="758952"/>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300" b="0" i="0" u="none" strike="noStrike" kern="1200" cap="none" spc="0" normalizeH="0" baseline="0" noProof="0" dirty="0" smtClean="0">
                <a:ln>
                  <a:noFill/>
                </a:ln>
                <a:solidFill>
                  <a:schemeClr val="accent3">
                    <a:shade val="75000"/>
                  </a:schemeClr>
                </a:solidFill>
                <a:effectLst/>
                <a:uLnTx/>
                <a:uFillTx/>
                <a:latin typeface="+mj-lt"/>
                <a:ea typeface="+mj-ea"/>
                <a:cs typeface="+mj-cs"/>
              </a:rPr>
              <a:t>Step 1. Identify minimum of each row</a:t>
            </a:r>
            <a:endParaRPr kumimoji="0" lang="en-US"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normAutofit fontScale="90000"/>
          </a:bodyPr>
          <a:lstStyle/>
          <a:p>
            <a:r>
              <a:rPr lang="en-US" dirty="0" smtClean="0"/>
              <a:t>Subtract identified no from each and every entry of corresponding row</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1565778592"/>
              </p:ext>
            </p:extLst>
          </p:nvPr>
        </p:nvGraphicFramePr>
        <p:xfrm>
          <a:off x="304802" y="1447800"/>
          <a:ext cx="8534396" cy="4831080"/>
        </p:xfrm>
        <a:graphic>
          <a:graphicData uri="http://schemas.openxmlformats.org/drawingml/2006/table">
            <a:tbl>
              <a:tblPr/>
              <a:tblGrid>
                <a:gridCol w="1066521"/>
                <a:gridCol w="1066521"/>
                <a:gridCol w="1066521"/>
                <a:gridCol w="1066521"/>
                <a:gridCol w="1067078"/>
                <a:gridCol w="1067078"/>
                <a:gridCol w="1067078"/>
                <a:gridCol w="1067078"/>
              </a:tblGrid>
              <a:tr h="641604">
                <a:tc>
                  <a:txBody>
                    <a:bodyPr/>
                    <a:lstStyle/>
                    <a:p>
                      <a:pPr marL="0" marR="0">
                        <a:lnSpc>
                          <a:spcPct val="115000"/>
                        </a:lnSpc>
                        <a:spcBef>
                          <a:spcPts val="0"/>
                        </a:spcBef>
                        <a:spcAft>
                          <a:spcPts val="0"/>
                        </a:spcAft>
                      </a:pPr>
                      <a:endParaRPr lang="en-US" sz="2800" dirty="0">
                        <a:solidFill>
                          <a:srgbClr val="000000"/>
                        </a:solidFill>
                        <a:latin typeface="Cambria"/>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J</a:t>
                      </a:r>
                      <a:r>
                        <a:rPr lang="en-US" sz="1400">
                          <a:solidFill>
                            <a:srgbClr val="000000"/>
                          </a:solidFill>
                          <a:latin typeface="Cambr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J</a:t>
                      </a:r>
                      <a:r>
                        <a:rPr lang="en-US" sz="1400" dirty="0">
                          <a:solidFill>
                            <a:srgbClr val="000000"/>
                          </a:solidFill>
                          <a:latin typeface="Cambr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5</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J</a:t>
                      </a:r>
                      <a:r>
                        <a:rPr lang="en-US" sz="1400" dirty="0" smtClean="0">
                          <a:solidFill>
                            <a:srgbClr val="000000"/>
                          </a:solidFill>
                          <a:latin typeface="Cambria"/>
                          <a:ea typeface="Times New Roman"/>
                          <a:cs typeface="Times New Roman"/>
                        </a:rPr>
                        <a:t>6</a:t>
                      </a:r>
                      <a:endParaRPr lang="en-US" sz="1100" dirty="0" smtClean="0">
                        <a:solidFill>
                          <a:srgbClr val="000000"/>
                        </a:solidFill>
                        <a:latin typeface="Calibri"/>
                        <a:ea typeface="Times New Roman"/>
                        <a:cs typeface="Times New Roman"/>
                      </a:endParaRP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2800" dirty="0" smtClean="0">
                          <a:solidFill>
                            <a:srgbClr val="000000"/>
                          </a:solidFill>
                          <a:latin typeface="+mn-lt"/>
                          <a:ea typeface="Times New Roman"/>
                          <a:cs typeface="Times New Roman"/>
                        </a:rPr>
                        <a:t>Min. Row</a:t>
                      </a:r>
                    </a:p>
                  </a:txBody>
                  <a:tcPr marL="68580" marR="68580" marT="0" marB="0">
                    <a:lnL>
                      <a:noFill/>
                    </a:lnL>
                    <a:lnR>
                      <a:noFill/>
                    </a:lnR>
                    <a:lnT>
                      <a:noFill/>
                    </a:lnT>
                    <a:lnB w="38100" cap="flat" cmpd="sng" algn="ctr">
                      <a:solidFill>
                        <a:srgbClr val="C0504D"/>
                      </a:solidFill>
                      <a:prstDash val="solid"/>
                      <a:round/>
                      <a:headEnd type="none" w="med" len="med"/>
                      <a:tailEnd type="none" w="med" len="med"/>
                    </a:lnB>
                    <a:solidFill>
                      <a:srgbClr val="FFFFFF"/>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1</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a:noFill/>
                    </a:lnL>
                    <a:lnR>
                      <a:noFill/>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5</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w="38100" cap="flat" cmpd="sng" algn="ctr">
                      <a:solidFill>
                        <a:srgbClr val="C0504D"/>
                      </a:solidFill>
                      <a:prstDash val="solid"/>
                      <a:round/>
                      <a:headEnd type="none" w="med" len="med"/>
                      <a:tailEnd type="none" w="med" len="med"/>
                    </a:lnT>
                    <a:lnB>
                      <a:noFill/>
                    </a:lnB>
                    <a:solidFill>
                      <a:srgbClr val="EFD3D2"/>
                    </a:solidFill>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2</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9</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tcPr>
                </a:tc>
              </a:tr>
              <a:tr h="641604">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M</a:t>
                      </a:r>
                      <a:r>
                        <a:rPr lang="en-US" sz="1400">
                          <a:solidFill>
                            <a:srgbClr val="000000"/>
                          </a:solidFill>
                          <a:latin typeface="Georgia"/>
                          <a:ea typeface="Times New Roman"/>
                          <a:cs typeface="Times New Roman"/>
                        </a:rPr>
                        <a:t>3</a:t>
                      </a:r>
                      <a:endParaRPr lang="en-US" sz="110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a:solidFill>
                            <a:srgbClr val="000000"/>
                          </a:solidFill>
                          <a:latin typeface="Georgia"/>
                          <a:ea typeface="Times New Roman"/>
                          <a:cs typeface="Times New Roman"/>
                        </a:rPr>
                        <a:t>4</a:t>
                      </a:r>
                      <a:endParaRPr lang="en-US" sz="110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11</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10</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a:noFill/>
                    </a:lnB>
                    <a:solidFill>
                      <a:srgbClr val="EFD3D2"/>
                    </a:solidFill>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EFD3D2"/>
                    </a:solidFill>
                  </a:tcPr>
                </a:tc>
              </a:tr>
              <a:tr h="641604">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M</a:t>
                      </a:r>
                      <a:r>
                        <a:rPr lang="en-US" sz="1400" dirty="0">
                          <a:solidFill>
                            <a:srgbClr val="000000"/>
                          </a:solidFill>
                          <a:latin typeface="Georgia"/>
                          <a:ea typeface="Times New Roman"/>
                          <a:cs typeface="Times New Roman"/>
                        </a:rPr>
                        <a:t>4</a:t>
                      </a:r>
                      <a:endParaRPr lang="en-US" sz="1100" dirty="0">
                        <a:solidFill>
                          <a:srgbClr val="000000"/>
                        </a:solidFill>
                        <a:latin typeface="Calibri"/>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a:solidFill>
                            <a:srgbClr val="000000"/>
                          </a:solidFill>
                          <a:latin typeface="Georgia"/>
                          <a:ea typeface="Times New Roman"/>
                          <a:cs typeface="Times New Roman"/>
                        </a:rPr>
                        <a:t>3</a:t>
                      </a:r>
                      <a:endParaRPr lang="en-US" sz="1100" dirty="0">
                        <a:solidFill>
                          <a:srgbClr val="000000"/>
                        </a:solidFill>
                        <a:latin typeface="Calibri"/>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18</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15</a:t>
                      </a:r>
                      <a:endParaRPr lang="en-US" sz="1100" dirty="0">
                        <a:solidFill>
                          <a:srgbClr val="000000"/>
                        </a:solidFill>
                        <a:latin typeface="Calibri"/>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Georgia"/>
                          <a:ea typeface="Times New Roman"/>
                          <a:cs typeface="Times New Roman"/>
                        </a:rPr>
                        <a:t>12</a:t>
                      </a:r>
                      <a:endParaRPr lang="en-US" sz="1100" dirty="0">
                        <a:solidFill>
                          <a:srgbClr val="000000"/>
                        </a:solidFill>
                        <a:latin typeface="Calibri"/>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tcPr>
                </a:tc>
                <a:tc>
                  <a:txBody>
                    <a:bodyPr/>
                    <a:lstStyle/>
                    <a:p>
                      <a:pPr marL="0" marR="0">
                        <a:lnSpc>
                          <a:spcPct val="115000"/>
                        </a:lnSpc>
                        <a:spcBef>
                          <a:spcPts val="0"/>
                        </a:spcBef>
                        <a:spcAft>
                          <a:spcPts val="0"/>
                        </a:spcAft>
                      </a:pPr>
                      <a:r>
                        <a:rPr lang="en-US" sz="280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5</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22</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18</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noFill/>
                      <a:prstDash val="solid"/>
                      <a:round/>
                      <a:headEnd type="none" w="med" len="med"/>
                      <a:tailEnd type="none" w="med" len="med"/>
                    </a:lnB>
                    <a:solidFill>
                      <a:schemeClr val="accent2">
                        <a:lumMod val="20000"/>
                        <a:lumOff val="80000"/>
                      </a:schemeClr>
                    </a:solidFill>
                  </a:tcPr>
                </a:tc>
              </a:tr>
              <a:tr h="641604">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M</a:t>
                      </a:r>
                      <a:r>
                        <a:rPr kumimoji="0" lang="en-US" sz="1400" kern="1200" dirty="0" smtClean="0">
                          <a:solidFill>
                            <a:srgbClr val="000000"/>
                          </a:solidFill>
                          <a:latin typeface="Georgia"/>
                          <a:ea typeface="Times New Roman"/>
                          <a:cs typeface="Times New Roman"/>
                        </a:rPr>
                        <a:t>6</a:t>
                      </a:r>
                      <a:endParaRPr kumimoji="0" lang="en-US" sz="1400" kern="1200" dirty="0">
                        <a:solidFill>
                          <a:srgbClr val="000000"/>
                        </a:solidFill>
                        <a:latin typeface="Georgia"/>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a:noFill/>
                    </a:lnB>
                    <a:solidFill>
                      <a:srgbClr val="FFFFFF"/>
                    </a:solidFill>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3</a:t>
                      </a:r>
                      <a:endParaRPr lang="en-US" sz="2800" dirty="0">
                        <a:solidFill>
                          <a:srgbClr val="000000"/>
                        </a:solidFill>
                        <a:latin typeface="+mj-lt"/>
                        <a:ea typeface="Times New Roman"/>
                        <a:cs typeface="Times New Roman"/>
                      </a:endParaRPr>
                    </a:p>
                  </a:txBody>
                  <a:tcPr marL="68580" marR="68580" marT="0" marB="0">
                    <a:lnL w="12700" cap="flat" cmpd="sng" algn="ctr">
                      <a:solidFill>
                        <a:srgbClr val="C0504D"/>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15</a:t>
                      </a:r>
                      <a:endParaRPr lang="en-US" sz="2800" dirty="0">
                        <a:solidFill>
                          <a:srgbClr val="000000"/>
                        </a:solidFill>
                        <a:latin typeface="+mj-lt"/>
                        <a:ea typeface="Times New Roman"/>
                        <a:cs typeface="Times New Roman"/>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j-lt"/>
                          <a:ea typeface="Times New Roman"/>
                          <a:cs typeface="Times New Roman"/>
                        </a:rPr>
                        <a:t>20</a:t>
                      </a:r>
                      <a:endParaRPr lang="en-US" sz="2800" dirty="0">
                        <a:solidFill>
                          <a:srgbClr val="000000"/>
                        </a:solidFill>
                        <a:latin typeface="+mj-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000000"/>
                          </a:solidFill>
                          <a:latin typeface="+mn-lt"/>
                          <a:ea typeface="Times New Roman"/>
                          <a:cs typeface="Times New Roman"/>
                        </a:rPr>
                        <a:t>0</a:t>
                      </a:r>
                      <a:endParaRPr lang="en-US" sz="2800" dirty="0">
                        <a:solidFill>
                          <a:srgbClr val="000000"/>
                        </a:solidFill>
                        <a:latin typeface="+mn-lt"/>
                        <a:ea typeface="Times New Roman"/>
                        <a:cs typeface="Times New Roman"/>
                      </a:endParaRPr>
                    </a:p>
                  </a:txBody>
                  <a:tcPr marL="68580" marR="68580" marT="0" marB="0">
                    <a:lnL>
                      <a:noFill/>
                    </a:lnL>
                    <a:lnR w="12700" cap="flat" cmpd="sng" algn="ctr">
                      <a:no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smtClean="0">
                          <a:solidFill>
                            <a:srgbClr val="FF0000"/>
                          </a:solidFill>
                          <a:latin typeface="+mn-lt"/>
                          <a:ea typeface="Times New Roman"/>
                          <a:cs typeface="Times New Roman"/>
                        </a:rPr>
                        <a:t>0</a:t>
                      </a:r>
                      <a:endParaRPr lang="en-US" sz="2800" dirty="0">
                        <a:solidFill>
                          <a:srgbClr val="FF0000"/>
                        </a:solidFill>
                        <a:latin typeface="+mn-lt"/>
                        <a:ea typeface="Times New Roman"/>
                        <a:cs typeface="Times New Roman"/>
                      </a:endParaRPr>
                    </a:p>
                  </a:txBody>
                  <a:tcPr marL="68580" marR="68580" marT="0" marB="0">
                    <a:lnL>
                      <a:noFill/>
                    </a:lnL>
                    <a:lnR w="12700" cap="flat" cmpd="sng" algn="ctr">
                      <a:solidFill>
                        <a:srgbClr val="C0504D"/>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526</TotalTime>
  <Words>1067</Words>
  <Application>Microsoft Office PowerPoint</Application>
  <PresentationFormat>On-screen Show (4:3)</PresentationFormat>
  <Paragraphs>858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Unbalanced Assignment Model</vt:lpstr>
      <vt:lpstr>RECAP</vt:lpstr>
      <vt:lpstr>Unbalanced Assignment Problem</vt:lpstr>
      <vt:lpstr>Unbalanced Assignment Problem</vt:lpstr>
      <vt:lpstr>Illustration Machines exceeds Jobs</vt:lpstr>
      <vt:lpstr>Problem</vt:lpstr>
      <vt:lpstr>Balanced Problem</vt:lpstr>
      <vt:lpstr>Slide 8</vt:lpstr>
      <vt:lpstr>Subtract identified no from each and every entry of corresponding row</vt:lpstr>
      <vt:lpstr>Step 2. identify minimum of column</vt:lpstr>
      <vt:lpstr>Subtract identified no from each and every entry of corresponding column</vt:lpstr>
      <vt:lpstr>Slide 12</vt:lpstr>
      <vt:lpstr>Slide 13</vt:lpstr>
      <vt:lpstr>Slide 14</vt:lpstr>
      <vt:lpstr>Slide 15</vt:lpstr>
      <vt:lpstr>Original Tableau</vt:lpstr>
      <vt:lpstr>Optimal Distribution</vt:lpstr>
      <vt:lpstr>Illustration  Jobs exceeds Machines </vt:lpstr>
      <vt:lpstr>Problem</vt:lpstr>
      <vt:lpstr>Balanced Problem</vt:lpstr>
      <vt:lpstr>Slide 21</vt:lpstr>
      <vt:lpstr>Subtract identified no from each and every entry of corresponding row</vt:lpstr>
      <vt:lpstr>Step 2. identify minimum of column</vt:lpstr>
      <vt:lpstr>Slide 24</vt:lpstr>
      <vt:lpstr>Slide 25</vt:lpstr>
      <vt:lpstr>Slide 26</vt:lpstr>
      <vt:lpstr>Original Tableau</vt:lpstr>
      <vt:lpstr>Optimal Distribution</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Model</dc:title>
  <dc:creator>Administrator</dc:creator>
  <cp:lastModifiedBy>Administrator</cp:lastModifiedBy>
  <cp:revision>96</cp:revision>
  <dcterms:created xsi:type="dcterms:W3CDTF">2006-08-16T00:00:00Z</dcterms:created>
  <dcterms:modified xsi:type="dcterms:W3CDTF">2013-06-24T13:25:26Z</dcterms:modified>
</cp:coreProperties>
</file>