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8"/>
  </p:notesMasterIdLst>
  <p:handoutMasterIdLst>
    <p:handoutMasterId r:id="rId9"/>
  </p:handoutMasterIdLst>
  <p:sldIdLst>
    <p:sldId id="256" r:id="rId2"/>
    <p:sldId id="359" r:id="rId3"/>
    <p:sldId id="360" r:id="rId4"/>
    <p:sldId id="361" r:id="rId5"/>
    <p:sldId id="362" r:id="rId6"/>
    <p:sldId id="363" r:id="rId7"/>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C72B"/>
    <a:srgbClr val="FFFFCC"/>
    <a:srgbClr val="CCCCCC"/>
    <a:srgbClr val="E6E6E6"/>
    <a:srgbClr val="FF6633"/>
    <a:srgbClr val="FFCC33"/>
    <a:srgbClr val="00CCCC"/>
    <a:srgbClr val="FF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11" autoAdjust="0"/>
    <p:restoredTop sz="91045" autoAdjust="0"/>
  </p:normalViewPr>
  <p:slideViewPr>
    <p:cSldViewPr>
      <p:cViewPr varScale="1">
        <p:scale>
          <a:sx n="45" d="100"/>
          <a:sy n="45" d="100"/>
        </p:scale>
        <p:origin x="-1920"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750" y="79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150938" y="692150"/>
            <a:ext cx="4556125" cy="3416300"/>
          </a:xfrm>
          <a:prstGeom prst="rect">
            <a:avLst/>
          </a:prstGeom>
          <a:noFill/>
          <a:ln w="12700">
            <a:solidFill>
              <a:schemeClr val="tx1"/>
            </a:solidFill>
            <a:miter lim="800000"/>
            <a:headEnd/>
            <a:tailEnd/>
          </a:ln>
        </p:spPr>
      </p:sp>
      <p:sp>
        <p:nvSpPr>
          <p:cNvPr id="2051" name="Rectangle 3"/>
          <p:cNvSpPr>
            <a:spLocks noGrp="1" noChangeArrowheads="1"/>
          </p:cNvSpPr>
          <p:nvPr>
            <p:ph type="body" sz="quarter" idx="3"/>
          </p:nvPr>
        </p:nvSpPr>
        <p:spPr bwMode="auto">
          <a:xfrm>
            <a:off x="815975" y="4344988"/>
            <a:ext cx="5224463" cy="41402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cSld>
  <p:clrMap bg1="lt1" tx1="dk1" bg2="lt2" tx2="dk2" accent1="accent1" accent2="accent2" accent3="accent3" accent4="accent4" accent5="accent5" accent6="accent6" hlink="hlink" folHlink="folHlink"/>
  <p:notesStyle>
    <a:lvl1pPr marL="114300" indent="-114300" algn="l" rtl="0" eaLnBrk="0" fontAlgn="base" hangingPunct="0">
      <a:spcBef>
        <a:spcPct val="30000"/>
      </a:spcBef>
      <a:spcAft>
        <a:spcPct val="0"/>
      </a:spcAft>
      <a:buSzPct val="100000"/>
      <a:buChar char="•"/>
      <a:defRPr sz="1600" kern="1200">
        <a:solidFill>
          <a:schemeClr val="tx1"/>
        </a:solidFill>
        <a:latin typeface="Times New Roman" pitchFamily="18" charset="0"/>
        <a:ea typeface="+mn-ea"/>
        <a:cs typeface="+mn-cs"/>
      </a:defRPr>
    </a:lvl1pPr>
    <a:lvl2pPr marL="342900" indent="-114300" algn="l" rtl="0" eaLnBrk="0" fontAlgn="base" hangingPunct="0">
      <a:spcBef>
        <a:spcPct val="30000"/>
      </a:spcBef>
      <a:spcAft>
        <a:spcPct val="0"/>
      </a:spcAft>
      <a:buSzPct val="100000"/>
      <a:buChar char="•"/>
      <a:defRPr sz="1600" kern="1200">
        <a:solidFill>
          <a:schemeClr val="tx1"/>
        </a:solidFill>
        <a:latin typeface="Times New Roman" pitchFamily="18" charset="0"/>
        <a:ea typeface="+mn-ea"/>
        <a:cs typeface="+mn-cs"/>
      </a:defRPr>
    </a:lvl2pPr>
    <a:lvl3pPr marL="571500" indent="-114300" algn="l" rtl="0" eaLnBrk="0" fontAlgn="base" hangingPunct="0">
      <a:spcBef>
        <a:spcPct val="30000"/>
      </a:spcBef>
      <a:spcAft>
        <a:spcPct val="0"/>
      </a:spcAft>
      <a:buSzPct val="100000"/>
      <a:buChar char="•"/>
      <a:defRPr sz="1600" kern="1200">
        <a:solidFill>
          <a:schemeClr val="tx1"/>
        </a:solidFill>
        <a:latin typeface="Times New Roman" pitchFamily="18" charset="0"/>
        <a:ea typeface="+mn-ea"/>
        <a:cs typeface="+mn-cs"/>
      </a:defRPr>
    </a:lvl3pPr>
    <a:lvl4pPr marL="800100" indent="-114300" algn="l" rtl="0" eaLnBrk="0" fontAlgn="base" hangingPunct="0">
      <a:spcBef>
        <a:spcPct val="30000"/>
      </a:spcBef>
      <a:spcAft>
        <a:spcPct val="0"/>
      </a:spcAft>
      <a:buSzPct val="100000"/>
      <a:buChar char="•"/>
      <a:defRPr sz="1600" kern="1200">
        <a:solidFill>
          <a:schemeClr val="tx1"/>
        </a:solidFill>
        <a:latin typeface="Times New Roman" pitchFamily="18" charset="0"/>
        <a:ea typeface="+mn-ea"/>
        <a:cs typeface="+mn-cs"/>
      </a:defRPr>
    </a:lvl4pPr>
    <a:lvl5pPr marL="1028700" indent="-114300" algn="l" rtl="0" eaLnBrk="0" fontAlgn="base" hangingPunct="0">
      <a:spcBef>
        <a:spcPct val="30000"/>
      </a:spcBef>
      <a:spcAft>
        <a:spcPct val="0"/>
      </a:spcAft>
      <a:buSzPct val="100000"/>
      <a:buChar char="•"/>
      <a:defRPr sz="16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ChangeArrowheads="1"/>
          </p:cNvSpPr>
          <p:nvPr/>
        </p:nvSpPr>
        <p:spPr bwMode="auto">
          <a:xfrm>
            <a:off x="3879850" y="8710613"/>
            <a:ext cx="2940050" cy="450850"/>
          </a:xfrm>
          <a:prstGeom prst="rect">
            <a:avLst/>
          </a:prstGeom>
          <a:noFill/>
          <a:ln w="12700">
            <a:noFill/>
            <a:miter lim="800000"/>
            <a:headEnd/>
            <a:tailEnd/>
          </a:ln>
        </p:spPr>
        <p:txBody>
          <a:bodyPr lIns="19050" tIns="0" rIns="19050" bIns="0" anchor="b"/>
          <a:lstStyle/>
          <a:p>
            <a:pPr algn="r" eaLnBrk="0" hangingPunct="0"/>
            <a:r>
              <a:rPr lang="en-US" sz="1000"/>
              <a:t>1</a:t>
            </a:r>
          </a:p>
        </p:txBody>
      </p:sp>
      <p:sp>
        <p:nvSpPr>
          <p:cNvPr id="17410" name="Rectangle 3"/>
          <p:cNvSpPr>
            <a:spLocks noGrp="1" noRot="1" noChangeAspect="1" noChangeArrowheads="1" noTextEdit="1"/>
          </p:cNvSpPr>
          <p:nvPr>
            <p:ph type="sldImg"/>
          </p:nvPr>
        </p:nvSpPr>
        <p:spPr>
          <a:ln cap="flat"/>
        </p:spPr>
      </p:sp>
      <p:sp>
        <p:nvSpPr>
          <p:cNvPr id="17411" name="Rectangle 4"/>
          <p:cNvSpPr>
            <a:spLocks noGrp="1" noChangeArrowheads="1"/>
          </p:cNvSpPr>
          <p:nvPr>
            <p:ph type="body" idx="1"/>
          </p:nvPr>
        </p:nvSpPr>
        <p:spPr>
          <a:xfrm>
            <a:off x="941388" y="4344988"/>
            <a:ext cx="4973637" cy="4140200"/>
          </a:xfrm>
          <a:noFill/>
          <a:ln w="9525"/>
        </p:spPr>
        <p:txBody>
          <a:bodyPr/>
          <a:lstStyle/>
          <a:p>
            <a:pPr marL="0" indent="0"/>
            <a:r>
              <a:rPr lang="en-US" smtClean="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a:lstStyle/>
          <a:p>
            <a:pPr eaLnBrk="0" hangingPunct="0"/>
            <a:fld id="{EEEAFB04-A46B-419D-BEA4-0F0EB6AE05F6}" type="slidenum">
              <a:rPr lang="de-DE" sz="2400"/>
              <a:pPr eaLnBrk="0" hangingPunct="0"/>
              <a:t>2</a:t>
            </a:fld>
            <a:endParaRPr lang="de-DE" sz="240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w="9525"/>
        </p:spPr>
        <p:txBody>
          <a:bodyPr/>
          <a:lstStyle/>
          <a:p>
            <a:pPr eaLnBrk="1" hangingPunct="1"/>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a:lstStyle/>
          <a:p>
            <a:pPr eaLnBrk="0" hangingPunct="0"/>
            <a:fld id="{90EB7256-A868-4121-9474-205EFFCB017B}" type="slidenum">
              <a:rPr lang="de-DE" sz="2400"/>
              <a:pPr eaLnBrk="0" hangingPunct="0"/>
              <a:t>3</a:t>
            </a:fld>
            <a:endParaRPr lang="de-DE" sz="240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w="9525"/>
        </p:spPr>
        <p:txBody>
          <a:bodyPr/>
          <a:lstStyle/>
          <a:p>
            <a:pPr eaLnBrk="1" hangingPunct="1"/>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ln/>
        </p:spPr>
      </p:sp>
      <p:sp>
        <p:nvSpPr>
          <p:cNvPr id="25602" name="Notes Placeholder 2"/>
          <p:cNvSpPr>
            <a:spLocks noGrp="1"/>
          </p:cNvSpPr>
          <p:nvPr>
            <p:ph type="body" idx="1"/>
          </p:nvPr>
        </p:nvSpPr>
        <p:spPr>
          <a:noFill/>
          <a:ln w="9525"/>
        </p:spPr>
        <p:txBody>
          <a:bodyPr/>
          <a:lstStyle/>
          <a:p>
            <a:endParaRPr lang="en-US" smtClean="0">
              <a:latin typeface="Arial" charset="0"/>
            </a:endParaRPr>
          </a:p>
        </p:txBody>
      </p:sp>
      <p:sp>
        <p:nvSpPr>
          <p:cNvPr id="25603" name="Slide Number Placeholder 3"/>
          <p:cNvSpPr>
            <a:spLocks noGrp="1"/>
          </p:cNvSpPr>
          <p:nvPr>
            <p:ph type="sldNum" sz="quarter" idx="4294967295"/>
          </p:nvPr>
        </p:nvSpPr>
        <p:spPr bwMode="auto">
          <a:xfrm>
            <a:off x="3884613" y="8685213"/>
            <a:ext cx="2971800" cy="457200"/>
          </a:xfrm>
          <a:prstGeom prst="rect">
            <a:avLst/>
          </a:prstGeom>
          <a:noFill/>
          <a:ln>
            <a:miter lim="800000"/>
            <a:headEnd/>
            <a:tailEnd/>
          </a:ln>
        </p:spPr>
        <p:txBody>
          <a:bodyPr/>
          <a:lstStyle/>
          <a:p>
            <a:pPr eaLnBrk="0" hangingPunct="0"/>
            <a:fld id="{A26909B4-D4FE-4CDA-98E3-8CFDF8445F31}" type="slidenum">
              <a:rPr lang="de-DE" sz="2400"/>
              <a:pPr eaLnBrk="0" hangingPunct="0"/>
              <a:t>4</a:t>
            </a:fld>
            <a:endParaRPr lang="de-DE" sz="24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ln w="9525"/>
        </p:spPr>
        <p:txBody>
          <a:bodyPr/>
          <a:lstStyle/>
          <a:p>
            <a:endParaRPr lang="en-US" smtClean="0">
              <a:latin typeface="Arial" charset="0"/>
            </a:endParaRPr>
          </a:p>
        </p:txBody>
      </p:sp>
      <p:sp>
        <p:nvSpPr>
          <p:cNvPr id="27651" name="Slide Number Placeholder 3"/>
          <p:cNvSpPr>
            <a:spLocks noGrp="1"/>
          </p:cNvSpPr>
          <p:nvPr>
            <p:ph type="sldNum" sz="quarter" idx="4294967295"/>
          </p:nvPr>
        </p:nvSpPr>
        <p:spPr bwMode="auto">
          <a:xfrm>
            <a:off x="3884613" y="8685213"/>
            <a:ext cx="2971800" cy="457200"/>
          </a:xfrm>
          <a:prstGeom prst="rect">
            <a:avLst/>
          </a:prstGeom>
          <a:noFill/>
          <a:ln>
            <a:miter lim="800000"/>
            <a:headEnd/>
            <a:tailEnd/>
          </a:ln>
        </p:spPr>
        <p:txBody>
          <a:bodyPr/>
          <a:lstStyle/>
          <a:p>
            <a:pPr eaLnBrk="0" hangingPunct="0"/>
            <a:fld id="{F7E226EF-809E-432A-9A13-9985474993FB}" type="slidenum">
              <a:rPr lang="de-DE" sz="2400"/>
              <a:pPr eaLnBrk="0" hangingPunct="0"/>
              <a:t>5</a:t>
            </a:fld>
            <a:endParaRPr lang="de-DE" sz="24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ln w="9525"/>
        </p:spPr>
        <p:txBody>
          <a:bodyPr/>
          <a:lstStyle/>
          <a:p>
            <a:endParaRPr lang="en-US" smtClean="0">
              <a:latin typeface="Arial" charset="0"/>
            </a:endParaRPr>
          </a:p>
        </p:txBody>
      </p:sp>
      <p:sp>
        <p:nvSpPr>
          <p:cNvPr id="29699" name="Slide Number Placeholder 3"/>
          <p:cNvSpPr>
            <a:spLocks noGrp="1"/>
          </p:cNvSpPr>
          <p:nvPr>
            <p:ph type="sldNum" sz="quarter" idx="4294967295"/>
          </p:nvPr>
        </p:nvSpPr>
        <p:spPr bwMode="auto">
          <a:xfrm>
            <a:off x="3884613" y="8685213"/>
            <a:ext cx="2971800" cy="457200"/>
          </a:xfrm>
          <a:prstGeom prst="rect">
            <a:avLst/>
          </a:prstGeom>
          <a:noFill/>
          <a:ln>
            <a:miter lim="800000"/>
            <a:headEnd/>
            <a:tailEnd/>
          </a:ln>
        </p:spPr>
        <p:txBody>
          <a:bodyPr/>
          <a:lstStyle/>
          <a:p>
            <a:pPr eaLnBrk="0" hangingPunct="0"/>
            <a:fld id="{B1F2D831-9748-4A1E-A8EB-2A82E9F3D684}" type="slidenum">
              <a:rPr lang="de-DE" sz="2400"/>
              <a:pPr eaLnBrk="0" hangingPunct="0"/>
              <a:t>6</a:t>
            </a:fld>
            <a:endParaRPr lang="de-DE" sz="2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891B9C18-6800-4933-8BA4-59E1F6296AA9}" type="datetimeFigureOut">
              <a:rPr lang="en-US"/>
              <a:pPr/>
              <a:t>10/21/2013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0A889E-BC8D-4D43-A667-14BC2FFE593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B1E6619-4518-45E7-B4BC-9D1F7743BE0E}" type="datetimeFigureOut">
              <a:rPr lang="en-US"/>
              <a:pPr/>
              <a:t>10/21/2013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756927-6B5C-4F46-ABC0-73ADB285F4F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835E887-B812-4D78-BD18-245CDAACF233}" type="datetimeFigureOut">
              <a:rPr lang="en-US"/>
              <a:pPr/>
              <a:t>10/21/2013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B8F0EF-760F-4318-A305-2FDD7020C68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187097E-3EEE-495C-A18C-8C1A6E67B120}" type="datetimeFigureOut">
              <a:rPr lang="en-US"/>
              <a:pPr/>
              <a:t>10/21/2013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EFCFDC-C316-45BA-B488-6EC5996EEE8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05F81670-A56C-4361-8996-C07C18A94610}" type="datetimeFigureOut">
              <a:rPr lang="en-US"/>
              <a:pPr/>
              <a:t>10/21/2013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B4CC2C-5CA5-42C5-A0C1-F11BF8836D1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6FE5EBB4-FB8A-42B5-AACE-2AB34EFD777B}" type="datetimeFigureOut">
              <a:rPr lang="en-US"/>
              <a:pPr/>
              <a:t>10/21/2013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9D9FF11-2E54-44BD-8FA4-9662CBEA2CC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E07C4E47-79DB-4C4D-A315-CAC9F4181FAE}" type="datetimeFigureOut">
              <a:rPr lang="en-US"/>
              <a:pPr/>
              <a:t>10/21/2013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FF29EB0-2329-424A-B711-D6FB0C262B8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D743B30E-F191-4602-AD6E-3D31308E1D55}" type="datetimeFigureOut">
              <a:rPr lang="en-US"/>
              <a:pPr/>
              <a:t>10/21/2013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6233FDC-2994-452D-8CE7-24451D39AB5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10333C2-1845-4EDE-8578-0B8347A9E413}" type="datetimeFigureOut">
              <a:rPr lang="en-US"/>
              <a:pPr/>
              <a:t>10/21/2013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D2DEBCF-5556-40A0-8A1D-A816BAC022E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378323DE-76DD-4E14-82FF-A976596BCA76}" type="datetimeFigureOut">
              <a:rPr lang="en-US"/>
              <a:pPr/>
              <a:t>10/21/2013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C1AADC-C342-4C0F-8CD6-D76F18D60C8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6A049CC4-6A62-40C7-879C-1D7FC2979D7E}" type="datetimeFigureOut">
              <a:rPr lang="en-US"/>
              <a:pPr/>
              <a:t>10/21/2013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E29BF9-4D4D-4AAC-A783-C6EE8B1C2E7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37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4335AC64-E840-4DFA-B0DC-DEA04020CA43}" type="datetimeFigureOut">
              <a:rPr lang="en-US"/>
              <a:pPr/>
              <a:t>10/21/2013</a:t>
            </a:fld>
            <a:endParaRPr lang="en-US"/>
          </a:p>
        </p:txBody>
      </p:sp>
      <p:sp>
        <p:nvSpPr>
          <p:cNvPr id="33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3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C7859A7-A299-4682-976F-74AE8262A10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www.amazon.com/Creating-Project-Office-Organizational-Management/dp/0787963984" TargetMode="External"/><Relationship Id="rId7" Type="http://schemas.openxmlformats.org/officeDocument/2006/relationships/hyperlink" Target="http://www.amazon.com/Advanced-Project-Portfolio-Management-PMO/dp/1932159029"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hyperlink" Target="http://www.amazon.com/Complete-Project-Management-Handbook-International/dp/1420046802"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idx="4294967295"/>
          </p:nvPr>
        </p:nvSpPr>
        <p:spPr>
          <a:xfrm>
            <a:off x="0" y="2133600"/>
            <a:ext cx="9144000" cy="1143000"/>
          </a:xfrm>
        </p:spPr>
        <p:txBody>
          <a:bodyPr lIns="90488" tIns="44450" rIns="90488" bIns="44450"/>
          <a:lstStyle/>
          <a:p>
            <a:r>
              <a:rPr lang="en-US" sz="3600"/>
              <a:t>MGT 461</a:t>
            </a:r>
            <a:br>
              <a:rPr lang="en-US" sz="3600"/>
            </a:br>
            <a:r>
              <a:rPr lang="en-US" sz="3600"/>
              <a:t>Applied Project Management</a:t>
            </a:r>
            <a:br>
              <a:rPr lang="en-US" sz="3600"/>
            </a:br>
            <a:r>
              <a:rPr lang="en-US" sz="3600"/>
              <a:t/>
            </a:r>
            <a:br>
              <a:rPr lang="en-US" sz="3600"/>
            </a:br>
            <a:r>
              <a:rPr lang="en-US" sz="3600"/>
              <a:t>Lecture #12</a:t>
            </a:r>
            <a:br>
              <a:rPr lang="en-US" sz="3600"/>
            </a:br>
            <a:r>
              <a:rPr lang="en-US"/>
              <a:t> </a:t>
            </a:r>
            <a:br>
              <a:rPr lang="en-US"/>
            </a:br>
            <a:r>
              <a:rPr lang="en-US" sz="3200"/>
              <a:t>Project Management Office</a:t>
            </a:r>
          </a:p>
        </p:txBody>
      </p:sp>
      <p:sp>
        <p:nvSpPr>
          <p:cNvPr id="16387" name="Rectangle 3"/>
          <p:cNvSpPr>
            <a:spLocks noGrp="1" noChangeArrowheads="1"/>
          </p:cNvSpPr>
          <p:nvPr>
            <p:ph type="subTitle" idx="4294967295"/>
          </p:nvPr>
        </p:nvSpPr>
        <p:spPr>
          <a:xfrm>
            <a:off x="1219200" y="4343400"/>
            <a:ext cx="6778625" cy="1768475"/>
          </a:xfrm>
        </p:spPr>
        <p:txBody>
          <a:bodyPr lIns="90488" tIns="44450" rIns="90488" bIns="44450"/>
          <a:lstStyle/>
          <a:p>
            <a:pPr marL="0" indent="0" algn="ctr">
              <a:buFontTx/>
              <a:buNone/>
            </a:pPr>
            <a:endParaRPr lang="en-US" sz="2800">
              <a:latin typeface="Times New Roman" pitchFamily="18" charset="0"/>
            </a:endParaRPr>
          </a:p>
          <a:p>
            <a:pPr marL="0" indent="0" algn="ctr">
              <a:buFontTx/>
              <a:buNone/>
            </a:pPr>
            <a:r>
              <a:rPr lang="en-US" sz="2800">
                <a:latin typeface="Times New Roman" pitchFamily="18" charset="0"/>
              </a:rPr>
              <a:t>Ghazala Amin</a:t>
            </a:r>
          </a:p>
          <a:p>
            <a:pPr marL="0" indent="0">
              <a:buFontTx/>
              <a:buNone/>
            </a:pPr>
            <a:endParaRPr lang="en-US" sz="2800">
              <a:latin typeface="Times New Roman" pitchFamily="18" charset="0"/>
            </a:endParaRPr>
          </a:p>
          <a:p>
            <a:pPr marL="0" indent="0" algn="ctr">
              <a:buFontTx/>
              <a:buNone/>
            </a:pPr>
            <a:endParaRPr lang="en-US" sz="2800">
              <a:latin typeface="Times New Roman" pitchFamily="18" charset="0"/>
            </a:endParaRPr>
          </a:p>
        </p:txBody>
      </p:sp>
    </p:spTree>
  </p:cSld>
  <p:clrMapOvr>
    <a:overrideClrMapping bg1="dk2" tx1="lt1" bg2="dk1" tx2="lt2" accent1="accent1" accent2="accent2" accent3="accent3" accent4="accent4" accent5="accent5" accent6="accent6" hlink="hlink" folHlink="folHlink"/>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Grp="1" noChangeArrowheads="1"/>
          </p:cNvSpPr>
          <p:nvPr>
            <p:ph type="ctrTitle" idx="4294967295"/>
          </p:nvPr>
        </p:nvSpPr>
        <p:spPr>
          <a:xfrm>
            <a:off x="685800" y="1020763"/>
            <a:ext cx="7772400" cy="1470025"/>
          </a:xfrm>
        </p:spPr>
        <p:txBody>
          <a:bodyPr lIns="90488" tIns="44450" rIns="90488" bIns="44450" anchor="b"/>
          <a:lstStyle/>
          <a:p>
            <a:r>
              <a:rPr lang="de-DE" sz="3200"/>
              <a:t>The </a:t>
            </a:r>
            <a:r>
              <a:rPr lang="de-DE" sz="3600"/>
              <a:t>Project</a:t>
            </a:r>
            <a:r>
              <a:rPr lang="de-DE" sz="3200"/>
              <a:t> Management Office</a:t>
            </a:r>
          </a:p>
        </p:txBody>
      </p:sp>
      <p:pic>
        <p:nvPicPr>
          <p:cNvPr id="20482" name="Picture 2" descr="meeting.gif"/>
          <p:cNvPicPr>
            <a:picLocks noChangeAspect="1"/>
          </p:cNvPicPr>
          <p:nvPr/>
        </p:nvPicPr>
        <p:blipFill>
          <a:blip r:embed="rId3" cstate="print"/>
          <a:srcRect/>
          <a:stretch>
            <a:fillRect/>
          </a:stretch>
        </p:blipFill>
        <p:spPr bwMode="auto">
          <a:xfrm>
            <a:off x="2778125" y="2651125"/>
            <a:ext cx="3587750" cy="24098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noChangeArrowheads="1"/>
          </p:cNvSpPr>
          <p:nvPr>
            <p:ph idx="4294967295"/>
          </p:nvPr>
        </p:nvSpPr>
        <p:spPr>
          <a:xfrm>
            <a:off x="457200" y="1087438"/>
            <a:ext cx="8229600" cy="4724400"/>
          </a:xfrm>
        </p:spPr>
        <p:txBody>
          <a:bodyPr lIns="90488" tIns="44450" rIns="90488" bIns="44450"/>
          <a:lstStyle/>
          <a:p>
            <a:pPr algn="ctr">
              <a:lnSpc>
                <a:spcPct val="120000"/>
              </a:lnSpc>
              <a:buClr>
                <a:schemeClr val="tx1"/>
              </a:buClr>
              <a:buFontTx/>
              <a:buNone/>
            </a:pPr>
            <a:r>
              <a:rPr lang="de-DE">
                <a:solidFill>
                  <a:schemeClr val="bg1"/>
                </a:solidFill>
              </a:rPr>
              <a:t>	</a:t>
            </a:r>
            <a:r>
              <a:rPr lang="de-DE"/>
              <a:t>Many organizations of all sizes across the globe have established „Project Manage-ment Offices (PMOs)“ to serve as an organizational focal point for the effective and efficient management of their pro-grammes and projects. PMOs can perform many important functions and, if con-ceived and managed properly, are a huge asset for project-driven organizations. </a:t>
            </a:r>
          </a:p>
        </p:txBody>
      </p:sp>
      <p:sp>
        <p:nvSpPr>
          <p:cNvPr id="22530" name="Title 3"/>
          <p:cNvSpPr>
            <a:spLocks noGrp="1"/>
          </p:cNvSpPr>
          <p:nvPr>
            <p:ph type="title" idx="4294967295"/>
          </p:nvPr>
        </p:nvSpPr>
        <p:spPr>
          <a:xfrm>
            <a:off x="457200" y="0"/>
            <a:ext cx="8229600" cy="1143000"/>
          </a:xfrm>
        </p:spPr>
        <p:txBody>
          <a:bodyPr lIns="90488" tIns="44450" rIns="90488" bIns="44450" anchor="b"/>
          <a:lstStyle/>
          <a:p>
            <a:r>
              <a:rPr lang="en-US" sz="2400"/>
              <a:t>The Project Management Office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a:xfrm>
            <a:off x="457200" y="0"/>
            <a:ext cx="8229600" cy="1143000"/>
          </a:xfrm>
        </p:spPr>
        <p:txBody>
          <a:bodyPr lIns="90488" tIns="44450" rIns="90488" bIns="44450" anchor="b"/>
          <a:lstStyle/>
          <a:p>
            <a:r>
              <a:rPr lang="en-US" sz="2800"/>
              <a:t>Internal Project Management Supporting Institutions in Pakistan</a:t>
            </a:r>
          </a:p>
        </p:txBody>
      </p:sp>
      <p:sp>
        <p:nvSpPr>
          <p:cNvPr id="24578" name="Content Placeholder 2"/>
          <p:cNvSpPr>
            <a:spLocks noGrp="1"/>
          </p:cNvSpPr>
          <p:nvPr>
            <p:ph idx="4294967295"/>
          </p:nvPr>
        </p:nvSpPr>
        <p:spPr>
          <a:xfrm>
            <a:off x="381000" y="1295400"/>
            <a:ext cx="8229600" cy="1990725"/>
          </a:xfrm>
        </p:spPr>
        <p:txBody>
          <a:bodyPr lIns="90488" tIns="44450" rIns="90488" bIns="44450"/>
          <a:lstStyle/>
          <a:p>
            <a:pPr algn="ctr">
              <a:lnSpc>
                <a:spcPct val="120000"/>
              </a:lnSpc>
              <a:buClr>
                <a:schemeClr val="tx1"/>
              </a:buClr>
              <a:buFontTx/>
              <a:buNone/>
            </a:pPr>
            <a:r>
              <a:rPr lang="en-US" dirty="0">
                <a:solidFill>
                  <a:schemeClr val="bg1"/>
                </a:solidFill>
              </a:rPr>
              <a:t>	</a:t>
            </a:r>
            <a:r>
              <a:rPr lang="en-US" dirty="0"/>
              <a:t>Several public and private-sector organizations which are operating in Pakistan, as well as the federal and provincial governments, have established structures (Project Management Units, Project Monitoring Units) performing PMO functions to support projects which they are undertaking.</a:t>
            </a:r>
            <a:r>
              <a:rPr lang="en-US" dirty="0">
                <a:solidFill>
                  <a:schemeClr val="bg1"/>
                </a:solidFill>
              </a:rPr>
              <a:t>  </a:t>
            </a:r>
          </a:p>
          <a:p>
            <a:pPr algn="ctr">
              <a:lnSpc>
                <a:spcPct val="120000"/>
              </a:lnSpc>
              <a:buClr>
                <a:schemeClr val="tx1"/>
              </a:buClr>
              <a:buFontTx/>
              <a:buNone/>
            </a:pPr>
            <a:endParaRPr lang="en-US" dirty="0">
              <a:solidFill>
                <a:schemeClr val="bg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a:xfrm>
            <a:off x="457200" y="381000"/>
            <a:ext cx="8229600" cy="609600"/>
          </a:xfrm>
        </p:spPr>
        <p:txBody>
          <a:bodyPr lIns="90488" tIns="44450" rIns="90488" bIns="44450" anchor="b"/>
          <a:lstStyle/>
          <a:p>
            <a:r>
              <a:rPr lang="en-US" sz="2800"/>
              <a:t>Some Typical Functions of a “Mature” PMO</a:t>
            </a:r>
          </a:p>
        </p:txBody>
      </p:sp>
      <p:sp>
        <p:nvSpPr>
          <p:cNvPr id="26626" name="Content Placeholder 2"/>
          <p:cNvSpPr>
            <a:spLocks noGrp="1"/>
          </p:cNvSpPr>
          <p:nvPr>
            <p:ph idx="4294967295"/>
          </p:nvPr>
        </p:nvSpPr>
        <p:spPr>
          <a:xfrm>
            <a:off x="457200" y="1022350"/>
            <a:ext cx="8418513" cy="4525963"/>
          </a:xfrm>
        </p:spPr>
        <p:txBody>
          <a:bodyPr lIns="90488" tIns="44450" rIns="90488" bIns="44450"/>
          <a:lstStyle/>
          <a:p>
            <a:pPr>
              <a:lnSpc>
                <a:spcPts val="2500"/>
              </a:lnSpc>
              <a:buClr>
                <a:srgbClr val="FFC000"/>
              </a:buClr>
            </a:pPr>
            <a:r>
              <a:rPr lang="en-US" sz="2000"/>
              <a:t>Alignment of Projects with Organization’s Mission, Goals, Objectives</a:t>
            </a:r>
          </a:p>
          <a:p>
            <a:pPr>
              <a:lnSpc>
                <a:spcPts val="2500"/>
              </a:lnSpc>
              <a:buClr>
                <a:srgbClr val="FFC000"/>
              </a:buClr>
            </a:pPr>
            <a:r>
              <a:rPr lang="en-US" sz="2000"/>
              <a:t>Project Portfolio Management</a:t>
            </a:r>
          </a:p>
          <a:p>
            <a:pPr>
              <a:lnSpc>
                <a:spcPts val="2500"/>
              </a:lnSpc>
              <a:buClr>
                <a:srgbClr val="FFC000"/>
              </a:buClr>
            </a:pPr>
            <a:r>
              <a:rPr lang="en-US" sz="2000"/>
              <a:t>Resource Planning and Management</a:t>
            </a:r>
          </a:p>
          <a:p>
            <a:pPr>
              <a:lnSpc>
                <a:spcPts val="2500"/>
              </a:lnSpc>
              <a:buClr>
                <a:srgbClr val="FFC000"/>
              </a:buClr>
            </a:pPr>
            <a:r>
              <a:rPr lang="en-US" sz="2000"/>
              <a:t>Generating Awareness in Organization of Project Management</a:t>
            </a:r>
          </a:p>
          <a:p>
            <a:pPr>
              <a:lnSpc>
                <a:spcPts val="2500"/>
              </a:lnSpc>
              <a:buClr>
                <a:srgbClr val="FFC000"/>
              </a:buClr>
            </a:pPr>
            <a:r>
              <a:rPr lang="en-US" sz="2000"/>
              <a:t>Standardization of Policies, Processes, Protocols and Documentation</a:t>
            </a:r>
          </a:p>
          <a:p>
            <a:pPr>
              <a:lnSpc>
                <a:spcPts val="2500"/>
              </a:lnSpc>
              <a:buClr>
                <a:srgbClr val="FFC000"/>
              </a:buClr>
            </a:pPr>
            <a:r>
              <a:rPr lang="en-US" sz="2000"/>
              <a:t>Recruitment and Selection of Project Managers and Team Members</a:t>
            </a:r>
          </a:p>
          <a:p>
            <a:pPr>
              <a:lnSpc>
                <a:spcPts val="2500"/>
              </a:lnSpc>
              <a:buClr>
                <a:srgbClr val="FFC000"/>
              </a:buClr>
            </a:pPr>
            <a:r>
              <a:rPr lang="en-US" sz="2000"/>
              <a:t>Training in Project Management and Related Competencies, Skills</a:t>
            </a:r>
          </a:p>
          <a:p>
            <a:pPr>
              <a:lnSpc>
                <a:spcPts val="2500"/>
              </a:lnSpc>
              <a:buClr>
                <a:srgbClr val="FFC000"/>
              </a:buClr>
            </a:pPr>
            <a:r>
              <a:rPr lang="en-US" sz="2000"/>
              <a:t>Monitoring, Evaluation and Auditing of Projects</a:t>
            </a:r>
          </a:p>
          <a:p>
            <a:pPr>
              <a:lnSpc>
                <a:spcPts val="2500"/>
              </a:lnSpc>
              <a:buClr>
                <a:srgbClr val="FFC000"/>
              </a:buClr>
            </a:pPr>
            <a:r>
              <a:rPr lang="en-US" sz="2000"/>
              <a:t>Maintaining a Project Management Information System</a:t>
            </a:r>
          </a:p>
          <a:p>
            <a:pPr>
              <a:lnSpc>
                <a:spcPts val="2500"/>
              </a:lnSpc>
              <a:buClr>
                <a:srgbClr val="FFC000"/>
              </a:buClr>
            </a:pPr>
            <a:r>
              <a:rPr lang="en-US" sz="2000"/>
              <a:t>Counseling and Mentoring of Project Staff</a:t>
            </a:r>
          </a:p>
          <a:p>
            <a:pPr>
              <a:lnSpc>
                <a:spcPts val="2500"/>
              </a:lnSpc>
              <a:buClr>
                <a:srgbClr val="FFC000"/>
              </a:buClr>
            </a:pPr>
            <a:r>
              <a:rPr lang="en-US" sz="2000"/>
              <a:t>Benchmarking Best Practices</a:t>
            </a:r>
          </a:p>
          <a:p>
            <a:pPr>
              <a:lnSpc>
                <a:spcPts val="2500"/>
              </a:lnSpc>
              <a:buClr>
                <a:srgbClr val="FFC000"/>
              </a:buClr>
            </a:pPr>
            <a:r>
              <a:rPr lang="en-US" sz="2000"/>
              <a:t>Archiving Documentation on Completed Projects</a:t>
            </a:r>
          </a:p>
          <a:p>
            <a:pPr>
              <a:lnSpc>
                <a:spcPts val="2500"/>
              </a:lnSpc>
              <a:buClr>
                <a:srgbClr val="FFC000"/>
              </a:buClr>
            </a:pPr>
            <a:r>
              <a:rPr lang="en-US" sz="2000"/>
              <a:t>Refining Project Management Methodologies</a:t>
            </a:r>
          </a:p>
          <a:p>
            <a:pPr>
              <a:lnSpc>
                <a:spcPts val="2500"/>
              </a:lnSpc>
              <a:buClr>
                <a:srgbClr val="FFC000"/>
              </a:buClr>
            </a:pPr>
            <a:r>
              <a:rPr lang="en-US" sz="2000"/>
              <a:t>Software Tools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a:xfrm>
            <a:off x="457200" y="0"/>
            <a:ext cx="8229600" cy="1143000"/>
          </a:xfrm>
        </p:spPr>
        <p:txBody>
          <a:bodyPr lIns="90488" tIns="44450" rIns="90488" bIns="44450" anchor="b"/>
          <a:lstStyle/>
          <a:p>
            <a:r>
              <a:rPr lang="en-US" sz="2400"/>
              <a:t>Literature on the Project Management Office</a:t>
            </a:r>
          </a:p>
        </p:txBody>
      </p:sp>
      <p:pic>
        <p:nvPicPr>
          <p:cNvPr id="28674" name="Picture 2" descr="Creating the Project Office - Leading Organizational Change.jpg">
            <a:hlinkClick r:id="rId3"/>
          </p:cNvPr>
          <p:cNvPicPr>
            <a:picLocks noChangeAspect="1"/>
          </p:cNvPicPr>
          <p:nvPr/>
        </p:nvPicPr>
        <p:blipFill>
          <a:blip r:embed="rId4" cstate="print"/>
          <a:srcRect/>
          <a:stretch>
            <a:fillRect/>
          </a:stretch>
        </p:blipFill>
        <p:spPr bwMode="auto">
          <a:xfrm>
            <a:off x="393700" y="1733550"/>
            <a:ext cx="2743200" cy="3482975"/>
          </a:xfrm>
          <a:prstGeom prst="rect">
            <a:avLst/>
          </a:prstGeom>
          <a:noFill/>
          <a:ln w="9525">
            <a:noFill/>
            <a:miter lim="800000"/>
            <a:headEnd/>
            <a:tailEnd/>
          </a:ln>
        </p:spPr>
      </p:pic>
      <p:pic>
        <p:nvPicPr>
          <p:cNvPr id="28675" name="Picture 4" descr="The Complete Project Management Office Handbook.gif">
            <a:hlinkClick r:id="rId5"/>
          </p:cNvPr>
          <p:cNvPicPr>
            <a:picLocks noChangeAspect="1"/>
          </p:cNvPicPr>
          <p:nvPr/>
        </p:nvPicPr>
        <p:blipFill>
          <a:blip r:embed="rId6" cstate="print"/>
          <a:srcRect/>
          <a:stretch>
            <a:fillRect/>
          </a:stretch>
        </p:blipFill>
        <p:spPr bwMode="auto">
          <a:xfrm>
            <a:off x="6350000" y="1663700"/>
            <a:ext cx="2392363" cy="3552825"/>
          </a:xfrm>
          <a:prstGeom prst="rect">
            <a:avLst/>
          </a:prstGeom>
          <a:noFill/>
          <a:ln w="9525">
            <a:noFill/>
            <a:miter lim="800000"/>
            <a:headEnd/>
            <a:tailEnd/>
          </a:ln>
        </p:spPr>
      </p:pic>
      <p:pic>
        <p:nvPicPr>
          <p:cNvPr id="28676" name="Picture 5" descr="Advanced Project Portfolio Management and the PMO.jpg">
            <a:hlinkClick r:id="rId7"/>
          </p:cNvPr>
          <p:cNvPicPr>
            <a:picLocks noChangeAspect="1"/>
          </p:cNvPicPr>
          <p:nvPr/>
        </p:nvPicPr>
        <p:blipFill>
          <a:blip r:embed="rId8" cstate="print"/>
          <a:srcRect/>
          <a:stretch>
            <a:fillRect/>
          </a:stretch>
        </p:blipFill>
        <p:spPr bwMode="auto">
          <a:xfrm>
            <a:off x="3606800" y="1701800"/>
            <a:ext cx="2273300" cy="3514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33CC"/>
    </a:dk1>
    <a:lt1>
      <a:srgbClr val="E6E6E6"/>
    </a:lt1>
    <a:dk2>
      <a:srgbClr val="000000"/>
    </a:dk2>
    <a:lt2>
      <a:srgbClr val="FFCC33"/>
    </a:lt2>
    <a:accent1>
      <a:srgbClr val="0033CC"/>
    </a:accent1>
    <a:accent2>
      <a:srgbClr val="CC9900"/>
    </a:accent2>
    <a:accent3>
      <a:srgbClr val="AAAAAA"/>
    </a:accent3>
    <a:accent4>
      <a:srgbClr val="C4C4C4"/>
    </a:accent4>
    <a:accent5>
      <a:srgbClr val="AAADE2"/>
    </a:accent5>
    <a:accent6>
      <a:srgbClr val="B98A00"/>
    </a:accent6>
    <a:hlink>
      <a:srgbClr val="339900"/>
    </a:hlink>
    <a:folHlink>
      <a:srgbClr val="CC66FF"/>
    </a:folHlink>
  </a:clrScheme>
</a:themeOverride>
</file>

<file path=docProps/app.xml><?xml version="1.0" encoding="utf-8"?>
<Properties xmlns="http://schemas.openxmlformats.org/officeDocument/2006/extended-properties" xmlns:vt="http://schemas.openxmlformats.org/officeDocument/2006/docPropsVTypes">
  <Template/>
  <TotalTime>2413</TotalTime>
  <Pages>40</Pages>
  <Words>125</Words>
  <Application>Microsoft Office PowerPoint</Application>
  <PresentationFormat>On-screen Show (4:3)</PresentationFormat>
  <Paragraphs>31</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MGT 461 Applied Project Management  Lecture #12   Project Management Office</vt:lpstr>
      <vt:lpstr>The Project Management Office</vt:lpstr>
      <vt:lpstr>The Project Management Office</vt:lpstr>
      <vt:lpstr>Internal Project Management Supporting Institutions in Pakistan</vt:lpstr>
      <vt:lpstr>Some Typical Functions of a “Mature” PMO</vt:lpstr>
      <vt:lpstr>Literature on the Project Management Office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ghazala</dc:creator>
  <cp:lastModifiedBy>NTS</cp:lastModifiedBy>
  <cp:revision>132</cp:revision>
  <cp:lastPrinted>1999-08-24T09:57:26Z</cp:lastPrinted>
  <dcterms:created xsi:type="dcterms:W3CDTF">1999-10-06T11:41:40Z</dcterms:created>
  <dcterms:modified xsi:type="dcterms:W3CDTF">2013-10-21T08:11:01Z</dcterms:modified>
</cp:coreProperties>
</file>