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85" r:id="rId2"/>
    <p:sldId id="391" r:id="rId3"/>
    <p:sldId id="420" r:id="rId4"/>
    <p:sldId id="332" r:id="rId5"/>
    <p:sldId id="333" r:id="rId6"/>
    <p:sldId id="334" r:id="rId7"/>
    <p:sldId id="335" r:id="rId8"/>
    <p:sldId id="336" r:id="rId9"/>
    <p:sldId id="337" r:id="rId10"/>
    <p:sldId id="338" r:id="rId11"/>
    <p:sldId id="339" r:id="rId12"/>
    <p:sldId id="340" r:id="rId13"/>
    <p:sldId id="341" r:id="rId14"/>
    <p:sldId id="384" r:id="rId15"/>
    <p:sldId id="342" r:id="rId16"/>
    <p:sldId id="343" r:id="rId17"/>
    <p:sldId id="345" r:id="rId18"/>
    <p:sldId id="346" r:id="rId19"/>
    <p:sldId id="373" r:id="rId20"/>
    <p:sldId id="374" r:id="rId21"/>
    <p:sldId id="375" r:id="rId22"/>
    <p:sldId id="376" r:id="rId23"/>
    <p:sldId id="377" r:id="rId24"/>
    <p:sldId id="372" r:id="rId25"/>
    <p:sldId id="378" r:id="rId26"/>
    <p:sldId id="379" r:id="rId27"/>
    <p:sldId id="365" r:id="rId28"/>
    <p:sldId id="366" r:id="rId29"/>
    <p:sldId id="367" r:id="rId30"/>
    <p:sldId id="380" r:id="rId31"/>
    <p:sldId id="381" r:id="rId32"/>
    <p:sldId id="382" r:id="rId33"/>
    <p:sldId id="383" r:id="rId34"/>
    <p:sldId id="347" r:id="rId35"/>
    <p:sldId id="359" r:id="rId36"/>
    <p:sldId id="348" r:id="rId37"/>
    <p:sldId id="349" r:id="rId38"/>
    <p:sldId id="360" r:id="rId39"/>
    <p:sldId id="362" r:id="rId40"/>
    <p:sldId id="363" r:id="rId41"/>
    <p:sldId id="364" r:id="rId42"/>
    <p:sldId id="350" r:id="rId43"/>
    <p:sldId id="361" r:id="rId44"/>
    <p:sldId id="352"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10" r:id="rId59"/>
    <p:sldId id="406" r:id="rId60"/>
    <p:sldId id="407" r:id="rId61"/>
    <p:sldId id="408" r:id="rId62"/>
    <p:sldId id="409" r:id="rId63"/>
    <p:sldId id="411" r:id="rId64"/>
    <p:sldId id="412" r:id="rId65"/>
    <p:sldId id="413" r:id="rId66"/>
    <p:sldId id="414" r:id="rId67"/>
    <p:sldId id="353" r:id="rId68"/>
    <p:sldId id="357" r:id="rId69"/>
    <p:sldId id="417" r:id="rId70"/>
    <p:sldId id="418" r:id="rId71"/>
    <p:sldId id="419"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7" d="100"/>
          <a:sy n="37" d="100"/>
        </p:scale>
        <p:origin x="-1574"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wmf"/><Relationship Id="rId1" Type="http://schemas.openxmlformats.org/officeDocument/2006/relationships/image" Target="../media/image2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D4954-28B6-4A01-99D3-243D8D998E0B}" type="datetimeFigureOut">
              <a:rPr lang="en-US" smtClean="0"/>
              <a:pPr/>
              <a:t>11/10/2013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1F82D-4FCD-4D04-89AD-E8076DEB8B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2C4DF6F-B2FB-43BC-AAAD-509CD16F547E}" type="slidenum">
              <a:rPr lang="en-US"/>
              <a:pPr/>
              <a:t>38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FA99593-A963-4FA1-9824-59F61841DB8A}" type="slidenum">
              <a:rPr lang="en-US"/>
              <a:pPr/>
              <a:t>39</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8437FAA-C402-41EF-9BA5-1C17AFA4271F}" type="slidenum">
              <a:rPr lang="en-US"/>
              <a:pPr/>
              <a:t>40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C92D046-CBA7-46FE-9C74-B9F042E77553}" type="slidenum">
              <a:rPr lang="en-US"/>
              <a:pPr/>
              <a:t>41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3A854A-9C69-4C6E-A47D-CD7249DF803D}" type="datetime1">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8498C-CCC5-422A-AB4E-124800E141FC}" type="datetime1">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8328A-7FC4-4A1A-BD7B-73658CDA22C0}" type="datetime1">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893846F5-3924-4D56-B534-84B7794F5BD6}" type="datetime1">
              <a:rPr lang="en-US" smtClean="0"/>
              <a:pPr>
                <a:defRPr/>
              </a:pPr>
              <a:t>11/10/2013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470F8-F5AC-469A-A325-CB9D63A5CA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81CCD-E486-4A07-9E83-40E694BE8446}" type="datetime1">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0E257-838C-40E6-8903-6046D923B95B}" type="datetime1">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5DEF2-8E72-4D1D-88C4-9FCECA181A70}" type="datetime1">
              <a:rPr lang="en-US" smtClean="0"/>
              <a:pPr/>
              <a:t>11/10/2013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08A833-45D9-4BB7-A271-CB96F511DE59}" type="datetime1">
              <a:rPr lang="en-US" smtClean="0"/>
              <a:pPr/>
              <a:t>11/10/2013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156EB1-1AAE-4E56-80BE-9D2CAA986401}" type="datetime1">
              <a:rPr lang="en-US" smtClean="0"/>
              <a:pPr/>
              <a:t>11/10/2013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9FFE7-5A2B-4E63-AD84-61B6E2F0ADA9}" type="datetime1">
              <a:rPr lang="en-US" smtClean="0"/>
              <a:pPr/>
              <a:t>11/10/2013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16B22-1ACD-4249-818F-88960EDB69EA}" type="datetime1">
              <a:rPr lang="en-US" smtClean="0"/>
              <a:pPr/>
              <a:t>11/10/2013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63280-751E-4396-8B2C-27E7D6968AC8}" type="datetime1">
              <a:rPr lang="en-US" smtClean="0"/>
              <a:pPr/>
              <a:t>11/10/2013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98A06-3FBF-4E9C-B397-13663964110A}" type="datetime1">
              <a:rPr lang="en-US" smtClean="0"/>
              <a:pPr/>
              <a:t>11/10/2013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CB071-3725-475B-BD64-181555A8C3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3.v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3.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8.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oleObject" Target="../embeddings/oleObject28.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175B0495-C064-43B2-BCCA-EE40CC0A3FD1}" type="slidenum">
              <a:rPr lang="en-US"/>
              <a:pPr>
                <a:defRPr/>
              </a:pPr>
              <a:t>1</a:t>
            </a:fld>
            <a:endParaRPr lang="en-US"/>
          </a:p>
        </p:txBody>
      </p:sp>
      <p:sp>
        <p:nvSpPr>
          <p:cNvPr id="5123" name="Rectangle 2"/>
          <p:cNvSpPr>
            <a:spLocks noGrp="1" noChangeArrowheads="1"/>
          </p:cNvSpPr>
          <p:nvPr>
            <p:ph type="ctrTitle"/>
          </p:nvPr>
        </p:nvSpPr>
        <p:spPr>
          <a:xfrm>
            <a:off x="838200" y="1066800"/>
            <a:ext cx="7772400" cy="1828800"/>
          </a:xfrm>
        </p:spPr>
        <p:txBody>
          <a:bodyPr>
            <a:normAutofit fontScale="90000"/>
          </a:bodyPr>
          <a:lstStyle/>
          <a:p>
            <a:pPr eaLnBrk="1" hangingPunct="1"/>
            <a:r>
              <a:rPr lang="en-US" sz="4000" b="1" dirty="0" smtClean="0"/>
              <a:t>Virtual COMSATS</a:t>
            </a:r>
            <a:br>
              <a:rPr lang="en-US" sz="4000" b="1" dirty="0" smtClean="0"/>
            </a:br>
            <a:r>
              <a:rPr lang="en-US" sz="4000" b="1" dirty="0" smtClean="0"/>
              <a:t>Inferential Statistics</a:t>
            </a:r>
            <a:br>
              <a:rPr lang="en-US" sz="4000" b="1" dirty="0" smtClean="0"/>
            </a:br>
            <a:r>
              <a:rPr lang="en-US" sz="4000" b="1" dirty="0" smtClean="0"/>
              <a:t>Lecture-10</a:t>
            </a:r>
            <a:endParaRPr lang="en-US" sz="4000" b="1" dirty="0" smtClean="0"/>
          </a:p>
        </p:txBody>
      </p:sp>
      <p:sp>
        <p:nvSpPr>
          <p:cNvPr id="5124" name="Rectangle 3"/>
          <p:cNvSpPr>
            <a:spLocks noGrp="1" noChangeArrowheads="1"/>
          </p:cNvSpPr>
          <p:nvPr>
            <p:ph type="subTitle" idx="1"/>
          </p:nvPr>
        </p:nvSpPr>
        <p:spPr>
          <a:xfrm>
            <a:off x="1371600" y="4191000"/>
            <a:ext cx="6400800" cy="1447800"/>
          </a:xfrm>
        </p:spPr>
        <p:txBody>
          <a:bodyPr/>
          <a:lstStyle/>
          <a:p>
            <a:pPr eaLnBrk="1" hangingPunct="1">
              <a:spcBef>
                <a:spcPct val="0"/>
              </a:spcBef>
            </a:pPr>
            <a:endParaRPr lang="en-US" sz="2400" b="1" smtClean="0"/>
          </a:p>
          <a:p>
            <a:pPr eaLnBrk="1" hangingPunct="1">
              <a:spcBef>
                <a:spcPct val="0"/>
              </a:spcBef>
            </a:pPr>
            <a:r>
              <a:rPr lang="en-US" sz="2400" b="1" smtClean="0"/>
              <a:t>Ossam Chohan</a:t>
            </a:r>
          </a:p>
          <a:p>
            <a:pPr eaLnBrk="1" hangingPunct="1">
              <a:spcBef>
                <a:spcPct val="0"/>
              </a:spcBef>
            </a:pPr>
            <a:r>
              <a:rPr lang="en-US" sz="1600" b="1" smtClean="0"/>
              <a:t>Assistant Professor</a:t>
            </a:r>
          </a:p>
          <a:p>
            <a:pPr eaLnBrk="1" hangingPunct="1">
              <a:spcBef>
                <a:spcPct val="0"/>
              </a:spcBef>
            </a:pPr>
            <a:r>
              <a:rPr lang="en-US" sz="2400" b="1" smtClean="0"/>
              <a:t>CIIT Abbottabad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Problem-10                          Solution</a:t>
            </a:r>
          </a:p>
        </p:txBody>
      </p:sp>
      <p:sp>
        <p:nvSpPr>
          <p:cNvPr id="30723" name="Rectangle 3"/>
          <p:cNvSpPr>
            <a:spLocks noGrp="1" noChangeArrowheads="1"/>
          </p:cNvSpPr>
          <p:nvPr>
            <p:ph type="body" idx="1"/>
          </p:nvPr>
        </p:nvSpPr>
        <p:spPr/>
        <p:txBody>
          <a:bodyPr/>
          <a:lstStyle/>
          <a:p>
            <a:pPr eaLnBrk="1" hangingPunct="1"/>
            <a:r>
              <a:rPr lang="en-US" dirty="0" smtClean="0"/>
              <a:t>Sample mean= 314.7/13= 24.21</a:t>
            </a:r>
          </a:p>
          <a:p>
            <a:pPr eaLnBrk="1" hangingPunct="1"/>
            <a:r>
              <a:rPr lang="en-US" dirty="0" smtClean="0"/>
              <a:t>s= </a:t>
            </a:r>
            <a:r>
              <a:rPr lang="en-US" dirty="0" smtClean="0">
                <a:cs typeface="Arial" charset="0"/>
              </a:rPr>
              <a:t>√[</a:t>
            </a:r>
            <a:r>
              <a:rPr lang="el-GR" dirty="0" smtClean="0">
                <a:cs typeface="Arial" charset="0"/>
              </a:rPr>
              <a:t>Σ</a:t>
            </a:r>
            <a:r>
              <a:rPr lang="en-US" dirty="0" smtClean="0">
                <a:cs typeface="Arial" charset="0"/>
              </a:rPr>
              <a:t>(xi-    )</a:t>
            </a:r>
            <a:r>
              <a:rPr lang="en-US" baseline="30000" dirty="0" smtClean="0">
                <a:cs typeface="Arial" charset="0"/>
              </a:rPr>
              <a:t>2</a:t>
            </a:r>
            <a:r>
              <a:rPr lang="en-US" dirty="0" smtClean="0">
                <a:cs typeface="Arial" charset="0"/>
              </a:rPr>
              <a:t>]/n-1</a:t>
            </a:r>
          </a:p>
          <a:p>
            <a:pPr eaLnBrk="1" hangingPunct="1"/>
            <a:r>
              <a:rPr lang="en-US" dirty="0" smtClean="0">
                <a:cs typeface="Arial" charset="0"/>
              </a:rPr>
              <a:t>s= √ 3.12= 1.77</a:t>
            </a:r>
          </a:p>
          <a:p>
            <a:pPr eaLnBrk="1" hangingPunct="1"/>
            <a:r>
              <a:rPr lang="en-US" dirty="0" smtClean="0">
                <a:cs typeface="Arial" charset="0"/>
              </a:rPr>
              <a:t>v=n-1, degree of freedom</a:t>
            </a:r>
          </a:p>
          <a:p>
            <a:pPr eaLnBrk="1" hangingPunct="1"/>
            <a:r>
              <a:rPr lang="en-US" dirty="0" smtClean="0">
                <a:cs typeface="Arial" charset="0"/>
              </a:rPr>
              <a:t>1-</a:t>
            </a:r>
            <a:r>
              <a:rPr lang="el-GR" dirty="0" smtClean="0">
                <a:cs typeface="Arial" charset="0"/>
              </a:rPr>
              <a:t>α</a:t>
            </a:r>
            <a:r>
              <a:rPr lang="en-US" dirty="0" smtClean="0">
                <a:cs typeface="Arial" charset="0"/>
              </a:rPr>
              <a:t>=0.95,     </a:t>
            </a:r>
            <a:r>
              <a:rPr lang="el-GR" dirty="0" smtClean="0">
                <a:cs typeface="Arial" charset="0"/>
              </a:rPr>
              <a:t>α</a:t>
            </a:r>
            <a:r>
              <a:rPr lang="en-US" dirty="0" smtClean="0">
                <a:cs typeface="Arial" charset="0"/>
              </a:rPr>
              <a:t>=0.05 </a:t>
            </a:r>
            <a:endParaRPr lang="el-GR" dirty="0" smtClean="0">
              <a:cs typeface="Arial" charset="0"/>
            </a:endParaRPr>
          </a:p>
          <a:p>
            <a:pPr eaLnBrk="1" hangingPunct="1"/>
            <a:r>
              <a:rPr lang="en-US" dirty="0" smtClean="0">
                <a:cs typeface="Arial" charset="0"/>
              </a:rPr>
              <a:t>t</a:t>
            </a:r>
            <a:r>
              <a:rPr lang="el-GR" baseline="-25000" dirty="0" smtClean="0">
                <a:cs typeface="Arial" charset="0"/>
              </a:rPr>
              <a:t>α</a:t>
            </a:r>
            <a:r>
              <a:rPr lang="en-US" baseline="-25000" dirty="0" smtClean="0">
                <a:cs typeface="Arial" charset="0"/>
              </a:rPr>
              <a:t>/2(v)</a:t>
            </a:r>
            <a:r>
              <a:rPr lang="en-US" dirty="0" smtClean="0">
                <a:cs typeface="Arial" charset="0"/>
              </a:rPr>
              <a:t>= t</a:t>
            </a:r>
            <a:r>
              <a:rPr lang="en-US" baseline="-25000" dirty="0" smtClean="0">
                <a:cs typeface="Arial" charset="0"/>
              </a:rPr>
              <a:t>0.025(12)</a:t>
            </a:r>
            <a:r>
              <a:rPr lang="en-US" dirty="0" smtClean="0">
                <a:cs typeface="Arial" charset="0"/>
              </a:rPr>
              <a:t>=2.179</a:t>
            </a:r>
          </a:p>
          <a:p>
            <a:pPr eaLnBrk="1" hangingPunct="1"/>
            <a:endParaRPr lang="el-GR" dirty="0" smtClean="0">
              <a:cs typeface="Arial" charset="0"/>
            </a:endParaRPr>
          </a:p>
        </p:txBody>
      </p:sp>
      <p:graphicFrame>
        <p:nvGraphicFramePr>
          <p:cNvPr id="84995" name="Object 3"/>
          <p:cNvGraphicFramePr>
            <a:graphicFrameLocks noChangeAspect="1"/>
          </p:cNvGraphicFramePr>
          <p:nvPr/>
        </p:nvGraphicFramePr>
        <p:xfrm>
          <a:off x="2438400" y="2348132"/>
          <a:ext cx="457200" cy="317500"/>
        </p:xfrm>
        <a:graphic>
          <a:graphicData uri="http://schemas.openxmlformats.org/presentationml/2006/ole">
            <p:oleObj spid="_x0000_s84995" name="Equation" r:id="rId3" imgW="139680" imgH="164880" progId="Equation.3">
              <p:embed/>
            </p:oleObj>
          </a:graphicData>
        </a:graphic>
      </p:graphicFrame>
      <p:sp>
        <p:nvSpPr>
          <p:cNvPr id="6" name="Slide Number Placeholder 5"/>
          <p:cNvSpPr>
            <a:spLocks noGrp="1"/>
          </p:cNvSpPr>
          <p:nvPr>
            <p:ph type="sldNum" sz="quarter" idx="12"/>
          </p:nvPr>
        </p:nvSpPr>
        <p:spPr/>
        <p:txBody>
          <a:bodyPr/>
          <a:lstStyle/>
          <a:p>
            <a:fld id="{EAFCB071-3725-475B-BD64-181555A8C3A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Problem-10                       Solution</a:t>
            </a:r>
          </a:p>
        </p:txBody>
      </p:sp>
      <p:sp>
        <p:nvSpPr>
          <p:cNvPr id="31747" name="Rectangle 3"/>
          <p:cNvSpPr>
            <a:spLocks noGrp="1" noChangeArrowheads="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fld id="{EAFCB071-3725-475B-BD64-181555A8C3AD}"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Problem-11</a:t>
            </a:r>
          </a:p>
        </p:txBody>
      </p:sp>
      <p:sp>
        <p:nvSpPr>
          <p:cNvPr id="32771" name="Rectangle 3"/>
          <p:cNvSpPr>
            <a:spLocks noGrp="1" noChangeArrowheads="1"/>
          </p:cNvSpPr>
          <p:nvPr>
            <p:ph type="body" idx="1"/>
          </p:nvPr>
        </p:nvSpPr>
        <p:spPr/>
        <p:txBody>
          <a:bodyPr/>
          <a:lstStyle/>
          <a:p>
            <a:pPr eaLnBrk="1" hangingPunct="1">
              <a:lnSpc>
                <a:spcPct val="90000"/>
              </a:lnSpc>
            </a:pPr>
            <a:r>
              <a:rPr lang="en-US" smtClean="0"/>
              <a:t>The following sample of eight observations is from an infinite population with normal distribution:</a:t>
            </a:r>
          </a:p>
          <a:p>
            <a:pPr eaLnBrk="1" hangingPunct="1">
              <a:lnSpc>
                <a:spcPct val="90000"/>
              </a:lnSpc>
              <a:buFontTx/>
              <a:buNone/>
            </a:pPr>
            <a:r>
              <a:rPr lang="en-US" smtClean="0"/>
              <a:t>	75.3, 76.4, 83.2, 91.0, 80.1, 77.5, 84.8, 81</a:t>
            </a:r>
          </a:p>
          <a:p>
            <a:pPr eaLnBrk="1" hangingPunct="1">
              <a:lnSpc>
                <a:spcPct val="90000"/>
              </a:lnSpc>
            </a:pPr>
            <a:r>
              <a:rPr lang="en-US" smtClean="0"/>
              <a:t>Find the sample mean.</a:t>
            </a:r>
          </a:p>
          <a:p>
            <a:pPr eaLnBrk="1" hangingPunct="1">
              <a:lnSpc>
                <a:spcPct val="90000"/>
              </a:lnSpc>
            </a:pPr>
            <a:r>
              <a:rPr lang="en-US" smtClean="0"/>
              <a:t>Estimate the population standard deviation and standard error.</a:t>
            </a:r>
          </a:p>
          <a:p>
            <a:pPr eaLnBrk="1" hangingPunct="1">
              <a:lnSpc>
                <a:spcPct val="90000"/>
              </a:lnSpc>
            </a:pPr>
            <a:r>
              <a:rPr lang="en-US" smtClean="0"/>
              <a:t>Construct a 98% CI for the population mean.</a:t>
            </a:r>
          </a:p>
        </p:txBody>
      </p:sp>
      <p:sp>
        <p:nvSpPr>
          <p:cNvPr id="4" name="Slide Number Placeholder 3"/>
          <p:cNvSpPr>
            <a:spLocks noGrp="1"/>
          </p:cNvSpPr>
          <p:nvPr>
            <p:ph type="sldNum" sz="quarter" idx="12"/>
          </p:nvPr>
        </p:nvSpPr>
        <p:spPr/>
        <p:txBody>
          <a:bodyPr/>
          <a:lstStyle/>
          <a:p>
            <a:fld id="{EAFCB071-3725-475B-BD64-181555A8C3AD}"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Problem-11                          Solution</a:t>
            </a:r>
          </a:p>
        </p:txBody>
      </p:sp>
      <p:sp>
        <p:nvSpPr>
          <p:cNvPr id="33795" name="Rectangle 3"/>
          <p:cNvSpPr>
            <a:spLocks noGrp="1" noChangeArrowheads="1"/>
          </p:cNvSpPr>
          <p:nvPr>
            <p:ph type="body" idx="1"/>
          </p:nvPr>
        </p:nvSpPr>
        <p:spPr/>
        <p:txBody>
          <a:bodyPr/>
          <a:lstStyle/>
          <a:p>
            <a:pPr eaLnBrk="1" hangingPunct="1"/>
            <a:r>
              <a:rPr lang="en-US" smtClean="0"/>
              <a:t>Sample mean=81.1625</a:t>
            </a:r>
          </a:p>
          <a:p>
            <a:pPr eaLnBrk="1" hangingPunct="1"/>
            <a:r>
              <a:rPr lang="en-US" smtClean="0"/>
              <a:t>Estimated standard deviation= 5.1517</a:t>
            </a:r>
          </a:p>
          <a:p>
            <a:pPr eaLnBrk="1" hangingPunct="1"/>
            <a:r>
              <a:rPr lang="en-US" smtClean="0"/>
              <a:t>Estimated standard error=1.8214</a:t>
            </a:r>
          </a:p>
          <a:p>
            <a:pPr eaLnBrk="1" hangingPunct="1"/>
            <a:r>
              <a:rPr lang="en-US" smtClean="0"/>
              <a:t>1-</a:t>
            </a:r>
            <a:r>
              <a:rPr lang="el-GR" smtClean="0">
                <a:cs typeface="Arial" charset="0"/>
              </a:rPr>
              <a:t>α</a:t>
            </a:r>
            <a:r>
              <a:rPr lang="en-US" smtClean="0">
                <a:cs typeface="Arial" charset="0"/>
              </a:rPr>
              <a:t>=0.98</a:t>
            </a:r>
          </a:p>
          <a:p>
            <a:pPr eaLnBrk="1" hangingPunct="1">
              <a:buFontTx/>
              <a:buNone/>
            </a:pPr>
            <a:endParaRPr lang="el-GR" smtClean="0">
              <a:cs typeface="Arial" charset="0"/>
            </a:endParaRPr>
          </a:p>
        </p:txBody>
      </p:sp>
      <p:sp>
        <p:nvSpPr>
          <p:cNvPr id="4" name="Slide Number Placeholder 3"/>
          <p:cNvSpPr>
            <a:spLocks noGrp="1"/>
          </p:cNvSpPr>
          <p:nvPr>
            <p:ph type="sldNum" sz="quarter" idx="12"/>
          </p:nvPr>
        </p:nvSpPr>
        <p:spPr/>
        <p:txBody>
          <a:bodyPr/>
          <a:lstStyle/>
          <a:p>
            <a:fld id="{EAFCB071-3725-475B-BD64-181555A8C3A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Problem-11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Problem-12</a:t>
            </a:r>
          </a:p>
        </p:txBody>
      </p:sp>
      <p:sp>
        <p:nvSpPr>
          <p:cNvPr id="34819" name="Rectangle 3"/>
          <p:cNvSpPr>
            <a:spLocks noGrp="1" noChangeArrowheads="1"/>
          </p:cNvSpPr>
          <p:nvPr>
            <p:ph type="body" idx="1"/>
          </p:nvPr>
        </p:nvSpPr>
        <p:spPr/>
        <p:txBody>
          <a:bodyPr/>
          <a:lstStyle/>
          <a:p>
            <a:pPr algn="just" eaLnBrk="1" hangingPunct="1"/>
            <a:r>
              <a:rPr lang="en-US" dirty="0" smtClean="0"/>
              <a:t>Twelve bank tellers were randomly sampled and it was determined they made an average of 3.6 errors per day with  a sample of standard deviation of 0.42 error. Construct a 90% CI for population mean of errors per day.</a:t>
            </a:r>
          </a:p>
        </p:txBody>
      </p:sp>
      <p:sp>
        <p:nvSpPr>
          <p:cNvPr id="4" name="Slide Number Placeholder 3"/>
          <p:cNvSpPr>
            <a:spLocks noGrp="1"/>
          </p:cNvSpPr>
          <p:nvPr>
            <p:ph type="sldNum" sz="quarter" idx="12"/>
          </p:nvPr>
        </p:nvSpPr>
        <p:spPr/>
        <p:txBody>
          <a:bodyPr/>
          <a:lstStyle/>
          <a:p>
            <a:fld id="{EAFCB071-3725-475B-BD64-181555A8C3A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Problme-12                         Solution</a:t>
            </a:r>
          </a:p>
        </p:txBody>
      </p:sp>
      <p:sp>
        <p:nvSpPr>
          <p:cNvPr id="35843" name="Rectangle 3"/>
          <p:cNvSpPr>
            <a:spLocks noGrp="1" noChangeArrowheads="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fld id="{EAFCB071-3725-475B-BD64-181555A8C3AD}"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dirty="0" smtClean="0"/>
              <a:t>Problem-13</a:t>
            </a:r>
          </a:p>
        </p:txBody>
      </p:sp>
      <p:sp>
        <p:nvSpPr>
          <p:cNvPr id="37891" name="Rectangle 3"/>
          <p:cNvSpPr>
            <a:spLocks noGrp="1" noChangeArrowheads="1"/>
          </p:cNvSpPr>
          <p:nvPr>
            <p:ph type="body" idx="1"/>
          </p:nvPr>
        </p:nvSpPr>
        <p:spPr/>
        <p:txBody>
          <a:bodyPr/>
          <a:lstStyle/>
          <a:p>
            <a:pPr algn="just" eaLnBrk="1" hangingPunct="1"/>
            <a:r>
              <a:rPr lang="en-US" dirty="0" smtClean="0"/>
              <a:t>In a certain large city, a random sample of 400 families contacted by a local TV station showed that 275 owned color TV sets. Find an approximate 90% confidence interval on that true proportion of all families living in the city who</a:t>
            </a:r>
          </a:p>
          <a:p>
            <a:pPr lvl="1" eaLnBrk="1" hangingPunct="1"/>
            <a:r>
              <a:rPr lang="en-US" dirty="0" smtClean="0"/>
              <a:t> Own color TV sets</a:t>
            </a:r>
          </a:p>
          <a:p>
            <a:pPr lvl="1" eaLnBrk="1" hangingPunct="1"/>
            <a:r>
              <a:rPr lang="en-US" dirty="0" smtClean="0"/>
              <a:t>Don’t have color TV sets </a:t>
            </a:r>
          </a:p>
        </p:txBody>
      </p:sp>
      <p:sp>
        <p:nvSpPr>
          <p:cNvPr id="4" name="Slide Number Placeholder 3"/>
          <p:cNvSpPr>
            <a:spLocks noGrp="1"/>
          </p:cNvSpPr>
          <p:nvPr>
            <p:ph type="sldNum" sz="quarter" idx="12"/>
          </p:nvPr>
        </p:nvSpPr>
        <p:spPr/>
        <p:txBody>
          <a:bodyPr/>
          <a:lstStyle/>
          <a:p>
            <a:fld id="{EAFCB071-3725-475B-BD64-181555A8C3A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Problem-13                     Solution</a:t>
            </a:r>
          </a:p>
        </p:txBody>
      </p:sp>
      <p:sp>
        <p:nvSpPr>
          <p:cNvPr id="38915" name="Rectangle 3"/>
          <p:cNvSpPr>
            <a:spLocks noGrp="1" noChangeArrowheads="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fld id="{EAFCB071-3725-475B-BD64-181555A8C3A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Problem-14</a:t>
            </a:r>
            <a:endParaRPr lang="en-US" dirty="0"/>
          </a:p>
        </p:txBody>
      </p:sp>
      <p:sp>
        <p:nvSpPr>
          <p:cNvPr id="3" name="Content Placeholder 2"/>
          <p:cNvSpPr>
            <a:spLocks noGrp="1"/>
          </p:cNvSpPr>
          <p:nvPr>
            <p:ph idx="1"/>
          </p:nvPr>
        </p:nvSpPr>
        <p:spPr/>
        <p:txBody>
          <a:bodyPr/>
          <a:lstStyle/>
          <a:p>
            <a:pPr algn="just"/>
            <a:r>
              <a:rPr lang="en-US" dirty="0" smtClean="0"/>
              <a:t>The average monthly electricity consumption for a sample of 100 families is 1250 units. Assuming the standard deviation of electric consumption of all families is 150 units, construct a 95% Confidence Interval estimate of the actual mean electric consumption.</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previous lecture</a:t>
            </a:r>
            <a:endParaRPr lang="en-US" dirty="0"/>
          </a:p>
        </p:txBody>
      </p:sp>
      <p:sp>
        <p:nvSpPr>
          <p:cNvPr id="3" name="Content Placeholder 2"/>
          <p:cNvSpPr>
            <a:spLocks noGrp="1"/>
          </p:cNvSpPr>
          <p:nvPr>
            <p:ph idx="1"/>
          </p:nvPr>
        </p:nvSpPr>
        <p:spPr/>
        <p:txBody>
          <a:bodyPr>
            <a:normAutofit/>
          </a:bodyPr>
          <a:lstStyle/>
          <a:p>
            <a:r>
              <a:rPr lang="en-US" dirty="0" smtClean="0"/>
              <a:t>We discussed confidence intervals</a:t>
            </a:r>
          </a:p>
          <a:p>
            <a:r>
              <a:rPr lang="en-US" dirty="0" smtClean="0"/>
              <a:t>How to calculate critical value using z table</a:t>
            </a:r>
          </a:p>
          <a:p>
            <a:r>
              <a:rPr lang="en-US" dirty="0" smtClean="0"/>
              <a:t>How to understand problem with respect to the cases.</a:t>
            </a:r>
            <a:endParaRPr lang="en-US" dirty="0" smtClean="0"/>
          </a:p>
        </p:txBody>
      </p:sp>
      <p:sp>
        <p:nvSpPr>
          <p:cNvPr id="4" name="Slide Number Placeholder 3"/>
          <p:cNvSpPr>
            <a:spLocks noGrp="1"/>
          </p:cNvSpPr>
          <p:nvPr>
            <p:ph type="sldNum" sz="quarter" idx="12"/>
          </p:nvPr>
        </p:nvSpPr>
        <p:spPr/>
        <p:txBody>
          <a:bodyPr/>
          <a:lstStyle/>
          <a:p>
            <a:fld id="{EAFCB071-3725-475B-BD64-181555A8C3A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Problem-14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Problem-15</a:t>
            </a:r>
            <a:endParaRPr lang="en-US" dirty="0"/>
          </a:p>
        </p:txBody>
      </p:sp>
      <p:sp>
        <p:nvSpPr>
          <p:cNvPr id="3" name="Content Placeholder 2"/>
          <p:cNvSpPr>
            <a:spLocks noGrp="1"/>
          </p:cNvSpPr>
          <p:nvPr>
            <p:ph idx="1"/>
          </p:nvPr>
        </p:nvSpPr>
        <p:spPr/>
        <p:txBody>
          <a:bodyPr/>
          <a:lstStyle/>
          <a:p>
            <a:pPr algn="just"/>
            <a:r>
              <a:rPr lang="en-US" dirty="0" smtClean="0"/>
              <a:t>A random sample of 50 sales invoices was taken from a large population of sales invoices. The average value was found to be Rs. 2000 with a standard deviation of Rs 540. Find a 90% confidence interval for the true mean of all the sales</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Problem-15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Problem-16</a:t>
            </a:r>
            <a:endParaRPr lang="en-US" dirty="0"/>
          </a:p>
        </p:txBody>
      </p:sp>
      <p:sp>
        <p:nvSpPr>
          <p:cNvPr id="3" name="Content Placeholder 2"/>
          <p:cNvSpPr>
            <a:spLocks noGrp="1"/>
          </p:cNvSpPr>
          <p:nvPr>
            <p:ph idx="1"/>
          </p:nvPr>
        </p:nvSpPr>
        <p:spPr/>
        <p:txBody>
          <a:bodyPr/>
          <a:lstStyle/>
          <a:p>
            <a:r>
              <a:rPr lang="en-US" dirty="0" smtClean="0"/>
              <a:t>Suppose we want to estimate the proportion of families in a town which have two or more children. A random sample 144 families shows that 48 families have two or more children. Setup a 95% confidence interval estimate of the population proportion of families having two or more children.</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Problem-16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Problem-17</a:t>
            </a:r>
            <a:endParaRPr lang="en-US" dirty="0"/>
          </a:p>
        </p:txBody>
      </p:sp>
      <p:sp>
        <p:nvSpPr>
          <p:cNvPr id="3" name="Content Placeholder 2"/>
          <p:cNvSpPr>
            <a:spLocks noGrp="1"/>
          </p:cNvSpPr>
          <p:nvPr>
            <p:ph idx="1"/>
          </p:nvPr>
        </p:nvSpPr>
        <p:spPr/>
        <p:txBody>
          <a:bodyPr/>
          <a:lstStyle/>
          <a:p>
            <a:pPr algn="just"/>
            <a:r>
              <a:rPr lang="en-US" dirty="0" smtClean="0"/>
              <a:t>A show manufacturing company is producing 50,000 pairs of shoes daily. From a sample of 500 pairs, 2 % are found to be substandard quality. Estimate at 95% level of confidence the number of pairs of shoes that are reasonably expected to be spoiled in the daily production.</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Problem-17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Sample Size</a:t>
            </a:r>
            <a:endParaRPr lang="en-US" dirty="0"/>
          </a:p>
        </p:txBody>
      </p:sp>
      <p:sp>
        <p:nvSpPr>
          <p:cNvPr id="3" name="Content Placeholder 2"/>
          <p:cNvSpPr>
            <a:spLocks noGrp="1"/>
          </p:cNvSpPr>
          <p:nvPr>
            <p:ph idx="1"/>
          </p:nvPr>
        </p:nvSpPr>
        <p:spPr/>
        <p:txBody>
          <a:bodyPr/>
          <a:lstStyle/>
          <a:p>
            <a:r>
              <a:rPr lang="en-US" dirty="0" smtClean="0"/>
              <a:t>Estimation of sample size is important to infer about population parameter.</a:t>
            </a:r>
          </a:p>
          <a:p>
            <a:r>
              <a:rPr lang="en-US" dirty="0" smtClean="0"/>
              <a:t>Standard errors are generally inversely proportional to sample size.</a:t>
            </a:r>
          </a:p>
          <a:p>
            <a:r>
              <a:rPr lang="en-US" dirty="0" smtClean="0"/>
              <a:t>It means that n is also related to width of confidence interval.</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of confidence interval</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precision with which a confidence interval estimates the true population parameters is determined by the width of the confidence interval.</a:t>
            </a:r>
          </a:p>
          <a:p>
            <a:r>
              <a:rPr lang="en-US" dirty="0" smtClean="0"/>
              <a:t>Narrow the CI, more precise the estimate and vice versa.</a:t>
            </a:r>
          </a:p>
          <a:p>
            <a:r>
              <a:rPr lang="en-US" dirty="0" smtClean="0"/>
              <a:t>Width of CI depends upon</a:t>
            </a:r>
          </a:p>
          <a:p>
            <a:pPr lvl="1"/>
            <a:r>
              <a:rPr lang="en-US" dirty="0" smtClean="0"/>
              <a:t>Specified level of confidence</a:t>
            </a:r>
          </a:p>
          <a:p>
            <a:pPr lvl="1"/>
            <a:r>
              <a:rPr lang="en-US" dirty="0" smtClean="0"/>
              <a:t>Sample size</a:t>
            </a:r>
          </a:p>
          <a:p>
            <a:pPr lvl="1"/>
            <a:r>
              <a:rPr lang="en-US" dirty="0" smtClean="0"/>
              <a:t>Population standard deviation</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More precision can be achieved by increasing sample size.</a:t>
            </a:r>
          </a:p>
          <a:p>
            <a:r>
              <a:rPr lang="en-US" dirty="0" smtClean="0"/>
              <a:t>But cost of increasing sample size, sometimes not possible.</a:t>
            </a:r>
          </a:p>
          <a:p>
            <a:r>
              <a:rPr lang="en-US" dirty="0" smtClean="0"/>
              <a:t>Therefore to achieve desired precision, lower the confidence.</a:t>
            </a:r>
          </a:p>
          <a:p>
            <a:r>
              <a:rPr lang="en-US" dirty="0" smtClean="0"/>
              <a:t>Lets have a look on some problems.</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this lecture</a:t>
            </a:r>
            <a:endParaRPr lang="en-US" dirty="0"/>
          </a:p>
        </p:txBody>
      </p:sp>
      <p:sp>
        <p:nvSpPr>
          <p:cNvPr id="3" name="Content Placeholder 2"/>
          <p:cNvSpPr>
            <a:spLocks noGrp="1"/>
          </p:cNvSpPr>
          <p:nvPr>
            <p:ph idx="1"/>
          </p:nvPr>
        </p:nvSpPr>
        <p:spPr/>
        <p:txBody>
          <a:bodyPr/>
          <a:lstStyle/>
          <a:p>
            <a:r>
              <a:rPr lang="en-US" dirty="0" smtClean="0"/>
              <a:t>We will discuss more problems</a:t>
            </a:r>
          </a:p>
          <a:p>
            <a:r>
              <a:rPr lang="en-US" dirty="0" smtClean="0"/>
              <a:t>Understanding </a:t>
            </a:r>
            <a:r>
              <a:rPr lang="en-US" dirty="0" smtClean="0"/>
              <a:t>t distribution and degrees of freedom</a:t>
            </a:r>
          </a:p>
          <a:p>
            <a:r>
              <a:rPr lang="en-US" dirty="0" smtClean="0"/>
              <a:t>Precision of interval estimate</a:t>
            </a:r>
          </a:p>
          <a:p>
            <a:r>
              <a:rPr lang="en-US" dirty="0" smtClean="0"/>
              <a:t>Sample size estimation.</a:t>
            </a:r>
          </a:p>
          <a:p>
            <a:r>
              <a:rPr lang="en-US" dirty="0" smtClean="0"/>
              <a:t>Understanding 1-</a:t>
            </a:r>
            <a:r>
              <a:rPr lang="el-GR" dirty="0" smtClean="0"/>
              <a:t>α</a:t>
            </a:r>
            <a:endParaRPr lang="en-US" dirty="0" smtClean="0"/>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Problem-18</a:t>
            </a:r>
            <a:endParaRPr lang="en-US" dirty="0"/>
          </a:p>
        </p:txBody>
      </p:sp>
      <p:sp>
        <p:nvSpPr>
          <p:cNvPr id="3" name="Content Placeholder 2"/>
          <p:cNvSpPr>
            <a:spLocks noGrp="1"/>
          </p:cNvSpPr>
          <p:nvPr>
            <p:ph idx="1"/>
          </p:nvPr>
        </p:nvSpPr>
        <p:spPr/>
        <p:txBody>
          <a:bodyPr/>
          <a:lstStyle/>
          <a:p>
            <a:pPr algn="just"/>
            <a:r>
              <a:rPr lang="en-US" dirty="0" smtClean="0"/>
              <a:t>Suppose the sample standard deviation of P/E rations for stocks listed on KSE is s=7.8. Assume that we are interested in estimating the population mean of P/E ration for all stocks listed on KSE with 95% confidence. How many stocks should be included in the sample if we desire a margin of error of 2.</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Problem-18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Problem-19</a:t>
            </a:r>
            <a:endParaRPr lang="en-US" dirty="0"/>
          </a:p>
        </p:txBody>
      </p:sp>
      <p:sp>
        <p:nvSpPr>
          <p:cNvPr id="3" name="Content Placeholder 2"/>
          <p:cNvSpPr>
            <a:spLocks noGrp="1"/>
          </p:cNvSpPr>
          <p:nvPr>
            <p:ph idx="1"/>
          </p:nvPr>
        </p:nvSpPr>
        <p:spPr/>
        <p:txBody>
          <a:bodyPr>
            <a:normAutofit/>
          </a:bodyPr>
          <a:lstStyle/>
          <a:p>
            <a:pPr algn="just"/>
            <a:r>
              <a:rPr lang="en-US" sz="2800" dirty="0" smtClean="0"/>
              <a:t>A car manufacturing company received a shipment of petrol filters. These filter are to be sampled to estimate the proportion that is unusable. From past experience, the proportion of unusable filter is estimated to be 10%. How large a random sample should be taken to estimate the true proportion of unusable filter to within 0.07 with 99% confidence</a:t>
            </a:r>
          </a:p>
          <a:p>
            <a:pPr algn="just"/>
            <a:endParaRPr lang="en-US" sz="2800"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Problem-19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944562"/>
          </a:xfrm>
        </p:spPr>
        <p:txBody>
          <a:bodyPr/>
          <a:lstStyle/>
          <a:p>
            <a:pPr eaLnBrk="1" hangingPunct="1"/>
            <a:r>
              <a:rPr lang="en-US" smtClean="0"/>
              <a:t>Home Work</a:t>
            </a:r>
          </a:p>
        </p:txBody>
      </p:sp>
      <p:graphicFrame>
        <p:nvGraphicFramePr>
          <p:cNvPr id="21949" name="Group 445"/>
          <p:cNvGraphicFramePr>
            <a:graphicFrameLocks noGrp="1"/>
          </p:cNvGraphicFramePr>
          <p:nvPr>
            <p:ph idx="1"/>
          </p:nvPr>
        </p:nvGraphicFramePr>
        <p:xfrm>
          <a:off x="0" y="1295400"/>
          <a:ext cx="9144000" cy="5562603"/>
        </p:xfrm>
        <a:graphic>
          <a:graphicData uri="http://schemas.openxmlformats.org/drawingml/2006/table">
            <a:tbl>
              <a:tblPr/>
              <a:tblGrid>
                <a:gridCol w="1460500"/>
                <a:gridCol w="769938"/>
                <a:gridCol w="1412875"/>
                <a:gridCol w="742950"/>
                <a:gridCol w="1301750"/>
                <a:gridCol w="1671637"/>
                <a:gridCol w="1784350"/>
              </a:tblGrid>
              <a:tr h="6207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Variable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1-α</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Sample mean</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n</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S.D</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Confident interval</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706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Systolic BP</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0.95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122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61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 11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Weight (kg)</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0.99</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75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46</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δ= 8.4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Serum cholesterol</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0.95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177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δ= 21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Age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0.95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 6.2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Age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0.95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 6.2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Income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0.95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48</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91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δ= 12.8</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Income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0.99</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48</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91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δ= 12.8</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pPr>
              <a:defRPr/>
            </a:pPr>
            <a:fld id="{A2F470F8-F5AC-469A-A325-CB9D63A5CAA1}"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1-</a:t>
            </a:r>
            <a:r>
              <a:rPr lang="el-GR" smtClean="0"/>
              <a:t>α</a:t>
            </a:r>
            <a:endParaRPr lang="en-US"/>
          </a:p>
        </p:txBody>
      </p:sp>
      <p:sp>
        <p:nvSpPr>
          <p:cNvPr id="3" name="Content Placeholder 2"/>
          <p:cNvSpPr>
            <a:spLocks noGrp="1"/>
          </p:cNvSpPr>
          <p:nvPr>
            <p:ph idx="1"/>
          </p:nvPr>
        </p:nvSpPr>
        <p:spPr/>
        <p:txBody>
          <a:bodyPr/>
          <a:lstStyle/>
          <a:p>
            <a:r>
              <a:rPr lang="en-US" dirty="0" smtClean="0"/>
              <a:t>1-</a:t>
            </a:r>
            <a:r>
              <a:rPr lang="el-GR" dirty="0" smtClean="0"/>
              <a:t>α</a:t>
            </a:r>
            <a:r>
              <a:rPr lang="en-US" dirty="0" smtClean="0"/>
              <a:t> is confidence coefficient.</a:t>
            </a:r>
          </a:p>
          <a:p>
            <a:r>
              <a:rPr lang="en-US" dirty="0" smtClean="0"/>
              <a:t>It means that </a:t>
            </a:r>
            <a:r>
              <a:rPr lang="el-GR" dirty="0" smtClean="0"/>
              <a:t>α</a:t>
            </a:r>
            <a:r>
              <a:rPr lang="en-US" dirty="0" smtClean="0"/>
              <a:t> is risk or tolerance level.</a:t>
            </a:r>
          </a:p>
          <a:p>
            <a:r>
              <a:rPr lang="en-US" dirty="0" smtClean="0"/>
              <a:t>You may want to change the confidence coefficient from a certain value to another confidence, that will effect critical values (z or t).</a:t>
            </a:r>
          </a:p>
          <a:p>
            <a:r>
              <a:rPr lang="en-US" dirty="0" smtClean="0"/>
              <a:t> </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idx="4294967295"/>
          </p:nvPr>
        </p:nvSpPr>
        <p:spPr>
          <a:xfrm>
            <a:off x="685800" y="2286000"/>
            <a:ext cx="7696200" cy="2971800"/>
          </a:xfrm>
          <a:effectLst>
            <a:outerShdw dist="28398" dir="20006097" algn="ctr" rotWithShape="0">
              <a:schemeClr val="bg2"/>
            </a:outerShdw>
          </a:effectLst>
        </p:spPr>
        <p:txBody>
          <a:bodyPr/>
          <a:lstStyle/>
          <a:p>
            <a:pPr eaLnBrk="1" hangingPunct="1">
              <a:defRPr/>
            </a:pPr>
            <a:r>
              <a:rPr lang="en-US" sz="3600" smtClean="0"/>
              <a:t>Confidence Intervals for the Difference between Two Population Means µ</a:t>
            </a:r>
            <a:r>
              <a:rPr lang="en-US" sz="3600" baseline="-25000" smtClean="0"/>
              <a:t>1</a:t>
            </a:r>
            <a:r>
              <a:rPr lang="en-US" sz="3600" smtClean="0"/>
              <a:t> - µ</a:t>
            </a:r>
            <a:r>
              <a:rPr lang="en-US" sz="3600" baseline="-25000" smtClean="0"/>
              <a:t>2</a:t>
            </a:r>
            <a:r>
              <a:rPr lang="en-US" sz="3600" smtClean="0"/>
              <a:t>: Independent Samples</a:t>
            </a:r>
          </a:p>
        </p:txBody>
      </p:sp>
      <p:sp>
        <p:nvSpPr>
          <p:cNvPr id="11266" name="Rectangle 6"/>
          <p:cNvSpPr txBox="1">
            <a:spLocks noGrp="1" noChangeArrowheads="1"/>
          </p:cNvSpPr>
          <p:nvPr/>
        </p:nvSpPr>
        <p:spPr>
          <a:xfrm>
            <a:off x="6553200" y="6356350"/>
            <a:ext cx="2133600" cy="365125"/>
          </a:xfrm>
          <a:prstGeom prst="rect">
            <a:avLst/>
          </a:prstGeom>
          <a:noFill/>
        </p:spPr>
        <p:txBody>
          <a:bodyPr anchor="ctr"/>
          <a:lstStyle/>
          <a:p>
            <a:pPr algn="r" eaLnBrk="0" hangingPunct="0">
              <a:defRPr/>
            </a:pPr>
            <a:fld id="{D9FE45C5-B8A6-44D4-A2D9-28BD1363AE9D}" type="slidenum">
              <a:rPr lang="en-US" sz="1200">
                <a:solidFill>
                  <a:schemeClr val="tx1">
                    <a:tint val="75000"/>
                  </a:schemeClr>
                </a:solidFill>
                <a:effectLst>
                  <a:outerShdw blurRad="38100" dist="38100" dir="2700000" algn="tl">
                    <a:srgbClr val="000000">
                      <a:alpha val="43137"/>
                    </a:srgbClr>
                  </a:outerShdw>
                </a:effectLst>
              </a:rPr>
              <a:pPr algn="r" eaLnBrk="0" hangingPunct="0">
                <a:defRPr/>
              </a:pPr>
              <a:t>36</a:t>
            </a:fld>
            <a:endParaRPr lang="en-US" sz="1200">
              <a:solidFill>
                <a:schemeClr val="tx1">
                  <a:tint val="7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EAFCB071-3725-475B-BD64-181555A8C3AD}"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381000" y="228600"/>
            <a:ext cx="7772400" cy="2057400"/>
          </a:xfrm>
        </p:spPr>
        <p:txBody>
          <a:bodyPr/>
          <a:lstStyle/>
          <a:p>
            <a:pPr eaLnBrk="1" hangingPunct="1">
              <a:tabLst>
                <a:tab pos="1201738" algn="l"/>
              </a:tabLst>
            </a:pPr>
            <a:r>
              <a:rPr lang="en-US" sz="4000" dirty="0" smtClean="0"/>
              <a:t> </a:t>
            </a:r>
            <a:r>
              <a:rPr lang="en-US" sz="2800" dirty="0" smtClean="0"/>
              <a:t>Confidence Intervals for the Difference between Two Population Means µ</a:t>
            </a:r>
            <a:r>
              <a:rPr lang="en-US" sz="2800" baseline="-25000" dirty="0" smtClean="0"/>
              <a:t>1</a:t>
            </a:r>
            <a:r>
              <a:rPr lang="en-US" sz="2800" dirty="0" smtClean="0"/>
              <a:t> - µ</a:t>
            </a:r>
            <a:r>
              <a:rPr lang="en-US" sz="2800" baseline="-25000" dirty="0" smtClean="0"/>
              <a:t>2</a:t>
            </a:r>
            <a:r>
              <a:rPr lang="en-US" sz="2800" dirty="0" smtClean="0"/>
              <a:t>: </a:t>
            </a:r>
            <a:r>
              <a:rPr lang="en-US" sz="2800" u="sng" dirty="0" smtClean="0"/>
              <a:t>Independent Samples</a:t>
            </a:r>
          </a:p>
        </p:txBody>
      </p:sp>
      <p:sp>
        <p:nvSpPr>
          <p:cNvPr id="1028" name="Rectangle 3"/>
          <p:cNvSpPr>
            <a:spLocks noGrp="1" noChangeArrowheads="1"/>
          </p:cNvSpPr>
          <p:nvPr>
            <p:ph idx="4294967295"/>
          </p:nvPr>
        </p:nvSpPr>
        <p:spPr>
          <a:xfrm>
            <a:off x="762000" y="2743200"/>
            <a:ext cx="7772400" cy="3810000"/>
          </a:xfrm>
        </p:spPr>
        <p:txBody>
          <a:bodyPr/>
          <a:lstStyle/>
          <a:p>
            <a:pPr eaLnBrk="1" hangingPunct="1"/>
            <a:endParaRPr lang="en-US" smtClean="0"/>
          </a:p>
          <a:p>
            <a:pPr eaLnBrk="1" hangingPunct="1"/>
            <a:r>
              <a:rPr lang="en-US" smtClean="0"/>
              <a:t>Two random samples are drawn from the two populations of interest.</a:t>
            </a:r>
          </a:p>
          <a:p>
            <a:pPr eaLnBrk="1" hangingPunct="1"/>
            <a:r>
              <a:rPr lang="en-US" smtClean="0"/>
              <a:t>Because we compare two population means, we use the statistic                . </a:t>
            </a:r>
          </a:p>
        </p:txBody>
      </p:sp>
      <p:sp>
        <p:nvSpPr>
          <p:cNvPr id="2"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fld id="{08052CBF-784E-491A-8B96-5FE3B32C5BE0}" type="slidenum">
              <a:rPr lang="en-US" sz="1200">
                <a:solidFill>
                  <a:schemeClr val="tx1">
                    <a:tint val="75000"/>
                  </a:schemeClr>
                </a:solidFill>
                <a:effectLst>
                  <a:outerShdw blurRad="38100" dist="38100" dir="2700000" algn="tl">
                    <a:srgbClr val="000000">
                      <a:alpha val="43137"/>
                    </a:srgbClr>
                  </a:outerShdw>
                </a:effectLst>
              </a:rPr>
              <a:pPr algn="r" eaLnBrk="0" hangingPunct="0">
                <a:defRPr/>
              </a:pPr>
              <a:t>37</a:t>
            </a:fld>
            <a:endParaRPr lang="en-US" sz="1200">
              <a:solidFill>
                <a:schemeClr val="tx1">
                  <a:tint val="75000"/>
                </a:schemeClr>
              </a:solidFill>
              <a:effectLst>
                <a:outerShdw blurRad="38100" dist="38100" dir="2700000" algn="tl">
                  <a:srgbClr val="000000">
                    <a:alpha val="43137"/>
                  </a:srgbClr>
                </a:outerShdw>
              </a:effectLst>
            </a:endParaRPr>
          </a:p>
        </p:txBody>
      </p:sp>
      <p:graphicFrame>
        <p:nvGraphicFramePr>
          <p:cNvPr id="1026" name="Object 4"/>
          <p:cNvGraphicFramePr>
            <a:graphicFrameLocks noChangeAspect="1"/>
          </p:cNvGraphicFramePr>
          <p:nvPr/>
        </p:nvGraphicFramePr>
        <p:xfrm>
          <a:off x="6146800" y="4876800"/>
          <a:ext cx="1320800" cy="704850"/>
        </p:xfrm>
        <a:graphic>
          <a:graphicData uri="http://schemas.openxmlformats.org/presentationml/2006/ole">
            <p:oleObj spid="_x0000_s78850" name="Equation" r:id="rId3" imgW="406048" imgH="215713" progId="Equation.3">
              <p:embed/>
            </p:oleObj>
          </a:graphicData>
        </a:graphic>
      </p:graphicFrame>
      <p:sp>
        <p:nvSpPr>
          <p:cNvPr id="6" name="Slide Number Placeholder 5"/>
          <p:cNvSpPr>
            <a:spLocks noGrp="1"/>
          </p:cNvSpPr>
          <p:nvPr>
            <p:ph type="sldNum" sz="quarter" idx="12"/>
          </p:nvPr>
        </p:nvSpPr>
        <p:spPr/>
        <p:txBody>
          <a:bodyPr/>
          <a:lstStyle/>
          <a:p>
            <a:fld id="{EAFCB071-3725-475B-BD64-181555A8C3AD}"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2"/>
          <p:cNvSpPr>
            <a:spLocks noGrp="1" noChangeArrowheads="1"/>
          </p:cNvSpPr>
          <p:nvPr>
            <p:ph type="title"/>
          </p:nvPr>
        </p:nvSpPr>
        <p:spPr/>
        <p:txBody>
          <a:bodyPr>
            <a:normAutofit fontScale="90000"/>
          </a:bodyPr>
          <a:lstStyle/>
          <a:p>
            <a:pPr algn="ctr"/>
            <a:r>
              <a:rPr lang="en-US" dirty="0" smtClean="0"/>
              <a:t>Estimating the Difference Between Two Population Means</a:t>
            </a:r>
          </a:p>
        </p:txBody>
      </p:sp>
      <p:sp>
        <p:nvSpPr>
          <p:cNvPr id="13321" name="Rectangle 3"/>
          <p:cNvSpPr>
            <a:spLocks noGrp="1" noChangeArrowheads="1"/>
          </p:cNvSpPr>
          <p:nvPr>
            <p:ph type="body" idx="1"/>
          </p:nvPr>
        </p:nvSpPr>
        <p:spPr/>
        <p:txBody>
          <a:bodyPr>
            <a:normAutofit lnSpcReduction="10000"/>
          </a:bodyPr>
          <a:lstStyle/>
          <a:p>
            <a:pPr>
              <a:buNone/>
            </a:pPr>
            <a:r>
              <a:rPr lang="en-US" sz="2000" dirty="0" smtClean="0"/>
              <a:t>     The estimates of the population parameters are calculated from the sample data.</a:t>
            </a:r>
          </a:p>
          <a:p>
            <a:pPr>
              <a:spcBef>
                <a:spcPct val="60000"/>
              </a:spcBef>
              <a:buFont typeface="Monotype Sorts" pitchFamily="2" charset="2"/>
              <a:buNone/>
            </a:pPr>
            <a:r>
              <a:rPr lang="en-US" sz="2000" b="1" dirty="0" smtClean="0"/>
              <a:t>Properties of the Sampling Distribution of                  ,</a:t>
            </a:r>
            <a:br>
              <a:rPr lang="en-US" sz="2000" b="1" dirty="0" smtClean="0"/>
            </a:br>
            <a:r>
              <a:rPr lang="en-US" sz="2000" b="1" dirty="0" smtClean="0"/>
              <a:t>the Difference Between Two Sample Means:</a:t>
            </a:r>
          </a:p>
          <a:p>
            <a:pPr>
              <a:lnSpc>
                <a:spcPct val="110000"/>
              </a:lnSpc>
            </a:pPr>
            <a:r>
              <a:rPr lang="en-US" sz="2000" dirty="0" smtClean="0"/>
              <a:t>When independent random sample of </a:t>
            </a:r>
            <a:r>
              <a:rPr lang="en-US" sz="2000" i="1" dirty="0" smtClean="0"/>
              <a:t>n</a:t>
            </a:r>
            <a:r>
              <a:rPr lang="en-US" sz="2000" baseline="-25000" dirty="0" smtClean="0"/>
              <a:t>1</a:t>
            </a:r>
            <a:r>
              <a:rPr lang="en-US" sz="2000" dirty="0" smtClean="0"/>
              <a:t> and </a:t>
            </a:r>
            <a:r>
              <a:rPr lang="en-US" sz="2000" i="1" dirty="0" smtClean="0"/>
              <a:t>n</a:t>
            </a:r>
            <a:r>
              <a:rPr lang="en-US" sz="800" i="1" dirty="0" smtClean="0">
                <a:latin typeface="Symbol" pitchFamily="18" charset="2"/>
              </a:rPr>
              <a:t> </a:t>
            </a:r>
            <a:r>
              <a:rPr lang="en-US" sz="2000" baseline="-25000" dirty="0" smtClean="0"/>
              <a:t>2</a:t>
            </a:r>
            <a:r>
              <a:rPr lang="en-US" sz="2000" dirty="0" smtClean="0"/>
              <a:t> have been selected from populations with means </a:t>
            </a:r>
            <a:r>
              <a:rPr lang="en-US" sz="2000" i="1" dirty="0" smtClean="0">
                <a:latin typeface="Symbol" pitchFamily="18" charset="2"/>
              </a:rPr>
              <a:t>m</a:t>
            </a:r>
            <a:r>
              <a:rPr lang="en-US" sz="1000" i="1" dirty="0" smtClean="0">
                <a:latin typeface="Symbol" pitchFamily="18" charset="2"/>
              </a:rPr>
              <a:t> </a:t>
            </a:r>
            <a:r>
              <a:rPr lang="en-US" sz="2000" baseline="-25000" dirty="0" smtClean="0"/>
              <a:t>1</a:t>
            </a:r>
            <a:r>
              <a:rPr lang="en-US" sz="2000" dirty="0" smtClean="0"/>
              <a:t> and </a:t>
            </a:r>
            <a:r>
              <a:rPr lang="en-US" sz="2000" i="1" dirty="0" smtClean="0">
                <a:latin typeface="Symbol" pitchFamily="18" charset="2"/>
              </a:rPr>
              <a:t>m</a:t>
            </a:r>
            <a:r>
              <a:rPr lang="en-US" sz="1000" i="1" dirty="0" smtClean="0">
                <a:latin typeface="Symbol" pitchFamily="18" charset="2"/>
              </a:rPr>
              <a:t> </a:t>
            </a:r>
            <a:r>
              <a:rPr lang="en-US" sz="2000" baseline="-25000" dirty="0" smtClean="0"/>
              <a:t>2</a:t>
            </a:r>
            <a:r>
              <a:rPr lang="en-US" sz="2000" dirty="0" smtClean="0"/>
              <a:t> and variances, </a:t>
            </a:r>
            <a:br>
              <a:rPr lang="en-US" sz="2000" dirty="0" smtClean="0"/>
            </a:br>
            <a:r>
              <a:rPr lang="en-US" sz="2000" dirty="0" smtClean="0"/>
              <a:t>respectively, the sampling distribution of the                      differences                    has the following properties:</a:t>
            </a:r>
          </a:p>
          <a:p>
            <a:pPr>
              <a:buFont typeface="Monotype Sorts" pitchFamily="2" charset="2"/>
              <a:buNone/>
            </a:pPr>
            <a:r>
              <a:rPr lang="en-US" sz="2000" dirty="0" smtClean="0"/>
              <a:t>	1. The mean and the standard error of                     are</a:t>
            </a:r>
          </a:p>
          <a:p>
            <a:pPr>
              <a:spcBef>
                <a:spcPct val="0"/>
              </a:spcBef>
              <a:buFont typeface="Monotype Sorts" pitchFamily="2" charset="2"/>
              <a:buNone/>
            </a:pPr>
            <a:r>
              <a:rPr lang="en-US" sz="2000" dirty="0" smtClean="0"/>
              <a:t>				</a:t>
            </a:r>
          </a:p>
          <a:p>
            <a:pPr>
              <a:spcBef>
                <a:spcPct val="0"/>
              </a:spcBef>
              <a:buFont typeface="Monotype Sorts" pitchFamily="2" charset="2"/>
              <a:buNone/>
            </a:pPr>
            <a:r>
              <a:rPr lang="en-US" sz="2000" dirty="0" smtClean="0"/>
              <a:t>				and</a:t>
            </a:r>
          </a:p>
          <a:p>
            <a:pPr>
              <a:spcBef>
                <a:spcPct val="0"/>
              </a:spcBef>
              <a:buFont typeface="Monotype Sorts" pitchFamily="2" charset="2"/>
              <a:buNone/>
            </a:pPr>
            <a:endParaRPr lang="en-US" sz="2000" dirty="0" smtClean="0"/>
          </a:p>
          <a:p>
            <a:pPr>
              <a:spcBef>
                <a:spcPct val="0"/>
              </a:spcBef>
              <a:buFont typeface="Monotype Sorts" pitchFamily="2" charset="2"/>
              <a:buNone/>
            </a:pPr>
            <a:r>
              <a:rPr lang="en-US" sz="2000" dirty="0" smtClean="0"/>
              <a:t>          </a:t>
            </a:r>
          </a:p>
          <a:p>
            <a:pPr>
              <a:buFont typeface="Monotype Sorts" pitchFamily="2" charset="2"/>
              <a:buNone/>
            </a:pPr>
            <a:r>
              <a:rPr lang="en-US" sz="2000" dirty="0" smtClean="0"/>
              <a:t>	</a:t>
            </a:r>
          </a:p>
        </p:txBody>
      </p:sp>
      <p:graphicFrame>
        <p:nvGraphicFramePr>
          <p:cNvPr id="13314" name="Object 1024"/>
          <p:cNvGraphicFramePr>
            <a:graphicFrameLocks noChangeAspect="1"/>
          </p:cNvGraphicFramePr>
          <p:nvPr/>
        </p:nvGraphicFramePr>
        <p:xfrm>
          <a:off x="4933072" y="2325687"/>
          <a:ext cx="1041400" cy="341313"/>
        </p:xfrm>
        <a:graphic>
          <a:graphicData uri="http://schemas.openxmlformats.org/presentationml/2006/ole">
            <p:oleObj spid="_x0000_s86018" name="Equation" r:id="rId4" imgW="1041120" imgH="342720" progId="Equation.3">
              <p:embed/>
            </p:oleObj>
          </a:graphicData>
        </a:graphic>
      </p:graphicFrame>
      <p:graphicFrame>
        <p:nvGraphicFramePr>
          <p:cNvPr id="13315" name="Object 1025"/>
          <p:cNvGraphicFramePr>
            <a:graphicFrameLocks noChangeAspect="1"/>
          </p:cNvGraphicFramePr>
          <p:nvPr/>
        </p:nvGraphicFramePr>
        <p:xfrm>
          <a:off x="5524500" y="3581400"/>
          <a:ext cx="1028700" cy="341313"/>
        </p:xfrm>
        <a:graphic>
          <a:graphicData uri="http://schemas.openxmlformats.org/presentationml/2006/ole">
            <p:oleObj spid="_x0000_s86019" name="Equation" r:id="rId5" imgW="1028520" imgH="342720" progId="Equation.3">
              <p:embed/>
            </p:oleObj>
          </a:graphicData>
        </a:graphic>
      </p:graphicFrame>
      <p:graphicFrame>
        <p:nvGraphicFramePr>
          <p:cNvPr id="13316" name="Object 1026"/>
          <p:cNvGraphicFramePr>
            <a:graphicFrameLocks noChangeAspect="1"/>
          </p:cNvGraphicFramePr>
          <p:nvPr/>
        </p:nvGraphicFramePr>
        <p:xfrm>
          <a:off x="1066800" y="4648200"/>
          <a:ext cx="1968500" cy="404813"/>
        </p:xfrm>
        <a:graphic>
          <a:graphicData uri="http://schemas.openxmlformats.org/presentationml/2006/ole">
            <p:oleObj spid="_x0000_s86020" name="Equation" r:id="rId6" imgW="1968480" imgH="406080" progId="Equation.3">
              <p:embed/>
            </p:oleObj>
          </a:graphicData>
        </a:graphic>
      </p:graphicFrame>
      <p:graphicFrame>
        <p:nvGraphicFramePr>
          <p:cNvPr id="13317" name="Object 1027"/>
          <p:cNvGraphicFramePr>
            <a:graphicFrameLocks noChangeAspect="1"/>
          </p:cNvGraphicFramePr>
          <p:nvPr/>
        </p:nvGraphicFramePr>
        <p:xfrm>
          <a:off x="990600" y="5181600"/>
          <a:ext cx="2946400" cy="811212"/>
        </p:xfrm>
        <a:graphic>
          <a:graphicData uri="http://schemas.openxmlformats.org/presentationml/2006/ole">
            <p:oleObj spid="_x0000_s86021" name="Equation" r:id="rId7" imgW="2946240" imgH="812520" progId="Equation.3">
              <p:embed/>
            </p:oleObj>
          </a:graphicData>
        </a:graphic>
      </p:graphicFrame>
      <p:graphicFrame>
        <p:nvGraphicFramePr>
          <p:cNvPr id="13318" name="Object 1028"/>
          <p:cNvGraphicFramePr>
            <a:graphicFrameLocks noChangeAspect="1"/>
          </p:cNvGraphicFramePr>
          <p:nvPr/>
        </p:nvGraphicFramePr>
        <p:xfrm>
          <a:off x="6057900" y="3276600"/>
          <a:ext cx="1333500" cy="381000"/>
        </p:xfrm>
        <a:graphic>
          <a:graphicData uri="http://schemas.openxmlformats.org/presentationml/2006/ole">
            <p:oleObj spid="_x0000_s86022" name="Equation" r:id="rId8" imgW="1333440" imgH="380880" progId="Equation.3">
              <p:embed/>
            </p:oleObj>
          </a:graphicData>
        </a:graphic>
      </p:graphicFrame>
      <p:graphicFrame>
        <p:nvGraphicFramePr>
          <p:cNvPr id="13319" name="Object 1029"/>
          <p:cNvGraphicFramePr>
            <a:graphicFrameLocks noChangeAspect="1"/>
          </p:cNvGraphicFramePr>
          <p:nvPr/>
        </p:nvGraphicFramePr>
        <p:xfrm>
          <a:off x="4914900" y="4219136"/>
          <a:ext cx="1028700" cy="341312"/>
        </p:xfrm>
        <a:graphic>
          <a:graphicData uri="http://schemas.openxmlformats.org/presentationml/2006/ole">
            <p:oleObj spid="_x0000_s86023" name="Equation" r:id="rId9" imgW="1028520" imgH="342720" progId="Equation.3">
              <p:embed/>
            </p:oleObj>
          </a:graphicData>
        </a:graphic>
      </p:graphicFrame>
      <p:sp>
        <p:nvSpPr>
          <p:cNvPr id="10" name="Slide Number Placeholder 9"/>
          <p:cNvSpPr>
            <a:spLocks noGrp="1"/>
          </p:cNvSpPr>
          <p:nvPr>
            <p:ph type="sldNum" sz="quarter" idx="12"/>
          </p:nvPr>
        </p:nvSpPr>
        <p:spPr/>
        <p:txBody>
          <a:bodyPr/>
          <a:lstStyle/>
          <a:p>
            <a:fld id="{EAFCB071-3725-475B-BD64-181555A8C3AD}"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3"/>
          <p:cNvSpPr>
            <a:spLocks noGrp="1" noChangeArrowheads="1"/>
          </p:cNvSpPr>
          <p:nvPr>
            <p:ph type="body" idx="1"/>
          </p:nvPr>
        </p:nvSpPr>
        <p:spPr>
          <a:xfrm>
            <a:off x="1173163" y="609600"/>
            <a:ext cx="7772400" cy="5486400"/>
          </a:xfrm>
        </p:spPr>
        <p:txBody>
          <a:bodyPr/>
          <a:lstStyle/>
          <a:p>
            <a:pPr>
              <a:buFont typeface="Monotype Sorts" pitchFamily="2" charset="2"/>
              <a:buNone/>
              <a:tabLst>
                <a:tab pos="627063" algn="l"/>
              </a:tabLst>
            </a:pPr>
            <a:r>
              <a:rPr lang="en-US" sz="2000" dirty="0" smtClean="0"/>
              <a:t>	2. If the sampled populations are normally distributed, then the </a:t>
            </a:r>
            <a:br>
              <a:rPr lang="en-US" sz="2000" dirty="0" smtClean="0"/>
            </a:br>
            <a:r>
              <a:rPr lang="en-US" sz="2000" dirty="0" smtClean="0"/>
              <a:t>	sampling distribution of                      is </a:t>
            </a:r>
            <a:r>
              <a:rPr lang="en-US" sz="2000" u="sng" dirty="0" smtClean="0"/>
              <a:t>exactly</a:t>
            </a:r>
            <a:r>
              <a:rPr lang="en-US" sz="2000" dirty="0" smtClean="0"/>
              <a:t> normally </a:t>
            </a:r>
            <a:br>
              <a:rPr lang="en-US" sz="2000" dirty="0" smtClean="0"/>
            </a:br>
            <a:r>
              <a:rPr lang="en-US" sz="2000" dirty="0" smtClean="0"/>
              <a:t>	distributed, regardless of the sample size.</a:t>
            </a:r>
          </a:p>
          <a:p>
            <a:pPr>
              <a:lnSpc>
                <a:spcPct val="120000"/>
              </a:lnSpc>
              <a:buFont typeface="Monotype Sorts" pitchFamily="2" charset="2"/>
              <a:buNone/>
              <a:tabLst>
                <a:tab pos="627063" algn="l"/>
              </a:tabLst>
            </a:pPr>
            <a:r>
              <a:rPr lang="en-US" sz="2000" dirty="0" smtClean="0"/>
              <a:t>	3. If the sampled populations are not normally distributed, then</a:t>
            </a:r>
            <a:br>
              <a:rPr lang="en-US" sz="2000" dirty="0" smtClean="0"/>
            </a:br>
            <a:r>
              <a:rPr lang="en-US" sz="2000" dirty="0" smtClean="0"/>
              <a:t>	the sampling distribution of                   is approximately </a:t>
            </a:r>
            <a:br>
              <a:rPr lang="en-US" sz="2000" dirty="0" smtClean="0"/>
            </a:br>
            <a:r>
              <a:rPr lang="en-US" sz="2000" dirty="0" smtClean="0"/>
              <a:t>	normally distributed when </a:t>
            </a:r>
            <a:r>
              <a:rPr lang="en-US" sz="2000" i="1" dirty="0" smtClean="0"/>
              <a:t>n</a:t>
            </a:r>
            <a:r>
              <a:rPr lang="en-US" sz="2000" baseline="-25000" dirty="0" smtClean="0"/>
              <a:t>1</a:t>
            </a:r>
            <a:r>
              <a:rPr lang="en-US" sz="2000" dirty="0" smtClean="0"/>
              <a:t> and </a:t>
            </a:r>
            <a:r>
              <a:rPr lang="en-US" sz="2000" i="1" dirty="0" smtClean="0"/>
              <a:t>n</a:t>
            </a:r>
            <a:r>
              <a:rPr lang="en-US" sz="800" i="1" dirty="0" smtClean="0">
                <a:latin typeface="Symbol" pitchFamily="18" charset="2"/>
              </a:rPr>
              <a:t> </a:t>
            </a:r>
            <a:r>
              <a:rPr lang="en-US" sz="2000" baseline="-25000" dirty="0" smtClean="0"/>
              <a:t>2</a:t>
            </a:r>
            <a:r>
              <a:rPr lang="en-US" sz="2000" dirty="0" smtClean="0"/>
              <a:t> are large, due to the CLT.</a:t>
            </a:r>
          </a:p>
          <a:p>
            <a:pPr>
              <a:spcBef>
                <a:spcPct val="60000"/>
              </a:spcBef>
              <a:tabLst>
                <a:tab pos="627063" algn="l"/>
              </a:tabLst>
            </a:pPr>
            <a:r>
              <a:rPr lang="en-US" sz="2000" dirty="0" smtClean="0"/>
              <a:t>Since </a:t>
            </a:r>
            <a:r>
              <a:rPr lang="en-US" sz="2000" i="1" dirty="0" smtClean="0">
                <a:latin typeface="Symbol" pitchFamily="18" charset="2"/>
              </a:rPr>
              <a:t>m</a:t>
            </a:r>
            <a:r>
              <a:rPr lang="en-US" sz="1000" i="1" dirty="0" smtClean="0">
                <a:latin typeface="Symbol" pitchFamily="18" charset="2"/>
              </a:rPr>
              <a:t> </a:t>
            </a:r>
            <a:r>
              <a:rPr lang="en-US" sz="2000" baseline="-25000" dirty="0" smtClean="0"/>
              <a:t>1</a:t>
            </a:r>
            <a:r>
              <a:rPr lang="en-US" sz="2000" dirty="0" smtClean="0"/>
              <a:t> </a:t>
            </a:r>
            <a:r>
              <a:rPr lang="en-US" sz="2000" dirty="0" smtClean="0">
                <a:latin typeface="Symbol" pitchFamily="18" charset="2"/>
              </a:rPr>
              <a:t>-</a:t>
            </a:r>
            <a:r>
              <a:rPr lang="en-US" sz="2000" dirty="0" smtClean="0"/>
              <a:t> </a:t>
            </a:r>
            <a:r>
              <a:rPr lang="en-US" sz="2000" i="1" dirty="0" smtClean="0">
                <a:latin typeface="Symbol" pitchFamily="18" charset="2"/>
              </a:rPr>
              <a:t>m</a:t>
            </a:r>
            <a:r>
              <a:rPr lang="en-US" sz="1000" i="1" dirty="0" smtClean="0">
                <a:latin typeface="Symbol" pitchFamily="18" charset="2"/>
              </a:rPr>
              <a:t> </a:t>
            </a:r>
            <a:r>
              <a:rPr lang="en-US" sz="2000" baseline="-25000" dirty="0" smtClean="0"/>
              <a:t>2</a:t>
            </a:r>
            <a:r>
              <a:rPr lang="en-US" sz="2000" dirty="0" smtClean="0"/>
              <a:t> is the mean of the sampling distribution,                             </a:t>
            </a:r>
          </a:p>
          <a:p>
            <a:pPr>
              <a:buFont typeface="Monotype Sorts" pitchFamily="2" charset="2"/>
              <a:buNone/>
              <a:tabLst>
                <a:tab pos="627063" algn="l"/>
              </a:tabLst>
            </a:pPr>
            <a:r>
              <a:rPr lang="en-US" sz="2000" dirty="0" smtClean="0"/>
              <a:t>	is an unbiased estimator of (</a:t>
            </a:r>
            <a:r>
              <a:rPr lang="en-US" sz="2000" i="1" dirty="0" smtClean="0">
                <a:latin typeface="Symbol" pitchFamily="18" charset="2"/>
              </a:rPr>
              <a:t>m</a:t>
            </a:r>
            <a:r>
              <a:rPr lang="en-US" sz="1000" i="1" dirty="0" smtClean="0">
                <a:latin typeface="Symbol" pitchFamily="18" charset="2"/>
              </a:rPr>
              <a:t> </a:t>
            </a:r>
            <a:r>
              <a:rPr lang="en-US" sz="2000" baseline="-25000" dirty="0" smtClean="0"/>
              <a:t>1</a:t>
            </a:r>
            <a:r>
              <a:rPr lang="en-US" sz="2000" dirty="0" smtClean="0"/>
              <a:t> </a:t>
            </a:r>
            <a:r>
              <a:rPr lang="en-US" sz="2000" dirty="0" smtClean="0">
                <a:latin typeface="Symbol" pitchFamily="18" charset="2"/>
              </a:rPr>
              <a:t>-</a:t>
            </a:r>
            <a:r>
              <a:rPr lang="en-US" sz="2000" dirty="0" smtClean="0"/>
              <a:t> </a:t>
            </a:r>
            <a:r>
              <a:rPr lang="en-US" sz="2000" i="1" dirty="0" smtClean="0">
                <a:latin typeface="Symbol" pitchFamily="18" charset="2"/>
              </a:rPr>
              <a:t>m</a:t>
            </a:r>
            <a:r>
              <a:rPr lang="en-US" sz="1000" i="1" dirty="0" smtClean="0">
                <a:latin typeface="Symbol" pitchFamily="18" charset="2"/>
              </a:rPr>
              <a:t> </a:t>
            </a:r>
            <a:r>
              <a:rPr lang="en-US" sz="2000" baseline="-25000" dirty="0" smtClean="0"/>
              <a:t>2 </a:t>
            </a:r>
            <a:r>
              <a:rPr lang="en-US" sz="2000" dirty="0" smtClean="0"/>
              <a:t>) </a:t>
            </a:r>
            <a:r>
              <a:rPr lang="en-US" sz="2000" baseline="-25000" dirty="0" smtClean="0"/>
              <a:t> </a:t>
            </a:r>
            <a:r>
              <a:rPr lang="en-US" sz="2000" dirty="0" smtClean="0"/>
              <a:t>with an approximately normal distribution. </a:t>
            </a:r>
          </a:p>
          <a:p>
            <a:pPr>
              <a:lnSpc>
                <a:spcPct val="140000"/>
              </a:lnSpc>
              <a:tabLst>
                <a:tab pos="627063" algn="l"/>
              </a:tabLst>
            </a:pPr>
            <a:r>
              <a:rPr lang="en-US" sz="2000" dirty="0" smtClean="0"/>
              <a:t>The statistic </a:t>
            </a:r>
          </a:p>
          <a:p>
            <a:pPr>
              <a:buFont typeface="Monotype Sorts" pitchFamily="2" charset="2"/>
              <a:buNone/>
              <a:tabLst>
                <a:tab pos="627063" algn="l"/>
              </a:tabLst>
            </a:pPr>
            <a:r>
              <a:rPr lang="en-US" sz="2000" dirty="0" smtClean="0"/>
              <a:t>	</a:t>
            </a:r>
          </a:p>
          <a:p>
            <a:pPr>
              <a:buFont typeface="Monotype Sorts" pitchFamily="2" charset="2"/>
              <a:buNone/>
              <a:tabLst>
                <a:tab pos="627063" algn="l"/>
              </a:tabLst>
            </a:pPr>
            <a:endParaRPr lang="en-US" sz="2000" dirty="0" smtClean="0"/>
          </a:p>
          <a:p>
            <a:pPr>
              <a:spcBef>
                <a:spcPct val="70000"/>
              </a:spcBef>
              <a:buFont typeface="Monotype Sorts" pitchFamily="2" charset="2"/>
              <a:buNone/>
              <a:tabLst>
                <a:tab pos="627063" algn="l"/>
              </a:tabLst>
            </a:pPr>
            <a:r>
              <a:rPr lang="en-US" sz="2000" dirty="0" smtClean="0"/>
              <a:t>	has an approximately standard normal </a:t>
            </a:r>
            <a:r>
              <a:rPr lang="en-US" sz="2000" i="1" dirty="0" smtClean="0"/>
              <a:t>z</a:t>
            </a:r>
            <a:r>
              <a:rPr lang="en-US" sz="2000" dirty="0" smtClean="0"/>
              <a:t> distribution.         	</a:t>
            </a:r>
          </a:p>
        </p:txBody>
      </p:sp>
      <p:sp>
        <p:nvSpPr>
          <p:cNvPr id="14343" name="Rectangle 4"/>
          <p:cNvSpPr>
            <a:spLocks noChangeArrowheads="1"/>
          </p:cNvSpPr>
          <p:nvPr/>
        </p:nvSpPr>
        <p:spPr bwMode="auto">
          <a:xfrm>
            <a:off x="5943600" y="6248400"/>
            <a:ext cx="2776538" cy="366713"/>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bg2"/>
                </a:solidFill>
              </a:rPr>
              <a:t>©</a:t>
            </a:r>
            <a:r>
              <a:rPr lang="en-US" sz="1400">
                <a:solidFill>
                  <a:schemeClr val="bg2"/>
                </a:solidFill>
              </a:rPr>
              <a:t>1998 Brooks/Cole Publishing/ITP</a:t>
            </a:r>
          </a:p>
        </p:txBody>
      </p:sp>
      <p:graphicFrame>
        <p:nvGraphicFramePr>
          <p:cNvPr id="14338" name="Object 1024"/>
          <p:cNvGraphicFramePr>
            <a:graphicFrameLocks noChangeAspect="1"/>
          </p:cNvGraphicFramePr>
          <p:nvPr/>
        </p:nvGraphicFramePr>
        <p:xfrm>
          <a:off x="4495800" y="946150"/>
          <a:ext cx="1028700" cy="341313"/>
        </p:xfrm>
        <a:graphic>
          <a:graphicData uri="http://schemas.openxmlformats.org/presentationml/2006/ole">
            <p:oleObj spid="_x0000_s87042" name="Equation" r:id="rId4" imgW="1028520" imgH="342720" progId="Equation.3">
              <p:embed/>
            </p:oleObj>
          </a:graphicData>
        </a:graphic>
      </p:graphicFrame>
      <p:graphicFrame>
        <p:nvGraphicFramePr>
          <p:cNvPr id="14339" name="Object 1025"/>
          <p:cNvGraphicFramePr>
            <a:graphicFrameLocks noChangeAspect="1"/>
          </p:cNvGraphicFramePr>
          <p:nvPr/>
        </p:nvGraphicFramePr>
        <p:xfrm>
          <a:off x="4732608" y="2027238"/>
          <a:ext cx="1028700" cy="341312"/>
        </p:xfrm>
        <a:graphic>
          <a:graphicData uri="http://schemas.openxmlformats.org/presentationml/2006/ole">
            <p:oleObj spid="_x0000_s87043" name="Equation" r:id="rId5" imgW="1028520" imgH="342720" progId="Equation.3">
              <p:embed/>
            </p:oleObj>
          </a:graphicData>
        </a:graphic>
      </p:graphicFrame>
      <p:graphicFrame>
        <p:nvGraphicFramePr>
          <p:cNvPr id="14340" name="Object 1026"/>
          <p:cNvGraphicFramePr>
            <a:graphicFrameLocks noChangeAspect="1"/>
          </p:cNvGraphicFramePr>
          <p:nvPr/>
        </p:nvGraphicFramePr>
        <p:xfrm>
          <a:off x="7239000" y="2895600"/>
          <a:ext cx="811213" cy="303212"/>
        </p:xfrm>
        <a:graphic>
          <a:graphicData uri="http://schemas.openxmlformats.org/presentationml/2006/ole">
            <p:oleObj spid="_x0000_s87044" name="Equation" r:id="rId6" imgW="812520" imgH="304560" progId="Equation.3">
              <p:embed/>
            </p:oleObj>
          </a:graphicData>
        </a:graphic>
      </p:graphicFrame>
      <p:graphicFrame>
        <p:nvGraphicFramePr>
          <p:cNvPr id="14341" name="Object 1027"/>
          <p:cNvGraphicFramePr>
            <a:graphicFrameLocks noChangeAspect="1"/>
          </p:cNvGraphicFramePr>
          <p:nvPr/>
        </p:nvGraphicFramePr>
        <p:xfrm>
          <a:off x="3384550" y="4194512"/>
          <a:ext cx="2705100" cy="1193800"/>
        </p:xfrm>
        <a:graphic>
          <a:graphicData uri="http://schemas.openxmlformats.org/presentationml/2006/ole">
            <p:oleObj spid="_x0000_s87045" name="Equation" r:id="rId7" imgW="2705040" imgH="1193760" progId="Equation.3">
              <p:embed/>
            </p:oleObj>
          </a:graphicData>
        </a:graphic>
      </p:graphicFrame>
      <p:sp>
        <p:nvSpPr>
          <p:cNvPr id="8" name="Slide Number Placeholder 7"/>
          <p:cNvSpPr>
            <a:spLocks noGrp="1"/>
          </p:cNvSpPr>
          <p:nvPr>
            <p:ph type="sldNum" sz="quarter" idx="12"/>
          </p:nvPr>
        </p:nvSpPr>
        <p:spPr/>
        <p:txBody>
          <a:bodyPr/>
          <a:lstStyle/>
          <a:p>
            <a:fld id="{EAFCB071-3725-475B-BD64-181555A8C3AD}"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Problem-8	</a:t>
            </a:r>
          </a:p>
        </p:txBody>
      </p:sp>
      <p:sp>
        <p:nvSpPr>
          <p:cNvPr id="24579" name="Rectangle 3"/>
          <p:cNvSpPr>
            <a:spLocks noGrp="1" noChangeArrowheads="1"/>
          </p:cNvSpPr>
          <p:nvPr>
            <p:ph type="body" idx="1"/>
          </p:nvPr>
        </p:nvSpPr>
        <p:spPr/>
        <p:txBody>
          <a:bodyPr>
            <a:normAutofit fontScale="92500" lnSpcReduction="10000"/>
          </a:bodyPr>
          <a:lstStyle/>
          <a:p>
            <a:pPr algn="just" eaLnBrk="1" hangingPunct="1"/>
            <a:r>
              <a:rPr lang="en-US" dirty="0" smtClean="0"/>
              <a:t>A sample poll of 100 voters chosen at random from all voters in a given district indicated that 55% of them were in favor of a particular candidate. Find the </a:t>
            </a:r>
          </a:p>
          <a:p>
            <a:pPr lvl="1"/>
            <a:r>
              <a:rPr lang="en-US" dirty="0" smtClean="0"/>
              <a:t>95% CI for  the proportion of all the voters in favor of this candidate</a:t>
            </a:r>
            <a:r>
              <a:rPr lang="en-US" dirty="0" smtClean="0">
                <a:cs typeface="Arial" charset="0"/>
              </a:rPr>
              <a:t>.</a:t>
            </a:r>
          </a:p>
          <a:p>
            <a:pPr lvl="1"/>
            <a:r>
              <a:rPr lang="en-US" dirty="0" smtClean="0"/>
              <a:t>99% CI for  the proportion of all the voters in favor of this candidate</a:t>
            </a:r>
            <a:r>
              <a:rPr lang="en-US" dirty="0" smtClean="0">
                <a:cs typeface="Arial" charset="0"/>
              </a:rPr>
              <a:t>.</a:t>
            </a:r>
          </a:p>
          <a:p>
            <a:pPr lvl="1"/>
            <a:r>
              <a:rPr lang="en-US" dirty="0" smtClean="0"/>
              <a:t>99.73% confidence limits for  the proportion of all the voters in favor of this candidate</a:t>
            </a:r>
            <a:r>
              <a:rPr lang="en-US" dirty="0" smtClean="0">
                <a:cs typeface="Arial" charset="0"/>
              </a:rPr>
              <a:t>.</a:t>
            </a:r>
          </a:p>
        </p:txBody>
      </p:sp>
      <p:sp>
        <p:nvSpPr>
          <p:cNvPr id="4" name="Slide Number Placeholder 3"/>
          <p:cNvSpPr>
            <a:spLocks noGrp="1"/>
          </p:cNvSpPr>
          <p:nvPr>
            <p:ph type="sldNum" sz="quarter" idx="12"/>
          </p:nvPr>
        </p:nvSpPr>
        <p:spPr/>
        <p:txBody>
          <a:bodyPr/>
          <a:lstStyle/>
          <a:p>
            <a:fld id="{EAFCB071-3725-475B-BD64-181555A8C3AD}"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3"/>
          <p:cNvSpPr>
            <a:spLocks noGrp="1" noChangeArrowheads="1"/>
          </p:cNvSpPr>
          <p:nvPr>
            <p:ph type="body" idx="1"/>
          </p:nvPr>
        </p:nvSpPr>
        <p:spPr>
          <a:xfrm>
            <a:off x="1173163" y="609600"/>
            <a:ext cx="7772400" cy="5486400"/>
          </a:xfrm>
        </p:spPr>
        <p:txBody>
          <a:bodyPr/>
          <a:lstStyle/>
          <a:p>
            <a:pPr>
              <a:buFont typeface="Monotype Sorts" pitchFamily="2" charset="2"/>
              <a:buNone/>
              <a:tabLst>
                <a:tab pos="795338" algn="l"/>
                <a:tab pos="4110038" algn="l"/>
              </a:tabLst>
            </a:pPr>
            <a:r>
              <a:rPr lang="en-US" sz="2000" b="1" dirty="0" smtClean="0"/>
              <a:t>Point Estimation </a:t>
            </a:r>
            <a:r>
              <a:rPr lang="en-US" sz="2000" dirty="0" smtClean="0"/>
              <a:t>of </a:t>
            </a:r>
            <a:r>
              <a:rPr lang="en-US" sz="2000" b="1" dirty="0" smtClean="0"/>
              <a:t>(</a:t>
            </a:r>
            <a:r>
              <a:rPr lang="en-US" sz="2000" b="1" i="1" dirty="0" smtClean="0">
                <a:latin typeface="Symbol" pitchFamily="18" charset="2"/>
              </a:rPr>
              <a:t>m</a:t>
            </a:r>
            <a:r>
              <a:rPr lang="en-US" sz="1000" b="1" i="1" dirty="0" smtClean="0">
                <a:latin typeface="Symbol" pitchFamily="18" charset="2"/>
              </a:rPr>
              <a:t> </a:t>
            </a:r>
            <a:r>
              <a:rPr lang="en-US" sz="2000" b="1" baseline="-25000" dirty="0" smtClean="0"/>
              <a:t>1</a:t>
            </a:r>
            <a:r>
              <a:rPr lang="en-US" sz="2000" b="1" dirty="0" smtClean="0"/>
              <a:t> </a:t>
            </a:r>
            <a:r>
              <a:rPr lang="en-US" sz="2000" b="1" dirty="0" smtClean="0">
                <a:latin typeface="Symbol" pitchFamily="18" charset="2"/>
              </a:rPr>
              <a:t>-</a:t>
            </a:r>
            <a:r>
              <a:rPr lang="en-US" sz="2000" b="1" dirty="0" smtClean="0"/>
              <a:t> </a:t>
            </a:r>
            <a:r>
              <a:rPr lang="en-US" sz="2000" b="1" i="1" dirty="0" smtClean="0">
                <a:latin typeface="Symbol" pitchFamily="18" charset="2"/>
              </a:rPr>
              <a:t>m</a:t>
            </a:r>
            <a:r>
              <a:rPr lang="en-US" sz="1000" b="1" i="1" dirty="0" smtClean="0">
                <a:latin typeface="Symbol" pitchFamily="18" charset="2"/>
              </a:rPr>
              <a:t> </a:t>
            </a:r>
            <a:r>
              <a:rPr lang="en-US" sz="2000" b="1" baseline="-25000" dirty="0" smtClean="0"/>
              <a:t>2 </a:t>
            </a:r>
            <a:r>
              <a:rPr lang="en-US" sz="2000" b="1" dirty="0" smtClean="0"/>
              <a:t>)</a:t>
            </a:r>
            <a:r>
              <a:rPr lang="en-US" sz="2000" dirty="0" smtClean="0"/>
              <a:t> </a:t>
            </a:r>
            <a:r>
              <a:rPr lang="en-US" sz="2000" b="1" dirty="0" smtClean="0"/>
              <a:t>:</a:t>
            </a:r>
            <a:r>
              <a:rPr lang="en-US" sz="2000" dirty="0" smtClean="0"/>
              <a:t> </a:t>
            </a:r>
          </a:p>
          <a:p>
            <a:pPr>
              <a:spcBef>
                <a:spcPct val="60000"/>
              </a:spcBef>
              <a:buFont typeface="Monotype Sorts" pitchFamily="2" charset="2"/>
              <a:buNone/>
              <a:tabLst>
                <a:tab pos="795338" algn="l"/>
                <a:tab pos="4110038" algn="l"/>
              </a:tabLst>
            </a:pPr>
            <a:r>
              <a:rPr lang="en-US" sz="2000" dirty="0" smtClean="0"/>
              <a:t>	Point estimator:               </a:t>
            </a:r>
          </a:p>
          <a:p>
            <a:pPr>
              <a:lnSpc>
                <a:spcPct val="200000"/>
              </a:lnSpc>
              <a:spcBef>
                <a:spcPct val="130000"/>
              </a:spcBef>
              <a:buFont typeface="Monotype Sorts" pitchFamily="2" charset="2"/>
              <a:buNone/>
              <a:tabLst>
                <a:tab pos="795338" algn="l"/>
                <a:tab pos="4110038" algn="l"/>
              </a:tabLst>
            </a:pPr>
            <a:r>
              <a:rPr lang="en-US" sz="2000" dirty="0" smtClean="0"/>
              <a:t>	Margin of error:</a:t>
            </a:r>
          </a:p>
          <a:p>
            <a:pPr>
              <a:buFont typeface="Monotype Sorts" pitchFamily="2" charset="2"/>
              <a:buNone/>
              <a:tabLst>
                <a:tab pos="795338" algn="l"/>
                <a:tab pos="4110038" algn="l"/>
              </a:tabLst>
            </a:pPr>
            <a:endParaRPr lang="en-US" sz="2000" dirty="0" smtClean="0"/>
          </a:p>
          <a:p>
            <a:pPr>
              <a:lnSpc>
                <a:spcPct val="120000"/>
              </a:lnSpc>
              <a:spcBef>
                <a:spcPct val="40000"/>
              </a:spcBef>
              <a:tabLst>
                <a:tab pos="795338" algn="l"/>
                <a:tab pos="4110038" algn="l"/>
              </a:tabLst>
            </a:pPr>
            <a:r>
              <a:rPr lang="en-US" sz="2000" dirty="0" smtClean="0"/>
              <a:t>If                         are unknown, but both </a:t>
            </a:r>
            <a:r>
              <a:rPr lang="en-US" sz="2000" i="1" dirty="0" smtClean="0"/>
              <a:t>n</a:t>
            </a:r>
            <a:r>
              <a:rPr lang="en-US" sz="2000" baseline="-25000" dirty="0" smtClean="0"/>
              <a:t>1</a:t>
            </a:r>
            <a:r>
              <a:rPr lang="en-US" sz="2000" dirty="0" smtClean="0"/>
              <a:t> and </a:t>
            </a:r>
            <a:r>
              <a:rPr lang="en-US" sz="2000" i="1" dirty="0" smtClean="0"/>
              <a:t>n</a:t>
            </a:r>
            <a:r>
              <a:rPr lang="en-US" sz="800" i="1" dirty="0" smtClean="0">
                <a:latin typeface="Symbol" pitchFamily="18" charset="2"/>
              </a:rPr>
              <a:t> </a:t>
            </a:r>
            <a:r>
              <a:rPr lang="en-US" sz="2000" baseline="-25000" dirty="0" smtClean="0"/>
              <a:t>2</a:t>
            </a:r>
            <a:r>
              <a:rPr lang="en-US" sz="2000" dirty="0" smtClean="0"/>
              <a:t> are 30 or </a:t>
            </a:r>
            <a:br>
              <a:rPr lang="en-US" sz="2000" dirty="0" smtClean="0"/>
            </a:br>
            <a:r>
              <a:rPr lang="en-US" sz="2000" dirty="0" smtClean="0"/>
              <a:t>more, you can use the sample variances                     to estimate </a:t>
            </a:r>
          </a:p>
          <a:p>
            <a:pPr>
              <a:lnSpc>
                <a:spcPct val="120000"/>
              </a:lnSpc>
              <a:spcBef>
                <a:spcPct val="30000"/>
              </a:spcBef>
              <a:buFont typeface="Monotype Sorts" pitchFamily="2" charset="2"/>
              <a:buNone/>
              <a:tabLst>
                <a:tab pos="795338" algn="l"/>
                <a:tab pos="4110038" algn="l"/>
              </a:tabLst>
            </a:pPr>
            <a:endParaRPr lang="en-US" sz="2000" dirty="0" smtClean="0"/>
          </a:p>
          <a:p>
            <a:pPr>
              <a:lnSpc>
                <a:spcPct val="110000"/>
              </a:lnSpc>
              <a:spcBef>
                <a:spcPct val="40000"/>
              </a:spcBef>
              <a:buFont typeface="Monotype Sorts" pitchFamily="2" charset="2"/>
              <a:buNone/>
              <a:tabLst>
                <a:tab pos="795338" algn="l"/>
                <a:tab pos="4110038" algn="l"/>
              </a:tabLst>
            </a:pPr>
            <a:r>
              <a:rPr lang="en-US" sz="2000" b="1" dirty="0" smtClean="0"/>
              <a:t>A  (1</a:t>
            </a:r>
            <a:r>
              <a:rPr lang="en-US" sz="2000" b="1" dirty="0" smtClean="0">
                <a:latin typeface="Symbol" pitchFamily="18" charset="2"/>
              </a:rPr>
              <a:t>-</a:t>
            </a:r>
            <a:r>
              <a:rPr lang="en-US" sz="2000" b="1" i="1" dirty="0" smtClean="0">
                <a:latin typeface="Symbol" pitchFamily="18" charset="2"/>
              </a:rPr>
              <a:t>a</a:t>
            </a:r>
            <a:r>
              <a:rPr lang="en-US" sz="1000" b="1" i="1" dirty="0" smtClean="0">
                <a:latin typeface="Symbol" pitchFamily="18" charset="2"/>
              </a:rPr>
              <a:t> </a:t>
            </a:r>
            <a:r>
              <a:rPr lang="en-US" sz="2000" b="1" dirty="0" smtClean="0"/>
              <a:t>)100% Confidence Interval for (</a:t>
            </a:r>
            <a:r>
              <a:rPr lang="en-US" sz="2000" b="1" i="1" dirty="0" smtClean="0">
                <a:latin typeface="Symbol" pitchFamily="18" charset="2"/>
              </a:rPr>
              <a:t>m</a:t>
            </a:r>
            <a:r>
              <a:rPr lang="en-US" sz="1000" b="1" i="1" dirty="0" smtClean="0">
                <a:latin typeface="Symbol" pitchFamily="18" charset="2"/>
              </a:rPr>
              <a:t> </a:t>
            </a:r>
            <a:r>
              <a:rPr lang="en-US" sz="2000" b="1" baseline="-25000" dirty="0" smtClean="0"/>
              <a:t>1</a:t>
            </a:r>
            <a:r>
              <a:rPr lang="en-US" sz="2000" b="1" dirty="0" smtClean="0"/>
              <a:t> </a:t>
            </a:r>
            <a:r>
              <a:rPr lang="en-US" sz="2000" b="1" dirty="0" smtClean="0">
                <a:latin typeface="Symbol" pitchFamily="18" charset="2"/>
              </a:rPr>
              <a:t>-</a:t>
            </a:r>
            <a:r>
              <a:rPr lang="en-US" sz="2000" b="1" dirty="0" smtClean="0"/>
              <a:t> </a:t>
            </a:r>
            <a:r>
              <a:rPr lang="en-US" sz="2000" b="1" i="1" dirty="0" smtClean="0">
                <a:latin typeface="Symbol" pitchFamily="18" charset="2"/>
              </a:rPr>
              <a:t>m</a:t>
            </a:r>
            <a:r>
              <a:rPr lang="en-US" sz="1000" b="1" i="1" dirty="0" smtClean="0">
                <a:latin typeface="Symbol" pitchFamily="18" charset="2"/>
              </a:rPr>
              <a:t> </a:t>
            </a:r>
            <a:r>
              <a:rPr lang="en-US" sz="2000" b="1" baseline="-25000" dirty="0" smtClean="0"/>
              <a:t>2 </a:t>
            </a:r>
            <a:r>
              <a:rPr lang="en-US" sz="2000" b="1" dirty="0" smtClean="0"/>
              <a:t>) :</a:t>
            </a:r>
            <a:r>
              <a:rPr lang="en-US" sz="2000" dirty="0" smtClean="0"/>
              <a:t> </a:t>
            </a:r>
          </a:p>
          <a:p>
            <a:pPr>
              <a:buFont typeface="Monotype Sorts" pitchFamily="2" charset="2"/>
              <a:buNone/>
              <a:tabLst>
                <a:tab pos="795338" algn="l"/>
                <a:tab pos="4110038" algn="l"/>
              </a:tabLst>
            </a:pPr>
            <a:r>
              <a:rPr lang="en-US" sz="2000" dirty="0" smtClean="0"/>
              <a:t>	</a:t>
            </a:r>
          </a:p>
        </p:txBody>
      </p:sp>
      <p:sp>
        <p:nvSpPr>
          <p:cNvPr id="15369" name="Rectangle 4"/>
          <p:cNvSpPr>
            <a:spLocks noChangeArrowheads="1"/>
          </p:cNvSpPr>
          <p:nvPr/>
        </p:nvSpPr>
        <p:spPr bwMode="auto">
          <a:xfrm>
            <a:off x="5943600" y="6248400"/>
            <a:ext cx="2776538" cy="366713"/>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bg2"/>
                </a:solidFill>
              </a:rPr>
              <a:t>©</a:t>
            </a:r>
            <a:r>
              <a:rPr lang="en-US" sz="1400">
                <a:solidFill>
                  <a:schemeClr val="bg2"/>
                </a:solidFill>
              </a:rPr>
              <a:t>1998 Brooks/Cole Publishing/ITP</a:t>
            </a:r>
          </a:p>
        </p:txBody>
      </p:sp>
      <p:graphicFrame>
        <p:nvGraphicFramePr>
          <p:cNvPr id="15362" name="Object 1024"/>
          <p:cNvGraphicFramePr>
            <a:graphicFrameLocks noChangeAspect="1"/>
          </p:cNvGraphicFramePr>
          <p:nvPr/>
        </p:nvGraphicFramePr>
        <p:xfrm>
          <a:off x="3455988" y="1143000"/>
          <a:ext cx="811212" cy="303213"/>
        </p:xfrm>
        <a:graphic>
          <a:graphicData uri="http://schemas.openxmlformats.org/presentationml/2006/ole">
            <p:oleObj spid="_x0000_s88066" name="Equation" r:id="rId4" imgW="812520" imgH="304560" progId="Equation.3">
              <p:embed/>
            </p:oleObj>
          </a:graphicData>
        </a:graphic>
      </p:graphicFrame>
      <p:graphicFrame>
        <p:nvGraphicFramePr>
          <p:cNvPr id="15363" name="Object 1025"/>
          <p:cNvGraphicFramePr>
            <a:graphicFrameLocks noChangeAspect="1"/>
          </p:cNvGraphicFramePr>
          <p:nvPr/>
        </p:nvGraphicFramePr>
        <p:xfrm>
          <a:off x="3517900" y="1828800"/>
          <a:ext cx="3111500" cy="811213"/>
        </p:xfrm>
        <a:graphic>
          <a:graphicData uri="http://schemas.openxmlformats.org/presentationml/2006/ole">
            <p:oleObj spid="_x0000_s88067" name="Equation" r:id="rId5" imgW="3111480" imgH="812520" progId="Equation.3">
              <p:embed/>
            </p:oleObj>
          </a:graphicData>
        </a:graphic>
      </p:graphicFrame>
      <p:graphicFrame>
        <p:nvGraphicFramePr>
          <p:cNvPr id="15364" name="Object 1026"/>
          <p:cNvGraphicFramePr>
            <a:graphicFrameLocks noChangeAspect="1"/>
          </p:cNvGraphicFramePr>
          <p:nvPr/>
        </p:nvGraphicFramePr>
        <p:xfrm>
          <a:off x="1866900" y="2979738"/>
          <a:ext cx="1181100" cy="381000"/>
        </p:xfrm>
        <a:graphic>
          <a:graphicData uri="http://schemas.openxmlformats.org/presentationml/2006/ole">
            <p:oleObj spid="_x0000_s88068" name="Equation" r:id="rId6" imgW="1180800" imgH="380880" progId="Equation.3">
              <p:embed/>
            </p:oleObj>
          </a:graphicData>
        </a:graphic>
      </p:graphicFrame>
      <p:graphicFrame>
        <p:nvGraphicFramePr>
          <p:cNvPr id="15365" name="Object 1027"/>
          <p:cNvGraphicFramePr>
            <a:graphicFrameLocks noChangeAspect="1"/>
          </p:cNvGraphicFramePr>
          <p:nvPr/>
        </p:nvGraphicFramePr>
        <p:xfrm>
          <a:off x="3270250" y="4910138"/>
          <a:ext cx="2921000" cy="811212"/>
        </p:xfrm>
        <a:graphic>
          <a:graphicData uri="http://schemas.openxmlformats.org/presentationml/2006/ole">
            <p:oleObj spid="_x0000_s88069" name="Equation" r:id="rId7" imgW="2920680" imgH="812520" progId="Equation.3">
              <p:embed/>
            </p:oleObj>
          </a:graphicData>
        </a:graphic>
      </p:graphicFrame>
      <p:graphicFrame>
        <p:nvGraphicFramePr>
          <p:cNvPr id="15366" name="Object 1028"/>
          <p:cNvGraphicFramePr>
            <a:graphicFrameLocks noChangeAspect="1"/>
          </p:cNvGraphicFramePr>
          <p:nvPr/>
        </p:nvGraphicFramePr>
        <p:xfrm>
          <a:off x="5723208" y="3344863"/>
          <a:ext cx="1092200" cy="381000"/>
        </p:xfrm>
        <a:graphic>
          <a:graphicData uri="http://schemas.openxmlformats.org/presentationml/2006/ole">
            <p:oleObj spid="_x0000_s88070" name="Equation" r:id="rId8" imgW="1091880" imgH="380880" progId="Equation.3">
              <p:embed/>
            </p:oleObj>
          </a:graphicData>
        </a:graphic>
      </p:graphicFrame>
      <p:graphicFrame>
        <p:nvGraphicFramePr>
          <p:cNvPr id="15367" name="Object 1029"/>
          <p:cNvGraphicFramePr>
            <a:graphicFrameLocks noChangeAspect="1"/>
          </p:cNvGraphicFramePr>
          <p:nvPr/>
        </p:nvGraphicFramePr>
        <p:xfrm>
          <a:off x="1562100" y="3733800"/>
          <a:ext cx="1257300" cy="381000"/>
        </p:xfrm>
        <a:graphic>
          <a:graphicData uri="http://schemas.openxmlformats.org/presentationml/2006/ole">
            <p:oleObj spid="_x0000_s88071" name="Equation" r:id="rId9" imgW="1257120" imgH="380880" progId="Equation.3">
              <p:embed/>
            </p:oleObj>
          </a:graphicData>
        </a:graphic>
      </p:graphicFrame>
      <p:sp>
        <p:nvSpPr>
          <p:cNvPr id="10" name="Slide Number Placeholder 9"/>
          <p:cNvSpPr>
            <a:spLocks noGrp="1"/>
          </p:cNvSpPr>
          <p:nvPr>
            <p:ph type="sldNum" sz="quarter" idx="12"/>
          </p:nvPr>
        </p:nvSpPr>
        <p:spPr/>
        <p:txBody>
          <a:bodyPr/>
          <a:lstStyle/>
          <a:p>
            <a:fld id="{EAFCB071-3725-475B-BD64-181555A8C3AD}"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type="body" idx="1"/>
          </p:nvPr>
        </p:nvSpPr>
        <p:spPr>
          <a:xfrm>
            <a:off x="1173163" y="533400"/>
            <a:ext cx="7772400" cy="5562600"/>
          </a:xfrm>
        </p:spPr>
        <p:txBody>
          <a:bodyPr/>
          <a:lstStyle/>
          <a:p>
            <a:pPr>
              <a:lnSpc>
                <a:spcPct val="120000"/>
              </a:lnSpc>
            </a:pPr>
            <a:r>
              <a:rPr lang="en-US" sz="2000" dirty="0" smtClean="0"/>
              <a:t>If                         are unknown, they can be approximated by the sample variances                      and the approximate confidence interval is                       </a:t>
            </a:r>
          </a:p>
          <a:p>
            <a:endParaRPr lang="en-US" sz="2000" dirty="0" smtClean="0"/>
          </a:p>
          <a:p>
            <a:endParaRPr lang="en-US" sz="2000" dirty="0" smtClean="0"/>
          </a:p>
          <a:p>
            <a:endParaRPr lang="en-US" sz="2000" dirty="0" smtClean="0"/>
          </a:p>
          <a:p>
            <a:r>
              <a:rPr lang="en-US" sz="2000" dirty="0" smtClean="0"/>
              <a:t>The calculation of confidence intervals.</a:t>
            </a:r>
          </a:p>
        </p:txBody>
      </p:sp>
      <p:sp>
        <p:nvSpPr>
          <p:cNvPr id="16390" name="Rectangle 4"/>
          <p:cNvSpPr>
            <a:spLocks noChangeArrowheads="1"/>
          </p:cNvSpPr>
          <p:nvPr/>
        </p:nvSpPr>
        <p:spPr bwMode="auto">
          <a:xfrm>
            <a:off x="5943600" y="6248400"/>
            <a:ext cx="2776538" cy="366713"/>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bg2"/>
                </a:solidFill>
              </a:rPr>
              <a:t>©</a:t>
            </a:r>
            <a:r>
              <a:rPr lang="en-US" sz="1400">
                <a:solidFill>
                  <a:schemeClr val="bg2"/>
                </a:solidFill>
              </a:rPr>
              <a:t>1998 Brooks/Cole Publishing/ITP</a:t>
            </a:r>
          </a:p>
        </p:txBody>
      </p:sp>
      <p:graphicFrame>
        <p:nvGraphicFramePr>
          <p:cNvPr id="16386" name="Object 1024"/>
          <p:cNvGraphicFramePr>
            <a:graphicFrameLocks noChangeAspect="1"/>
          </p:cNvGraphicFramePr>
          <p:nvPr/>
        </p:nvGraphicFramePr>
        <p:xfrm>
          <a:off x="3352800" y="1676400"/>
          <a:ext cx="2832100" cy="811213"/>
        </p:xfrm>
        <a:graphic>
          <a:graphicData uri="http://schemas.openxmlformats.org/presentationml/2006/ole">
            <p:oleObj spid="_x0000_s89090" name="Equation" r:id="rId4" imgW="2831760" imgH="812520" progId="Equation.3">
              <p:embed/>
            </p:oleObj>
          </a:graphicData>
        </a:graphic>
      </p:graphicFrame>
      <p:graphicFrame>
        <p:nvGraphicFramePr>
          <p:cNvPr id="16387" name="Object 1025"/>
          <p:cNvGraphicFramePr>
            <a:graphicFrameLocks noChangeAspect="1"/>
          </p:cNvGraphicFramePr>
          <p:nvPr/>
        </p:nvGraphicFramePr>
        <p:xfrm>
          <a:off x="1828800" y="609600"/>
          <a:ext cx="1181100" cy="381000"/>
        </p:xfrm>
        <a:graphic>
          <a:graphicData uri="http://schemas.openxmlformats.org/presentationml/2006/ole">
            <p:oleObj spid="_x0000_s89091" name="Equation" r:id="rId5" imgW="1180800" imgH="380880" progId="Equation.3">
              <p:embed/>
            </p:oleObj>
          </a:graphicData>
        </a:graphic>
      </p:graphicFrame>
      <p:graphicFrame>
        <p:nvGraphicFramePr>
          <p:cNvPr id="16388" name="Object 1026"/>
          <p:cNvGraphicFramePr>
            <a:graphicFrameLocks noChangeAspect="1"/>
          </p:cNvGraphicFramePr>
          <p:nvPr/>
        </p:nvGraphicFramePr>
        <p:xfrm>
          <a:off x="2599008" y="958850"/>
          <a:ext cx="1092200" cy="381000"/>
        </p:xfrm>
        <a:graphic>
          <a:graphicData uri="http://schemas.openxmlformats.org/presentationml/2006/ole">
            <p:oleObj spid="_x0000_s89092" name="Equation" r:id="rId6" imgW="1091880" imgH="380880" progId="Equation.3">
              <p:embed/>
            </p:oleObj>
          </a:graphicData>
        </a:graphic>
      </p:graphicFrame>
      <p:sp>
        <p:nvSpPr>
          <p:cNvPr id="7" name="Slide Number Placeholder 6"/>
          <p:cNvSpPr>
            <a:spLocks noGrp="1"/>
          </p:cNvSpPr>
          <p:nvPr>
            <p:ph type="sldNum" sz="quarter" idx="12"/>
          </p:nvPr>
        </p:nvSpPr>
        <p:spPr/>
        <p:txBody>
          <a:bodyPr/>
          <a:lstStyle/>
          <a:p>
            <a:fld id="{EAFCB071-3725-475B-BD64-181555A8C3AD}"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nvSpPr>
        <p:spPr>
          <a:xfrm>
            <a:off x="6553200" y="6356350"/>
            <a:ext cx="2133600" cy="365125"/>
          </a:xfrm>
          <a:prstGeom prst="rect">
            <a:avLst/>
          </a:prstGeom>
          <a:noFill/>
        </p:spPr>
        <p:txBody>
          <a:bodyPr anchor="ctr"/>
          <a:lstStyle/>
          <a:p>
            <a:pPr algn="r" eaLnBrk="0" hangingPunct="0">
              <a:defRPr/>
            </a:pPr>
            <a:fld id="{FEF362E4-5423-4A56-8BD5-2E8848809972}" type="slidenum">
              <a:rPr lang="en-US" sz="1200">
                <a:solidFill>
                  <a:schemeClr val="tx1">
                    <a:tint val="75000"/>
                  </a:schemeClr>
                </a:solidFill>
                <a:effectLst>
                  <a:outerShdw blurRad="38100" dist="38100" dir="2700000" algn="tl">
                    <a:srgbClr val="000000">
                      <a:alpha val="43137"/>
                    </a:srgbClr>
                  </a:outerShdw>
                </a:effectLst>
              </a:rPr>
              <a:pPr algn="r" eaLnBrk="0" hangingPunct="0">
                <a:defRPr/>
              </a:pPr>
              <a:t>42</a:t>
            </a:fld>
            <a:endParaRPr lang="en-US" sz="1200">
              <a:solidFill>
                <a:schemeClr val="tx1">
                  <a:tint val="75000"/>
                </a:schemeClr>
              </a:solidFill>
              <a:effectLst>
                <a:outerShdw blurRad="38100" dist="38100" dir="2700000" algn="tl">
                  <a:srgbClr val="000000">
                    <a:alpha val="43137"/>
                  </a:srgbClr>
                </a:outerShdw>
              </a:effectLst>
            </a:endParaRPr>
          </a:p>
        </p:txBody>
      </p:sp>
      <p:sp>
        <p:nvSpPr>
          <p:cNvPr id="41987" name="Rectangle 3"/>
          <p:cNvSpPr>
            <a:spLocks noGrp="1" noChangeArrowheads="1"/>
          </p:cNvSpPr>
          <p:nvPr>
            <p:ph type="body" idx="4294967295"/>
          </p:nvPr>
        </p:nvSpPr>
        <p:spPr>
          <a:xfrm>
            <a:off x="990600" y="304800"/>
            <a:ext cx="8153400" cy="6019800"/>
          </a:xfrm>
        </p:spPr>
        <p:txBody>
          <a:bodyPr/>
          <a:lstStyle/>
          <a:p>
            <a:pPr eaLnBrk="1" hangingPunct="1">
              <a:lnSpc>
                <a:spcPct val="80000"/>
              </a:lnSpc>
              <a:buFontTx/>
              <a:buNone/>
            </a:pPr>
            <a:r>
              <a:rPr lang="en-US" smtClean="0"/>
              <a:t>		</a:t>
            </a:r>
            <a:r>
              <a:rPr lang="en-US" b="1" smtClean="0"/>
              <a:t>Population 1</a:t>
            </a:r>
            <a:r>
              <a:rPr lang="en-US" smtClean="0"/>
              <a:t>		</a:t>
            </a:r>
            <a:r>
              <a:rPr lang="en-US" b="1" smtClean="0"/>
              <a:t>Population 2</a:t>
            </a:r>
          </a:p>
          <a:p>
            <a:pPr eaLnBrk="1" hangingPunct="1">
              <a:lnSpc>
                <a:spcPct val="80000"/>
              </a:lnSpc>
              <a:buFontTx/>
              <a:buNone/>
            </a:pPr>
            <a:r>
              <a:rPr lang="en-US" b="1" smtClean="0"/>
              <a:t>							</a:t>
            </a:r>
            <a:endParaRPr lang="en-US" smtClean="0"/>
          </a:p>
          <a:p>
            <a:pPr eaLnBrk="1" hangingPunct="1">
              <a:lnSpc>
                <a:spcPct val="80000"/>
              </a:lnSpc>
              <a:buFontTx/>
              <a:buNone/>
            </a:pPr>
            <a:r>
              <a:rPr lang="en-US" sz="2400" u="sng" smtClean="0"/>
              <a:t>Parameters</a:t>
            </a:r>
            <a:r>
              <a:rPr lang="en-US" sz="2400" smtClean="0"/>
              <a:t>:  µ</a:t>
            </a:r>
            <a:r>
              <a:rPr lang="en-US" sz="2400" baseline="-25000" smtClean="0"/>
              <a:t>1</a:t>
            </a:r>
            <a:r>
              <a:rPr lang="en-US" sz="2400" smtClean="0"/>
              <a:t> and </a:t>
            </a:r>
            <a:r>
              <a:rPr lang="en-US" sz="2400" smtClean="0">
                <a:sym typeface="Symbol" pitchFamily="18" charset="2"/>
              </a:rPr>
              <a:t></a:t>
            </a:r>
            <a:r>
              <a:rPr lang="en-US" sz="2400" baseline="-25000" smtClean="0">
                <a:sym typeface="Symbol" pitchFamily="18" charset="2"/>
              </a:rPr>
              <a:t>1</a:t>
            </a:r>
            <a:r>
              <a:rPr lang="en-US" sz="2400" baseline="30000" smtClean="0">
                <a:sym typeface="Symbol" pitchFamily="18" charset="2"/>
              </a:rPr>
              <a:t>2</a:t>
            </a:r>
            <a:r>
              <a:rPr lang="en-US" sz="2800" smtClean="0"/>
              <a:t>       </a:t>
            </a:r>
            <a:r>
              <a:rPr lang="en-US" sz="2400" u="sng" smtClean="0"/>
              <a:t>Parameters</a:t>
            </a:r>
            <a:r>
              <a:rPr lang="en-US" sz="2400" smtClean="0"/>
              <a:t>: µ</a:t>
            </a:r>
            <a:r>
              <a:rPr lang="en-US" sz="2400" baseline="-25000" smtClean="0"/>
              <a:t>2</a:t>
            </a:r>
            <a:r>
              <a:rPr lang="en-US" sz="2400" smtClean="0"/>
              <a:t> and </a:t>
            </a:r>
            <a:r>
              <a:rPr lang="en-US" sz="2400" smtClean="0">
                <a:sym typeface="Symbol" pitchFamily="18" charset="2"/>
              </a:rPr>
              <a:t></a:t>
            </a:r>
            <a:r>
              <a:rPr lang="en-US" sz="2400" baseline="-25000" smtClean="0">
                <a:sym typeface="Symbol" pitchFamily="18" charset="2"/>
              </a:rPr>
              <a:t>2</a:t>
            </a:r>
            <a:r>
              <a:rPr lang="en-US" sz="2400" baseline="30000" smtClean="0">
                <a:sym typeface="Symbol" pitchFamily="18" charset="2"/>
              </a:rPr>
              <a:t>2</a:t>
            </a:r>
            <a:r>
              <a:rPr lang="en-US" sz="2800" smtClean="0"/>
              <a:t> </a:t>
            </a:r>
          </a:p>
          <a:p>
            <a:pPr eaLnBrk="1" hangingPunct="1">
              <a:lnSpc>
                <a:spcPct val="80000"/>
              </a:lnSpc>
              <a:spcBef>
                <a:spcPct val="5000"/>
              </a:spcBef>
              <a:buFontTx/>
              <a:buNone/>
            </a:pPr>
            <a:r>
              <a:rPr lang="en-US" sz="2800" smtClean="0"/>
              <a:t>      </a:t>
            </a:r>
            <a:r>
              <a:rPr lang="en-US" sz="2000" smtClean="0"/>
              <a:t>(values are unknown)</a:t>
            </a:r>
            <a:r>
              <a:rPr lang="en-US" sz="2800" smtClean="0"/>
              <a:t>	         </a:t>
            </a:r>
            <a:r>
              <a:rPr lang="en-US" sz="2000" smtClean="0"/>
              <a:t>(values are unknown)</a:t>
            </a:r>
            <a:r>
              <a:rPr lang="en-US" sz="2800" smtClean="0"/>
              <a:t>			</a:t>
            </a:r>
          </a:p>
          <a:p>
            <a:pPr eaLnBrk="1" hangingPunct="1">
              <a:lnSpc>
                <a:spcPct val="80000"/>
              </a:lnSpc>
              <a:buFontTx/>
              <a:buNone/>
            </a:pPr>
            <a:endParaRPr lang="en-US" sz="2800" smtClean="0"/>
          </a:p>
          <a:p>
            <a:pPr eaLnBrk="1" hangingPunct="1">
              <a:lnSpc>
                <a:spcPct val="80000"/>
              </a:lnSpc>
              <a:buFontTx/>
              <a:buNone/>
            </a:pPr>
            <a:r>
              <a:rPr lang="en-US" sz="2800" smtClean="0"/>
              <a:t>	</a:t>
            </a:r>
            <a:r>
              <a:rPr lang="en-US" sz="2800" u="sng" smtClean="0"/>
              <a:t>Sample size</a:t>
            </a:r>
            <a:r>
              <a:rPr lang="en-US" sz="2800" smtClean="0"/>
              <a:t>: n</a:t>
            </a:r>
            <a:r>
              <a:rPr lang="en-US" sz="2800" baseline="-25000" smtClean="0"/>
              <a:t>1</a:t>
            </a:r>
            <a:r>
              <a:rPr lang="en-US" sz="2800" smtClean="0"/>
              <a:t>	          </a:t>
            </a:r>
            <a:r>
              <a:rPr lang="en-US" sz="2400" u="sng" smtClean="0"/>
              <a:t>Sample size</a:t>
            </a:r>
            <a:r>
              <a:rPr lang="en-US" sz="2400" smtClean="0"/>
              <a:t>: n</a:t>
            </a:r>
            <a:r>
              <a:rPr lang="en-US" sz="2400" baseline="-25000" smtClean="0"/>
              <a:t>2</a:t>
            </a:r>
            <a:endParaRPr lang="en-US" sz="2400" smtClean="0"/>
          </a:p>
          <a:p>
            <a:pPr eaLnBrk="1" hangingPunct="1">
              <a:lnSpc>
                <a:spcPct val="80000"/>
              </a:lnSpc>
              <a:buFontTx/>
              <a:buNone/>
            </a:pPr>
            <a:r>
              <a:rPr lang="en-US" sz="2800" smtClean="0"/>
              <a:t>						</a:t>
            </a:r>
          </a:p>
          <a:p>
            <a:pPr eaLnBrk="1" hangingPunct="1">
              <a:lnSpc>
                <a:spcPct val="80000"/>
              </a:lnSpc>
              <a:buFontTx/>
              <a:buNone/>
            </a:pPr>
            <a:endParaRPr lang="en-US" sz="2800" u="sng" smtClean="0"/>
          </a:p>
          <a:p>
            <a:pPr eaLnBrk="1" hangingPunct="1">
              <a:lnSpc>
                <a:spcPct val="80000"/>
              </a:lnSpc>
              <a:buFontTx/>
              <a:buNone/>
            </a:pPr>
            <a:r>
              <a:rPr lang="en-US" sz="2800" u="sng" smtClean="0"/>
              <a:t>Statistics</a:t>
            </a:r>
            <a:r>
              <a:rPr lang="en-US" sz="2800" smtClean="0"/>
              <a:t>: x</a:t>
            </a:r>
            <a:r>
              <a:rPr lang="en-US" sz="2800" baseline="-25000" smtClean="0"/>
              <a:t>1</a:t>
            </a:r>
            <a:r>
              <a:rPr lang="en-US" sz="2800" smtClean="0"/>
              <a:t> and s</a:t>
            </a:r>
            <a:r>
              <a:rPr lang="en-US" sz="2800" baseline="-25000" smtClean="0"/>
              <a:t>1</a:t>
            </a:r>
            <a:r>
              <a:rPr lang="en-US" sz="2800" baseline="30000" smtClean="0"/>
              <a:t>2</a:t>
            </a:r>
            <a:r>
              <a:rPr lang="en-US" sz="2800" smtClean="0"/>
              <a:t>	    </a:t>
            </a:r>
            <a:r>
              <a:rPr lang="en-US" sz="2800" u="sng" smtClean="0"/>
              <a:t>Statistics</a:t>
            </a:r>
            <a:r>
              <a:rPr lang="en-US" sz="2800" smtClean="0"/>
              <a:t>: x</a:t>
            </a:r>
            <a:r>
              <a:rPr lang="en-US" sz="2800" baseline="-25000" smtClean="0"/>
              <a:t>2</a:t>
            </a:r>
            <a:r>
              <a:rPr lang="en-US" sz="2800" smtClean="0"/>
              <a:t> and s</a:t>
            </a:r>
            <a:r>
              <a:rPr lang="en-US" sz="2800" baseline="-25000" smtClean="0"/>
              <a:t>2</a:t>
            </a:r>
            <a:r>
              <a:rPr lang="en-US" sz="2800" baseline="30000" smtClean="0"/>
              <a:t>2</a:t>
            </a:r>
          </a:p>
          <a:p>
            <a:pPr eaLnBrk="1" hangingPunct="1">
              <a:lnSpc>
                <a:spcPct val="80000"/>
              </a:lnSpc>
              <a:buFontTx/>
              <a:buNone/>
            </a:pPr>
            <a:endParaRPr lang="en-US" baseline="30000" smtClean="0"/>
          </a:p>
          <a:p>
            <a:pPr eaLnBrk="1" hangingPunct="1">
              <a:lnSpc>
                <a:spcPct val="80000"/>
              </a:lnSpc>
              <a:buFontTx/>
              <a:buNone/>
            </a:pPr>
            <a:endParaRPr lang="en-US" smtClean="0"/>
          </a:p>
          <a:p>
            <a:pPr eaLnBrk="1" hangingPunct="1">
              <a:lnSpc>
                <a:spcPct val="80000"/>
              </a:lnSpc>
              <a:buFontTx/>
              <a:buNone/>
            </a:pPr>
            <a:r>
              <a:rPr lang="en-US" smtClean="0"/>
              <a:t>			Estimate µ</a:t>
            </a:r>
            <a:r>
              <a:rPr lang="en-US" baseline="-25000" smtClean="0"/>
              <a:t>1</a:t>
            </a:r>
            <a:r>
              <a:rPr lang="en-US" b="1" smtClean="0">
                <a:sym typeface="Symbol" pitchFamily="18" charset="2"/>
              </a:rPr>
              <a:t> </a:t>
            </a:r>
            <a:r>
              <a:rPr lang="en-US" smtClean="0"/>
              <a:t>µ</a:t>
            </a:r>
            <a:r>
              <a:rPr lang="en-US" baseline="-25000" smtClean="0"/>
              <a:t>2</a:t>
            </a:r>
            <a:r>
              <a:rPr lang="en-US" smtClean="0"/>
              <a:t> with x</a:t>
            </a:r>
            <a:r>
              <a:rPr lang="en-US" baseline="-25000" smtClean="0"/>
              <a:t>1</a:t>
            </a:r>
            <a:r>
              <a:rPr lang="en-US" smtClean="0">
                <a:sym typeface="Symbol" pitchFamily="18" charset="2"/>
              </a:rPr>
              <a:t> </a:t>
            </a:r>
            <a:r>
              <a:rPr lang="en-US" smtClean="0"/>
              <a:t>x</a:t>
            </a:r>
            <a:r>
              <a:rPr lang="en-US" baseline="-25000" smtClean="0"/>
              <a:t>2</a:t>
            </a:r>
          </a:p>
        </p:txBody>
      </p:sp>
      <p:sp>
        <p:nvSpPr>
          <p:cNvPr id="193540" name="Line 4"/>
          <p:cNvSpPr>
            <a:spLocks noChangeShapeType="1"/>
          </p:cNvSpPr>
          <p:nvPr/>
        </p:nvSpPr>
        <p:spPr bwMode="auto">
          <a:xfrm>
            <a:off x="2514600" y="4191000"/>
            <a:ext cx="228600" cy="0"/>
          </a:xfrm>
          <a:prstGeom prst="line">
            <a:avLst/>
          </a:prstGeom>
          <a:noFill/>
          <a:ln w="28575">
            <a:solidFill>
              <a:srgbClr val="000000"/>
            </a:solidFill>
            <a:round/>
            <a:headEnd/>
            <a:tailEn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193541" name="Line 5"/>
          <p:cNvSpPr>
            <a:spLocks noChangeShapeType="1"/>
          </p:cNvSpPr>
          <p:nvPr/>
        </p:nvSpPr>
        <p:spPr bwMode="auto">
          <a:xfrm>
            <a:off x="6477000" y="4191000"/>
            <a:ext cx="228600" cy="0"/>
          </a:xfrm>
          <a:prstGeom prst="line">
            <a:avLst/>
          </a:prstGeom>
          <a:noFill/>
          <a:ln w="28575">
            <a:solidFill>
              <a:srgbClr val="000000"/>
            </a:solidFill>
            <a:round/>
            <a:headEnd/>
            <a:tailEn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193544" name="Line 8"/>
          <p:cNvSpPr>
            <a:spLocks noChangeShapeType="1"/>
          </p:cNvSpPr>
          <p:nvPr/>
        </p:nvSpPr>
        <p:spPr bwMode="auto">
          <a:xfrm>
            <a:off x="2895600" y="2133600"/>
            <a:ext cx="0" cy="685800"/>
          </a:xfrm>
          <a:prstGeom prst="line">
            <a:avLst/>
          </a:prstGeom>
          <a:noFill/>
          <a:ln w="28575">
            <a:solidFill>
              <a:srgbClr val="CC3300"/>
            </a:solidFill>
            <a:round/>
            <a:headEnd/>
            <a:tailEnd type="triangle" w="med" len="me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193545" name="Line 9"/>
          <p:cNvSpPr>
            <a:spLocks noChangeShapeType="1"/>
          </p:cNvSpPr>
          <p:nvPr/>
        </p:nvSpPr>
        <p:spPr bwMode="auto">
          <a:xfrm>
            <a:off x="5867400" y="2133600"/>
            <a:ext cx="0" cy="609600"/>
          </a:xfrm>
          <a:prstGeom prst="line">
            <a:avLst/>
          </a:prstGeom>
          <a:noFill/>
          <a:ln w="28575">
            <a:solidFill>
              <a:srgbClr val="CC3300"/>
            </a:solidFill>
            <a:round/>
            <a:headEnd/>
            <a:tailEnd type="triangle" w="med" len="me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193546" name="Line 10"/>
          <p:cNvSpPr>
            <a:spLocks noChangeShapeType="1"/>
          </p:cNvSpPr>
          <p:nvPr/>
        </p:nvSpPr>
        <p:spPr bwMode="auto">
          <a:xfrm>
            <a:off x="5867400" y="3429000"/>
            <a:ext cx="0" cy="533400"/>
          </a:xfrm>
          <a:prstGeom prst="line">
            <a:avLst/>
          </a:prstGeom>
          <a:noFill/>
          <a:ln w="28575">
            <a:solidFill>
              <a:srgbClr val="CC3300"/>
            </a:solidFill>
            <a:round/>
            <a:headEnd/>
            <a:tailEnd type="triangle" w="med" len="me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193547" name="Line 11"/>
          <p:cNvSpPr>
            <a:spLocks noChangeShapeType="1"/>
          </p:cNvSpPr>
          <p:nvPr/>
        </p:nvSpPr>
        <p:spPr bwMode="auto">
          <a:xfrm>
            <a:off x="2590800" y="3581400"/>
            <a:ext cx="0" cy="609600"/>
          </a:xfrm>
          <a:prstGeom prst="line">
            <a:avLst/>
          </a:prstGeom>
          <a:noFill/>
          <a:ln w="28575">
            <a:solidFill>
              <a:srgbClr val="CC3300"/>
            </a:solidFill>
            <a:round/>
            <a:headEnd/>
            <a:tailEnd type="triangle" w="med" len="me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193548" name="Line 12"/>
          <p:cNvSpPr>
            <a:spLocks noChangeShapeType="1"/>
          </p:cNvSpPr>
          <p:nvPr/>
        </p:nvSpPr>
        <p:spPr bwMode="auto">
          <a:xfrm>
            <a:off x="6352736" y="5410200"/>
            <a:ext cx="228600" cy="0"/>
          </a:xfrm>
          <a:prstGeom prst="line">
            <a:avLst/>
          </a:prstGeom>
          <a:noFill/>
          <a:ln w="28575">
            <a:solidFill>
              <a:srgbClr val="000000"/>
            </a:solidFill>
            <a:round/>
            <a:headEnd/>
            <a:tailEn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193549" name="Line 13"/>
          <p:cNvSpPr>
            <a:spLocks noChangeShapeType="1"/>
          </p:cNvSpPr>
          <p:nvPr/>
        </p:nvSpPr>
        <p:spPr bwMode="auto">
          <a:xfrm>
            <a:off x="6991636" y="5410200"/>
            <a:ext cx="228600" cy="0"/>
          </a:xfrm>
          <a:prstGeom prst="line">
            <a:avLst/>
          </a:prstGeom>
          <a:noFill/>
          <a:ln w="28575">
            <a:solidFill>
              <a:srgbClr val="000000"/>
            </a:solidFill>
            <a:round/>
            <a:headEnd/>
            <a:tailEn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193550" name="Line 14"/>
          <p:cNvSpPr>
            <a:spLocks noChangeShapeType="1"/>
          </p:cNvSpPr>
          <p:nvPr/>
        </p:nvSpPr>
        <p:spPr bwMode="auto">
          <a:xfrm>
            <a:off x="2590800" y="4572000"/>
            <a:ext cx="1676400" cy="762000"/>
          </a:xfrm>
          <a:prstGeom prst="line">
            <a:avLst/>
          </a:prstGeom>
          <a:noFill/>
          <a:ln w="28575">
            <a:solidFill>
              <a:srgbClr val="CC3300"/>
            </a:solidFill>
            <a:round/>
            <a:headEnd/>
            <a:tailEnd type="triangle" w="med" len="me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193551" name="Line 15"/>
          <p:cNvSpPr>
            <a:spLocks noChangeShapeType="1"/>
          </p:cNvSpPr>
          <p:nvPr/>
        </p:nvSpPr>
        <p:spPr bwMode="auto">
          <a:xfrm flipH="1">
            <a:off x="5029200" y="4648200"/>
            <a:ext cx="1447800" cy="685800"/>
          </a:xfrm>
          <a:prstGeom prst="line">
            <a:avLst/>
          </a:prstGeom>
          <a:noFill/>
          <a:ln w="28575">
            <a:solidFill>
              <a:srgbClr val="CC3300"/>
            </a:solidFill>
            <a:round/>
            <a:headEnd/>
            <a:tailEnd type="triangle" w="med" len="me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16" name="Line 11"/>
          <p:cNvSpPr>
            <a:spLocks noChangeShapeType="1"/>
          </p:cNvSpPr>
          <p:nvPr/>
        </p:nvSpPr>
        <p:spPr bwMode="auto">
          <a:xfrm>
            <a:off x="2971800" y="685800"/>
            <a:ext cx="0" cy="609600"/>
          </a:xfrm>
          <a:prstGeom prst="line">
            <a:avLst/>
          </a:prstGeom>
          <a:noFill/>
          <a:ln w="28575">
            <a:solidFill>
              <a:srgbClr val="CC3300"/>
            </a:solidFill>
            <a:round/>
            <a:headEnd/>
            <a:tailEnd type="triangle" w="med" len="me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17" name="Line 11"/>
          <p:cNvSpPr>
            <a:spLocks noChangeShapeType="1"/>
          </p:cNvSpPr>
          <p:nvPr/>
        </p:nvSpPr>
        <p:spPr bwMode="auto">
          <a:xfrm>
            <a:off x="6553200" y="685800"/>
            <a:ext cx="0" cy="609600"/>
          </a:xfrm>
          <a:prstGeom prst="line">
            <a:avLst/>
          </a:prstGeom>
          <a:noFill/>
          <a:ln w="28575">
            <a:solidFill>
              <a:srgbClr val="CC3300"/>
            </a:solidFill>
            <a:round/>
            <a:headEnd/>
            <a:tailEnd type="triangle" w="med" len="me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18" name="Slide Number Placeholder 17"/>
          <p:cNvSpPr>
            <a:spLocks noGrp="1"/>
          </p:cNvSpPr>
          <p:nvPr>
            <p:ph type="sldNum" sz="quarter" idx="12"/>
          </p:nvPr>
        </p:nvSpPr>
        <p:spPr/>
        <p:txBody>
          <a:bodyPr/>
          <a:lstStyle/>
          <a:p>
            <a:fld id="{EAFCB071-3725-475B-BD64-181555A8C3AD}" type="slidenum">
              <a:rPr lang="en-US" smtClean="0"/>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CB071-3725-475B-BD64-181555A8C3AD}"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685800" y="304800"/>
            <a:ext cx="8001000" cy="1143000"/>
          </a:xfrm>
        </p:spPr>
        <p:txBody>
          <a:bodyPr/>
          <a:lstStyle/>
          <a:p>
            <a:pPr eaLnBrk="1" hangingPunct="1"/>
            <a:r>
              <a:rPr lang="en-US" sz="3200" dirty="0" smtClean="0"/>
              <a:t>Confidence Interval for </a:t>
            </a:r>
            <a:r>
              <a:rPr lang="en-US" sz="3200" dirty="0" smtClean="0">
                <a:latin typeface="Symbol" pitchFamily="18" charset="2"/>
              </a:rPr>
              <a:t>m</a:t>
            </a:r>
            <a:r>
              <a:rPr lang="en-US" sz="3200" baseline="-25000" dirty="0" smtClean="0">
                <a:latin typeface="Symbol" pitchFamily="18" charset="2"/>
              </a:rPr>
              <a:t>1</a:t>
            </a:r>
            <a:r>
              <a:rPr lang="en-US" sz="3200" dirty="0" smtClean="0">
                <a:latin typeface="Symbol" pitchFamily="18" charset="2"/>
              </a:rPr>
              <a:t> </a:t>
            </a:r>
            <a:r>
              <a:rPr lang="en-US" sz="3200" dirty="0" smtClean="0"/>
              <a:t>–</a:t>
            </a:r>
            <a:r>
              <a:rPr lang="en-US" sz="3200" dirty="0" smtClean="0">
                <a:latin typeface="Symbol" pitchFamily="18" charset="2"/>
              </a:rPr>
              <a:t> m</a:t>
            </a:r>
            <a:r>
              <a:rPr lang="en-US" sz="3200" baseline="-25000" dirty="0" smtClean="0">
                <a:latin typeface="Symbol" pitchFamily="18" charset="2"/>
              </a:rPr>
              <a:t>2</a:t>
            </a:r>
            <a:endParaRPr lang="en-US" sz="3200" dirty="0" smtClean="0"/>
          </a:p>
        </p:txBody>
      </p:sp>
      <p:sp>
        <p:nvSpPr>
          <p:cNvPr id="3076" name="Slide Number Placeholder 4"/>
          <p:cNvSpPr txBox="1">
            <a:spLocks noGrp="1"/>
          </p:cNvSpPr>
          <p:nvPr/>
        </p:nvSpPr>
        <p:spPr>
          <a:xfrm>
            <a:off x="6553200" y="6356350"/>
            <a:ext cx="2133600" cy="365125"/>
          </a:xfrm>
          <a:prstGeom prst="rect">
            <a:avLst/>
          </a:prstGeom>
          <a:noFill/>
        </p:spPr>
        <p:txBody>
          <a:bodyPr anchor="ctr"/>
          <a:lstStyle/>
          <a:p>
            <a:pPr algn="r" eaLnBrk="0" hangingPunct="0">
              <a:defRPr/>
            </a:pPr>
            <a:fld id="{B907C6C3-DEE0-4C3F-A396-1DEC0BD38FE0}" type="slidenum">
              <a:rPr lang="en-US" sz="1200">
                <a:solidFill>
                  <a:schemeClr val="tx1">
                    <a:tint val="75000"/>
                  </a:schemeClr>
                </a:solidFill>
                <a:effectLst>
                  <a:outerShdw blurRad="38100" dist="38100" dir="2700000" algn="tl">
                    <a:srgbClr val="000000">
                      <a:alpha val="43137"/>
                    </a:srgbClr>
                  </a:outerShdw>
                </a:effectLst>
              </a:rPr>
              <a:pPr algn="r" eaLnBrk="0" hangingPunct="0">
                <a:defRPr/>
              </a:pPr>
              <a:t>44</a:t>
            </a:fld>
            <a:endParaRPr lang="en-US" sz="1200">
              <a:solidFill>
                <a:schemeClr val="tx1">
                  <a:tint val="75000"/>
                </a:schemeClr>
              </a:solidFill>
              <a:effectLst>
                <a:outerShdw blurRad="38100" dist="38100" dir="2700000" algn="tl">
                  <a:srgbClr val="000000">
                    <a:alpha val="43137"/>
                  </a:srgbClr>
                </a:outerShdw>
              </a:effectLst>
            </a:endParaRPr>
          </a:p>
        </p:txBody>
      </p:sp>
      <p:graphicFrame>
        <p:nvGraphicFramePr>
          <p:cNvPr id="194563" name="Object 3"/>
          <p:cNvGraphicFramePr>
            <a:graphicFrameLocks noChangeAspect="1"/>
          </p:cNvGraphicFramePr>
          <p:nvPr/>
        </p:nvGraphicFramePr>
        <p:xfrm>
          <a:off x="1524000" y="1676400"/>
          <a:ext cx="5494338" cy="3033713"/>
        </p:xfrm>
        <a:graphic>
          <a:graphicData uri="http://schemas.openxmlformats.org/presentationml/2006/ole">
            <p:oleObj spid="_x0000_s80898" name="Equation" r:id="rId3" imgW="2463800" imgH="1371600" progId="">
              <p:embed/>
            </p:oleObj>
          </a:graphicData>
        </a:graphic>
      </p:graphicFrame>
      <p:sp>
        <p:nvSpPr>
          <p:cNvPr id="5" name="Slide Number Placeholder 4"/>
          <p:cNvSpPr>
            <a:spLocks noGrp="1"/>
          </p:cNvSpPr>
          <p:nvPr>
            <p:ph type="sldNum" sz="quarter" idx="12"/>
          </p:nvPr>
        </p:nvSpPr>
        <p:spPr/>
        <p:txBody>
          <a:bodyPr/>
          <a:lstStyle/>
          <a:p>
            <a:fld id="{EAFCB071-3725-475B-BD64-181555A8C3AD}" type="slidenum">
              <a:rPr lang="en-US" smtClean="0"/>
              <a:pPr/>
              <a:t>44</a:t>
            </a:fld>
            <a:endParaRPr lang="en-US"/>
          </a:p>
        </p:txBody>
      </p:sp>
      <p:sp>
        <p:nvSpPr>
          <p:cNvPr id="6" name="TextBox 5"/>
          <p:cNvSpPr txBox="1"/>
          <p:nvPr/>
        </p:nvSpPr>
        <p:spPr>
          <a:xfrm>
            <a:off x="1066800" y="5105400"/>
            <a:ext cx="6629400" cy="646331"/>
          </a:xfrm>
          <a:prstGeom prst="rect">
            <a:avLst/>
          </a:prstGeom>
          <a:noFill/>
        </p:spPr>
        <p:txBody>
          <a:bodyPr wrap="square" rtlCol="0">
            <a:spAutoFit/>
          </a:bodyPr>
          <a:lstStyle/>
          <a:p>
            <a:r>
              <a:rPr lang="en-US" dirty="0" smtClean="0"/>
              <a:t>What about the conditions?</a:t>
            </a:r>
          </a:p>
          <a:p>
            <a:r>
              <a:rPr lang="en-US" dirty="0" smtClean="0"/>
              <a:t>What if unknown variances are equal???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4563"/>
                                        </p:tgtEl>
                                        <p:attrNameLst>
                                          <p:attrName>style.visibility</p:attrName>
                                        </p:attrNameLst>
                                      </p:cBhvr>
                                      <p:to>
                                        <p:strVal val="visible"/>
                                      </p:to>
                                    </p:set>
                                    <p:anim calcmode="lin" valueType="num">
                                      <p:cBhvr additive="base">
                                        <p:cTn id="7" dur="500" fill="hold"/>
                                        <p:tgtEl>
                                          <p:spTgt spid="194563"/>
                                        </p:tgtEl>
                                        <p:attrNameLst>
                                          <p:attrName>ppt_x</p:attrName>
                                        </p:attrNameLst>
                                      </p:cBhvr>
                                      <p:tavLst>
                                        <p:tav tm="0">
                                          <p:val>
                                            <p:strVal val="1+#ppt_w/2"/>
                                          </p:val>
                                        </p:tav>
                                        <p:tav tm="100000">
                                          <p:val>
                                            <p:strVal val="#ppt_x"/>
                                          </p:val>
                                        </p:tav>
                                      </p:tavLst>
                                    </p:anim>
                                    <p:anim calcmode="lin" valueType="num">
                                      <p:cBhvr additive="base">
                                        <p:cTn id="8" dur="500" fill="hold"/>
                                        <p:tgtEl>
                                          <p:spTgt spid="1945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Problem-20</a:t>
            </a:r>
            <a:endParaRPr lang="en-US" dirty="0"/>
          </a:p>
        </p:txBody>
      </p:sp>
      <p:sp>
        <p:nvSpPr>
          <p:cNvPr id="4" name="Content Placeholder 3"/>
          <p:cNvSpPr>
            <a:spLocks noGrp="1"/>
          </p:cNvSpPr>
          <p:nvPr>
            <p:ph idx="1"/>
          </p:nvPr>
        </p:nvSpPr>
        <p:spPr/>
        <p:txBody>
          <a:bodyPr>
            <a:normAutofit fontScale="85000" lnSpcReduction="20000"/>
          </a:bodyPr>
          <a:lstStyle/>
          <a:p>
            <a:pPr algn="just"/>
            <a:r>
              <a:rPr lang="en-US" dirty="0" smtClean="0"/>
              <a:t>A research team is interested in the difference between serum uric acid levels in patients with and without Down's syndrome.  In a large hospital for the treatment of the mentally retarded, a sample of 12 individuals with Down's syndrome yielded a mean of    = 4.5 mg/100 ml.  In a general hospital a sample of 15 normal individuals of the same age and sex were found to have a mean value of    =  3.4 mg/100 ml.  If it is reasonable to assume that the two populations of values are normally distributed with variances equal to 1 and 1.5, find the 95 percent confidence interval for  -  </a:t>
            </a:r>
            <a:endParaRPr lang="en-US" dirty="0"/>
          </a:p>
        </p:txBody>
      </p:sp>
      <p:sp>
        <p:nvSpPr>
          <p:cNvPr id="2" name="Slide Number Placeholder 1"/>
          <p:cNvSpPr>
            <a:spLocks noGrp="1"/>
          </p:cNvSpPr>
          <p:nvPr>
            <p:ph type="sldNum" sz="quarter" idx="12"/>
          </p:nvPr>
        </p:nvSpPr>
        <p:spPr/>
        <p:txBody>
          <a:bodyPr/>
          <a:lstStyle/>
          <a:p>
            <a:fld id="{EAFCB071-3725-475B-BD64-181555A8C3AD}" type="slidenum">
              <a:rPr lang="en-US" smtClean="0"/>
              <a:pPr/>
              <a:t>45</a:t>
            </a:fld>
            <a:endParaRPr lang="en-US"/>
          </a:p>
        </p:txBody>
      </p:sp>
      <p:graphicFrame>
        <p:nvGraphicFramePr>
          <p:cNvPr id="5" name="Object 4"/>
          <p:cNvGraphicFramePr>
            <a:graphicFrameLocks noChangeAspect="1"/>
          </p:cNvGraphicFramePr>
          <p:nvPr/>
        </p:nvGraphicFramePr>
        <p:xfrm>
          <a:off x="4483100" y="3346450"/>
          <a:ext cx="177800" cy="165100"/>
        </p:xfrm>
        <a:graphic>
          <a:graphicData uri="http://schemas.openxmlformats.org/presentationml/2006/ole">
            <p:oleObj spid="_x0000_s161794" name="Equation" r:id="rId3" imgW="177480" imgH="164880" progId="Equation.3">
              <p:embed/>
            </p:oleObj>
          </a:graphicData>
        </a:graphic>
      </p:graphicFrame>
      <p:graphicFrame>
        <p:nvGraphicFramePr>
          <p:cNvPr id="161795" name="Object 3"/>
          <p:cNvGraphicFramePr>
            <a:graphicFrameLocks noChangeAspect="1"/>
          </p:cNvGraphicFramePr>
          <p:nvPr/>
        </p:nvGraphicFramePr>
        <p:xfrm>
          <a:off x="7344704" y="2893252"/>
          <a:ext cx="393700" cy="381000"/>
        </p:xfrm>
        <a:graphic>
          <a:graphicData uri="http://schemas.openxmlformats.org/presentationml/2006/ole">
            <p:oleObj spid="_x0000_s161795" name="Equation" r:id="rId4" imgW="164880" imgH="164880" progId="Equation.3">
              <p:embed/>
            </p:oleObj>
          </a:graphicData>
        </a:graphic>
      </p:graphicFrame>
      <p:graphicFrame>
        <p:nvGraphicFramePr>
          <p:cNvPr id="161796" name="Object 4"/>
          <p:cNvGraphicFramePr>
            <a:graphicFrameLocks noChangeAspect="1"/>
          </p:cNvGraphicFramePr>
          <p:nvPr/>
        </p:nvGraphicFramePr>
        <p:xfrm>
          <a:off x="4483100" y="3879850"/>
          <a:ext cx="393700" cy="387350"/>
        </p:xfrm>
        <a:graphic>
          <a:graphicData uri="http://schemas.openxmlformats.org/presentationml/2006/ole">
            <p:oleObj spid="_x0000_s161796" name="Equation" r:id="rId5" imgW="177480" imgH="164880" progId="Equation.3">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Problem-20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noAutofit/>
          </a:bodyPr>
          <a:lstStyle/>
          <a:p>
            <a:r>
              <a:rPr lang="en-US" sz="2800" b="1" dirty="0" smtClean="0"/>
              <a:t/>
            </a:r>
            <a:br>
              <a:rPr lang="en-US" sz="2800" b="1" dirty="0" smtClean="0"/>
            </a:br>
            <a:r>
              <a:rPr lang="en-US" sz="2800" b="1" dirty="0" smtClean="0"/>
              <a:t>Population variances are unknown but can be assumed to be equal (</a:t>
            </a:r>
            <a:r>
              <a:rPr lang="en-US" sz="2800" b="1" i="1" dirty="0" smtClean="0"/>
              <a:t>t</a:t>
            </a:r>
            <a:r>
              <a:rPr lang="en-US" sz="2800" b="1" dirty="0" smtClean="0"/>
              <a:t> is used)</a:t>
            </a:r>
            <a:br>
              <a:rPr lang="en-US" sz="2800" b="1" dirty="0" smtClean="0"/>
            </a:br>
            <a:endParaRPr lang="en-US" sz="2800" dirty="0"/>
          </a:p>
        </p:txBody>
      </p:sp>
      <p:sp>
        <p:nvSpPr>
          <p:cNvPr id="3" name="Content Placeholder 2"/>
          <p:cNvSpPr>
            <a:spLocks noGrp="1"/>
          </p:cNvSpPr>
          <p:nvPr>
            <p:ph idx="1"/>
          </p:nvPr>
        </p:nvSpPr>
        <p:spPr/>
        <p:txBody>
          <a:bodyPr>
            <a:normAutofit fontScale="85000" lnSpcReduction="10000"/>
          </a:bodyPr>
          <a:lstStyle/>
          <a:p>
            <a:r>
              <a:rPr lang="en-US" dirty="0" smtClean="0"/>
              <a:t>If it can be assumed that the population variances are equal then each sample variance is actually a point estimate of the same quantity.  Therefore, we can combine the sample variances to form a pooled estimate.</a:t>
            </a:r>
            <a:br>
              <a:rPr lang="en-US" dirty="0" smtClean="0"/>
            </a:br>
            <a:endParaRPr lang="en-US" dirty="0" smtClean="0"/>
          </a:p>
          <a:p>
            <a:r>
              <a:rPr lang="en-US" b="1" dirty="0" smtClean="0"/>
              <a:t>Weighted averages</a:t>
            </a:r>
            <a:br>
              <a:rPr lang="en-US" b="1" dirty="0" smtClean="0"/>
            </a:br>
            <a:r>
              <a:rPr lang="en-US" dirty="0" smtClean="0"/>
              <a:t/>
            </a:r>
            <a:br>
              <a:rPr lang="en-US" dirty="0" smtClean="0"/>
            </a:br>
            <a:r>
              <a:rPr lang="en-US" dirty="0" smtClean="0"/>
              <a:t>The pooled estimated of the common variance is made using weighted averages.  This means that each sample variance is weighted by its degrees of freedom.</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b="1" dirty="0" smtClean="0"/>
              <a:t>Pooled estimate of the variance</a:t>
            </a:r>
            <a:br>
              <a:rPr lang="en-US" b="1" dirty="0" smtClean="0"/>
            </a:br>
            <a:r>
              <a:rPr lang="en-US" dirty="0" smtClean="0"/>
              <a:t/>
            </a:r>
            <a:br>
              <a:rPr lang="en-US" dirty="0" smtClean="0"/>
            </a:br>
            <a:r>
              <a:rPr lang="en-US" dirty="0" smtClean="0"/>
              <a:t>The pooled estimate of the variance comes from the formula:</a:t>
            </a:r>
            <a:br>
              <a:rPr lang="en-US" dirty="0" smtClean="0"/>
            </a:br>
            <a:r>
              <a:rPr lang="en-US" dirty="0" smtClean="0"/>
              <a:t>        </a:t>
            </a:r>
            <a:br>
              <a:rPr lang="en-US" dirty="0" smtClean="0"/>
            </a:br>
            <a:r>
              <a:rPr lang="en-US" dirty="0" smtClean="0"/>
              <a:t>            </a:t>
            </a:r>
            <a:br>
              <a:rPr lang="en-US" dirty="0" smtClean="0"/>
            </a:br>
            <a:r>
              <a:rPr lang="en-US" b="1" dirty="0" smtClean="0"/>
              <a:t/>
            </a:r>
            <a:br>
              <a:rPr lang="en-US" b="1" dirty="0" smtClean="0"/>
            </a:br>
            <a:r>
              <a:rPr lang="en-US" b="1" dirty="0" smtClean="0"/>
              <a:t>Standard error of the estimate</a:t>
            </a:r>
            <a:br>
              <a:rPr lang="en-US" b="1" dirty="0" smtClean="0"/>
            </a:br>
            <a:r>
              <a:rPr lang="en-US" dirty="0" smtClean="0"/>
              <a:t/>
            </a:r>
            <a:br>
              <a:rPr lang="en-US" dirty="0" smtClean="0"/>
            </a:br>
            <a:r>
              <a:rPr lang="en-US" dirty="0" smtClean="0"/>
              <a:t>The standard error of the estimate is</a:t>
            </a:r>
            <a:br>
              <a:rPr lang="en-US" dirty="0" smtClean="0"/>
            </a:br>
            <a:r>
              <a:rPr lang="en-US" dirty="0" smtClean="0"/>
              <a:t/>
            </a:r>
            <a:br>
              <a:rPr lang="en-US" dirty="0" smtClean="0"/>
            </a:br>
            <a:r>
              <a:rPr lang="en-US" dirty="0" smtClean="0"/>
              <a:t>         </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48</a:t>
            </a:fld>
            <a:endParaRPr lang="en-US"/>
          </a:p>
        </p:txBody>
      </p:sp>
      <p:pic>
        <p:nvPicPr>
          <p:cNvPr id="5" name="Picture 4" descr="pooled variance formula"/>
          <p:cNvPicPr/>
          <p:nvPr/>
        </p:nvPicPr>
        <p:blipFill>
          <a:blip r:embed="rId2" cstate="print"/>
          <a:srcRect/>
          <a:stretch>
            <a:fillRect/>
          </a:stretch>
        </p:blipFill>
        <p:spPr bwMode="auto">
          <a:xfrm>
            <a:off x="2819400" y="3200400"/>
            <a:ext cx="3200399" cy="762000"/>
          </a:xfrm>
          <a:prstGeom prst="rect">
            <a:avLst/>
          </a:prstGeom>
          <a:noFill/>
          <a:ln w="9525">
            <a:noFill/>
            <a:miter lim="800000"/>
            <a:headEnd/>
            <a:tailEnd/>
          </a:ln>
        </p:spPr>
      </p:pic>
      <p:pic>
        <p:nvPicPr>
          <p:cNvPr id="6" name="Picture 5" descr="standard error formula"/>
          <p:cNvPicPr/>
          <p:nvPr/>
        </p:nvPicPr>
        <p:blipFill>
          <a:blip r:embed="rId3" cstate="print"/>
          <a:srcRect/>
          <a:stretch>
            <a:fillRect/>
          </a:stretch>
        </p:blipFill>
        <p:spPr bwMode="auto">
          <a:xfrm>
            <a:off x="2895600" y="5562600"/>
            <a:ext cx="3048000" cy="838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Confidence interval</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	The 100(1-  ) confidence interval for  µ</a:t>
            </a:r>
            <a:r>
              <a:rPr lang="en-US" baseline="-25000" dirty="0" smtClean="0"/>
              <a:t>1</a:t>
            </a:r>
            <a:r>
              <a:rPr lang="en-US" dirty="0" smtClean="0"/>
              <a:t>-µ</a:t>
            </a:r>
            <a:r>
              <a:rPr lang="en-US" baseline="-25000" dirty="0" smtClean="0"/>
              <a:t>2</a:t>
            </a:r>
            <a:r>
              <a:rPr lang="en-US" dirty="0" smtClean="0"/>
              <a:t>  is</a:t>
            </a:r>
          </a:p>
          <a:p>
            <a:pPr>
              <a:buNone/>
            </a:pPr>
            <a:r>
              <a:rPr lang="en-US" dirty="0" smtClean="0"/>
              <a:t>	</a:t>
            </a:r>
          </a:p>
          <a:p>
            <a:pPr>
              <a:buNone/>
            </a:pPr>
            <a:r>
              <a:rPr lang="en-US" dirty="0" smtClean="0"/>
              <a:t>	</a:t>
            </a:r>
          </a:p>
          <a:p>
            <a:pPr>
              <a:buNone/>
            </a:pPr>
            <a:endParaRPr lang="en-US" dirty="0" smtClean="0"/>
          </a:p>
          <a:p>
            <a:pPr>
              <a:buNone/>
            </a:pPr>
            <a:r>
              <a:rPr lang="en-US" dirty="0" smtClean="0"/>
              <a:t>	</a:t>
            </a:r>
            <a:br>
              <a:rPr lang="en-US" dirty="0" smtClean="0"/>
            </a:b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49</a:t>
            </a:fld>
            <a:endParaRPr lang="en-US"/>
          </a:p>
        </p:txBody>
      </p:sp>
      <p:graphicFrame>
        <p:nvGraphicFramePr>
          <p:cNvPr id="6" name="Object 5"/>
          <p:cNvGraphicFramePr>
            <a:graphicFrameLocks/>
          </p:cNvGraphicFramePr>
          <p:nvPr/>
        </p:nvGraphicFramePr>
        <p:xfrm>
          <a:off x="1524000" y="1397000"/>
          <a:ext cx="6096000" cy="4064000"/>
        </p:xfrm>
        <a:graphic>
          <a:graphicData uri="http://schemas.openxmlformats.org/presentationml/2006/ole">
            <p:oleObj spid="_x0000_s162818" name="Equation" r:id="rId3" imgW="0" imgH="0" progId="Equation.3">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Problem-8                          Solution</a:t>
            </a:r>
          </a:p>
        </p:txBody>
      </p:sp>
      <p:sp>
        <p:nvSpPr>
          <p:cNvPr id="25603" name="Rectangle 3"/>
          <p:cNvSpPr>
            <a:spLocks noGrp="1" noChangeArrowheads="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fld id="{EAFCB071-3725-475B-BD64-181555A8C3AD}"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Problem-21</a:t>
            </a:r>
            <a:endParaRPr lang="en-US" dirty="0"/>
          </a:p>
        </p:txBody>
      </p:sp>
      <p:sp>
        <p:nvSpPr>
          <p:cNvPr id="3" name="Content Placeholder 2"/>
          <p:cNvSpPr>
            <a:spLocks noGrp="1"/>
          </p:cNvSpPr>
          <p:nvPr>
            <p:ph idx="1"/>
          </p:nvPr>
        </p:nvSpPr>
        <p:spPr/>
        <p:txBody>
          <a:bodyPr/>
          <a:lstStyle/>
          <a:p>
            <a:r>
              <a:rPr lang="en-US" dirty="0" smtClean="0"/>
              <a:t>Given</a:t>
            </a:r>
            <a:br>
              <a:rPr lang="en-US" dirty="0" smtClean="0"/>
            </a:br>
            <a:r>
              <a:rPr lang="en-US" dirty="0" smtClean="0"/>
              <a:t/>
            </a:r>
            <a:br>
              <a:rPr lang="en-US" dirty="0" smtClean="0"/>
            </a:br>
            <a:r>
              <a:rPr lang="en-US" dirty="0" smtClean="0"/>
              <a:t>          n</a:t>
            </a:r>
            <a:r>
              <a:rPr lang="en-US" baseline="-25000" dirty="0" smtClean="0"/>
              <a:t>1</a:t>
            </a:r>
            <a:r>
              <a:rPr lang="en-US" dirty="0" smtClean="0"/>
              <a:t>   = 13,     = 21.0,   s</a:t>
            </a:r>
            <a:r>
              <a:rPr lang="en-US" baseline="-25000" dirty="0" smtClean="0"/>
              <a:t>1</a:t>
            </a:r>
            <a:r>
              <a:rPr lang="en-US" dirty="0" smtClean="0"/>
              <a:t>= 4.9</a:t>
            </a:r>
          </a:p>
          <a:p>
            <a:pPr>
              <a:buNone/>
            </a:pPr>
            <a:r>
              <a:rPr lang="en-US" dirty="0" smtClean="0"/>
              <a:t/>
            </a:r>
            <a:br>
              <a:rPr lang="en-US" dirty="0" smtClean="0"/>
            </a:br>
            <a:r>
              <a:rPr lang="en-US" dirty="0" smtClean="0"/>
              <a:t>          n</a:t>
            </a:r>
            <a:r>
              <a:rPr lang="en-US" baseline="-25000" dirty="0" smtClean="0"/>
              <a:t>2</a:t>
            </a:r>
            <a:r>
              <a:rPr lang="en-US" dirty="0" smtClean="0"/>
              <a:t>   = 17,     = 12.1,   s</a:t>
            </a:r>
            <a:r>
              <a:rPr lang="en-US" baseline="-25000" dirty="0" smtClean="0"/>
              <a:t>2</a:t>
            </a:r>
            <a:r>
              <a:rPr lang="en-US" dirty="0" smtClean="0"/>
              <a:t>= 5.6</a:t>
            </a:r>
          </a:p>
          <a:p>
            <a:pPr>
              <a:buNone/>
            </a:pPr>
            <a:r>
              <a:rPr lang="en-US" dirty="0" smtClean="0"/>
              <a:t>   We have to find 95% confidence for difference between population means</a:t>
            </a:r>
            <a:br>
              <a:rPr lang="en-US" dirty="0" smtClean="0"/>
            </a:b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50</a:t>
            </a:fld>
            <a:endParaRPr lang="en-US"/>
          </a:p>
        </p:txBody>
      </p:sp>
      <p:graphicFrame>
        <p:nvGraphicFramePr>
          <p:cNvPr id="163842" name="Object 2"/>
          <p:cNvGraphicFramePr>
            <a:graphicFrameLocks noChangeAspect="1"/>
          </p:cNvGraphicFramePr>
          <p:nvPr/>
        </p:nvGraphicFramePr>
        <p:xfrm>
          <a:off x="3378200" y="2667000"/>
          <a:ext cx="355600" cy="381000"/>
        </p:xfrm>
        <a:graphic>
          <a:graphicData uri="http://schemas.openxmlformats.org/presentationml/2006/ole">
            <p:oleObj spid="_x0000_s163842" name="Equation" r:id="rId3" imgW="203040" imgH="190440" progId="Equation.3">
              <p:embed/>
            </p:oleObj>
          </a:graphicData>
        </a:graphic>
      </p:graphicFrame>
      <p:graphicFrame>
        <p:nvGraphicFramePr>
          <p:cNvPr id="163843" name="Object 3"/>
          <p:cNvGraphicFramePr>
            <a:graphicFrameLocks noChangeAspect="1"/>
          </p:cNvGraphicFramePr>
          <p:nvPr/>
        </p:nvGraphicFramePr>
        <p:xfrm>
          <a:off x="3366868" y="3722958"/>
          <a:ext cx="336550" cy="400050"/>
        </p:xfrm>
        <a:graphic>
          <a:graphicData uri="http://schemas.openxmlformats.org/presentationml/2006/ole">
            <p:oleObj spid="_x0000_s163843" name="Equation" r:id="rId4" imgW="215640" imgH="190440" progId="Equation.3">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Problem-22</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Suppose that simple random samples of college freshman are selected from two universities - 15 students from school A and 20 students from school B. On a standardized test, the sample from school A has an average score of 1000 with a standard deviation of 100. The sample from school B has an average score of 950 with a standard deviation of 90.</a:t>
            </a:r>
          </a:p>
          <a:p>
            <a:r>
              <a:rPr lang="en-US" dirty="0" smtClean="0"/>
              <a:t>What is the 90% confidence interval for the difference in test scores at the two schools, assuming that test scores came from normal distributions in both schools? </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Problem-22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Problem-23</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Suppose the Cartoon Network conducts a nation-wide survey to assess viewer attitudes toward Superman. Using a simple random sample, they select 400 boys and 300 girls to participate in the study. Forty percent of the boys say that Superman is their favorite character, compared to thirty percent of the girls. What is the 90% confidence interval for the true difference in attitudes toward Superman?</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Problem-23                       Discussion</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The sampling method must be simple random sampling. This condition is satisfied; the problem statement says that we used simple random sampling.</a:t>
            </a:r>
          </a:p>
          <a:p>
            <a:r>
              <a:rPr lang="en-US" dirty="0" smtClean="0"/>
              <a:t>Both samples should be independent. This condition is satisfied since neither sample was affected by responses of the other sample.</a:t>
            </a:r>
          </a:p>
          <a:p>
            <a:r>
              <a:rPr lang="en-US" dirty="0" smtClean="0"/>
              <a:t>The sampling distribution should be approximately normally distributed. Because each sample size is large, we know from the central limit theorem that the sampling distribution of the difference between sample proportions will be normal or nearly normal; so this condition is satisfied.</a:t>
            </a:r>
          </a:p>
          <a:p>
            <a:pPr lvl="0"/>
            <a:endParaRPr lang="en-US" dirty="0" smtClean="0"/>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Problem-23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Confidence Interval for difference between proportion</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58</a:t>
            </a:fld>
            <a:endParaRPr lang="en-US"/>
          </a:p>
        </p:txBody>
      </p:sp>
      <p:pic>
        <p:nvPicPr>
          <p:cNvPr id="5" name="Content Placeholder 4" descr="image1.pn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524000" y="2971800"/>
            <a:ext cx="5638800" cy="19050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Problem-24</a:t>
            </a:r>
            <a:endParaRPr lang="en-US" dirty="0"/>
          </a:p>
        </p:txBody>
      </p:sp>
      <p:sp>
        <p:nvSpPr>
          <p:cNvPr id="3" name="Content Placeholder 2"/>
          <p:cNvSpPr>
            <a:spLocks noGrp="1"/>
          </p:cNvSpPr>
          <p:nvPr>
            <p:ph idx="1"/>
          </p:nvPr>
        </p:nvSpPr>
        <p:spPr/>
        <p:txBody>
          <a:bodyPr>
            <a:normAutofit/>
          </a:bodyPr>
          <a:lstStyle/>
          <a:p>
            <a:pPr algn="just"/>
            <a:r>
              <a:rPr lang="en-US" dirty="0" smtClean="0"/>
              <a:t>To study the effectiveness of a drug for arthritis, two samples of patients were randomly selected. One sample of 100 was injected with the drug, the other sample of 60 receiving a placebo injection. After a period of time the patients were asked if their arthritic condition had improved. Results were:</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t-distribution table</a:t>
            </a:r>
          </a:p>
        </p:txBody>
      </p:sp>
      <p:pic>
        <p:nvPicPr>
          <p:cNvPr id="26627" name="Picture 5" descr="T%20Table"/>
          <p:cNvPicPr>
            <a:picLocks noChangeAspect="1" noChangeArrowheads="1"/>
          </p:cNvPicPr>
          <p:nvPr/>
        </p:nvPicPr>
        <p:blipFill>
          <a:blip r:embed="rId3" cstate="print"/>
          <a:srcRect/>
          <a:stretch>
            <a:fillRect/>
          </a:stretch>
        </p:blipFill>
        <p:spPr bwMode="auto">
          <a:xfrm>
            <a:off x="0" y="1219200"/>
            <a:ext cx="9144000" cy="5638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EAFCB071-3725-475B-BD64-181555A8C3AD}"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Problem-24                         </a:t>
            </a:r>
            <a:endParaRPr lang="en-US" dirty="0"/>
          </a:p>
        </p:txBody>
      </p:sp>
      <p:graphicFrame>
        <p:nvGraphicFramePr>
          <p:cNvPr id="5" name="Content Placeholder 4"/>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r>
                        <a:rPr lang="en-US" dirty="0" smtClean="0"/>
                        <a:t>Drug</a:t>
                      </a:r>
                      <a:endParaRPr lang="en-US" dirty="0"/>
                    </a:p>
                  </a:txBody>
                  <a:tcPr/>
                </a:tc>
                <a:tc>
                  <a:txBody>
                    <a:bodyPr/>
                    <a:lstStyle/>
                    <a:p>
                      <a:r>
                        <a:rPr lang="en-US" dirty="0" smtClean="0"/>
                        <a:t>Placebo</a:t>
                      </a:r>
                      <a:endParaRPr lang="en-US" dirty="0"/>
                    </a:p>
                  </a:txBody>
                  <a:tcPr/>
                </a:tc>
                <a:tc>
                  <a:txBody>
                    <a:bodyPr/>
                    <a:lstStyle/>
                    <a:p>
                      <a:endParaRPr lang="en-US"/>
                    </a:p>
                  </a:txBody>
                  <a:tcPr/>
                </a:tc>
              </a:tr>
              <a:tr h="370840">
                <a:tc>
                  <a:txBody>
                    <a:bodyPr/>
                    <a:lstStyle/>
                    <a:p>
                      <a:r>
                        <a:rPr lang="en-US" dirty="0" smtClean="0"/>
                        <a:t>Improved </a:t>
                      </a:r>
                      <a:endParaRPr lang="en-US" dirty="0"/>
                    </a:p>
                  </a:txBody>
                  <a:tcPr/>
                </a:tc>
                <a:tc>
                  <a:txBody>
                    <a:bodyPr/>
                    <a:lstStyle/>
                    <a:p>
                      <a:r>
                        <a:rPr lang="en-US" dirty="0" smtClean="0"/>
                        <a:t>59</a:t>
                      </a:r>
                      <a:endParaRPr lang="en-US" dirty="0"/>
                    </a:p>
                  </a:txBody>
                  <a:tcPr/>
                </a:tc>
                <a:tc>
                  <a:txBody>
                    <a:bodyPr/>
                    <a:lstStyle/>
                    <a:p>
                      <a:r>
                        <a:rPr lang="en-US" dirty="0" smtClean="0"/>
                        <a:t>22</a:t>
                      </a:r>
                      <a:endParaRPr lang="en-US" dirty="0"/>
                    </a:p>
                  </a:txBody>
                  <a:tcPr/>
                </a:tc>
                <a:tc>
                  <a:txBody>
                    <a:bodyPr/>
                    <a:lstStyle/>
                    <a:p>
                      <a:endParaRPr lang="en-US"/>
                    </a:p>
                  </a:txBody>
                  <a:tcPr/>
                </a:tc>
              </a:tr>
              <a:tr h="370840">
                <a:tc>
                  <a:txBody>
                    <a:bodyPr/>
                    <a:lstStyle/>
                    <a:p>
                      <a:r>
                        <a:rPr lang="en-US" dirty="0" smtClean="0"/>
                        <a:t>Not Improved</a:t>
                      </a:r>
                      <a:endParaRPr lang="en-US" dirty="0"/>
                    </a:p>
                  </a:txBody>
                  <a:tcPr/>
                </a:tc>
                <a:tc>
                  <a:txBody>
                    <a:bodyPr/>
                    <a:lstStyle/>
                    <a:p>
                      <a:r>
                        <a:rPr lang="en-US" dirty="0" smtClean="0"/>
                        <a:t>41</a:t>
                      </a:r>
                      <a:endParaRPr lang="en-US" dirty="0"/>
                    </a:p>
                  </a:txBody>
                  <a:tcPr/>
                </a:tc>
                <a:tc>
                  <a:txBody>
                    <a:bodyPr/>
                    <a:lstStyle/>
                    <a:p>
                      <a:r>
                        <a:rPr lang="en-US" dirty="0" smtClean="0"/>
                        <a:t>38</a:t>
                      </a:r>
                      <a:endParaRPr lang="en-US" dirty="0"/>
                    </a:p>
                  </a:txBody>
                  <a:tcPr/>
                </a:tc>
                <a:tc>
                  <a:txBody>
                    <a:bodyPr/>
                    <a:lstStyle/>
                    <a:p>
                      <a:endParaRPr lang="en-US" dirty="0"/>
                    </a:p>
                  </a:txBody>
                  <a:tcPr/>
                </a:tc>
              </a:tr>
              <a:tr h="370840">
                <a:tc>
                  <a:txBody>
                    <a:bodyPr/>
                    <a:lstStyle/>
                    <a:p>
                      <a:r>
                        <a:rPr lang="en-US" dirty="0" smtClean="0"/>
                        <a:t>total</a:t>
                      </a:r>
                      <a:endParaRPr lang="en-US" dirty="0"/>
                    </a:p>
                  </a:txBody>
                  <a:tcPr/>
                </a:tc>
                <a:tc>
                  <a:txBody>
                    <a:bodyPr/>
                    <a:lstStyle/>
                    <a:p>
                      <a:r>
                        <a:rPr lang="en-US" dirty="0" smtClean="0"/>
                        <a:t>100</a:t>
                      </a:r>
                      <a:endParaRPr lang="en-US" dirty="0"/>
                    </a:p>
                  </a:txBody>
                  <a:tcPr/>
                </a:tc>
                <a:tc>
                  <a:txBody>
                    <a:bodyPr/>
                    <a:lstStyle/>
                    <a:p>
                      <a:r>
                        <a:rPr lang="en-US" dirty="0" smtClean="0"/>
                        <a:t>60</a:t>
                      </a:r>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EAFCB071-3725-475B-BD64-181555A8C3AD}"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Problem-24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Problem-1</a:t>
            </a:r>
            <a:endParaRPr lang="en-US" dirty="0"/>
          </a:p>
        </p:txBody>
      </p:sp>
      <p:sp>
        <p:nvSpPr>
          <p:cNvPr id="3" name="Content Placeholder 2"/>
          <p:cNvSpPr>
            <a:spLocks noGrp="1"/>
          </p:cNvSpPr>
          <p:nvPr>
            <p:ph idx="1"/>
          </p:nvPr>
        </p:nvSpPr>
        <p:spPr/>
        <p:txBody>
          <a:bodyPr>
            <a:normAutofit lnSpcReduction="10000"/>
          </a:bodyPr>
          <a:lstStyle/>
          <a:p>
            <a:r>
              <a:rPr lang="en-US" dirty="0" smtClean="0"/>
              <a:t>In order to ensure efficient usage of a server, it is necessary to estimate the mean number of concurrent users. According to records, the sample mean and sample standard deviation of number of concurrent users at 100 randomly selected times is 37.7 and 9.2, respectively.</a:t>
            </a:r>
          </a:p>
          <a:p>
            <a:r>
              <a:rPr lang="en-US" dirty="0" smtClean="0"/>
              <a:t>Construct a 90% confidence interval for the mean number of concurrent users.</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Problem-2</a:t>
            </a:r>
            <a:endParaRPr lang="en-US" dirty="0"/>
          </a:p>
        </p:txBody>
      </p:sp>
      <p:sp>
        <p:nvSpPr>
          <p:cNvPr id="3" name="Content Placeholder 2"/>
          <p:cNvSpPr>
            <a:spLocks noGrp="1"/>
          </p:cNvSpPr>
          <p:nvPr>
            <p:ph idx="1"/>
          </p:nvPr>
        </p:nvSpPr>
        <p:spPr/>
        <p:txBody>
          <a:bodyPr>
            <a:normAutofit lnSpcReduction="10000"/>
          </a:bodyPr>
          <a:lstStyle/>
          <a:p>
            <a:r>
              <a:rPr lang="en-US" dirty="0" smtClean="0"/>
              <a:t>To assess the accuracy of a laboratory scale, a standard weight that is known to weigh 1 gram is repeatedly weighed 4 times. The resulting measurements (in grams) are: 0.95, 1.02, 1.01, 0.98. Assume that the weighing by the scale when the true weight is 1 gram are normally distributed with mean.</a:t>
            </a:r>
          </a:p>
          <a:p>
            <a:r>
              <a:rPr lang="en-US" dirty="0" smtClean="0"/>
              <a:t>Use these data to compute a 95% confidence interval for µ.</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Problem-3</a:t>
            </a:r>
            <a:endParaRPr lang="en-US" dirty="0"/>
          </a:p>
        </p:txBody>
      </p:sp>
      <p:sp>
        <p:nvSpPr>
          <p:cNvPr id="3" name="Content Placeholder 2"/>
          <p:cNvSpPr>
            <a:spLocks noGrp="1"/>
          </p:cNvSpPr>
          <p:nvPr>
            <p:ph idx="1"/>
          </p:nvPr>
        </p:nvSpPr>
        <p:spPr/>
        <p:txBody>
          <a:bodyPr/>
          <a:lstStyle/>
          <a:p>
            <a:r>
              <a:rPr lang="en-US" dirty="0" smtClean="0"/>
              <a:t>A sample of size n = 100 produced the sample mean of X = 16. Assuming the population standard deviation  = 3, compute a 95% confidence interval for the population mean.</a:t>
            </a:r>
          </a:p>
          <a:p>
            <a:pPr>
              <a:buNone/>
            </a:pP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Problem-4</a:t>
            </a:r>
            <a:endParaRPr lang="en-US" dirty="0"/>
          </a:p>
        </p:txBody>
      </p:sp>
      <p:sp>
        <p:nvSpPr>
          <p:cNvPr id="3" name="Content Placeholder 2"/>
          <p:cNvSpPr>
            <a:spLocks noGrp="1"/>
          </p:cNvSpPr>
          <p:nvPr>
            <p:ph idx="1"/>
          </p:nvPr>
        </p:nvSpPr>
        <p:spPr/>
        <p:txBody>
          <a:bodyPr>
            <a:normAutofit/>
          </a:bodyPr>
          <a:lstStyle/>
          <a:p>
            <a:pPr algn="just"/>
            <a:r>
              <a:rPr lang="en-US" dirty="0" smtClean="0"/>
              <a:t>Installation of a certain hardware takes a random amount of time with a standard deviation of 5 minutes. A computer technician installs this hardware on 64 different computers, with the average installation time of 42 minutes. Compute a 95% confidence interval for the mean installation time.</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Problem-25</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title" idx="4294967295"/>
          </p:nvPr>
        </p:nvSpPr>
        <p:spPr>
          <a:xfrm>
            <a:off x="381000" y="457200"/>
            <a:ext cx="8112125" cy="685800"/>
          </a:xfrm>
        </p:spPr>
        <p:txBody>
          <a:bodyPr/>
          <a:lstStyle/>
          <a:p>
            <a:pPr algn="l" eaLnBrk="1" hangingPunct="1">
              <a:tabLst>
                <a:tab pos="1201738" algn="l"/>
              </a:tabLst>
            </a:pPr>
            <a:r>
              <a:rPr lang="en-US" sz="3600" smtClean="0"/>
              <a:t>Example: </a:t>
            </a:r>
            <a:r>
              <a:rPr lang="en-US" sz="2800" smtClean="0"/>
              <a:t>confidence interval for </a:t>
            </a:r>
            <a:r>
              <a:rPr lang="en-US" sz="2800" smtClean="0">
                <a:latin typeface="Symbol" pitchFamily="18" charset="2"/>
              </a:rPr>
              <a:t>m</a:t>
            </a:r>
            <a:r>
              <a:rPr lang="en-US" sz="2800" baseline="-25000" smtClean="0">
                <a:latin typeface="Symbol" pitchFamily="18" charset="2"/>
              </a:rPr>
              <a:t>1</a:t>
            </a:r>
            <a:r>
              <a:rPr lang="en-US" sz="2800" smtClean="0">
                <a:latin typeface="Symbol" pitchFamily="18" charset="2"/>
              </a:rPr>
              <a:t> </a:t>
            </a:r>
            <a:r>
              <a:rPr lang="en-US" sz="2800" smtClean="0"/>
              <a:t>–</a:t>
            </a:r>
            <a:r>
              <a:rPr lang="en-US" sz="2800" smtClean="0">
                <a:latin typeface="Symbol" pitchFamily="18" charset="2"/>
              </a:rPr>
              <a:t> m</a:t>
            </a:r>
            <a:r>
              <a:rPr lang="en-US" sz="2800" baseline="-25000" smtClean="0">
                <a:latin typeface="Symbol" pitchFamily="18" charset="2"/>
              </a:rPr>
              <a:t>2</a:t>
            </a:r>
          </a:p>
        </p:txBody>
      </p:sp>
      <p:sp>
        <p:nvSpPr>
          <p:cNvPr id="43011" name="Rectangle 3"/>
          <p:cNvSpPr>
            <a:spLocks noGrp="1" noChangeArrowheads="1"/>
          </p:cNvSpPr>
          <p:nvPr>
            <p:ph idx="4294967295"/>
          </p:nvPr>
        </p:nvSpPr>
        <p:spPr>
          <a:xfrm>
            <a:off x="685800" y="1295400"/>
            <a:ext cx="7772400" cy="5105400"/>
          </a:xfrm>
        </p:spPr>
        <p:txBody>
          <a:bodyPr/>
          <a:lstStyle/>
          <a:p>
            <a:pPr eaLnBrk="1" hangingPunct="1">
              <a:lnSpc>
                <a:spcPct val="80000"/>
              </a:lnSpc>
            </a:pPr>
            <a:r>
              <a:rPr lang="en-US" sz="2800" b="1" smtClean="0"/>
              <a:t>Example </a:t>
            </a:r>
          </a:p>
          <a:p>
            <a:pPr lvl="1" eaLnBrk="1" hangingPunct="1">
              <a:lnSpc>
                <a:spcPct val="80000"/>
              </a:lnSpc>
            </a:pPr>
            <a:r>
              <a:rPr lang="en-US" smtClean="0"/>
              <a:t>Do people who eat high-fiber cereal for breakfast consume, on average, fewer calories for lunch than people who do not eat high-fiber cereal for breakfast?</a:t>
            </a:r>
          </a:p>
          <a:p>
            <a:pPr lvl="1" eaLnBrk="1" hangingPunct="1">
              <a:lnSpc>
                <a:spcPct val="80000"/>
              </a:lnSpc>
            </a:pPr>
            <a:r>
              <a:rPr lang="en-US" smtClean="0"/>
              <a:t>A sample of 150 people was randomly drawn. Each person was identified as a consumer or a non-consumer of high-fiber cereal.</a:t>
            </a:r>
          </a:p>
          <a:p>
            <a:pPr lvl="1" eaLnBrk="1" hangingPunct="1">
              <a:lnSpc>
                <a:spcPct val="80000"/>
              </a:lnSpc>
            </a:pPr>
            <a:r>
              <a:rPr lang="en-US" smtClean="0"/>
              <a:t>For each person the number of calories consumed at lunch was recorded.</a:t>
            </a:r>
          </a:p>
        </p:txBody>
      </p:sp>
      <p:sp>
        <p:nvSpPr>
          <p:cNvPr id="2"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fld id="{A42EE84E-8850-4F7A-BB3E-0607BE9F3D95}" type="slidenum">
              <a:rPr lang="en-US" sz="1200">
                <a:solidFill>
                  <a:schemeClr val="tx1">
                    <a:tint val="75000"/>
                  </a:schemeClr>
                </a:solidFill>
                <a:effectLst>
                  <a:outerShdw blurRad="38100" dist="38100" dir="2700000" algn="tl">
                    <a:srgbClr val="000000">
                      <a:alpha val="43137"/>
                    </a:srgbClr>
                  </a:outerShdw>
                </a:effectLst>
              </a:rPr>
              <a:pPr algn="r" eaLnBrk="0" hangingPunct="0">
                <a:defRPr/>
              </a:pPr>
              <a:t>67</a:t>
            </a:fld>
            <a:endParaRPr lang="en-US" sz="1200">
              <a:solidFill>
                <a:schemeClr val="tx1">
                  <a:tint val="75000"/>
                </a:schemeClr>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EAFCB071-3725-475B-BD64-181555A8C3AD}" type="slidenum">
              <a:rPr lang="en-US" smtClean="0"/>
              <a:pPr/>
              <a:t>67</a:t>
            </a:fld>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828800" y="457200"/>
            <a:ext cx="5334000" cy="762000"/>
          </a:xfrm>
        </p:spPr>
        <p:txBody>
          <a:bodyPr/>
          <a:lstStyle/>
          <a:p>
            <a:pPr algn="l" eaLnBrk="1" hangingPunct="1">
              <a:lnSpc>
                <a:spcPct val="110000"/>
              </a:lnSpc>
            </a:pPr>
            <a:r>
              <a:rPr lang="en-US" sz="3200" b="1" smtClean="0">
                <a:solidFill>
                  <a:srgbClr val="333399"/>
                </a:solidFill>
              </a:rPr>
              <a:t>Common Mistake !!!</a:t>
            </a:r>
          </a:p>
        </p:txBody>
      </p:sp>
      <p:sp>
        <p:nvSpPr>
          <p:cNvPr id="7172" name="Rectangle 3"/>
          <p:cNvSpPr>
            <a:spLocks noGrp="1" noChangeArrowheads="1"/>
          </p:cNvSpPr>
          <p:nvPr>
            <p:ph idx="4294967295"/>
          </p:nvPr>
        </p:nvSpPr>
        <p:spPr>
          <a:xfrm>
            <a:off x="457200" y="1828800"/>
            <a:ext cx="8305800" cy="5029200"/>
          </a:xfrm>
        </p:spPr>
        <p:txBody>
          <a:bodyPr/>
          <a:lstStyle/>
          <a:p>
            <a:pPr marL="0" indent="0" algn="ctr" eaLnBrk="1" hangingPunct="1">
              <a:lnSpc>
                <a:spcPct val="130000"/>
              </a:lnSpc>
              <a:buFontTx/>
              <a:buNone/>
            </a:pPr>
            <a:r>
              <a:rPr lang="en-US" sz="2400" smtClean="0"/>
              <a:t>      A common mistake is to calculate a one-sample </a:t>
            </a:r>
          </a:p>
          <a:p>
            <a:pPr marL="0" indent="0" eaLnBrk="1" hangingPunct="1">
              <a:lnSpc>
                <a:spcPct val="130000"/>
              </a:lnSpc>
              <a:buFontTx/>
              <a:buNone/>
            </a:pPr>
            <a:r>
              <a:rPr lang="en-US" sz="2400" smtClean="0"/>
              <a:t>confidence interval for </a:t>
            </a:r>
            <a:r>
              <a:rPr lang="en-US" sz="2400" i="1" smtClean="0">
                <a:latin typeface="Symbol" pitchFamily="18" charset="2"/>
              </a:rPr>
              <a:t>m</a:t>
            </a:r>
            <a:r>
              <a:rPr lang="en-US" sz="2400" baseline="-25000" smtClean="0">
                <a:latin typeface="Symbol" pitchFamily="18" charset="2"/>
              </a:rPr>
              <a:t>1</a:t>
            </a:r>
            <a:r>
              <a:rPr lang="en-US" sz="2400" smtClean="0">
                <a:latin typeface="Symbol" pitchFamily="18" charset="2"/>
              </a:rPr>
              <a:t>,</a:t>
            </a:r>
            <a:r>
              <a:rPr lang="en-US" sz="2400" smtClean="0"/>
              <a:t> a one-sample confidence interval for </a:t>
            </a:r>
            <a:r>
              <a:rPr lang="en-US" sz="2400" i="1" smtClean="0">
                <a:latin typeface="Symbol" pitchFamily="18" charset="2"/>
              </a:rPr>
              <a:t>m</a:t>
            </a:r>
            <a:r>
              <a:rPr lang="en-US" sz="2400" baseline="-25000" smtClean="0">
                <a:latin typeface="Symbol" pitchFamily="18" charset="2"/>
              </a:rPr>
              <a:t>2</a:t>
            </a:r>
            <a:r>
              <a:rPr lang="en-US" sz="2400" smtClean="0">
                <a:latin typeface="Symbol" pitchFamily="18" charset="2"/>
              </a:rPr>
              <a:t>, </a:t>
            </a:r>
            <a:r>
              <a:rPr lang="en-US" sz="2400" smtClean="0"/>
              <a:t>and to then conclude that </a:t>
            </a:r>
            <a:r>
              <a:rPr lang="en-US" sz="2400" i="1" smtClean="0">
                <a:latin typeface="Symbol" pitchFamily="18" charset="2"/>
              </a:rPr>
              <a:t>m</a:t>
            </a:r>
            <a:r>
              <a:rPr lang="en-US" sz="2400" baseline="-25000" smtClean="0">
                <a:latin typeface="Symbol" pitchFamily="18" charset="2"/>
              </a:rPr>
              <a:t>1</a:t>
            </a:r>
            <a:r>
              <a:rPr lang="en-US" sz="2400" baseline="-25000" smtClean="0"/>
              <a:t> </a:t>
            </a:r>
            <a:r>
              <a:rPr lang="en-US" sz="2400" smtClean="0"/>
              <a:t>and </a:t>
            </a:r>
            <a:r>
              <a:rPr lang="en-US" sz="2400" i="1" smtClean="0">
                <a:latin typeface="Symbol" pitchFamily="18" charset="2"/>
              </a:rPr>
              <a:t>m</a:t>
            </a:r>
            <a:r>
              <a:rPr lang="en-US" sz="2400" baseline="-25000" smtClean="0">
                <a:latin typeface="Symbol" pitchFamily="18" charset="2"/>
              </a:rPr>
              <a:t>2</a:t>
            </a:r>
            <a:r>
              <a:rPr lang="en-US" sz="2400" smtClean="0"/>
              <a:t> are equal if the confidence intervals overlap.</a:t>
            </a:r>
          </a:p>
          <a:p>
            <a:pPr marL="0" indent="0" eaLnBrk="1" hangingPunct="1">
              <a:lnSpc>
                <a:spcPct val="130000"/>
              </a:lnSpc>
              <a:buFont typeface="Wingdings" pitchFamily="2" charset="2"/>
              <a:buNone/>
            </a:pPr>
            <a:r>
              <a:rPr lang="en-US" sz="2400" b="1" smtClean="0">
                <a:solidFill>
                  <a:srgbClr val="FF0000"/>
                </a:solidFill>
              </a:rPr>
              <a:t>This is WRONG </a:t>
            </a:r>
            <a:r>
              <a:rPr lang="en-US" sz="2400" smtClean="0"/>
              <a:t>because the variability in the sampling distribution for               from two independent samples is more complex and must take into account variability coming from both samples. Hence the more complex formula for the standard error. </a:t>
            </a:r>
          </a:p>
        </p:txBody>
      </p:sp>
      <p:graphicFrame>
        <p:nvGraphicFramePr>
          <p:cNvPr id="7170" name="Object 5"/>
          <p:cNvGraphicFramePr>
            <a:graphicFrameLocks noChangeAspect="1"/>
          </p:cNvGraphicFramePr>
          <p:nvPr/>
        </p:nvGraphicFramePr>
        <p:xfrm>
          <a:off x="3429000" y="5867400"/>
          <a:ext cx="1905000" cy="990600"/>
        </p:xfrm>
        <a:graphic>
          <a:graphicData uri="http://schemas.openxmlformats.org/presentationml/2006/ole">
            <p:oleObj spid="_x0000_s83970" name="Equation" r:id="rId4" imgW="952087" imgH="495085" progId="Equation.3">
              <p:embed/>
            </p:oleObj>
          </a:graphicData>
        </a:graphic>
      </p:graphicFrame>
      <p:graphicFrame>
        <p:nvGraphicFramePr>
          <p:cNvPr id="7171" name="Object 4"/>
          <p:cNvGraphicFramePr>
            <a:graphicFrameLocks noChangeAspect="1"/>
          </p:cNvGraphicFramePr>
          <p:nvPr/>
        </p:nvGraphicFramePr>
        <p:xfrm>
          <a:off x="2438400" y="4419600"/>
          <a:ext cx="914400" cy="487363"/>
        </p:xfrm>
        <a:graphic>
          <a:graphicData uri="http://schemas.openxmlformats.org/presentationml/2006/ole">
            <p:oleObj spid="_x0000_s83971" name="Equation" r:id="rId5" imgW="406048" imgH="215713" progId="Equation.3">
              <p:embed/>
            </p:oleObj>
          </a:graphicData>
        </a:graphic>
      </p:graphicFrame>
      <p:sp>
        <p:nvSpPr>
          <p:cNvPr id="6" name="Slide Number Placeholder 5"/>
          <p:cNvSpPr>
            <a:spLocks noGrp="1"/>
          </p:cNvSpPr>
          <p:nvPr>
            <p:ph type="sldNum" sz="quarter" idx="12"/>
          </p:nvPr>
        </p:nvSpPr>
        <p:spPr/>
        <p:txBody>
          <a:bodyPr/>
          <a:lstStyle/>
          <a:p>
            <a:fld id="{EAFCB071-3725-475B-BD64-181555A8C3AD}" type="slidenum">
              <a:rPr lang="en-US" smtClean="0"/>
              <a:pPr/>
              <a:t>68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6147"/>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3" name="Scream_Psycho.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7172">
                                            <p:txEl>
                                              <p:pRg st="0" end="0"/>
                                            </p:txEl>
                                          </p:spTgt>
                                        </p:tgtEl>
                                        <p:attrNameLst>
                                          <p:attrName>style.visibility</p:attrName>
                                        </p:attrNameLst>
                                      </p:cBhvr>
                                      <p:to>
                                        <p:strVal val="visible"/>
                                      </p:to>
                                    </p:set>
                                    <p:anim calcmode="lin" valueType="num">
                                      <p:cBhvr additive="base">
                                        <p:cTn id="11" dur="500" fill="hold"/>
                                        <p:tgtEl>
                                          <p:spTgt spid="717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17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172">
                                            <p:txEl>
                                              <p:pRg st="1" end="1"/>
                                            </p:txEl>
                                          </p:spTgt>
                                        </p:tgtEl>
                                        <p:attrNameLst>
                                          <p:attrName>style.visibility</p:attrName>
                                        </p:attrNameLst>
                                      </p:cBhvr>
                                      <p:to>
                                        <p:strVal val="visible"/>
                                      </p:to>
                                    </p:set>
                                    <p:anim calcmode="lin" valueType="num">
                                      <p:cBhvr additive="base">
                                        <p:cTn id="15" dur="500" fill="hold"/>
                                        <p:tgtEl>
                                          <p:spTgt spid="7172">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1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172">
                                            <p:txEl>
                                              <p:pRg st="2" end="2"/>
                                            </p:txEl>
                                          </p:spTgt>
                                        </p:tgtEl>
                                        <p:attrNameLst>
                                          <p:attrName>style.visibility</p:attrName>
                                        </p:attrNameLst>
                                      </p:cBhvr>
                                      <p:to>
                                        <p:strVal val="visible"/>
                                      </p:to>
                                    </p:set>
                                    <p:anim calcmode="lin" valueType="num">
                                      <p:cBhvr additive="base">
                                        <p:cTn id="21" dur="500" fill="hold"/>
                                        <p:tgtEl>
                                          <p:spTgt spid="7172">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172">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171"/>
                                        </p:tgtEl>
                                        <p:attrNameLst>
                                          <p:attrName>style.visibility</p:attrName>
                                        </p:attrNameLst>
                                      </p:cBhvr>
                                      <p:to>
                                        <p:strVal val="visible"/>
                                      </p:to>
                                    </p:set>
                                    <p:anim calcmode="lin" valueType="num">
                                      <p:cBhvr additive="base">
                                        <p:cTn id="25" dur="500" fill="hold"/>
                                        <p:tgtEl>
                                          <p:spTgt spid="7171"/>
                                        </p:tgtEl>
                                        <p:attrNameLst>
                                          <p:attrName>ppt_x</p:attrName>
                                        </p:attrNameLst>
                                      </p:cBhvr>
                                      <p:tavLst>
                                        <p:tav tm="0">
                                          <p:val>
                                            <p:strVal val="1+#ppt_w/2"/>
                                          </p:val>
                                        </p:tav>
                                        <p:tav tm="100000">
                                          <p:val>
                                            <p:strVal val="#ppt_x"/>
                                          </p:val>
                                        </p:tav>
                                      </p:tavLst>
                                    </p:anim>
                                    <p:anim calcmode="lin" valueType="num">
                                      <p:cBhvr additive="base">
                                        <p:cTn id="26"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anim calcmode="lin" valueType="num">
                                      <p:cBhvr additive="base">
                                        <p:cTn id="31" dur="500" fill="hold"/>
                                        <p:tgtEl>
                                          <p:spTgt spid="7170"/>
                                        </p:tgtEl>
                                        <p:attrNameLst>
                                          <p:attrName>ppt_x</p:attrName>
                                        </p:attrNameLst>
                                      </p:cBhvr>
                                      <p:tavLst>
                                        <p:tav tm="0">
                                          <p:val>
                                            <p:strVal val="#ppt_x"/>
                                          </p:val>
                                        </p:tav>
                                        <p:tav tm="100000">
                                          <p:val>
                                            <p:strVal val="#ppt_x"/>
                                          </p:val>
                                        </p:tav>
                                      </p:tavLst>
                                    </p:anim>
                                    <p:anim calcmode="lin" valueType="num">
                                      <p:cBhvr additive="base">
                                        <p:cTn id="3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7172"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CB071-3725-475B-BD64-181555A8C3AD}" type="slidenum">
              <a:rPr lang="en-US" smtClean="0"/>
              <a:pPr/>
              <a:t>69</a:t>
            </a:fld>
            <a:endParaRPr lang="en-US"/>
          </a:p>
        </p:txBody>
      </p:sp>
      <p:sp>
        <p:nvSpPr>
          <p:cNvPr id="5" name="Rectangle 5"/>
          <p:cNvSpPr>
            <a:spLocks noGrp="1" noChangeArrowheads="1"/>
          </p:cNvSpPr>
          <p:nvPr>
            <p:ph type="title"/>
          </p:nvPr>
        </p:nvSpPr>
        <p:spPr>
          <a:noFill/>
          <a:ln/>
        </p:spPr>
        <p:txBody>
          <a:bodyPr>
            <a:normAutofit fontScale="90000"/>
          </a:bodyPr>
          <a:lstStyle/>
          <a:p>
            <a:pPr algn="l"/>
            <a:r>
              <a:rPr lang="en-US" sz="3600" b="1" dirty="0" smtClean="0"/>
              <a:t/>
            </a:r>
            <a:br>
              <a:rPr lang="en-US" sz="3600" b="1" dirty="0" smtClean="0"/>
            </a:br>
            <a:r>
              <a:rPr lang="en-US" sz="3600" b="1" dirty="0" smtClean="0">
                <a:solidFill>
                  <a:schemeClr val="tx1"/>
                </a:solidFill>
              </a:rPr>
              <a:t>Confidence </a:t>
            </a:r>
            <a:r>
              <a:rPr lang="en-US" sz="3600" b="1" dirty="0">
                <a:solidFill>
                  <a:schemeClr val="tx1"/>
                </a:solidFill>
              </a:rPr>
              <a:t>Interval on the Variance and Standard Deviation of a Normal Distribution</a:t>
            </a:r>
            <a:br>
              <a:rPr lang="en-US" sz="3600" b="1" dirty="0">
                <a:solidFill>
                  <a:schemeClr val="tx1"/>
                </a:solidFill>
              </a:rPr>
            </a:br>
            <a:endParaRPr lang="en-US" sz="3600" b="1" dirty="0">
              <a:solidFill>
                <a:schemeClr val="tx1"/>
              </a:solidFill>
            </a:endParaRPr>
          </a:p>
        </p:txBody>
      </p:sp>
      <p:sp>
        <p:nvSpPr>
          <p:cNvPr id="6" name="Rectangle 5"/>
          <p:cNvSpPr>
            <a:spLocks noGrp="1" noChangeArrowheads="1"/>
          </p:cNvSpPr>
          <p:nvPr>
            <p:ph idx="1"/>
          </p:nvPr>
        </p:nvSpPr>
        <p:spPr>
          <a:noFill/>
          <a:ln/>
        </p:spPr>
        <p:txBody>
          <a:bodyPr/>
          <a:lstStyle/>
          <a:p>
            <a:pPr algn="l"/>
            <a:r>
              <a:rPr lang="en-US" sz="3600" b="1" dirty="0" smtClean="0">
                <a:solidFill>
                  <a:schemeClr val="tx1"/>
                </a:solidFill>
              </a:rPr>
              <a:t>Definition</a:t>
            </a:r>
          </a:p>
          <a:p>
            <a:pPr algn="l">
              <a:buNone/>
            </a:pPr>
            <a:endParaRPr lang="en-US" sz="3600" b="1" dirty="0">
              <a:solidFill>
                <a:schemeClr val="tx1"/>
              </a:solidFill>
            </a:endParaRPr>
          </a:p>
        </p:txBody>
      </p:sp>
      <p:pic>
        <p:nvPicPr>
          <p:cNvPr id="7" name="Picture 8"/>
          <p:cNvPicPr>
            <a:picLocks noChangeAspect="1" noChangeArrowheads="1"/>
          </p:cNvPicPr>
          <p:nvPr/>
        </p:nvPicPr>
        <p:blipFill>
          <a:blip r:embed="rId2" cstate="print"/>
          <a:srcRect/>
          <a:stretch>
            <a:fillRect/>
          </a:stretch>
        </p:blipFill>
        <p:spPr bwMode="auto">
          <a:xfrm>
            <a:off x="0" y="2362200"/>
            <a:ext cx="9144000" cy="2819400"/>
          </a:xfrm>
          <a:prstGeom prst="rect">
            <a:avLst/>
          </a:prstGeom>
          <a:noFill/>
          <a:ln w="9525">
            <a:noFill/>
            <a:miter lim="800000"/>
            <a:headEnd/>
            <a:tailEnd/>
          </a:ln>
          <a:effectLst/>
        </p:spPr>
      </p:pic>
      <p:sp>
        <p:nvSpPr>
          <p:cNvPr id="8" name="Rectangle 7"/>
          <p:cNvSpPr/>
          <p:nvPr/>
        </p:nvSpPr>
        <p:spPr>
          <a:xfrm>
            <a:off x="7391400" y="35814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Test Statistics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Problem-9</a:t>
            </a:r>
          </a:p>
        </p:txBody>
      </p:sp>
      <p:sp>
        <p:nvSpPr>
          <p:cNvPr id="27651" name="Rectangle 3"/>
          <p:cNvSpPr>
            <a:spLocks noGrp="1" noChangeArrowheads="1"/>
          </p:cNvSpPr>
          <p:nvPr>
            <p:ph type="body" idx="1"/>
          </p:nvPr>
        </p:nvSpPr>
        <p:spPr/>
        <p:txBody>
          <a:bodyPr/>
          <a:lstStyle/>
          <a:p>
            <a:pPr eaLnBrk="1" hangingPunct="1">
              <a:lnSpc>
                <a:spcPct val="90000"/>
              </a:lnSpc>
            </a:pPr>
            <a:r>
              <a:rPr lang="en-US" smtClean="0"/>
              <a:t>For the following sample sizes and confidence levels, find the appropriate t values for constructing intervals:</a:t>
            </a:r>
          </a:p>
          <a:p>
            <a:pPr lvl="1" eaLnBrk="1" hangingPunct="1">
              <a:lnSpc>
                <a:spcPct val="90000"/>
              </a:lnSpc>
            </a:pPr>
            <a:r>
              <a:rPr lang="en-US" smtClean="0"/>
              <a:t>n=28; 95%			t</a:t>
            </a:r>
            <a:r>
              <a:rPr lang="el-GR" baseline="-25000" smtClean="0">
                <a:cs typeface="Arial" charset="0"/>
              </a:rPr>
              <a:t>α</a:t>
            </a:r>
            <a:r>
              <a:rPr lang="en-US" baseline="-25000" smtClean="0">
                <a:cs typeface="Arial" charset="0"/>
              </a:rPr>
              <a:t>/2</a:t>
            </a:r>
            <a:r>
              <a:rPr lang="en-US" smtClean="0">
                <a:cs typeface="Arial" charset="0"/>
              </a:rPr>
              <a:t>=?, t</a:t>
            </a:r>
            <a:r>
              <a:rPr lang="el-GR" baseline="-25000" smtClean="0">
                <a:cs typeface="Arial" charset="0"/>
              </a:rPr>
              <a:t>α</a:t>
            </a:r>
          </a:p>
          <a:p>
            <a:pPr lvl="1" eaLnBrk="1" hangingPunct="1">
              <a:lnSpc>
                <a:spcPct val="90000"/>
              </a:lnSpc>
            </a:pPr>
            <a:r>
              <a:rPr lang="en-US" smtClean="0"/>
              <a:t>n=8; 98%</a:t>
            </a:r>
          </a:p>
          <a:p>
            <a:pPr lvl="1" eaLnBrk="1" hangingPunct="1">
              <a:lnSpc>
                <a:spcPct val="90000"/>
              </a:lnSpc>
            </a:pPr>
            <a:r>
              <a:rPr lang="en-US" smtClean="0"/>
              <a:t>n=13; 90%</a:t>
            </a:r>
          </a:p>
          <a:p>
            <a:pPr lvl="1" eaLnBrk="1" hangingPunct="1">
              <a:lnSpc>
                <a:spcPct val="90000"/>
              </a:lnSpc>
            </a:pPr>
            <a:r>
              <a:rPr lang="en-US" smtClean="0"/>
              <a:t>n=10; 95%</a:t>
            </a:r>
          </a:p>
          <a:p>
            <a:pPr lvl="1" eaLnBrk="1" hangingPunct="1">
              <a:lnSpc>
                <a:spcPct val="90000"/>
              </a:lnSpc>
            </a:pPr>
            <a:r>
              <a:rPr lang="en-US" smtClean="0"/>
              <a:t>n=25; 99%</a:t>
            </a:r>
          </a:p>
          <a:p>
            <a:pPr lvl="1" eaLnBrk="1" hangingPunct="1">
              <a:lnSpc>
                <a:spcPct val="90000"/>
              </a:lnSpc>
            </a:pPr>
            <a:r>
              <a:rPr lang="en-US" smtClean="0"/>
              <a:t>n=10; 99%</a:t>
            </a:r>
          </a:p>
        </p:txBody>
      </p:sp>
      <p:sp>
        <p:nvSpPr>
          <p:cNvPr id="4" name="Slide Number Placeholder 3"/>
          <p:cNvSpPr>
            <a:spLocks noGrp="1"/>
          </p:cNvSpPr>
          <p:nvPr>
            <p:ph type="sldNum" sz="quarter" idx="12"/>
          </p:nvPr>
        </p:nvSpPr>
        <p:spPr/>
        <p:txBody>
          <a:bodyPr/>
          <a:lstStyle/>
          <a:p>
            <a:fld id="{EAFCB071-3725-475B-BD64-181555A8C3AD}"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latin typeface="Arial" pitchFamily="34" charset="0"/>
              </a:rPr>
              <a:t>Probability density functions of several </a:t>
            </a:r>
            <a:r>
              <a:rPr lang="en-US" dirty="0" smtClean="0">
                <a:solidFill>
                  <a:srgbClr val="000000"/>
                </a:solidFill>
                <a:latin typeface="Arial" pitchFamily="34" charset="0"/>
                <a:sym typeface="Symbol" pitchFamily="18" charset="2"/>
              </a:rPr>
              <a:t></a:t>
            </a:r>
            <a:r>
              <a:rPr lang="en-US" baseline="30000" dirty="0" smtClean="0">
                <a:solidFill>
                  <a:srgbClr val="000000"/>
                </a:solidFill>
                <a:latin typeface="Arial" pitchFamily="34" charset="0"/>
                <a:sym typeface="Symbol" pitchFamily="18" charset="2"/>
              </a:rPr>
              <a:t>2</a:t>
            </a:r>
            <a:r>
              <a:rPr lang="en-US" dirty="0" smtClean="0">
                <a:solidFill>
                  <a:srgbClr val="000000"/>
                </a:solidFill>
                <a:latin typeface="Arial" pitchFamily="34" charset="0"/>
                <a:sym typeface="Symbol" pitchFamily="18" charset="2"/>
              </a:rPr>
              <a:t> distributions</a:t>
            </a:r>
            <a:r>
              <a:rPr lang="en-US" dirty="0" smtClean="0">
                <a:solidFill>
                  <a:srgbClr val="000000"/>
                </a:solidFill>
                <a:latin typeface="Arial" pitchFamily="34" charset="0"/>
              </a:rPr>
              <a:t>.</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70</a:t>
            </a:fld>
            <a:endParaRPr lang="en-US"/>
          </a:p>
        </p:txBody>
      </p:sp>
      <p:pic>
        <p:nvPicPr>
          <p:cNvPr id="5" name="Picture 8"/>
          <p:cNvPicPr>
            <a:picLocks noGrp="1" noChangeAspect="1" noChangeArrowheads="1"/>
          </p:cNvPicPr>
          <p:nvPr>
            <p:ph idx="1"/>
          </p:nvPr>
        </p:nvPicPr>
        <p:blipFill>
          <a:blip r:embed="rId2" cstate="print"/>
          <a:srcRect/>
          <a:stretch>
            <a:fillRect/>
          </a:stretch>
        </p:blipFill>
        <p:spPr bwMode="auto">
          <a:xfrm>
            <a:off x="1905000" y="1872178"/>
            <a:ext cx="5334000" cy="4300022"/>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71</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Problem-9                          Solution</a:t>
            </a:r>
          </a:p>
        </p:txBody>
      </p:sp>
      <p:sp>
        <p:nvSpPr>
          <p:cNvPr id="28675" name="Rectangle 3"/>
          <p:cNvSpPr>
            <a:spLocks noGrp="1" noChangeArrowheads="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fld id="{EAFCB071-3725-475B-BD64-181555A8C3AD}"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Problem-10</a:t>
            </a:r>
          </a:p>
        </p:txBody>
      </p:sp>
      <p:sp>
        <p:nvSpPr>
          <p:cNvPr id="29699" name="Rectangle 3"/>
          <p:cNvSpPr>
            <a:spLocks noGrp="1" noChangeArrowheads="1"/>
          </p:cNvSpPr>
          <p:nvPr>
            <p:ph type="body" idx="1"/>
          </p:nvPr>
        </p:nvSpPr>
        <p:spPr/>
        <p:txBody>
          <a:bodyPr/>
          <a:lstStyle/>
          <a:p>
            <a:pPr eaLnBrk="1" hangingPunct="1"/>
            <a:r>
              <a:rPr lang="en-US" smtClean="0"/>
              <a:t>The masses, in grams, of thirteen ball bearings taken at random from a batch are</a:t>
            </a:r>
          </a:p>
          <a:p>
            <a:pPr eaLnBrk="1" hangingPunct="1">
              <a:buFontTx/>
              <a:buNone/>
            </a:pPr>
            <a:r>
              <a:rPr lang="en-US" smtClean="0"/>
              <a:t>	21.4, 23.1, 25.9, 24.7, 23.4, 24.5, 25.0, 22.5, 26.9, 26.4, 25.8, 23.2, 21.9</a:t>
            </a:r>
          </a:p>
          <a:p>
            <a:pPr eaLnBrk="1" hangingPunct="1"/>
            <a:r>
              <a:rPr lang="en-US" smtClean="0"/>
              <a:t>Calculate a 95% CI for the mean mass of the population, supposed normal, from which these masses were drawn:</a:t>
            </a:r>
          </a:p>
        </p:txBody>
      </p:sp>
      <p:sp>
        <p:nvSpPr>
          <p:cNvPr id="4" name="Slide Number Placeholder 3"/>
          <p:cNvSpPr>
            <a:spLocks noGrp="1"/>
          </p:cNvSpPr>
          <p:nvPr>
            <p:ph type="sldNum" sz="quarter" idx="12"/>
          </p:nvPr>
        </p:nvSpPr>
        <p:spPr/>
        <p:txBody>
          <a:bodyPr/>
          <a:lstStyle/>
          <a:p>
            <a:fld id="{EAFCB071-3725-475B-BD64-181555A8C3AD}"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1912</Words>
  <Application>Microsoft Office PowerPoint</Application>
  <PresentationFormat>On-screen Show (4:3)</PresentationFormat>
  <Paragraphs>345</Paragraphs>
  <Slides>71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Office Theme</vt:lpstr>
      <vt:lpstr>Equation</vt:lpstr>
      <vt:lpstr>Virtual COMSATS Inferential Statistics Lecture-10</vt:lpstr>
      <vt:lpstr>Recap of previous lecture</vt:lpstr>
      <vt:lpstr>Objective of this lecture</vt:lpstr>
      <vt:lpstr>Problem-8 </vt:lpstr>
      <vt:lpstr>Problem-8                          Solution</vt:lpstr>
      <vt:lpstr>t-distribution table</vt:lpstr>
      <vt:lpstr>Problem-9</vt:lpstr>
      <vt:lpstr>Problem-9                          Solution</vt:lpstr>
      <vt:lpstr>Problem-10</vt:lpstr>
      <vt:lpstr>Problem-10                          Solution</vt:lpstr>
      <vt:lpstr>Problem-10                       Solution</vt:lpstr>
      <vt:lpstr>Problem-11</vt:lpstr>
      <vt:lpstr>Problem-11                          Solution</vt:lpstr>
      <vt:lpstr>Problem-11                         Solution</vt:lpstr>
      <vt:lpstr>Problem-12</vt:lpstr>
      <vt:lpstr>Problme-12                         Solution</vt:lpstr>
      <vt:lpstr>Problem-13</vt:lpstr>
      <vt:lpstr>Problem-13                     Solution</vt:lpstr>
      <vt:lpstr>Problem-14</vt:lpstr>
      <vt:lpstr>Problem-14                    Solution</vt:lpstr>
      <vt:lpstr>Problem-15</vt:lpstr>
      <vt:lpstr>Problem-15                     Solution</vt:lpstr>
      <vt:lpstr>Problem-16</vt:lpstr>
      <vt:lpstr>Problem-16                      Solution</vt:lpstr>
      <vt:lpstr>Problem-17</vt:lpstr>
      <vt:lpstr>Problem-17                      Solution</vt:lpstr>
      <vt:lpstr>Estimating Sample Size</vt:lpstr>
      <vt:lpstr>Precision of confidence interval</vt:lpstr>
      <vt:lpstr>Slide 29</vt:lpstr>
      <vt:lpstr>Problem-18</vt:lpstr>
      <vt:lpstr>Problem-18                       Solution</vt:lpstr>
      <vt:lpstr>Problem-19</vt:lpstr>
      <vt:lpstr>Problem-19                         Solution</vt:lpstr>
      <vt:lpstr>Home Work</vt:lpstr>
      <vt:lpstr>Understanding 1-α</vt:lpstr>
      <vt:lpstr>Confidence Intervals for the Difference between Two Population Means µ1 - µ2: Independent Samples</vt:lpstr>
      <vt:lpstr> Confidence Intervals for the Difference between Two Population Means µ1 - µ2: Independent Samples</vt:lpstr>
      <vt:lpstr>Estimating the Difference Between Two Population Means</vt:lpstr>
      <vt:lpstr>Slide 39</vt:lpstr>
      <vt:lpstr>Slide 40</vt:lpstr>
      <vt:lpstr>Slide 41</vt:lpstr>
      <vt:lpstr>Slide 42</vt:lpstr>
      <vt:lpstr>Slide 43</vt:lpstr>
      <vt:lpstr>Confidence Interval for m1 – m2</vt:lpstr>
      <vt:lpstr>Problem-20</vt:lpstr>
      <vt:lpstr>Problem-20                        Solution</vt:lpstr>
      <vt:lpstr> Population variances are unknown but can be assumed to be equal (t is used) </vt:lpstr>
      <vt:lpstr>Slide 48</vt:lpstr>
      <vt:lpstr> Confidence interval </vt:lpstr>
      <vt:lpstr>Problem-21</vt:lpstr>
      <vt:lpstr>Slide 51</vt:lpstr>
      <vt:lpstr>Slide 52</vt:lpstr>
      <vt:lpstr>Problem-22</vt:lpstr>
      <vt:lpstr>Problem-22                         Solution</vt:lpstr>
      <vt:lpstr>Problem-23</vt:lpstr>
      <vt:lpstr>Problem-23                       Discussion</vt:lpstr>
      <vt:lpstr>Problem-23                        Solution</vt:lpstr>
      <vt:lpstr>Confidence Interval for difference between proportion</vt:lpstr>
      <vt:lpstr>Problem-24</vt:lpstr>
      <vt:lpstr>Problem-24                         </vt:lpstr>
      <vt:lpstr>Problem-24                         Solution</vt:lpstr>
      <vt:lpstr>Practice Problem-1</vt:lpstr>
      <vt:lpstr>Practice Problem-2</vt:lpstr>
      <vt:lpstr>Practice Problem-3</vt:lpstr>
      <vt:lpstr>Practice Problem-4</vt:lpstr>
      <vt:lpstr>Practice Problem-25</vt:lpstr>
      <vt:lpstr>Example: confidence interval for m1 – m2</vt:lpstr>
      <vt:lpstr>Common Mistake !!!</vt:lpstr>
      <vt:lpstr> Confidence Interval on the Variance and Standard Deviation of a Normal Distribution </vt:lpstr>
      <vt:lpstr>Probability density functions of several 2 distributions.</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NTS</cp:lastModifiedBy>
  <cp:revision>158</cp:revision>
  <dcterms:created xsi:type="dcterms:W3CDTF">2013-11-01T10:53:11Z</dcterms:created>
  <dcterms:modified xsi:type="dcterms:W3CDTF">2013-11-10T10:44:45Z</dcterms:modified>
</cp:coreProperties>
</file>