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85" r:id="rId2"/>
    <p:sldId id="391" r:id="rId3"/>
    <p:sldId id="420" r:id="rId4"/>
    <p:sldId id="365" r:id="rId5"/>
    <p:sldId id="366" r:id="rId6"/>
    <p:sldId id="367" r:id="rId7"/>
    <p:sldId id="380" r:id="rId8"/>
    <p:sldId id="381" r:id="rId9"/>
    <p:sldId id="382" r:id="rId10"/>
    <p:sldId id="383" r:id="rId11"/>
    <p:sldId id="347" r:id="rId12"/>
    <p:sldId id="359" r:id="rId13"/>
    <p:sldId id="348" r:id="rId14"/>
    <p:sldId id="349" r:id="rId15"/>
    <p:sldId id="360" r:id="rId16"/>
    <p:sldId id="362" r:id="rId17"/>
    <p:sldId id="363" r:id="rId18"/>
    <p:sldId id="364" r:id="rId19"/>
    <p:sldId id="350" r:id="rId20"/>
    <p:sldId id="361" r:id="rId21"/>
    <p:sldId id="352" r:id="rId22"/>
    <p:sldId id="393" r:id="rId23"/>
    <p:sldId id="39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5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4.wmf"/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4954-28B6-4A01-99D3-243D8D998E0B}" type="datetimeFigureOut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1F82D-4FCD-4D04-89AD-E8076DEB8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C4DF6F-B2FB-43BC-AAAD-509CD16F547E}" type="slidenum">
              <a:rPr lang="en-US"/>
              <a:pPr/>
              <a:t>15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99593-A963-4FA1-9824-59F61841DB8A}" type="slidenum">
              <a:rPr lang="en-US"/>
              <a:pPr/>
              <a:t>16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437FAA-C402-41EF-9BA5-1C17AFA4271F}" type="slidenum">
              <a:rPr lang="en-US"/>
              <a:pPr/>
              <a:t>17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2D046-CBA7-46FE-9C74-B9F042E77553}" type="slidenum">
              <a:rPr lang="en-US"/>
              <a:pPr/>
              <a:t>18</a:t>
            </a:fld>
            <a:endParaRPr lang="en-US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854A-9C69-4C6E-A47D-CD7249DF803D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8498C-CCC5-422A-AB4E-124800E141FC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328A-7FC4-4A1A-BD7B-73658CDA22C0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846F5-3924-4D56-B534-84B7794F5BD6}" type="datetime1">
              <a:rPr lang="en-US" smtClean="0"/>
              <a:pPr>
                <a:defRPr/>
              </a:pPr>
              <a:t>11/10/2013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470F8-F5AC-469A-A325-CB9D63A5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1CCD-E486-4A07-9E83-40E694BE8446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0E257-838C-40E6-8903-6046D923B95B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5DEF2-8E72-4D1D-88C4-9FCECA181A70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8A833-45D9-4BB7-A271-CB96F511DE59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56EB1-1AAE-4E56-80BE-9D2CAA986401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9FFE7-5A2B-4E63-AD84-61B6E2F0ADA9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6B22-1ACD-4249-818F-88960EDB69EA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3280-751E-4396-8B2C-27E7D6968AC8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98A06-3FBF-4E9C-B397-13663964110A}" type="datetime1">
              <a:rPr lang="en-US" smtClean="0"/>
              <a:pPr/>
              <a:t>11/10/2013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CB071-3725-475B-BD64-181555A8C3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3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5B0495-C064-43B2-BCCA-EE40CC0A3FD1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066800"/>
            <a:ext cx="7772400" cy="1828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 smtClean="0"/>
              <a:t>Virtual COMSATS</a:t>
            </a:r>
            <a:br>
              <a:rPr lang="en-US" sz="4000" b="1" dirty="0" smtClean="0"/>
            </a:br>
            <a:r>
              <a:rPr lang="en-US" sz="4000" b="1" dirty="0" smtClean="0"/>
              <a:t>Inferential Statistics</a:t>
            </a:r>
            <a:br>
              <a:rPr lang="en-US" sz="4000" b="1" dirty="0" smtClean="0"/>
            </a:br>
            <a:r>
              <a:rPr lang="en-US" sz="4000" b="1" dirty="0" smtClean="0"/>
              <a:t>Lecture-11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2400" b="1" smtClean="0"/>
          </a:p>
          <a:p>
            <a:pPr eaLnBrk="1" hangingPunct="1">
              <a:spcBef>
                <a:spcPct val="0"/>
              </a:spcBef>
            </a:pPr>
            <a:r>
              <a:rPr lang="en-US" sz="2400" b="1" smtClean="0"/>
              <a:t>Ossam Chohan</a:t>
            </a:r>
          </a:p>
          <a:p>
            <a:pPr eaLnBrk="1" hangingPunct="1">
              <a:spcBef>
                <a:spcPct val="0"/>
              </a:spcBef>
            </a:pPr>
            <a:r>
              <a:rPr lang="en-US" sz="1600" b="1" smtClean="0"/>
              <a:t>Assistant Professor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smtClean="0"/>
              <a:t>CIIT Abbottabad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Problem-19                        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n-US" smtClean="0"/>
              <a:t>Home Work</a:t>
            </a:r>
          </a:p>
        </p:txBody>
      </p:sp>
      <p:graphicFrame>
        <p:nvGraphicFramePr>
          <p:cNvPr id="21949" name="Group 445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3"/>
        </p:xfrm>
        <a:graphic>
          <a:graphicData uri="http://schemas.openxmlformats.org/drawingml/2006/table">
            <a:tbl>
              <a:tblPr/>
              <a:tblGrid>
                <a:gridCol w="1460500"/>
                <a:gridCol w="769938"/>
                <a:gridCol w="1412875"/>
                <a:gridCol w="742950"/>
                <a:gridCol w="1301750"/>
                <a:gridCol w="1671637"/>
                <a:gridCol w="1784350"/>
              </a:tblGrid>
              <a:tr h="620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Sample mean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S.D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Confident interval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6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Systolic BP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s= 11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Weight (kg)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δ= 8.4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Serum cholesterol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δ= 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s= 6.2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s= 6.2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Income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δ= 12.8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Income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δ= 12.8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470F8-F5AC-469A-A325-CB9D63A5CAA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1-</a:t>
            </a:r>
            <a:r>
              <a:rPr lang="el-GR" smtClean="0"/>
              <a:t>α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</a:t>
            </a:r>
            <a:r>
              <a:rPr lang="el-GR" dirty="0" smtClean="0"/>
              <a:t>α</a:t>
            </a:r>
            <a:r>
              <a:rPr lang="en-US" dirty="0" smtClean="0"/>
              <a:t> is confidence coefficient.</a:t>
            </a:r>
          </a:p>
          <a:p>
            <a:r>
              <a:rPr lang="en-US" dirty="0" smtClean="0"/>
              <a:t>It means that </a:t>
            </a:r>
            <a:r>
              <a:rPr lang="el-GR" dirty="0" smtClean="0"/>
              <a:t>α</a:t>
            </a:r>
            <a:r>
              <a:rPr lang="en-US" dirty="0" smtClean="0"/>
              <a:t> is risk or tolerance level.</a:t>
            </a:r>
          </a:p>
          <a:p>
            <a:r>
              <a:rPr lang="en-US" dirty="0" smtClean="0"/>
              <a:t>You may want to change the confidence coefficient from a certain value to another confidence, that will effect critical values (z or t).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1524000"/>
            <a:ext cx="7696200" cy="2971800"/>
          </a:xfrm>
          <a:effectLst>
            <a:outerShdw dist="28398" dir="20006097" algn="ctr" rotWithShape="0">
              <a:schemeClr val="bg2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Confidence Intervals for the Difference between Two Population Means µ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 - µ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: Independent Samples</a:t>
            </a:r>
          </a:p>
        </p:txBody>
      </p:sp>
      <p:sp>
        <p:nvSpPr>
          <p:cNvPr id="11266" name="Rectangle 6"/>
          <p:cNvSpPr txBox="1">
            <a:spLocks noGrp="1" noChangeArrowheads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0" hangingPunct="0">
              <a:defRPr/>
            </a:pPr>
            <a:fld id="{D9FE45C5-B8A6-44D4-A2D9-28BD1363AE9D}" type="slidenum">
              <a:rPr lang="en-US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 eaLnBrk="0" hangingPunct="0">
                <a:defRPr/>
              </a:pPr>
              <a:t>13</a:t>
            </a:fld>
            <a:endParaRPr lang="en-US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7772400" cy="2057400"/>
          </a:xfrm>
        </p:spPr>
        <p:txBody>
          <a:bodyPr/>
          <a:lstStyle/>
          <a:p>
            <a:pPr eaLnBrk="1" hangingPunct="1">
              <a:tabLst>
                <a:tab pos="1201738" algn="l"/>
              </a:tabLst>
            </a:pPr>
            <a:r>
              <a:rPr lang="en-US" sz="4000" dirty="0" smtClean="0"/>
              <a:t> </a:t>
            </a:r>
            <a:r>
              <a:rPr lang="en-US" sz="2800" dirty="0" smtClean="0"/>
              <a:t>Confidence Intervals for the Difference between Two Population Means µ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- µ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: </a:t>
            </a:r>
            <a:r>
              <a:rPr lang="en-US" sz="2800" u="sng" dirty="0" smtClean="0"/>
              <a:t>Independent Samples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762000" y="2743200"/>
            <a:ext cx="7772400" cy="38100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Two random samples are drawn from the two populations of interest.</a:t>
            </a:r>
          </a:p>
          <a:p>
            <a:pPr eaLnBrk="1" hangingPunct="1"/>
            <a:r>
              <a:rPr lang="en-US" smtClean="0"/>
              <a:t>Because we compare two population means, we use the statistic                . </a:t>
            </a:r>
          </a:p>
        </p:txBody>
      </p:sp>
      <p:sp>
        <p:nvSpPr>
          <p:cNvPr id="2" name="Slide Number Placeholder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0" hangingPunct="0">
              <a:defRPr/>
            </a:pPr>
            <a:fld id="{08052CBF-784E-491A-8B96-5FE3B32C5BE0}" type="slidenum">
              <a:rPr lang="en-US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 eaLnBrk="0" hangingPunct="0">
                <a:defRPr/>
              </a:pPr>
              <a:t>14</a:t>
            </a:fld>
            <a:endParaRPr lang="en-US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146800" y="4876800"/>
          <a:ext cx="1320800" cy="704850"/>
        </p:xfrm>
        <a:graphic>
          <a:graphicData uri="http://schemas.openxmlformats.org/presentationml/2006/ole">
            <p:oleObj spid="_x0000_s78850" name="Equation" r:id="rId3" imgW="406048" imgH="215713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Estimating the Difference Between Two Population Means</a:t>
            </a:r>
          </a:p>
        </p:txBody>
      </p:sp>
      <p:sp>
        <p:nvSpPr>
          <p:cNvPr id="133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     The estimates of the population parameters are calculated from the sample data.</a:t>
            </a:r>
          </a:p>
          <a:p>
            <a:pPr>
              <a:spcBef>
                <a:spcPct val="60000"/>
              </a:spcBef>
              <a:buFont typeface="Monotype Sorts" pitchFamily="2" charset="2"/>
              <a:buNone/>
            </a:pPr>
            <a:r>
              <a:rPr lang="en-US" sz="2000" b="1" dirty="0" smtClean="0"/>
              <a:t>Properties of the Sampling Distribution of                  ,</a:t>
            </a:r>
            <a:br>
              <a:rPr lang="en-US" sz="2000" b="1" dirty="0" smtClean="0"/>
            </a:br>
            <a:r>
              <a:rPr lang="en-US" sz="2000" b="1" dirty="0" smtClean="0"/>
              <a:t>the Difference Between Two Sample Means: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When independent random sample of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smtClean="0"/>
              <a:t>n</a:t>
            </a:r>
            <a:r>
              <a:rPr lang="en-US" sz="8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have been selected from populations with means </a:t>
            </a:r>
            <a:r>
              <a:rPr lang="en-US" sz="2000" i="1" dirty="0" smtClean="0">
                <a:latin typeface="Symbol" pitchFamily="18" charset="2"/>
              </a:rPr>
              <a:t>m</a:t>
            </a:r>
            <a:r>
              <a:rPr lang="en-US" sz="10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smtClean="0">
                <a:latin typeface="Symbol" pitchFamily="18" charset="2"/>
              </a:rPr>
              <a:t>m</a:t>
            </a:r>
            <a:r>
              <a:rPr lang="en-US" sz="10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and variances, </a:t>
            </a:r>
            <a:br>
              <a:rPr lang="en-US" sz="2000" dirty="0" smtClean="0"/>
            </a:br>
            <a:r>
              <a:rPr lang="en-US" sz="2000" dirty="0" smtClean="0"/>
              <a:t>respectively, the sampling distribution of the                      differences                    has the following properties: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/>
              <a:t>	1. The mean and the standard error of                     are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 smtClean="0"/>
              <a:t>				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 smtClean="0"/>
              <a:t>				and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endParaRPr lang="en-US" sz="2000" dirty="0" smtClean="0"/>
          </a:p>
          <a:p>
            <a:pPr>
              <a:spcBef>
                <a:spcPct val="0"/>
              </a:spcBef>
              <a:buFont typeface="Monotype Sorts" pitchFamily="2" charset="2"/>
              <a:buNone/>
            </a:pPr>
            <a:r>
              <a:rPr lang="en-US" sz="2000" dirty="0" smtClean="0"/>
              <a:t>          </a:t>
            </a:r>
          </a:p>
          <a:p>
            <a:pPr>
              <a:buFont typeface="Monotype Sorts" pitchFamily="2" charset="2"/>
              <a:buNone/>
            </a:pPr>
            <a:r>
              <a:rPr lang="en-US" sz="2000" dirty="0" smtClean="0"/>
              <a:t>	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4933072" y="2325687"/>
          <a:ext cx="1041400" cy="341313"/>
        </p:xfrm>
        <a:graphic>
          <a:graphicData uri="http://schemas.openxmlformats.org/presentationml/2006/ole">
            <p:oleObj spid="_x0000_s86018" name="Equation" r:id="rId4" imgW="1041120" imgH="342720" progId="Equation.3">
              <p:embed/>
            </p:oleObj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5524500" y="3581400"/>
          <a:ext cx="1028700" cy="341313"/>
        </p:xfrm>
        <a:graphic>
          <a:graphicData uri="http://schemas.openxmlformats.org/presentationml/2006/ole">
            <p:oleObj spid="_x0000_s86019" name="Equation" r:id="rId5" imgW="1028520" imgH="342720" progId="Equation.3">
              <p:embed/>
            </p:oleObj>
          </a:graphicData>
        </a:graphic>
      </p:graphicFrame>
      <p:graphicFrame>
        <p:nvGraphicFramePr>
          <p:cNvPr id="13316" name="Object 1026"/>
          <p:cNvGraphicFramePr>
            <a:graphicFrameLocks noChangeAspect="1"/>
          </p:cNvGraphicFramePr>
          <p:nvPr/>
        </p:nvGraphicFramePr>
        <p:xfrm>
          <a:off x="1066800" y="4648200"/>
          <a:ext cx="1968500" cy="404813"/>
        </p:xfrm>
        <a:graphic>
          <a:graphicData uri="http://schemas.openxmlformats.org/presentationml/2006/ole">
            <p:oleObj spid="_x0000_s86020" name="Equation" r:id="rId6" imgW="1968480" imgH="406080" progId="Equation.3">
              <p:embed/>
            </p:oleObj>
          </a:graphicData>
        </a:graphic>
      </p:graphicFrame>
      <p:graphicFrame>
        <p:nvGraphicFramePr>
          <p:cNvPr id="13317" name="Object 1027"/>
          <p:cNvGraphicFramePr>
            <a:graphicFrameLocks noChangeAspect="1"/>
          </p:cNvGraphicFramePr>
          <p:nvPr/>
        </p:nvGraphicFramePr>
        <p:xfrm>
          <a:off x="990600" y="5181600"/>
          <a:ext cx="2946400" cy="811212"/>
        </p:xfrm>
        <a:graphic>
          <a:graphicData uri="http://schemas.openxmlformats.org/presentationml/2006/ole">
            <p:oleObj spid="_x0000_s86021" name="Equation" r:id="rId7" imgW="2946240" imgH="812520" progId="Equation.3">
              <p:embed/>
            </p:oleObj>
          </a:graphicData>
        </a:graphic>
      </p:graphicFrame>
      <p:graphicFrame>
        <p:nvGraphicFramePr>
          <p:cNvPr id="13318" name="Object 1028"/>
          <p:cNvGraphicFramePr>
            <a:graphicFrameLocks noChangeAspect="1"/>
          </p:cNvGraphicFramePr>
          <p:nvPr/>
        </p:nvGraphicFramePr>
        <p:xfrm>
          <a:off x="6057900" y="3276600"/>
          <a:ext cx="1333500" cy="381000"/>
        </p:xfrm>
        <a:graphic>
          <a:graphicData uri="http://schemas.openxmlformats.org/presentationml/2006/ole">
            <p:oleObj spid="_x0000_s86022" name="Equation" r:id="rId8" imgW="1333440" imgH="380880" progId="Equation.3">
              <p:embed/>
            </p:oleObj>
          </a:graphicData>
        </a:graphic>
      </p:graphicFrame>
      <p:graphicFrame>
        <p:nvGraphicFramePr>
          <p:cNvPr id="13319" name="Object 1029"/>
          <p:cNvGraphicFramePr>
            <a:graphicFrameLocks noChangeAspect="1"/>
          </p:cNvGraphicFramePr>
          <p:nvPr/>
        </p:nvGraphicFramePr>
        <p:xfrm>
          <a:off x="4914900" y="4219136"/>
          <a:ext cx="1028700" cy="341312"/>
        </p:xfrm>
        <a:graphic>
          <a:graphicData uri="http://schemas.openxmlformats.org/presentationml/2006/ole">
            <p:oleObj spid="_x0000_s86023" name="Equation" r:id="rId9" imgW="1028520" imgH="34272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609600"/>
            <a:ext cx="7772400" cy="54864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627063" algn="l"/>
              </a:tabLst>
            </a:pPr>
            <a:r>
              <a:rPr lang="en-US" sz="2000" dirty="0" smtClean="0"/>
              <a:t>	2. If the sampled populations are normally distributed, then the </a:t>
            </a:r>
            <a:br>
              <a:rPr lang="en-US" sz="2000" dirty="0" smtClean="0"/>
            </a:br>
            <a:r>
              <a:rPr lang="en-US" sz="2000" dirty="0" smtClean="0"/>
              <a:t>	sampling distribution of                      is </a:t>
            </a:r>
            <a:r>
              <a:rPr lang="en-US" sz="2000" u="sng" dirty="0" smtClean="0"/>
              <a:t>exactly</a:t>
            </a:r>
            <a:r>
              <a:rPr lang="en-US" sz="2000" dirty="0" smtClean="0"/>
              <a:t> normally </a:t>
            </a:r>
            <a:br>
              <a:rPr lang="en-US" sz="2000" dirty="0" smtClean="0"/>
            </a:br>
            <a:r>
              <a:rPr lang="en-US" sz="2000" dirty="0" smtClean="0"/>
              <a:t>	distributed, regardless of the sample size.</a:t>
            </a:r>
          </a:p>
          <a:p>
            <a:pPr>
              <a:lnSpc>
                <a:spcPct val="120000"/>
              </a:lnSpc>
              <a:buFont typeface="Monotype Sorts" pitchFamily="2" charset="2"/>
              <a:buNone/>
              <a:tabLst>
                <a:tab pos="627063" algn="l"/>
              </a:tabLst>
            </a:pPr>
            <a:r>
              <a:rPr lang="en-US" sz="2000" dirty="0" smtClean="0"/>
              <a:t>	3. If the sampled populations are not normally distributed, then</a:t>
            </a:r>
            <a:br>
              <a:rPr lang="en-US" sz="2000" dirty="0" smtClean="0"/>
            </a:br>
            <a:r>
              <a:rPr lang="en-US" sz="2000" dirty="0" smtClean="0"/>
              <a:t>	the sampling distribution of                   is approximately </a:t>
            </a:r>
            <a:br>
              <a:rPr lang="en-US" sz="2000" dirty="0" smtClean="0"/>
            </a:br>
            <a:r>
              <a:rPr lang="en-US" sz="2000" dirty="0" smtClean="0"/>
              <a:t>	normally distributed when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smtClean="0"/>
              <a:t>n</a:t>
            </a:r>
            <a:r>
              <a:rPr lang="en-US" sz="8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are large, due to the CLT.</a:t>
            </a:r>
          </a:p>
          <a:p>
            <a:pPr>
              <a:spcBef>
                <a:spcPct val="60000"/>
              </a:spcBef>
              <a:tabLst>
                <a:tab pos="627063" algn="l"/>
              </a:tabLst>
            </a:pPr>
            <a:r>
              <a:rPr lang="en-US" sz="2000" dirty="0" smtClean="0"/>
              <a:t>Since </a:t>
            </a:r>
            <a:r>
              <a:rPr lang="en-US" sz="2000" i="1" dirty="0" smtClean="0">
                <a:latin typeface="Symbol" pitchFamily="18" charset="2"/>
              </a:rPr>
              <a:t>m</a:t>
            </a:r>
            <a:r>
              <a:rPr lang="en-US" sz="10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-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Symbol" pitchFamily="18" charset="2"/>
              </a:rPr>
              <a:t>m</a:t>
            </a:r>
            <a:r>
              <a:rPr lang="en-US" sz="10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is the mean of the sampling distribution,                             </a:t>
            </a:r>
          </a:p>
          <a:p>
            <a:pPr>
              <a:buFont typeface="Monotype Sorts" pitchFamily="2" charset="2"/>
              <a:buNone/>
              <a:tabLst>
                <a:tab pos="627063" algn="l"/>
              </a:tabLst>
            </a:pPr>
            <a:r>
              <a:rPr lang="en-US" sz="2000" dirty="0" smtClean="0"/>
              <a:t>	is an unbiased estimator of (</a:t>
            </a:r>
            <a:r>
              <a:rPr lang="en-US" sz="2000" i="1" dirty="0" smtClean="0">
                <a:latin typeface="Symbol" pitchFamily="18" charset="2"/>
              </a:rPr>
              <a:t>m</a:t>
            </a:r>
            <a:r>
              <a:rPr lang="en-US" sz="10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pitchFamily="18" charset="2"/>
              </a:rPr>
              <a:t>-</a:t>
            </a:r>
            <a:r>
              <a:rPr lang="en-US" sz="2000" dirty="0" smtClean="0"/>
              <a:t> </a:t>
            </a:r>
            <a:r>
              <a:rPr lang="en-US" sz="2000" i="1" dirty="0" smtClean="0">
                <a:latin typeface="Symbol" pitchFamily="18" charset="2"/>
              </a:rPr>
              <a:t>m</a:t>
            </a:r>
            <a:r>
              <a:rPr lang="en-US" sz="10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) 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with an approximately normal distribution. </a:t>
            </a:r>
          </a:p>
          <a:p>
            <a:pPr>
              <a:lnSpc>
                <a:spcPct val="140000"/>
              </a:lnSpc>
              <a:tabLst>
                <a:tab pos="627063" algn="l"/>
              </a:tabLst>
            </a:pPr>
            <a:r>
              <a:rPr lang="en-US" sz="2000" dirty="0" smtClean="0"/>
              <a:t>The statistic </a:t>
            </a:r>
          </a:p>
          <a:p>
            <a:pPr>
              <a:buFont typeface="Monotype Sorts" pitchFamily="2" charset="2"/>
              <a:buNone/>
              <a:tabLst>
                <a:tab pos="627063" algn="l"/>
              </a:tabLst>
            </a:pPr>
            <a:r>
              <a:rPr lang="en-US" sz="2000" dirty="0" smtClean="0"/>
              <a:t>	</a:t>
            </a:r>
          </a:p>
          <a:p>
            <a:pPr>
              <a:buFont typeface="Monotype Sorts" pitchFamily="2" charset="2"/>
              <a:buNone/>
              <a:tabLst>
                <a:tab pos="627063" algn="l"/>
              </a:tabLst>
            </a:pPr>
            <a:endParaRPr lang="en-US" sz="2000" dirty="0" smtClean="0"/>
          </a:p>
          <a:p>
            <a:pPr>
              <a:spcBef>
                <a:spcPct val="70000"/>
              </a:spcBef>
              <a:buFont typeface="Monotype Sorts" pitchFamily="2" charset="2"/>
              <a:buNone/>
              <a:tabLst>
                <a:tab pos="627063" algn="l"/>
              </a:tabLst>
            </a:pPr>
            <a:r>
              <a:rPr lang="en-US" sz="2000" dirty="0" smtClean="0"/>
              <a:t>	has an approximately standard normal </a:t>
            </a:r>
            <a:r>
              <a:rPr lang="en-US" sz="2000" i="1" dirty="0" smtClean="0"/>
              <a:t>z</a:t>
            </a:r>
            <a:r>
              <a:rPr lang="en-US" sz="2000" dirty="0" smtClean="0"/>
              <a:t> distribution.         	</a:t>
            </a: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4495800" y="946150"/>
          <a:ext cx="1028700" cy="341313"/>
        </p:xfrm>
        <a:graphic>
          <a:graphicData uri="http://schemas.openxmlformats.org/presentationml/2006/ole">
            <p:oleObj spid="_x0000_s87042" name="Equation" r:id="rId4" imgW="1028520" imgH="342720" progId="Equation.3">
              <p:embed/>
            </p:oleObj>
          </a:graphicData>
        </a:graphic>
      </p:graphicFrame>
      <p:graphicFrame>
        <p:nvGraphicFramePr>
          <p:cNvPr id="14339" name="Object 1025"/>
          <p:cNvGraphicFramePr>
            <a:graphicFrameLocks noChangeAspect="1"/>
          </p:cNvGraphicFramePr>
          <p:nvPr/>
        </p:nvGraphicFramePr>
        <p:xfrm>
          <a:off x="4732608" y="2027238"/>
          <a:ext cx="1028700" cy="341312"/>
        </p:xfrm>
        <a:graphic>
          <a:graphicData uri="http://schemas.openxmlformats.org/presentationml/2006/ole">
            <p:oleObj spid="_x0000_s87043" name="Equation" r:id="rId5" imgW="1028520" imgH="342720" progId="Equation.3">
              <p:embed/>
            </p:oleObj>
          </a:graphicData>
        </a:graphic>
      </p:graphicFrame>
      <p:graphicFrame>
        <p:nvGraphicFramePr>
          <p:cNvPr id="14340" name="Object 1026"/>
          <p:cNvGraphicFramePr>
            <a:graphicFrameLocks noChangeAspect="1"/>
          </p:cNvGraphicFramePr>
          <p:nvPr/>
        </p:nvGraphicFramePr>
        <p:xfrm>
          <a:off x="7239000" y="2895600"/>
          <a:ext cx="811213" cy="303212"/>
        </p:xfrm>
        <a:graphic>
          <a:graphicData uri="http://schemas.openxmlformats.org/presentationml/2006/ole">
            <p:oleObj spid="_x0000_s87044" name="Equation" r:id="rId6" imgW="812520" imgH="304560" progId="Equation.3">
              <p:embed/>
            </p:oleObj>
          </a:graphicData>
        </a:graphic>
      </p:graphicFrame>
      <p:graphicFrame>
        <p:nvGraphicFramePr>
          <p:cNvPr id="14341" name="Object 1027"/>
          <p:cNvGraphicFramePr>
            <a:graphicFrameLocks noChangeAspect="1"/>
          </p:cNvGraphicFramePr>
          <p:nvPr/>
        </p:nvGraphicFramePr>
        <p:xfrm>
          <a:off x="3384550" y="4194512"/>
          <a:ext cx="2705100" cy="1193800"/>
        </p:xfrm>
        <a:graphic>
          <a:graphicData uri="http://schemas.openxmlformats.org/presentationml/2006/ole">
            <p:oleObj spid="_x0000_s87045" name="Equation" r:id="rId7" imgW="2705040" imgH="119376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609600"/>
            <a:ext cx="7772400" cy="5486400"/>
          </a:xfrm>
        </p:spPr>
        <p:txBody>
          <a:bodyPr/>
          <a:lstStyle/>
          <a:p>
            <a:pPr>
              <a:buFont typeface="Monotype Sorts" pitchFamily="2" charset="2"/>
              <a:buNone/>
              <a:tabLst>
                <a:tab pos="795338" algn="l"/>
                <a:tab pos="4110038" algn="l"/>
              </a:tabLst>
            </a:pPr>
            <a:r>
              <a:rPr lang="en-US" sz="2000" b="1" dirty="0" smtClean="0"/>
              <a:t>Point Estimation </a:t>
            </a:r>
            <a:r>
              <a:rPr lang="en-US" sz="2000" dirty="0" smtClean="0"/>
              <a:t>of </a:t>
            </a:r>
            <a:r>
              <a:rPr lang="en-US" sz="2000" b="1" dirty="0" smtClean="0"/>
              <a:t>(</a:t>
            </a:r>
            <a:r>
              <a:rPr lang="en-US" sz="2000" b="1" i="1" dirty="0" smtClean="0">
                <a:latin typeface="Symbol" pitchFamily="18" charset="2"/>
              </a:rPr>
              <a:t>m</a:t>
            </a:r>
            <a:r>
              <a:rPr lang="en-US" sz="1000" b="1" i="1" dirty="0" smtClean="0">
                <a:latin typeface="Symbol" pitchFamily="18" charset="2"/>
              </a:rPr>
              <a:t> 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Symbol" pitchFamily="18" charset="2"/>
              </a:rPr>
              <a:t>-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latin typeface="Symbol" pitchFamily="18" charset="2"/>
              </a:rPr>
              <a:t>m</a:t>
            </a:r>
            <a:r>
              <a:rPr lang="en-US" sz="1000" b="1" i="1" dirty="0" smtClean="0">
                <a:latin typeface="Symbol" pitchFamily="18" charset="2"/>
              </a:rPr>
              <a:t> </a:t>
            </a:r>
            <a:r>
              <a:rPr lang="en-US" sz="2000" b="1" baseline="-25000" dirty="0" smtClean="0"/>
              <a:t>2 </a:t>
            </a:r>
            <a:r>
              <a:rPr lang="en-US" sz="2000" b="1" dirty="0" smtClean="0"/>
              <a:t>)</a:t>
            </a:r>
            <a:r>
              <a:rPr lang="en-US" sz="2000" dirty="0" smtClean="0"/>
              <a:t> </a:t>
            </a:r>
            <a:r>
              <a:rPr lang="en-US" sz="2000" b="1" dirty="0" smtClean="0"/>
              <a:t>:</a:t>
            </a:r>
            <a:r>
              <a:rPr lang="en-US" sz="2000" dirty="0" smtClean="0"/>
              <a:t> </a:t>
            </a:r>
          </a:p>
          <a:p>
            <a:pPr>
              <a:spcBef>
                <a:spcPct val="60000"/>
              </a:spcBef>
              <a:buFont typeface="Monotype Sorts" pitchFamily="2" charset="2"/>
              <a:buNone/>
              <a:tabLst>
                <a:tab pos="795338" algn="l"/>
                <a:tab pos="4110038" algn="l"/>
              </a:tabLst>
            </a:pPr>
            <a:r>
              <a:rPr lang="en-US" sz="2000" dirty="0" smtClean="0"/>
              <a:t>	Point estimator:               </a:t>
            </a:r>
          </a:p>
          <a:p>
            <a:pPr>
              <a:lnSpc>
                <a:spcPct val="200000"/>
              </a:lnSpc>
              <a:spcBef>
                <a:spcPct val="130000"/>
              </a:spcBef>
              <a:buFont typeface="Monotype Sorts" pitchFamily="2" charset="2"/>
              <a:buNone/>
              <a:tabLst>
                <a:tab pos="795338" algn="l"/>
                <a:tab pos="4110038" algn="l"/>
              </a:tabLst>
            </a:pPr>
            <a:r>
              <a:rPr lang="en-US" sz="2000" dirty="0" smtClean="0"/>
              <a:t>	Margin of error:</a:t>
            </a:r>
          </a:p>
          <a:p>
            <a:pPr>
              <a:buFont typeface="Monotype Sorts" pitchFamily="2" charset="2"/>
              <a:buNone/>
              <a:tabLst>
                <a:tab pos="795338" algn="l"/>
                <a:tab pos="4110038" algn="l"/>
              </a:tabLst>
            </a:pPr>
            <a:endParaRPr lang="en-US" sz="2000" dirty="0" smtClean="0"/>
          </a:p>
          <a:p>
            <a:pPr>
              <a:lnSpc>
                <a:spcPct val="120000"/>
              </a:lnSpc>
              <a:spcBef>
                <a:spcPct val="40000"/>
              </a:spcBef>
              <a:tabLst>
                <a:tab pos="795338" algn="l"/>
                <a:tab pos="4110038" algn="l"/>
              </a:tabLst>
            </a:pPr>
            <a:r>
              <a:rPr lang="en-US" sz="2000" dirty="0" smtClean="0"/>
              <a:t>If                         are unknown, but both </a:t>
            </a:r>
            <a:r>
              <a:rPr lang="en-US" sz="2000" i="1" dirty="0" smtClean="0"/>
              <a:t>n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and </a:t>
            </a:r>
            <a:r>
              <a:rPr lang="en-US" sz="2000" i="1" dirty="0" smtClean="0"/>
              <a:t>n</a:t>
            </a:r>
            <a:r>
              <a:rPr lang="en-US" sz="800" i="1" dirty="0" smtClean="0">
                <a:latin typeface="Symbol" pitchFamily="18" charset="2"/>
              </a:rPr>
              <a:t> 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are 30 or </a:t>
            </a:r>
            <a:br>
              <a:rPr lang="en-US" sz="2000" dirty="0" smtClean="0"/>
            </a:br>
            <a:r>
              <a:rPr lang="en-US" sz="2000" dirty="0" smtClean="0"/>
              <a:t>more, you can use the sample variances                     to estimate </a:t>
            </a:r>
          </a:p>
          <a:p>
            <a:pPr>
              <a:lnSpc>
                <a:spcPct val="120000"/>
              </a:lnSpc>
              <a:spcBef>
                <a:spcPct val="30000"/>
              </a:spcBef>
              <a:buFont typeface="Monotype Sorts" pitchFamily="2" charset="2"/>
              <a:buNone/>
              <a:tabLst>
                <a:tab pos="795338" algn="l"/>
                <a:tab pos="4110038" algn="l"/>
              </a:tabLst>
            </a:pPr>
            <a:endParaRPr lang="en-US" sz="2000" dirty="0" smtClean="0"/>
          </a:p>
          <a:p>
            <a:pPr>
              <a:lnSpc>
                <a:spcPct val="110000"/>
              </a:lnSpc>
              <a:spcBef>
                <a:spcPct val="40000"/>
              </a:spcBef>
              <a:buFont typeface="Monotype Sorts" pitchFamily="2" charset="2"/>
              <a:buNone/>
              <a:tabLst>
                <a:tab pos="795338" algn="l"/>
                <a:tab pos="4110038" algn="l"/>
              </a:tabLst>
            </a:pPr>
            <a:r>
              <a:rPr lang="en-US" sz="2000" b="1" dirty="0" smtClean="0"/>
              <a:t>A  (1</a:t>
            </a:r>
            <a:r>
              <a:rPr lang="en-US" sz="2000" b="1" dirty="0" smtClean="0">
                <a:latin typeface="Symbol" pitchFamily="18" charset="2"/>
              </a:rPr>
              <a:t>-</a:t>
            </a:r>
            <a:r>
              <a:rPr lang="en-US" sz="2000" b="1" i="1" dirty="0" smtClean="0">
                <a:latin typeface="Symbol" pitchFamily="18" charset="2"/>
              </a:rPr>
              <a:t>a</a:t>
            </a:r>
            <a:r>
              <a:rPr lang="en-US" sz="1000" b="1" i="1" dirty="0" smtClean="0">
                <a:latin typeface="Symbol" pitchFamily="18" charset="2"/>
              </a:rPr>
              <a:t> </a:t>
            </a:r>
            <a:r>
              <a:rPr lang="en-US" sz="2000" b="1" dirty="0" smtClean="0"/>
              <a:t>)100% Confidence Interval for (</a:t>
            </a:r>
            <a:r>
              <a:rPr lang="en-US" sz="2000" b="1" i="1" dirty="0" smtClean="0">
                <a:latin typeface="Symbol" pitchFamily="18" charset="2"/>
              </a:rPr>
              <a:t>m</a:t>
            </a:r>
            <a:r>
              <a:rPr lang="en-US" sz="1000" b="1" i="1" dirty="0" smtClean="0">
                <a:latin typeface="Symbol" pitchFamily="18" charset="2"/>
              </a:rPr>
              <a:t> 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Symbol" pitchFamily="18" charset="2"/>
              </a:rPr>
              <a:t>-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latin typeface="Symbol" pitchFamily="18" charset="2"/>
              </a:rPr>
              <a:t>m</a:t>
            </a:r>
            <a:r>
              <a:rPr lang="en-US" sz="1000" b="1" i="1" dirty="0" smtClean="0">
                <a:latin typeface="Symbol" pitchFamily="18" charset="2"/>
              </a:rPr>
              <a:t> </a:t>
            </a:r>
            <a:r>
              <a:rPr lang="en-US" sz="2000" b="1" baseline="-25000" dirty="0" smtClean="0"/>
              <a:t>2 </a:t>
            </a:r>
            <a:r>
              <a:rPr lang="en-US" sz="2000" b="1" dirty="0" smtClean="0"/>
              <a:t>) :</a:t>
            </a:r>
            <a:r>
              <a:rPr lang="en-US" sz="2000" dirty="0" smtClean="0"/>
              <a:t> </a:t>
            </a:r>
          </a:p>
          <a:p>
            <a:pPr>
              <a:buFont typeface="Monotype Sorts" pitchFamily="2" charset="2"/>
              <a:buNone/>
              <a:tabLst>
                <a:tab pos="795338" algn="l"/>
                <a:tab pos="4110038" algn="l"/>
              </a:tabLst>
            </a:pPr>
            <a:r>
              <a:rPr lang="en-US" sz="2000" dirty="0" smtClean="0"/>
              <a:t>	</a:t>
            </a: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3455988" y="1143000"/>
          <a:ext cx="811212" cy="303213"/>
        </p:xfrm>
        <a:graphic>
          <a:graphicData uri="http://schemas.openxmlformats.org/presentationml/2006/ole">
            <p:oleObj spid="_x0000_s88066" name="Equation" r:id="rId4" imgW="812520" imgH="304560" progId="Equation.3">
              <p:embed/>
            </p:oleObj>
          </a:graphicData>
        </a:graphic>
      </p:graphicFrame>
      <p:graphicFrame>
        <p:nvGraphicFramePr>
          <p:cNvPr id="15363" name="Object 1025"/>
          <p:cNvGraphicFramePr>
            <a:graphicFrameLocks noChangeAspect="1"/>
          </p:cNvGraphicFramePr>
          <p:nvPr/>
        </p:nvGraphicFramePr>
        <p:xfrm>
          <a:off x="3517900" y="1828800"/>
          <a:ext cx="3111500" cy="811213"/>
        </p:xfrm>
        <a:graphic>
          <a:graphicData uri="http://schemas.openxmlformats.org/presentationml/2006/ole">
            <p:oleObj spid="_x0000_s88067" name="Equation" r:id="rId5" imgW="3111480" imgH="812520" progId="Equation.3">
              <p:embed/>
            </p:oleObj>
          </a:graphicData>
        </a:graphic>
      </p:graphicFrame>
      <p:graphicFrame>
        <p:nvGraphicFramePr>
          <p:cNvPr id="15364" name="Object 1026"/>
          <p:cNvGraphicFramePr>
            <a:graphicFrameLocks noChangeAspect="1"/>
          </p:cNvGraphicFramePr>
          <p:nvPr/>
        </p:nvGraphicFramePr>
        <p:xfrm>
          <a:off x="1866900" y="2979738"/>
          <a:ext cx="1181100" cy="381000"/>
        </p:xfrm>
        <a:graphic>
          <a:graphicData uri="http://schemas.openxmlformats.org/presentationml/2006/ole">
            <p:oleObj spid="_x0000_s88068" name="Equation" r:id="rId6" imgW="1180800" imgH="380880" progId="Equation.3">
              <p:embed/>
            </p:oleObj>
          </a:graphicData>
        </a:graphic>
      </p:graphicFrame>
      <p:graphicFrame>
        <p:nvGraphicFramePr>
          <p:cNvPr id="15365" name="Object 1027"/>
          <p:cNvGraphicFramePr>
            <a:graphicFrameLocks noChangeAspect="1"/>
          </p:cNvGraphicFramePr>
          <p:nvPr/>
        </p:nvGraphicFramePr>
        <p:xfrm>
          <a:off x="3270250" y="4910138"/>
          <a:ext cx="2921000" cy="811212"/>
        </p:xfrm>
        <a:graphic>
          <a:graphicData uri="http://schemas.openxmlformats.org/presentationml/2006/ole">
            <p:oleObj spid="_x0000_s88069" name="Equation" r:id="rId7" imgW="2920680" imgH="812520" progId="Equation.3">
              <p:embed/>
            </p:oleObj>
          </a:graphicData>
        </a:graphic>
      </p:graphicFrame>
      <p:graphicFrame>
        <p:nvGraphicFramePr>
          <p:cNvPr id="15366" name="Object 1028"/>
          <p:cNvGraphicFramePr>
            <a:graphicFrameLocks noChangeAspect="1"/>
          </p:cNvGraphicFramePr>
          <p:nvPr/>
        </p:nvGraphicFramePr>
        <p:xfrm>
          <a:off x="5723208" y="3344863"/>
          <a:ext cx="1092200" cy="381000"/>
        </p:xfrm>
        <a:graphic>
          <a:graphicData uri="http://schemas.openxmlformats.org/presentationml/2006/ole">
            <p:oleObj spid="_x0000_s88070" name="Equation" r:id="rId8" imgW="1091880" imgH="380880" progId="Equation.3">
              <p:embed/>
            </p:oleObj>
          </a:graphicData>
        </a:graphic>
      </p:graphicFrame>
      <p:graphicFrame>
        <p:nvGraphicFramePr>
          <p:cNvPr id="15367" name="Object 1029"/>
          <p:cNvGraphicFramePr>
            <a:graphicFrameLocks noChangeAspect="1"/>
          </p:cNvGraphicFramePr>
          <p:nvPr/>
        </p:nvGraphicFramePr>
        <p:xfrm>
          <a:off x="1562100" y="3733800"/>
          <a:ext cx="1257300" cy="381000"/>
        </p:xfrm>
        <a:graphic>
          <a:graphicData uri="http://schemas.openxmlformats.org/presentationml/2006/ole">
            <p:oleObj spid="_x0000_s88071" name="Equation" r:id="rId9" imgW="1257120" imgH="38088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533400"/>
            <a:ext cx="7772400" cy="55626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 smtClean="0"/>
              <a:t>If                         are unknown, they can be approximated by the sample variances                      and the approximate confidence interval is                      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calculation of confidence intervals.</a:t>
            </a:r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/>
        </p:nvGraphicFramePr>
        <p:xfrm>
          <a:off x="3352800" y="1676400"/>
          <a:ext cx="2832100" cy="811213"/>
        </p:xfrm>
        <a:graphic>
          <a:graphicData uri="http://schemas.openxmlformats.org/presentationml/2006/ole">
            <p:oleObj spid="_x0000_s89090" name="Equation" r:id="rId4" imgW="2831760" imgH="812520" progId="Equation.3">
              <p:embed/>
            </p:oleObj>
          </a:graphicData>
        </a:graphic>
      </p:graphicFrame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1828800" y="609600"/>
          <a:ext cx="1181100" cy="381000"/>
        </p:xfrm>
        <a:graphic>
          <a:graphicData uri="http://schemas.openxmlformats.org/presentationml/2006/ole">
            <p:oleObj spid="_x0000_s89091" name="Equation" r:id="rId5" imgW="1180800" imgH="380880" progId="Equation.3">
              <p:embed/>
            </p:oleObj>
          </a:graphicData>
        </a:graphic>
      </p:graphicFrame>
      <p:graphicFrame>
        <p:nvGraphicFramePr>
          <p:cNvPr id="16388" name="Object 1026"/>
          <p:cNvGraphicFramePr>
            <a:graphicFrameLocks noChangeAspect="1"/>
          </p:cNvGraphicFramePr>
          <p:nvPr/>
        </p:nvGraphicFramePr>
        <p:xfrm>
          <a:off x="2599008" y="958850"/>
          <a:ext cx="1092200" cy="381000"/>
        </p:xfrm>
        <a:graphic>
          <a:graphicData uri="http://schemas.openxmlformats.org/presentationml/2006/ole">
            <p:oleObj spid="_x0000_s89092" name="Equation" r:id="rId6" imgW="1091880" imgH="3808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0" hangingPunct="0">
              <a:defRPr/>
            </a:pPr>
            <a:fld id="{FEF362E4-5423-4A56-8BD5-2E8848809972}" type="slidenum">
              <a:rPr lang="en-US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 eaLnBrk="0" hangingPunct="0">
                <a:defRPr/>
              </a:pPr>
              <a:t>19</a:t>
            </a:fld>
            <a:endParaRPr lang="en-US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304800"/>
            <a:ext cx="81534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		</a:t>
            </a:r>
            <a:r>
              <a:rPr lang="en-US" b="1" smtClean="0"/>
              <a:t>Population 1</a:t>
            </a:r>
            <a:r>
              <a:rPr lang="en-US" smtClean="0"/>
              <a:t>		</a:t>
            </a:r>
            <a:r>
              <a:rPr lang="en-US" b="1" smtClean="0"/>
              <a:t>Population 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smtClean="0"/>
              <a:t>							</a:t>
            </a: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smtClean="0"/>
              <a:t>Parameters</a:t>
            </a:r>
            <a:r>
              <a:rPr lang="en-US" sz="2400" smtClean="0"/>
              <a:t>:  µ</a:t>
            </a:r>
            <a:r>
              <a:rPr lang="en-US" sz="2400" baseline="-25000" smtClean="0"/>
              <a:t>1</a:t>
            </a:r>
            <a:r>
              <a:rPr lang="en-US" sz="2400" smtClean="0"/>
              <a:t> and </a:t>
            </a:r>
            <a:r>
              <a:rPr lang="en-US" sz="2400" smtClean="0">
                <a:sym typeface="Symbol" pitchFamily="18" charset="2"/>
              </a:rPr>
              <a:t></a:t>
            </a:r>
            <a:r>
              <a:rPr lang="en-US" sz="2400" baseline="-25000" smtClean="0">
                <a:sym typeface="Symbol" pitchFamily="18" charset="2"/>
              </a:rPr>
              <a:t>1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800" smtClean="0"/>
              <a:t>       </a:t>
            </a:r>
            <a:r>
              <a:rPr lang="en-US" sz="2400" u="sng" smtClean="0"/>
              <a:t>Parameters</a:t>
            </a:r>
            <a:r>
              <a:rPr lang="en-US" sz="2400" smtClean="0"/>
              <a:t>: µ</a:t>
            </a:r>
            <a:r>
              <a:rPr lang="en-US" sz="2400" baseline="-25000" smtClean="0"/>
              <a:t>2</a:t>
            </a:r>
            <a:r>
              <a:rPr lang="en-US" sz="2400" smtClean="0"/>
              <a:t> and </a:t>
            </a:r>
            <a:r>
              <a:rPr lang="en-US" sz="2400" smtClean="0">
                <a:sym typeface="Symbol" pitchFamily="18" charset="2"/>
              </a:rPr>
              <a:t></a:t>
            </a:r>
            <a:r>
              <a:rPr lang="en-US" sz="2400" baseline="-25000" smtClean="0">
                <a:sym typeface="Symbol" pitchFamily="18" charset="2"/>
              </a:rPr>
              <a:t>2</a:t>
            </a:r>
            <a:r>
              <a:rPr lang="en-US" sz="2400" baseline="30000" smtClean="0">
                <a:sym typeface="Symbol" pitchFamily="18" charset="2"/>
              </a:rPr>
              <a:t>2</a:t>
            </a:r>
            <a:r>
              <a:rPr lang="en-US" sz="2800" smtClean="0"/>
              <a:t> </a:t>
            </a:r>
          </a:p>
          <a:p>
            <a:pPr eaLnBrk="1" hangingPunct="1">
              <a:lnSpc>
                <a:spcPct val="80000"/>
              </a:lnSpc>
              <a:spcBef>
                <a:spcPct val="5000"/>
              </a:spcBef>
              <a:buFontTx/>
              <a:buNone/>
            </a:pPr>
            <a:r>
              <a:rPr lang="en-US" sz="2800" smtClean="0"/>
              <a:t>      </a:t>
            </a:r>
            <a:r>
              <a:rPr lang="en-US" sz="2000" smtClean="0"/>
              <a:t>(values are unknown)</a:t>
            </a:r>
            <a:r>
              <a:rPr lang="en-US" sz="2800" smtClean="0"/>
              <a:t>	         </a:t>
            </a:r>
            <a:r>
              <a:rPr lang="en-US" sz="2000" smtClean="0"/>
              <a:t>(values are unknown)</a:t>
            </a:r>
            <a:r>
              <a:rPr lang="en-US" sz="280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</a:t>
            </a:r>
            <a:r>
              <a:rPr lang="en-US" sz="2800" u="sng" smtClean="0"/>
              <a:t>Sample size</a:t>
            </a:r>
            <a:r>
              <a:rPr lang="en-US" sz="2800" smtClean="0"/>
              <a:t>: n</a:t>
            </a:r>
            <a:r>
              <a:rPr lang="en-US" sz="2800" baseline="-25000" smtClean="0"/>
              <a:t>1</a:t>
            </a:r>
            <a:r>
              <a:rPr lang="en-US" sz="2800" smtClean="0"/>
              <a:t>	          </a:t>
            </a:r>
            <a:r>
              <a:rPr lang="en-US" sz="2400" u="sng" smtClean="0"/>
              <a:t>Sample size</a:t>
            </a:r>
            <a:r>
              <a:rPr lang="en-US" sz="2400" smtClean="0"/>
              <a:t>: n</a:t>
            </a:r>
            <a:r>
              <a:rPr lang="en-US" sz="2400" baseline="-25000" smtClean="0"/>
              <a:t>2</a:t>
            </a:r>
            <a:endParaRPr lang="en-US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			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u="sng" smtClean="0"/>
              <a:t>Statistics</a:t>
            </a:r>
            <a:r>
              <a:rPr lang="en-US" sz="2800" smtClean="0"/>
              <a:t>: x</a:t>
            </a:r>
            <a:r>
              <a:rPr lang="en-US" sz="2800" baseline="-25000" smtClean="0"/>
              <a:t>1</a:t>
            </a:r>
            <a:r>
              <a:rPr lang="en-US" sz="2800" smtClean="0"/>
              <a:t> and s</a:t>
            </a:r>
            <a:r>
              <a:rPr lang="en-US" sz="2800" baseline="-25000" smtClean="0"/>
              <a:t>1</a:t>
            </a:r>
            <a:r>
              <a:rPr lang="en-US" sz="2800" baseline="30000" smtClean="0"/>
              <a:t>2</a:t>
            </a:r>
            <a:r>
              <a:rPr lang="en-US" sz="2800" smtClean="0"/>
              <a:t>	    </a:t>
            </a:r>
            <a:r>
              <a:rPr lang="en-US" sz="2800" u="sng" smtClean="0"/>
              <a:t>Statistics</a:t>
            </a:r>
            <a:r>
              <a:rPr lang="en-US" sz="2800" smtClean="0"/>
              <a:t>: x</a:t>
            </a:r>
            <a:r>
              <a:rPr lang="en-US" sz="2800" baseline="-25000" smtClean="0"/>
              <a:t>2</a:t>
            </a:r>
            <a:r>
              <a:rPr lang="en-US" sz="2800" smtClean="0"/>
              <a:t> and s</a:t>
            </a:r>
            <a:r>
              <a:rPr lang="en-US" sz="2800" baseline="-25000" smtClean="0"/>
              <a:t>2</a:t>
            </a:r>
            <a:r>
              <a:rPr lang="en-US" sz="2800" baseline="30000" smtClean="0"/>
              <a:t>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baseline="30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mtClean="0"/>
              <a:t>			Estimate µ</a:t>
            </a:r>
            <a:r>
              <a:rPr lang="en-US" baseline="-25000" smtClean="0"/>
              <a:t>1</a:t>
            </a:r>
            <a:r>
              <a:rPr lang="en-US" b="1" smtClean="0">
                <a:sym typeface="Symbol" pitchFamily="18" charset="2"/>
              </a:rPr>
              <a:t> </a:t>
            </a:r>
            <a:r>
              <a:rPr lang="en-US" smtClean="0"/>
              <a:t>µ</a:t>
            </a:r>
            <a:r>
              <a:rPr lang="en-US" baseline="-25000" smtClean="0"/>
              <a:t>2</a:t>
            </a:r>
            <a:r>
              <a:rPr lang="en-US" smtClean="0"/>
              <a:t> with x</a:t>
            </a:r>
            <a:r>
              <a:rPr lang="en-US" baseline="-25000" smtClean="0"/>
              <a:t>1</a:t>
            </a:r>
            <a:r>
              <a:rPr lang="en-US" smtClean="0">
                <a:sym typeface="Symbol" pitchFamily="18" charset="2"/>
              </a:rPr>
              <a:t> </a:t>
            </a:r>
            <a:r>
              <a:rPr lang="en-US" smtClean="0"/>
              <a:t>x</a:t>
            </a:r>
            <a:r>
              <a:rPr lang="en-US" baseline="-25000" smtClean="0"/>
              <a:t>2</a:t>
            </a:r>
          </a:p>
        </p:txBody>
      </p:sp>
      <p:sp>
        <p:nvSpPr>
          <p:cNvPr id="193540" name="Line 4"/>
          <p:cNvSpPr>
            <a:spLocks noChangeShapeType="1"/>
          </p:cNvSpPr>
          <p:nvPr/>
        </p:nvSpPr>
        <p:spPr bwMode="auto">
          <a:xfrm>
            <a:off x="2514600" y="41910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1" name="Line 5"/>
          <p:cNvSpPr>
            <a:spLocks noChangeShapeType="1"/>
          </p:cNvSpPr>
          <p:nvPr/>
        </p:nvSpPr>
        <p:spPr bwMode="auto">
          <a:xfrm>
            <a:off x="6477000" y="41910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4" name="Line 8"/>
          <p:cNvSpPr>
            <a:spLocks noChangeShapeType="1"/>
          </p:cNvSpPr>
          <p:nvPr/>
        </p:nvSpPr>
        <p:spPr bwMode="auto">
          <a:xfrm>
            <a:off x="2895600" y="2133600"/>
            <a:ext cx="0" cy="685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5" name="Line 9"/>
          <p:cNvSpPr>
            <a:spLocks noChangeShapeType="1"/>
          </p:cNvSpPr>
          <p:nvPr/>
        </p:nvSpPr>
        <p:spPr bwMode="auto">
          <a:xfrm>
            <a:off x="5867400" y="2133600"/>
            <a:ext cx="0" cy="609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6" name="Line 10"/>
          <p:cNvSpPr>
            <a:spLocks noChangeShapeType="1"/>
          </p:cNvSpPr>
          <p:nvPr/>
        </p:nvSpPr>
        <p:spPr bwMode="auto">
          <a:xfrm>
            <a:off x="5867400" y="3429000"/>
            <a:ext cx="0" cy="5334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7" name="Line 11"/>
          <p:cNvSpPr>
            <a:spLocks noChangeShapeType="1"/>
          </p:cNvSpPr>
          <p:nvPr/>
        </p:nvSpPr>
        <p:spPr bwMode="auto">
          <a:xfrm>
            <a:off x="2590800" y="3581400"/>
            <a:ext cx="0" cy="609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8" name="Line 12"/>
          <p:cNvSpPr>
            <a:spLocks noChangeShapeType="1"/>
          </p:cNvSpPr>
          <p:nvPr/>
        </p:nvSpPr>
        <p:spPr bwMode="auto">
          <a:xfrm>
            <a:off x="6352736" y="54102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49" name="Line 13"/>
          <p:cNvSpPr>
            <a:spLocks noChangeShapeType="1"/>
          </p:cNvSpPr>
          <p:nvPr/>
        </p:nvSpPr>
        <p:spPr bwMode="auto">
          <a:xfrm>
            <a:off x="6991636" y="5410200"/>
            <a:ext cx="228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50" name="Line 14"/>
          <p:cNvSpPr>
            <a:spLocks noChangeShapeType="1"/>
          </p:cNvSpPr>
          <p:nvPr/>
        </p:nvSpPr>
        <p:spPr bwMode="auto">
          <a:xfrm>
            <a:off x="2590800" y="4572000"/>
            <a:ext cx="1676400" cy="7620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551" name="Line 15"/>
          <p:cNvSpPr>
            <a:spLocks noChangeShapeType="1"/>
          </p:cNvSpPr>
          <p:nvPr/>
        </p:nvSpPr>
        <p:spPr bwMode="auto">
          <a:xfrm flipH="1">
            <a:off x="5029200" y="4648200"/>
            <a:ext cx="1447800" cy="6858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2971800" y="685800"/>
            <a:ext cx="0" cy="609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553200" y="685800"/>
            <a:ext cx="0" cy="60960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sz="24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previous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discussed confidence intervals</a:t>
            </a:r>
          </a:p>
          <a:p>
            <a:r>
              <a:rPr lang="en-US" dirty="0" smtClean="0"/>
              <a:t>How to calculate critical value using z and t table</a:t>
            </a:r>
          </a:p>
          <a:p>
            <a:r>
              <a:rPr lang="en-US" dirty="0" smtClean="0"/>
              <a:t>How to understand problem with respect to the cases.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Confidence Interval for </a:t>
            </a:r>
            <a:r>
              <a:rPr lang="en-US" sz="3200" dirty="0" smtClean="0">
                <a:latin typeface="Symbol" pitchFamily="18" charset="2"/>
              </a:rPr>
              <a:t>m</a:t>
            </a:r>
            <a:r>
              <a:rPr lang="en-US" sz="3200" baseline="-25000" dirty="0" smtClean="0">
                <a:latin typeface="Symbol" pitchFamily="18" charset="2"/>
              </a:rPr>
              <a:t>1</a:t>
            </a:r>
            <a:r>
              <a:rPr lang="en-US" sz="3200" dirty="0" smtClean="0">
                <a:latin typeface="Symbol" pitchFamily="18" charset="2"/>
              </a:rPr>
              <a:t> </a:t>
            </a:r>
            <a:r>
              <a:rPr lang="en-US" sz="3200" dirty="0" smtClean="0"/>
              <a:t>–</a:t>
            </a:r>
            <a:r>
              <a:rPr lang="en-US" sz="3200" dirty="0" smtClean="0">
                <a:latin typeface="Symbol" pitchFamily="18" charset="2"/>
              </a:rPr>
              <a:t> m</a:t>
            </a:r>
            <a:r>
              <a:rPr lang="en-US" sz="3200" baseline="-25000" dirty="0" smtClean="0">
                <a:latin typeface="Symbol" pitchFamily="18" charset="2"/>
              </a:rPr>
              <a:t>2</a:t>
            </a:r>
            <a:endParaRPr lang="en-US" sz="3200" dirty="0" smtClean="0"/>
          </a:p>
        </p:txBody>
      </p:sp>
      <p:sp>
        <p:nvSpPr>
          <p:cNvPr id="3076" name="Slide Number Placeholder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eaLnBrk="0" hangingPunct="0">
              <a:defRPr/>
            </a:pPr>
            <a:fld id="{B907C6C3-DEE0-4C3F-A396-1DEC0BD38FE0}" type="slidenum">
              <a:rPr lang="en-US"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 eaLnBrk="0" hangingPunct="0">
                <a:defRPr/>
              </a:pPr>
              <a:t>21</a:t>
            </a:fld>
            <a:endParaRPr lang="en-US" sz="120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4563" name="Object 3"/>
          <p:cNvGraphicFramePr>
            <a:graphicFrameLocks noChangeAspect="1"/>
          </p:cNvGraphicFramePr>
          <p:nvPr/>
        </p:nvGraphicFramePr>
        <p:xfrm>
          <a:off x="1524000" y="1676400"/>
          <a:ext cx="5494338" cy="3033713"/>
        </p:xfrm>
        <a:graphic>
          <a:graphicData uri="http://schemas.openxmlformats.org/presentationml/2006/ole">
            <p:oleObj spid="_x0000_s80898" name="Equation" r:id="rId3" imgW="2463800" imgH="1371600" progId="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5105400"/>
            <a:ext cx="662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about the conditions?</a:t>
            </a:r>
          </a:p>
          <a:p>
            <a:r>
              <a:rPr lang="en-US" dirty="0" smtClean="0"/>
              <a:t>What if unknown variances are equal???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Problem-20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A research team is interested in the difference between serum uric acid levels in patients with and without Down's syndrome.  In a large hospital for the treatment of the mentally retarded, a sample of 12 individuals with Down's syndrome yielded a mean of    = 4.5 mg/100 ml.  In a general hospital a sample of 15 normal individuals of the same age and sex were found to have a mean value of    =  3.4 mg/100 ml.  If it is reasonable to assume that the two populations of values are normally distributed with variances equal to 1 and 1.5, find the 95 percent confidence interval for  -  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161795" name="Object 3"/>
          <p:cNvGraphicFramePr>
            <a:graphicFrameLocks noChangeAspect="1"/>
          </p:cNvGraphicFramePr>
          <p:nvPr/>
        </p:nvGraphicFramePr>
        <p:xfrm>
          <a:off x="7344704" y="2893252"/>
          <a:ext cx="393700" cy="381000"/>
        </p:xfrm>
        <a:graphic>
          <a:graphicData uri="http://schemas.openxmlformats.org/presentationml/2006/ole">
            <p:oleObj spid="_x0000_s161795" name="Equation" r:id="rId3" imgW="164880" imgH="164880" progId="Equation.3">
              <p:embed/>
            </p:oleObj>
          </a:graphicData>
        </a:graphic>
      </p:graphicFrame>
      <p:graphicFrame>
        <p:nvGraphicFramePr>
          <p:cNvPr id="161796" name="Object 4"/>
          <p:cNvGraphicFramePr>
            <a:graphicFrameLocks noChangeAspect="1"/>
          </p:cNvGraphicFramePr>
          <p:nvPr/>
        </p:nvGraphicFramePr>
        <p:xfrm>
          <a:off x="4483100" y="3879850"/>
          <a:ext cx="393700" cy="387350"/>
        </p:xfrm>
        <a:graphic>
          <a:graphicData uri="http://schemas.openxmlformats.org/presentationml/2006/ole">
            <p:oleObj spid="_x0000_s161796" name="Equation" r:id="rId4" imgW="17748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Problem-20                       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discuss more problems.</a:t>
            </a:r>
          </a:p>
          <a:p>
            <a:r>
              <a:rPr lang="en-US" dirty="0" smtClean="0"/>
              <a:t>Precision of interval estimate.</a:t>
            </a:r>
          </a:p>
          <a:p>
            <a:r>
              <a:rPr lang="en-US" dirty="0" smtClean="0"/>
              <a:t>Sample size estimation.</a:t>
            </a:r>
          </a:p>
          <a:p>
            <a:r>
              <a:rPr lang="en-US" dirty="0" smtClean="0"/>
              <a:t>Understanding 1-</a:t>
            </a:r>
            <a:r>
              <a:rPr lang="el-GR" dirty="0" smtClean="0"/>
              <a:t>α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Introduction to two population and their analyses. (might be)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Sample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Estimation of sample size is important to infer about population parameter.</a:t>
            </a:r>
          </a:p>
          <a:p>
            <a:r>
              <a:rPr lang="en-US" dirty="0" smtClean="0"/>
              <a:t>Standard errors are generally inversely proportional to sample size.</a:t>
            </a:r>
          </a:p>
          <a:p>
            <a:r>
              <a:rPr lang="en-US" dirty="0" smtClean="0"/>
              <a:t>It means that n is also related to width of confidence interval.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of confidence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precision with which a confidence interval estimates the true population parameters is determined by the width of the confidence interval.</a:t>
            </a:r>
          </a:p>
          <a:p>
            <a:r>
              <a:rPr lang="en-US" dirty="0" smtClean="0"/>
              <a:t>Narrow the CI, more precise the estimate and vice versa.</a:t>
            </a:r>
          </a:p>
          <a:p>
            <a:r>
              <a:rPr lang="en-US" dirty="0" smtClean="0"/>
              <a:t>Width of CI depends upon</a:t>
            </a:r>
          </a:p>
          <a:p>
            <a:pPr lvl="1"/>
            <a:r>
              <a:rPr lang="en-US" dirty="0" smtClean="0"/>
              <a:t>Specified level of confidence</a:t>
            </a:r>
          </a:p>
          <a:p>
            <a:pPr lvl="1"/>
            <a:r>
              <a:rPr lang="en-US" dirty="0" smtClean="0"/>
              <a:t>Sample size</a:t>
            </a:r>
          </a:p>
          <a:p>
            <a:pPr lvl="1"/>
            <a:r>
              <a:rPr lang="en-US" dirty="0" smtClean="0"/>
              <a:t>Population standard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precision can be achieved by increasing sample size.</a:t>
            </a:r>
          </a:p>
          <a:p>
            <a:r>
              <a:rPr lang="en-US" dirty="0" smtClean="0"/>
              <a:t>But cost of increasing sample size, sometimes not possible.</a:t>
            </a:r>
          </a:p>
          <a:p>
            <a:r>
              <a:rPr lang="en-US" dirty="0" smtClean="0"/>
              <a:t>Therefore to achieve desired precision, lower the confidence.</a:t>
            </a:r>
          </a:p>
          <a:p>
            <a:r>
              <a:rPr lang="en-US" dirty="0" smtClean="0"/>
              <a:t>Lets have a look on some problems.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Suppose the sample standard deviation of P/E rations for stocks listed on KSE is s=7.8. Assume that we are interested in estimating the population mean of P/E ration for all stocks listed on KSE with 95% confidence. How many stocks should be included in the sample if we desire a margin of error of 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Problem-18                      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Problem-19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A car manufacturing company received a shipment of petrol filters. These filter are to be sampled to estimate the proportion that is unusable. From past experience, the proportion of unusable filter is estimated to be 10%. How large a random sample should be taken to estimate the true proportion of unusable filter to within 0.07 with 99% confidence</a:t>
            </a:r>
          </a:p>
          <a:p>
            <a:pPr algn="just"/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B071-3725-475B-BD64-181555A8C3A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</TotalTime>
  <Words>629</Words>
  <Application>Microsoft Office PowerPoint</Application>
  <PresentationFormat>On-screen Show (4:3)</PresentationFormat>
  <Paragraphs>168</Paragraphs>
  <Slides>23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Virtual COMSATS Inferential Statistics Lecture-11</vt:lpstr>
      <vt:lpstr>Recap of previous lecture</vt:lpstr>
      <vt:lpstr>Objective of this lecture</vt:lpstr>
      <vt:lpstr>Estimating Sample Size</vt:lpstr>
      <vt:lpstr>Precision of confidence interval</vt:lpstr>
      <vt:lpstr>Slide 6</vt:lpstr>
      <vt:lpstr>Problem-18</vt:lpstr>
      <vt:lpstr>Problem-18                       Solution</vt:lpstr>
      <vt:lpstr>Problem-19</vt:lpstr>
      <vt:lpstr>Problem-19                         Solution</vt:lpstr>
      <vt:lpstr>Home Work</vt:lpstr>
      <vt:lpstr>Understanding 1-α</vt:lpstr>
      <vt:lpstr>Confidence Intervals for the Difference between Two Population Means µ1 - µ2: Independent Samples</vt:lpstr>
      <vt:lpstr> Confidence Intervals for the Difference between Two Population Means µ1 - µ2: Independent Samples</vt:lpstr>
      <vt:lpstr>Estimating the Difference Between Two Population Means</vt:lpstr>
      <vt:lpstr>Slide 16</vt:lpstr>
      <vt:lpstr>Slide 17</vt:lpstr>
      <vt:lpstr>Slide 18</vt:lpstr>
      <vt:lpstr>Slide 19</vt:lpstr>
      <vt:lpstr>Slide 20</vt:lpstr>
      <vt:lpstr>Confidence Interval for m1 – m2</vt:lpstr>
      <vt:lpstr>Problem-20</vt:lpstr>
      <vt:lpstr>Problem-20                       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NTS</cp:lastModifiedBy>
  <cp:revision>167</cp:revision>
  <dcterms:created xsi:type="dcterms:W3CDTF">2013-11-01T10:53:11Z</dcterms:created>
  <dcterms:modified xsi:type="dcterms:W3CDTF">2013-11-10T12:13:30Z</dcterms:modified>
</cp:coreProperties>
</file>