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2"/>
  </p:notesMasterIdLst>
  <p:sldIdLst>
    <p:sldId id="385" r:id="rId2"/>
    <p:sldId id="603" r:id="rId3"/>
    <p:sldId id="604" r:id="rId4"/>
    <p:sldId id="473" r:id="rId5"/>
    <p:sldId id="479" r:id="rId6"/>
    <p:sldId id="480" r:id="rId7"/>
    <p:sldId id="481" r:id="rId8"/>
    <p:sldId id="482" r:id="rId9"/>
    <p:sldId id="483" r:id="rId10"/>
    <p:sldId id="467" r:id="rId11"/>
    <p:sldId id="468" r:id="rId12"/>
    <p:sldId id="469" r:id="rId13"/>
    <p:sldId id="470" r:id="rId14"/>
    <p:sldId id="471" r:id="rId15"/>
    <p:sldId id="472" r:id="rId16"/>
    <p:sldId id="474" r:id="rId17"/>
    <p:sldId id="475" r:id="rId18"/>
    <p:sldId id="491" r:id="rId19"/>
    <p:sldId id="477" r:id="rId20"/>
    <p:sldId id="478" r:id="rId21"/>
    <p:sldId id="484" r:id="rId22"/>
    <p:sldId id="485" r:id="rId23"/>
    <p:sldId id="486" r:id="rId24"/>
    <p:sldId id="487" r:id="rId25"/>
    <p:sldId id="488" r:id="rId26"/>
    <p:sldId id="489" r:id="rId27"/>
    <p:sldId id="490" r:id="rId28"/>
    <p:sldId id="476" r:id="rId29"/>
    <p:sldId id="409" r:id="rId30"/>
    <p:sldId id="492" r:id="rId31"/>
    <p:sldId id="411" r:id="rId32"/>
    <p:sldId id="493" r:id="rId33"/>
    <p:sldId id="412" r:id="rId34"/>
    <p:sldId id="494" r:id="rId35"/>
    <p:sldId id="413" r:id="rId36"/>
    <p:sldId id="495" r:id="rId37"/>
    <p:sldId id="496" r:id="rId38"/>
    <p:sldId id="497" r:id="rId39"/>
    <p:sldId id="498" r:id="rId40"/>
    <p:sldId id="499" r:id="rId41"/>
    <p:sldId id="500" r:id="rId42"/>
    <p:sldId id="501" r:id="rId43"/>
    <p:sldId id="502" r:id="rId44"/>
    <p:sldId id="503" r:id="rId45"/>
    <p:sldId id="504" r:id="rId46"/>
    <p:sldId id="505" r:id="rId47"/>
    <p:sldId id="357" r:id="rId48"/>
    <p:sldId id="599" r:id="rId49"/>
    <p:sldId id="463" r:id="rId50"/>
    <p:sldId id="464" r:id="rId51"/>
    <p:sldId id="465" r:id="rId52"/>
    <p:sldId id="466" r:id="rId53"/>
    <p:sldId id="417" r:id="rId54"/>
    <p:sldId id="418" r:id="rId55"/>
    <p:sldId id="601" r:id="rId56"/>
    <p:sldId id="602" r:id="rId57"/>
    <p:sldId id="419" r:id="rId58"/>
    <p:sldId id="506" r:id="rId59"/>
    <p:sldId id="600"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38" r:id="rId73"/>
    <p:sldId id="519" r:id="rId74"/>
    <p:sldId id="520" r:id="rId75"/>
    <p:sldId id="529" r:id="rId76"/>
    <p:sldId id="530" r:id="rId77"/>
    <p:sldId id="531" r:id="rId78"/>
    <p:sldId id="532" r:id="rId79"/>
    <p:sldId id="534" r:id="rId80"/>
    <p:sldId id="535" r:id="rId81"/>
    <p:sldId id="521" r:id="rId82"/>
    <p:sldId id="522" r:id="rId83"/>
    <p:sldId id="523" r:id="rId84"/>
    <p:sldId id="524" r:id="rId85"/>
    <p:sldId id="525" r:id="rId86"/>
    <p:sldId id="526" r:id="rId87"/>
    <p:sldId id="527" r:id="rId88"/>
    <p:sldId id="528" r:id="rId89"/>
    <p:sldId id="539" r:id="rId90"/>
    <p:sldId id="536" r:id="rId91"/>
    <p:sldId id="537" r:id="rId92"/>
    <p:sldId id="540" r:id="rId93"/>
    <p:sldId id="541" r:id="rId94"/>
    <p:sldId id="542" r:id="rId95"/>
    <p:sldId id="596" r:id="rId96"/>
    <p:sldId id="597" r:id="rId97"/>
    <p:sldId id="543" r:id="rId98"/>
    <p:sldId id="544" r:id="rId99"/>
    <p:sldId id="545" r:id="rId100"/>
    <p:sldId id="546" r:id="rId101"/>
    <p:sldId id="547" r:id="rId102"/>
    <p:sldId id="548" r:id="rId103"/>
    <p:sldId id="549" r:id="rId104"/>
    <p:sldId id="550" r:id="rId105"/>
    <p:sldId id="551" r:id="rId106"/>
    <p:sldId id="552" r:id="rId107"/>
    <p:sldId id="554" r:id="rId108"/>
    <p:sldId id="555" r:id="rId109"/>
    <p:sldId id="598" r:id="rId110"/>
    <p:sldId id="553" r:id="rId111"/>
    <p:sldId id="556" r:id="rId112"/>
    <p:sldId id="557" r:id="rId113"/>
    <p:sldId id="558" r:id="rId114"/>
    <p:sldId id="559" r:id="rId115"/>
    <p:sldId id="560" r:id="rId116"/>
    <p:sldId id="561" r:id="rId117"/>
    <p:sldId id="562" r:id="rId118"/>
    <p:sldId id="563" r:id="rId119"/>
    <p:sldId id="564" r:id="rId120"/>
    <p:sldId id="565" r:id="rId121"/>
    <p:sldId id="566" r:id="rId122"/>
    <p:sldId id="567" r:id="rId123"/>
    <p:sldId id="568" r:id="rId124"/>
    <p:sldId id="569" r:id="rId125"/>
    <p:sldId id="570" r:id="rId126"/>
    <p:sldId id="571" r:id="rId127"/>
    <p:sldId id="572" r:id="rId128"/>
    <p:sldId id="573" r:id="rId129"/>
    <p:sldId id="574" r:id="rId130"/>
    <p:sldId id="575" r:id="rId131"/>
    <p:sldId id="576" r:id="rId132"/>
    <p:sldId id="577" r:id="rId133"/>
    <p:sldId id="578" r:id="rId134"/>
    <p:sldId id="579" r:id="rId135"/>
    <p:sldId id="580" r:id="rId136"/>
    <p:sldId id="581" r:id="rId137"/>
    <p:sldId id="582" r:id="rId138"/>
    <p:sldId id="583" r:id="rId139"/>
    <p:sldId id="584" r:id="rId140"/>
    <p:sldId id="585" r:id="rId141"/>
    <p:sldId id="586" r:id="rId142"/>
    <p:sldId id="587" r:id="rId143"/>
    <p:sldId id="588" r:id="rId144"/>
    <p:sldId id="589" r:id="rId145"/>
    <p:sldId id="590" r:id="rId146"/>
    <p:sldId id="591" r:id="rId147"/>
    <p:sldId id="592" r:id="rId148"/>
    <p:sldId id="593" r:id="rId149"/>
    <p:sldId id="594" r:id="rId150"/>
    <p:sldId id="595" r:id="rId1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38" d="100"/>
          <a:sy n="38" d="100"/>
        </p:scale>
        <p:origin x="-152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7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D4954-28B6-4A01-99D3-243D8D998E0B}" type="datetimeFigureOut">
              <a:rPr lang="en-US" smtClean="0"/>
              <a:pPr/>
              <a:t>11/16/2013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1F82D-4FCD-4D04-89AD-E8076DEB8B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3A854A-9C69-4C6E-A47D-CD7249DF803D}" type="datetime1">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78498C-CCC5-422A-AB4E-124800E141FC}" type="datetime1">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8328A-7FC4-4A1A-BD7B-73658CDA22C0}" type="datetime1">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126"/>
          <p:cNvSpPr>
            <a:spLocks noGrp="1" noChangeArrowheads="1"/>
          </p:cNvSpPr>
          <p:nvPr>
            <p:ph type="dt" sz="half" idx="10"/>
          </p:nvPr>
        </p:nvSpPr>
        <p:spPr>
          <a:ln/>
        </p:spPr>
        <p:txBody>
          <a:bodyPr/>
          <a:lstStyle>
            <a:lvl1pPr>
              <a:defRPr/>
            </a:lvl1pPr>
          </a:lstStyle>
          <a:p>
            <a:pPr>
              <a:defRPr/>
            </a:pPr>
            <a:endParaRPr 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p>
        </p:txBody>
      </p:sp>
      <p:sp>
        <p:nvSpPr>
          <p:cNvPr id="6" name="Rectangle 128"/>
          <p:cNvSpPr>
            <a:spLocks noGrp="1" noChangeArrowheads="1"/>
          </p:cNvSpPr>
          <p:nvPr>
            <p:ph type="sldNum" sz="quarter" idx="12"/>
          </p:nvPr>
        </p:nvSpPr>
        <p:spPr>
          <a:ln/>
        </p:spPr>
        <p:txBody>
          <a:bodyPr/>
          <a:lstStyle>
            <a:lvl1pPr>
              <a:defRPr/>
            </a:lvl1pPr>
          </a:lstStyle>
          <a:p>
            <a:pPr>
              <a:defRPr/>
            </a:pPr>
            <a:fld id="{30FAA4FB-E763-4474-B6C8-58BE48E838D1}" type="slidenum">
              <a:rPr lang="en-US"/>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C81CCD-E486-4A07-9E83-40E694BE8446}" type="datetime1">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0E257-838C-40E6-8903-6046D923B95B}" type="datetime1">
              <a:rPr lang="en-US" smtClean="0"/>
              <a:pPr/>
              <a:t>11/16/2013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5DEF2-8E72-4D1D-88C4-9FCECA181A70}" type="datetime1">
              <a:rPr lang="en-US" smtClean="0"/>
              <a:pPr/>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08A833-45D9-4BB7-A271-CB96F511DE59}" type="datetime1">
              <a:rPr lang="en-US" smtClean="0"/>
              <a:pPr/>
              <a:t>11/16/2013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56EB1-1AAE-4E56-80BE-9D2CAA986401}" type="datetime1">
              <a:rPr lang="en-US" smtClean="0"/>
              <a:pPr/>
              <a:t>11/16/2013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9FFE7-5A2B-4E63-AD84-61B6E2F0ADA9}" type="datetime1">
              <a:rPr lang="en-US" smtClean="0"/>
              <a:pPr/>
              <a:t>11/16/2013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16B22-1ACD-4249-818F-88960EDB69EA}" type="datetime1">
              <a:rPr lang="en-US" smtClean="0"/>
              <a:pPr/>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63280-751E-4396-8B2C-27E7D6968AC8}" type="datetime1">
              <a:rPr lang="en-US" smtClean="0"/>
              <a:pPr/>
              <a:t>11/16/2013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CB071-3725-475B-BD64-181555A8C3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98A06-3FBF-4E9C-B397-13663964110A}" type="datetime1">
              <a:rPr lang="en-US" smtClean="0"/>
              <a:pPr/>
              <a:t>11/16/2013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CB071-3725-475B-BD64-181555A8C3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20.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24.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13.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75B0495-C064-43B2-BCCA-EE40CC0A3FD1}" type="slidenum">
              <a:rPr lang="en-US"/>
              <a:pPr>
                <a:defRPr/>
              </a:pPr>
              <a:t>1</a:t>
            </a:fld>
            <a:endParaRPr lang="en-US"/>
          </a:p>
        </p:txBody>
      </p:sp>
      <p:sp>
        <p:nvSpPr>
          <p:cNvPr id="5123" name="Rectangle 2"/>
          <p:cNvSpPr>
            <a:spLocks noGrp="1" noChangeArrowheads="1"/>
          </p:cNvSpPr>
          <p:nvPr>
            <p:ph type="ctrTitle"/>
          </p:nvPr>
        </p:nvSpPr>
        <p:spPr>
          <a:xfrm>
            <a:off x="838200" y="1066800"/>
            <a:ext cx="7772400" cy="1828800"/>
          </a:xfrm>
        </p:spPr>
        <p:txBody>
          <a:bodyPr>
            <a:normAutofit fontScale="90000"/>
          </a:bodyPr>
          <a:lstStyle/>
          <a:p>
            <a:pPr eaLnBrk="1" hangingPunct="1"/>
            <a:r>
              <a:rPr lang="en-US" sz="4000" b="1" dirty="0" smtClean="0"/>
              <a:t>Virtual COMSATS</a:t>
            </a:r>
            <a:br>
              <a:rPr lang="en-US" sz="4000" b="1" dirty="0" smtClean="0"/>
            </a:br>
            <a:r>
              <a:rPr lang="en-US" sz="4000" b="1" dirty="0" smtClean="0"/>
              <a:t>Inferential Statistics</a:t>
            </a:r>
            <a:br>
              <a:rPr lang="en-US" sz="4000" b="1" dirty="0" smtClean="0"/>
            </a:br>
            <a:r>
              <a:rPr lang="en-US" sz="4000" b="1" dirty="0" smtClean="0"/>
              <a:t>Lecture-14</a:t>
            </a:r>
          </a:p>
        </p:txBody>
      </p:sp>
      <p:sp>
        <p:nvSpPr>
          <p:cNvPr id="5124" name="Rectangle 3"/>
          <p:cNvSpPr>
            <a:spLocks noGrp="1" noChangeArrowheads="1"/>
          </p:cNvSpPr>
          <p:nvPr>
            <p:ph type="subTitle" idx="1"/>
          </p:nvPr>
        </p:nvSpPr>
        <p:spPr>
          <a:xfrm>
            <a:off x="1371600" y="4191000"/>
            <a:ext cx="6400800" cy="1447800"/>
          </a:xfrm>
        </p:spPr>
        <p:txBody>
          <a:bodyPr/>
          <a:lstStyle/>
          <a:p>
            <a:pPr eaLnBrk="1" hangingPunct="1">
              <a:spcBef>
                <a:spcPct val="0"/>
              </a:spcBef>
            </a:pPr>
            <a:endParaRPr lang="en-US" sz="2400" b="1" smtClean="0"/>
          </a:p>
          <a:p>
            <a:pPr eaLnBrk="1" hangingPunct="1">
              <a:spcBef>
                <a:spcPct val="0"/>
              </a:spcBef>
            </a:pPr>
            <a:r>
              <a:rPr lang="en-US" sz="2400" b="1" smtClean="0"/>
              <a:t>Ossam Chohan</a:t>
            </a:r>
          </a:p>
          <a:p>
            <a:pPr eaLnBrk="1" hangingPunct="1">
              <a:spcBef>
                <a:spcPct val="0"/>
              </a:spcBef>
            </a:pPr>
            <a:r>
              <a:rPr lang="en-US" sz="1600" b="1" smtClean="0"/>
              <a:t>Assistant Professor</a:t>
            </a:r>
          </a:p>
          <a:p>
            <a:pPr eaLnBrk="1" hangingPunct="1">
              <a:spcBef>
                <a:spcPct val="0"/>
              </a:spcBef>
            </a:pPr>
            <a:r>
              <a:rPr lang="en-US" sz="2400" b="1" smtClean="0"/>
              <a:t>CIIT Abbottabad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Dependent and independent samples</a:t>
            </a:r>
            <a:endParaRPr lang="en-US" dirty="0"/>
          </a:p>
        </p:txBody>
      </p:sp>
      <p:sp>
        <p:nvSpPr>
          <p:cNvPr id="2" name="Slide Number Placeholder 1"/>
          <p:cNvSpPr>
            <a:spLocks noGrp="1"/>
          </p:cNvSpPr>
          <p:nvPr>
            <p:ph type="sldNum" sz="quarter" idx="12"/>
          </p:nvPr>
        </p:nvSpPr>
        <p:spPr/>
        <p:txBody>
          <a:bodyPr/>
          <a:lstStyle/>
          <a:p>
            <a:fld id="{EAFCB071-3725-475B-BD64-181555A8C3AD}" type="slidenum">
              <a:rPr lang="en-US" smtClean="0"/>
              <a:pPr/>
              <a:t>10</a:t>
            </a:fld>
            <a:endParaRPr lang="en-US"/>
          </a:p>
        </p:txBody>
      </p:sp>
      <p:sp>
        <p:nvSpPr>
          <p:cNvPr id="5" name="Rectangle 3"/>
          <p:cNvSpPr>
            <a:spLocks noGrp="1" noChangeArrowheads="1"/>
          </p:cNvSpPr>
          <p:nvPr>
            <p:ph idx="1"/>
          </p:nvPr>
        </p:nvSpPr>
        <p:spPr>
          <a:xfrm>
            <a:off x="457200" y="1600200"/>
            <a:ext cx="3657600" cy="4525963"/>
          </a:xfrm>
        </p:spPr>
        <p:txBody>
          <a:bodyPr>
            <a:normAutofit fontScale="92500" lnSpcReduction="10000"/>
          </a:bodyPr>
          <a:lstStyle/>
          <a:p>
            <a:pPr algn="just" eaLnBrk="1" hangingPunct="1"/>
            <a:r>
              <a:rPr lang="en-US" sz="2400" dirty="0" smtClean="0"/>
              <a:t>In previous section, we have discussed  two-sample interval estimation in which the samples were independent.</a:t>
            </a:r>
          </a:p>
          <a:p>
            <a:pPr algn="just" eaLnBrk="1" hangingPunct="1"/>
            <a:r>
              <a:rPr lang="en-US" sz="2400" dirty="0" smtClean="0"/>
              <a:t>But we have not discussed what does it mean when samples are dependent.</a:t>
            </a:r>
          </a:p>
          <a:p>
            <a:pPr algn="just" eaLnBrk="1" hangingPunct="1"/>
            <a:r>
              <a:rPr lang="en-US" sz="2400" dirty="0" smtClean="0"/>
              <a:t>In this section, we are going to discuss how to observe dependence between two samples and what is the impact on analysis.</a:t>
            </a:r>
          </a:p>
        </p:txBody>
      </p:sp>
      <p:pic>
        <p:nvPicPr>
          <p:cNvPr id="6" name="Picture 5"/>
          <p:cNvPicPr>
            <a:picLocks noChangeAspect="1" noChangeArrowheads="1"/>
          </p:cNvPicPr>
          <p:nvPr/>
        </p:nvPicPr>
        <p:blipFill>
          <a:blip r:embed="rId3" cstate="print"/>
          <a:srcRect/>
          <a:stretch>
            <a:fillRect/>
          </a:stretch>
        </p:blipFill>
        <p:spPr bwMode="auto">
          <a:xfrm>
            <a:off x="5029200" y="1752600"/>
            <a:ext cx="374332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problem-1</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manufacturer supplies the rear axles for U.S Postal Service mail trucks. These axles must be able to withstand 80,000 pounds per square inch in stress tests, but an excessively strong axle raises production costs significantly. Long experience indicates that the standard deviation of the strength of its axles is 4,000 pounds per square inch. The manufacturer selects a sample of 100 axles from production, tests them, and finds that the mean stress capacity of the sample is 79,600 pounds per square inch. </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Problem-2</a:t>
            </a:r>
            <a:endParaRPr lang="en-US" dirty="0"/>
          </a:p>
        </p:txBody>
      </p:sp>
      <p:sp>
        <p:nvSpPr>
          <p:cNvPr id="3" name="Content Placeholder 2"/>
          <p:cNvSpPr>
            <a:spLocks noGrp="1"/>
          </p:cNvSpPr>
          <p:nvPr>
            <p:ph idx="1"/>
          </p:nvPr>
        </p:nvSpPr>
        <p:spPr/>
        <p:txBody>
          <a:bodyPr/>
          <a:lstStyle/>
          <a:p>
            <a:pPr algn="just"/>
            <a:r>
              <a:rPr lang="en-US" dirty="0" smtClean="0"/>
              <a:t>It has been found from experience at the mean breaking strength of a particular brand of threads is 9.63N with a standard deviation of 1.40N. Recently a sample of 36 pieces of threads showed a mean breaking strength of 8.93N. Can we conclude at 5% and 1% levels of significance that the threads have become inferior?</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company claims that the average lifetime of his product is 2000 hours. A random sample of 64 products is put on test and their lifetime in hours is recorded. The following sums are obtained from the lifetimes: </a:t>
            </a:r>
            <a:r>
              <a:rPr lang="en-US" dirty="0" err="1" smtClean="0"/>
              <a:t>Σx</a:t>
            </a:r>
            <a:r>
              <a:rPr lang="en-US" dirty="0" smtClean="0"/>
              <a:t> = 127808 and Σ(x-  )</a:t>
            </a:r>
            <a:r>
              <a:rPr lang="en-US" baseline="30000" dirty="0" smtClean="0"/>
              <a:t>2</a:t>
            </a:r>
            <a:r>
              <a:rPr lang="en-US" dirty="0" smtClean="0"/>
              <a:t> = 9694.6. Test the hypothesis that the manufacturer is overestimating the lifetimes of the products. Take α = 0.01.</a:t>
            </a:r>
          </a:p>
          <a:p>
            <a:pPr algn="just"/>
            <a:r>
              <a:rPr lang="en-US" dirty="0" smtClean="0"/>
              <a:t> </a:t>
            </a:r>
          </a:p>
        </p:txBody>
      </p:sp>
      <p:sp>
        <p:nvSpPr>
          <p:cNvPr id="4" name="Slide Number Placeholder 3"/>
          <p:cNvSpPr>
            <a:spLocks noGrp="1"/>
          </p:cNvSpPr>
          <p:nvPr>
            <p:ph type="sldNum" sz="quarter" idx="12"/>
          </p:nvPr>
        </p:nvSpPr>
        <p:spPr/>
        <p:txBody>
          <a:bodyPr/>
          <a:lstStyle/>
          <a:p>
            <a:fld id="{EAFCB071-3725-475B-BD64-181555A8C3AD}" type="slidenum">
              <a:rPr lang="en-US" smtClean="0"/>
              <a:pPr/>
              <a:t>103</a:t>
            </a:fld>
            <a:endParaRPr lang="en-US"/>
          </a:p>
        </p:txBody>
      </p:sp>
      <p:graphicFrame>
        <p:nvGraphicFramePr>
          <p:cNvPr id="6" name="Object 5"/>
          <p:cNvGraphicFramePr>
            <a:graphicFrameLocks noChangeAspect="1"/>
          </p:cNvGraphicFramePr>
          <p:nvPr/>
        </p:nvGraphicFramePr>
        <p:xfrm>
          <a:off x="4502150" y="3346450"/>
          <a:ext cx="139700" cy="165100"/>
        </p:xfrm>
        <a:graphic>
          <a:graphicData uri="http://schemas.openxmlformats.org/presentationml/2006/ole">
            <p:oleObj spid="_x0000_s339970" name="Equation" r:id="rId3" imgW="139680" imgH="164880" progId="Equation.3">
              <p:embed/>
            </p:oleObj>
          </a:graphicData>
        </a:graphic>
      </p:graphicFrame>
      <p:graphicFrame>
        <p:nvGraphicFramePr>
          <p:cNvPr id="339971" name="Object 3"/>
          <p:cNvGraphicFramePr>
            <a:graphicFrameLocks noChangeAspect="1"/>
          </p:cNvGraphicFramePr>
          <p:nvPr/>
        </p:nvGraphicFramePr>
        <p:xfrm>
          <a:off x="1551710" y="3851565"/>
          <a:ext cx="374650" cy="393700"/>
        </p:xfrm>
        <a:graphic>
          <a:graphicData uri="http://schemas.openxmlformats.org/presentationml/2006/ole">
            <p:oleObj spid="_x0000_s339971"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Problem-4</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Individual filing of income tax returns prior to 30th June had an average refund of Rs. 1200. Consider the population of last minutes filers who file their returns during the last week of June. For a random sample of 400individuals who filed a return between 25 and 30 June, the sample mean refund was Rs.1054 and the sample standard deviation was Rs. 1600. Using 5% level of significance, test the belief that the individuals who wait until the last week of June to file their returns to get a higher refund than early the filers.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Problem-4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Problem-3</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package device is set to fill detergent powder packets with a mean weight of 5 kg, with standard deviation of 0.21kg. The weight of packets can be assumed to be normally distributed. The weight of packets is known to drift upwards over a period of time due to machine fault, which is not tolerable. A random sample of 100 packets is taken and weighted. This sample has a mean weight of 5.03kg. Can we conclude that the mean weight produced by the machine has increased? Use a 5% level of significance.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Problem-4</a:t>
            </a:r>
            <a:endParaRPr lang="en-US" dirty="0"/>
          </a:p>
        </p:txBody>
      </p:sp>
      <p:sp>
        <p:nvSpPr>
          <p:cNvPr id="3" name="Content Placeholder 2"/>
          <p:cNvSpPr>
            <a:spLocks noGrp="1"/>
          </p:cNvSpPr>
          <p:nvPr>
            <p:ph idx="1"/>
          </p:nvPr>
        </p:nvSpPr>
        <p:spPr/>
        <p:txBody>
          <a:bodyPr/>
          <a:lstStyle/>
          <a:p>
            <a:pPr algn="just"/>
            <a:r>
              <a:rPr lang="en-US" dirty="0" smtClean="0"/>
              <a:t>The mean life span of a sample fluorescent LEDs produced by a company is found to be 1600 days with a standard deviation of 150 days. Test the hypothesis that the mean life span of fluorescent LEDs produced in general is higher than the mean life of 1570 days at α = 0.01 level of significance.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t-distribution table</a:t>
            </a:r>
          </a:p>
        </p:txBody>
      </p:sp>
      <p:pic>
        <p:nvPicPr>
          <p:cNvPr id="26627" name="Picture 5" descr="T%20Table"/>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EAFCB071-3725-475B-BD64-181555A8C3AD}"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samples???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Two samples are independent if the sample selected from one population having no relation or impact on the selection (observation) with other sample.</a:t>
            </a:r>
          </a:p>
          <a:p>
            <a:pPr algn="just"/>
            <a:r>
              <a:rPr lang="en-US" dirty="0" smtClean="0"/>
              <a:t>The two samples are dependent if each member of one sample corresponds to a member of the other sample.  </a:t>
            </a:r>
          </a:p>
          <a:p>
            <a:pPr algn="just"/>
            <a:r>
              <a:rPr lang="en-US" dirty="0" smtClean="0"/>
              <a:t>Dependent samples are also called paired samples or matched samples.</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Problem-5</a:t>
            </a:r>
            <a:endParaRPr lang="en-US" dirty="0"/>
          </a:p>
        </p:txBody>
      </p:sp>
      <p:sp>
        <p:nvSpPr>
          <p:cNvPr id="3" name="Content Placeholder 2"/>
          <p:cNvSpPr>
            <a:spLocks noGrp="1"/>
          </p:cNvSpPr>
          <p:nvPr>
            <p:ph idx="1"/>
          </p:nvPr>
        </p:nvSpPr>
        <p:spPr/>
        <p:txBody>
          <a:bodyPr/>
          <a:lstStyle/>
          <a:p>
            <a:pPr algn="just"/>
            <a:r>
              <a:rPr lang="en-US" dirty="0" smtClean="0"/>
              <a:t>Researchers are interested in whether the mean level of enzyme B in a certain population is different from 120. They measure levels of enzyme B in a sample of 15 individuals and find that the mean, = 96 and the sample standard deviation, s = 35.</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Problem-5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Problem-6</a:t>
            </a:r>
            <a:endParaRPr lang="en-US" dirty="0"/>
          </a:p>
        </p:txBody>
      </p:sp>
      <p:sp>
        <p:nvSpPr>
          <p:cNvPr id="3" name="Content Placeholder 2"/>
          <p:cNvSpPr>
            <a:spLocks noGrp="1"/>
          </p:cNvSpPr>
          <p:nvPr>
            <p:ph idx="1"/>
          </p:nvPr>
        </p:nvSpPr>
        <p:spPr/>
        <p:txBody>
          <a:bodyPr/>
          <a:lstStyle/>
          <a:p>
            <a:pPr algn="just"/>
            <a:r>
              <a:rPr lang="en-US" dirty="0" smtClean="0"/>
              <a:t>The Average breaking strength of steel rods is specified to be 18.5 thousand kg. For this a sample of 14 rods was tested. The mean and standard deviation obtained were 17.85 and 1.955, respectively. Test the significance of the deviation.</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Problem-6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Problem-5</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An automobile </a:t>
            </a:r>
            <a:r>
              <a:rPr lang="en-US" dirty="0" err="1" smtClean="0"/>
              <a:t>tyre</a:t>
            </a:r>
            <a:r>
              <a:rPr lang="en-US" dirty="0" smtClean="0"/>
              <a:t> manufacturer claims that the average life of a particular grade of </a:t>
            </a:r>
            <a:r>
              <a:rPr lang="en-US" dirty="0" err="1" smtClean="0"/>
              <a:t>tyre</a:t>
            </a:r>
            <a:r>
              <a:rPr lang="en-US" dirty="0" smtClean="0"/>
              <a:t> is more than 20,000 km when used under normal conditions. A random sample of 16 tyres was tested and a mean and standard deviation of 22,000 km and 5,000 km, respectively were computed. Assuming the life of the tyres in km to be approximately normally distributed, decide whether the manufacturer’s claim is valid.</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Problem-6</a:t>
            </a:r>
            <a:endParaRPr lang="en-US" dirty="0"/>
          </a:p>
        </p:txBody>
      </p:sp>
      <p:sp>
        <p:nvSpPr>
          <p:cNvPr id="3" name="Content Placeholder 2"/>
          <p:cNvSpPr>
            <a:spLocks noGrp="1"/>
          </p:cNvSpPr>
          <p:nvPr>
            <p:ph idx="1"/>
          </p:nvPr>
        </p:nvSpPr>
        <p:spPr/>
        <p:txBody>
          <a:bodyPr/>
          <a:lstStyle/>
          <a:p>
            <a:pPr algn="just"/>
            <a:r>
              <a:rPr lang="en-US" dirty="0" smtClean="0"/>
              <a:t>A random sample of 22 fifth grade pupils have a grade point average of 5.0 in </a:t>
            </a:r>
            <a:r>
              <a:rPr lang="en-US" dirty="0" err="1" smtClean="0"/>
              <a:t>maths</a:t>
            </a:r>
            <a:r>
              <a:rPr lang="en-US" dirty="0" smtClean="0"/>
              <a:t> with a standard deviation of 0.452, whereas marks range from 1 (worst) to 6 (excellent). The grade point average (GPA) of all fifth grade pupils of the last five years is 4.7. Is the GPA of the 22 pupils different from the populations’ GPA?</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Conti…</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116</a:t>
            </a:fld>
            <a:endParaRPr lang="en-US"/>
          </a:p>
        </p:txBody>
      </p:sp>
      <p:graphicFrame>
        <p:nvGraphicFramePr>
          <p:cNvPr id="8" name="Content Placeholder 7"/>
          <p:cNvGraphicFramePr>
            <a:graphicFrameLocks noGrp="1"/>
          </p:cNvGraphicFramePr>
          <p:nvPr>
            <p:ph idx="1"/>
          </p:nvPr>
        </p:nvGraphicFramePr>
        <p:xfrm>
          <a:off x="457200" y="1600200"/>
          <a:ext cx="8229600" cy="4820920"/>
        </p:xfrm>
        <a:graphic>
          <a:graphicData uri="http://schemas.openxmlformats.org/drawingml/2006/table">
            <a:tbl>
              <a:tblPr firstRow="1" bandRow="1">
                <a:tableStyleId>{5940675A-B579-460E-94D1-54222C63F5DA}</a:tableStyleId>
              </a:tblPr>
              <a:tblGrid>
                <a:gridCol w="2057400"/>
                <a:gridCol w="2057400"/>
                <a:gridCol w="2057400"/>
                <a:gridCol w="2057400"/>
              </a:tblGrid>
              <a:tr h="370840">
                <a:tc>
                  <a:txBody>
                    <a:bodyPr/>
                    <a:lstStyle/>
                    <a:p>
                      <a:r>
                        <a:rPr lang="en-US" dirty="0" smtClean="0"/>
                        <a:t>Pupil</a:t>
                      </a:r>
                      <a:endParaRPr lang="en-US" dirty="0"/>
                    </a:p>
                  </a:txBody>
                  <a:tcPr/>
                </a:tc>
                <a:tc>
                  <a:txBody>
                    <a:bodyPr/>
                    <a:lstStyle/>
                    <a:p>
                      <a:r>
                        <a:rPr lang="en-US" dirty="0" smtClean="0"/>
                        <a:t>Grade Point</a:t>
                      </a:r>
                      <a:endParaRPr lang="en-US" dirty="0"/>
                    </a:p>
                  </a:txBody>
                  <a:tcPr/>
                </a:tc>
                <a:tc>
                  <a:txBody>
                    <a:bodyPr/>
                    <a:lstStyle/>
                    <a:p>
                      <a:r>
                        <a:rPr lang="en-US" dirty="0" smtClean="0"/>
                        <a:t>Pupil</a:t>
                      </a:r>
                      <a:endParaRPr lang="en-US" dirty="0"/>
                    </a:p>
                  </a:txBody>
                  <a:tcPr/>
                </a:tc>
                <a:tc>
                  <a:txBody>
                    <a:bodyPr/>
                    <a:lstStyle/>
                    <a:p>
                      <a:r>
                        <a:rPr lang="en-US" dirty="0" smtClean="0"/>
                        <a:t>Grade Point</a:t>
                      </a:r>
                      <a:endParaRPr lang="en-US" dirty="0"/>
                    </a:p>
                  </a:txBody>
                  <a:tcPr/>
                </a:tc>
              </a:tr>
              <a:tr h="370840">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13</a:t>
                      </a:r>
                      <a:endParaRPr lang="en-US" dirty="0"/>
                    </a:p>
                  </a:txBody>
                  <a:tcPr/>
                </a:tc>
                <a:tc>
                  <a:txBody>
                    <a:bodyPr/>
                    <a:lstStyle/>
                    <a:p>
                      <a:r>
                        <a:rPr lang="en-US" dirty="0" smtClean="0"/>
                        <a:t>5.5</a:t>
                      </a:r>
                      <a:endParaRPr lang="en-US" dirty="0"/>
                    </a:p>
                  </a:txBody>
                  <a:tcPr/>
                </a:tc>
              </a:tr>
              <a:tr h="370840">
                <a:tc>
                  <a:txBody>
                    <a:bodyPr/>
                    <a:lstStyle/>
                    <a:p>
                      <a:r>
                        <a:rPr lang="en-US" dirty="0" smtClean="0"/>
                        <a:t>2</a:t>
                      </a:r>
                      <a:endParaRPr lang="en-US" dirty="0"/>
                    </a:p>
                  </a:txBody>
                  <a:tcPr/>
                </a:tc>
                <a:tc>
                  <a:txBody>
                    <a:bodyPr/>
                    <a:lstStyle/>
                    <a:p>
                      <a:r>
                        <a:rPr lang="en-US" dirty="0" smtClean="0"/>
                        <a:t>5.5</a:t>
                      </a:r>
                      <a:endParaRPr lang="en-US" dirty="0"/>
                    </a:p>
                  </a:txBody>
                  <a:tcPr/>
                </a:tc>
                <a:tc>
                  <a:txBody>
                    <a:bodyPr/>
                    <a:lstStyle/>
                    <a:p>
                      <a:r>
                        <a:rPr lang="en-US" dirty="0" smtClean="0"/>
                        <a:t>14</a:t>
                      </a:r>
                      <a:endParaRPr lang="en-US" dirty="0"/>
                    </a:p>
                  </a:txBody>
                  <a:tcPr/>
                </a:tc>
                <a:tc>
                  <a:txBody>
                    <a:bodyPr/>
                    <a:lstStyle/>
                    <a:p>
                      <a:r>
                        <a:rPr lang="en-US" dirty="0" smtClean="0"/>
                        <a:t>5.5</a:t>
                      </a:r>
                      <a:endParaRPr lang="en-US" dirty="0"/>
                    </a:p>
                  </a:txBody>
                  <a:tcPr/>
                </a:tc>
              </a:tr>
              <a:tr h="370840">
                <a:tc>
                  <a:txBody>
                    <a:bodyPr/>
                    <a:lstStyle/>
                    <a:p>
                      <a:r>
                        <a:rPr lang="en-US" dirty="0" smtClean="0"/>
                        <a:t>3</a:t>
                      </a:r>
                      <a:endParaRPr lang="en-US" dirty="0"/>
                    </a:p>
                  </a:txBody>
                  <a:tcPr/>
                </a:tc>
                <a:tc>
                  <a:txBody>
                    <a:bodyPr/>
                    <a:lstStyle/>
                    <a:p>
                      <a:r>
                        <a:rPr lang="en-US" dirty="0" smtClean="0"/>
                        <a:t>5.5</a:t>
                      </a:r>
                      <a:endParaRPr lang="en-US" dirty="0"/>
                    </a:p>
                  </a:txBody>
                  <a:tcPr/>
                </a:tc>
                <a:tc>
                  <a:txBody>
                    <a:bodyPr/>
                    <a:lstStyle/>
                    <a:p>
                      <a:r>
                        <a:rPr lang="en-US" dirty="0" smtClean="0"/>
                        <a:t>15</a:t>
                      </a:r>
                      <a:endParaRPr lang="en-US" dirty="0"/>
                    </a:p>
                  </a:txBody>
                  <a:tcPr/>
                </a:tc>
                <a:tc>
                  <a:txBody>
                    <a:bodyPr/>
                    <a:lstStyle/>
                    <a:p>
                      <a:r>
                        <a:rPr lang="en-US" dirty="0" smtClean="0"/>
                        <a:t>4</a:t>
                      </a:r>
                      <a:endParaRPr lang="en-US" dirty="0"/>
                    </a:p>
                  </a:txBody>
                  <a:tcPr/>
                </a:tc>
              </a:tr>
              <a:tr h="370840">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16</a:t>
                      </a:r>
                      <a:endParaRPr lang="en-US" dirty="0"/>
                    </a:p>
                  </a:txBody>
                  <a:tcPr/>
                </a:tc>
                <a:tc>
                  <a:txBody>
                    <a:bodyPr/>
                    <a:lstStyle/>
                    <a:p>
                      <a:r>
                        <a:rPr lang="en-US" dirty="0" smtClean="0"/>
                        <a:t>5</a:t>
                      </a:r>
                      <a:endParaRPr lang="en-US" dirty="0"/>
                    </a:p>
                  </a:txBody>
                  <a:tcPr/>
                </a:tc>
              </a:tr>
              <a:tr h="370840">
                <a:tc>
                  <a:txBody>
                    <a:bodyPr/>
                    <a:lstStyle/>
                    <a:p>
                      <a:r>
                        <a:rPr lang="en-US" dirty="0" smtClean="0"/>
                        <a:t>5</a:t>
                      </a:r>
                      <a:endParaRPr lang="en-US" dirty="0"/>
                    </a:p>
                  </a:txBody>
                  <a:tcPr/>
                </a:tc>
                <a:tc>
                  <a:txBody>
                    <a:bodyPr/>
                    <a:lstStyle/>
                    <a:p>
                      <a:r>
                        <a:rPr lang="en-US" dirty="0" smtClean="0"/>
                        <a:t>5</a:t>
                      </a:r>
                      <a:endParaRPr lang="en-US" dirty="0"/>
                    </a:p>
                  </a:txBody>
                  <a:tcPr/>
                </a:tc>
                <a:tc>
                  <a:txBody>
                    <a:bodyPr/>
                    <a:lstStyle/>
                    <a:p>
                      <a:r>
                        <a:rPr lang="en-US" dirty="0" smtClean="0"/>
                        <a:t>17</a:t>
                      </a:r>
                      <a:endParaRPr lang="en-US" dirty="0"/>
                    </a:p>
                  </a:txBody>
                  <a:tcPr/>
                </a:tc>
                <a:tc>
                  <a:txBody>
                    <a:bodyPr/>
                    <a:lstStyle/>
                    <a:p>
                      <a:r>
                        <a:rPr lang="en-US" dirty="0" smtClean="0"/>
                        <a:t>5</a:t>
                      </a:r>
                      <a:endParaRPr lang="en-US" dirty="0"/>
                    </a:p>
                  </a:txBody>
                  <a:tcPr/>
                </a:tc>
              </a:tr>
              <a:tr h="370840">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18</a:t>
                      </a:r>
                      <a:endParaRPr lang="en-US" dirty="0"/>
                    </a:p>
                  </a:txBody>
                  <a:tcPr/>
                </a:tc>
                <a:tc>
                  <a:txBody>
                    <a:bodyPr/>
                    <a:lstStyle/>
                    <a:p>
                      <a:r>
                        <a:rPr lang="en-US" dirty="0" smtClean="0"/>
                        <a:t>5.5</a:t>
                      </a:r>
                      <a:endParaRPr lang="en-US" dirty="0"/>
                    </a:p>
                  </a:txBody>
                  <a:tcPr/>
                </a:tc>
              </a:tr>
              <a:tr h="370840">
                <a:tc>
                  <a:txBody>
                    <a:bodyPr/>
                    <a:lstStyle/>
                    <a:p>
                      <a:r>
                        <a:rPr lang="en-US" dirty="0" smtClean="0"/>
                        <a:t>7</a:t>
                      </a:r>
                      <a:endParaRPr lang="en-US" dirty="0"/>
                    </a:p>
                  </a:txBody>
                  <a:tcPr/>
                </a:tc>
                <a:tc>
                  <a:txBody>
                    <a:bodyPr/>
                    <a:lstStyle/>
                    <a:p>
                      <a:r>
                        <a:rPr lang="en-US" dirty="0" smtClean="0"/>
                        <a:t>5</a:t>
                      </a:r>
                      <a:endParaRPr lang="en-US" dirty="0"/>
                    </a:p>
                  </a:txBody>
                  <a:tcPr/>
                </a:tc>
                <a:tc>
                  <a:txBody>
                    <a:bodyPr/>
                    <a:lstStyle/>
                    <a:p>
                      <a:r>
                        <a:rPr lang="en-US" dirty="0" smtClean="0"/>
                        <a:t>19</a:t>
                      </a:r>
                      <a:endParaRPr lang="en-US" dirty="0"/>
                    </a:p>
                  </a:txBody>
                  <a:tcPr/>
                </a:tc>
                <a:tc>
                  <a:txBody>
                    <a:bodyPr/>
                    <a:lstStyle/>
                    <a:p>
                      <a:r>
                        <a:rPr lang="en-US" dirty="0" smtClean="0"/>
                        <a:t>4.5</a:t>
                      </a:r>
                      <a:endParaRPr lang="en-US" dirty="0"/>
                    </a:p>
                  </a:txBody>
                  <a:tcPr/>
                </a:tc>
              </a:tr>
              <a:tr h="370840">
                <a:tc>
                  <a:txBody>
                    <a:bodyPr/>
                    <a:lstStyle/>
                    <a:p>
                      <a:r>
                        <a:rPr lang="en-US" dirty="0" smtClean="0"/>
                        <a:t>8</a:t>
                      </a:r>
                      <a:endParaRPr lang="en-US" dirty="0"/>
                    </a:p>
                  </a:txBody>
                  <a:tcPr/>
                </a:tc>
                <a:tc>
                  <a:txBody>
                    <a:bodyPr/>
                    <a:lstStyle/>
                    <a:p>
                      <a:r>
                        <a:rPr lang="en-US" dirty="0" smtClean="0"/>
                        <a:t>5</a:t>
                      </a:r>
                      <a:endParaRPr lang="en-US" dirty="0"/>
                    </a:p>
                  </a:txBody>
                  <a:tcPr/>
                </a:tc>
                <a:tc>
                  <a:txBody>
                    <a:bodyPr/>
                    <a:lstStyle/>
                    <a:p>
                      <a:r>
                        <a:rPr lang="en-US" dirty="0" smtClean="0"/>
                        <a:t>20</a:t>
                      </a:r>
                      <a:endParaRPr lang="en-US" dirty="0"/>
                    </a:p>
                  </a:txBody>
                  <a:tcPr/>
                </a:tc>
                <a:tc>
                  <a:txBody>
                    <a:bodyPr/>
                    <a:lstStyle/>
                    <a:p>
                      <a:r>
                        <a:rPr lang="en-US" dirty="0" smtClean="0"/>
                        <a:t>5.5</a:t>
                      </a:r>
                      <a:endParaRPr lang="en-US" dirty="0"/>
                    </a:p>
                  </a:txBody>
                  <a:tcPr/>
                </a:tc>
              </a:tr>
              <a:tr h="370840">
                <a:tc>
                  <a:txBody>
                    <a:bodyPr/>
                    <a:lstStyle/>
                    <a:p>
                      <a:r>
                        <a:rPr lang="en-US" dirty="0" smtClean="0"/>
                        <a:t>9</a:t>
                      </a:r>
                      <a:endParaRPr lang="en-US" dirty="0"/>
                    </a:p>
                  </a:txBody>
                  <a:tcPr/>
                </a:tc>
                <a:tc>
                  <a:txBody>
                    <a:bodyPr/>
                    <a:lstStyle/>
                    <a:p>
                      <a:r>
                        <a:rPr lang="en-US" dirty="0" smtClean="0"/>
                        <a:t>4.5</a:t>
                      </a:r>
                      <a:endParaRPr lang="en-US" dirty="0"/>
                    </a:p>
                  </a:txBody>
                  <a:tcPr/>
                </a:tc>
                <a:tc>
                  <a:txBody>
                    <a:bodyPr/>
                    <a:lstStyle/>
                    <a:p>
                      <a:r>
                        <a:rPr lang="en-US" dirty="0" smtClean="0"/>
                        <a:t>21</a:t>
                      </a:r>
                      <a:endParaRPr lang="en-US" dirty="0"/>
                    </a:p>
                  </a:txBody>
                  <a:tcPr/>
                </a:tc>
                <a:tc>
                  <a:txBody>
                    <a:bodyPr/>
                    <a:lstStyle/>
                    <a:p>
                      <a:r>
                        <a:rPr lang="en-US" dirty="0" smtClean="0"/>
                        <a:t>5</a:t>
                      </a:r>
                      <a:endParaRPr lang="en-US" dirty="0"/>
                    </a:p>
                  </a:txBody>
                  <a:tcPr/>
                </a:tc>
              </a:tr>
              <a:tr h="370840">
                <a:tc>
                  <a:txBody>
                    <a:bodyPr/>
                    <a:lstStyle/>
                    <a:p>
                      <a:r>
                        <a:rPr lang="en-US" dirty="0" smtClean="0"/>
                        <a:t>10</a:t>
                      </a:r>
                      <a:endParaRPr lang="en-US" dirty="0"/>
                    </a:p>
                  </a:txBody>
                  <a:tcPr/>
                </a:tc>
                <a:tc>
                  <a:txBody>
                    <a:bodyPr/>
                    <a:lstStyle/>
                    <a:p>
                      <a:r>
                        <a:rPr lang="en-US" dirty="0" smtClean="0"/>
                        <a:t>5</a:t>
                      </a:r>
                      <a:endParaRPr lang="en-US" dirty="0"/>
                    </a:p>
                  </a:txBody>
                  <a:tcPr/>
                </a:tc>
                <a:tc>
                  <a:txBody>
                    <a:bodyPr/>
                    <a:lstStyle/>
                    <a:p>
                      <a:r>
                        <a:rPr lang="en-US" dirty="0" smtClean="0"/>
                        <a:t>22</a:t>
                      </a:r>
                      <a:endParaRPr lang="en-US" dirty="0"/>
                    </a:p>
                  </a:txBody>
                  <a:tcPr/>
                </a:tc>
                <a:tc>
                  <a:txBody>
                    <a:bodyPr/>
                    <a:lstStyle/>
                    <a:p>
                      <a:r>
                        <a:rPr lang="en-US" dirty="0" smtClean="0"/>
                        <a:t>5.5</a:t>
                      </a:r>
                      <a:endParaRPr lang="en-US" dirty="0"/>
                    </a:p>
                  </a:txBody>
                  <a:tcPr/>
                </a:tc>
              </a:tr>
              <a:tr h="370840">
                <a:tc>
                  <a:txBody>
                    <a:bodyPr/>
                    <a:lstStyle/>
                    <a:p>
                      <a:r>
                        <a:rPr lang="en-US" dirty="0" smtClean="0"/>
                        <a:t>11</a:t>
                      </a:r>
                      <a:endParaRPr lang="en-US" dirty="0"/>
                    </a:p>
                  </a:txBody>
                  <a:tcPr/>
                </a:tc>
                <a:tc>
                  <a:txBody>
                    <a:bodyPr/>
                    <a:lstStyle/>
                    <a:p>
                      <a:r>
                        <a:rPr lang="en-US" dirty="0" smtClean="0"/>
                        <a:t>5</a:t>
                      </a:r>
                      <a:endParaRPr lang="en-US" dirty="0"/>
                    </a:p>
                  </a:txBody>
                  <a:tcPr/>
                </a:tc>
                <a:tc>
                  <a:txBody>
                    <a:bodyPr/>
                    <a:lstStyle/>
                    <a:p>
                      <a:r>
                        <a:rPr lang="en-US" dirty="0" smtClean="0"/>
                        <a:t>Mean</a:t>
                      </a:r>
                      <a:endParaRPr lang="en-US" dirty="0"/>
                    </a:p>
                  </a:txBody>
                  <a:tcPr/>
                </a:tc>
                <a:tc>
                  <a:txBody>
                    <a:bodyPr/>
                    <a:lstStyle/>
                    <a:p>
                      <a:r>
                        <a:rPr lang="en-US" dirty="0" smtClean="0"/>
                        <a:t>5.0</a:t>
                      </a:r>
                      <a:endParaRPr lang="en-US" dirty="0"/>
                    </a:p>
                  </a:txBody>
                  <a:tcPr/>
                </a:tc>
              </a:tr>
              <a:tr h="370840">
                <a:tc>
                  <a:txBody>
                    <a:bodyPr/>
                    <a:lstStyle/>
                    <a:p>
                      <a:r>
                        <a:rPr lang="en-US" dirty="0" smtClean="0"/>
                        <a:t>12</a:t>
                      </a:r>
                      <a:endParaRPr lang="en-US" dirty="0"/>
                    </a:p>
                  </a:txBody>
                  <a:tcPr/>
                </a:tc>
                <a:tc>
                  <a:txBody>
                    <a:bodyPr/>
                    <a:lstStyle/>
                    <a:p>
                      <a:r>
                        <a:rPr lang="en-US" dirty="0" smtClean="0"/>
                        <a:t>4.5</a:t>
                      </a:r>
                      <a:endParaRPr lang="en-US" dirty="0"/>
                    </a:p>
                  </a:txBody>
                  <a:tcPr/>
                </a:tc>
                <a:tc>
                  <a:txBody>
                    <a:bodyPr/>
                    <a:lstStyle/>
                    <a:p>
                      <a:r>
                        <a:rPr lang="en-US" dirty="0" smtClean="0"/>
                        <a:t>Variance</a:t>
                      </a:r>
                      <a:endParaRPr lang="en-US" dirty="0"/>
                    </a:p>
                  </a:txBody>
                  <a:tcPr/>
                </a:tc>
                <a:tc>
                  <a:txBody>
                    <a:bodyPr/>
                    <a:lstStyle/>
                    <a:p>
                      <a:r>
                        <a:rPr lang="en-US" dirty="0" smtClean="0"/>
                        <a:t>0.2045</a:t>
                      </a:r>
                      <a:endParaRPr lang="en-US" dirty="0"/>
                    </a:p>
                  </a:txBody>
                  <a:tcPr/>
                </a:tc>
              </a:tr>
            </a:tbl>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Problem-7</a:t>
            </a:r>
            <a:endParaRPr lang="en-US" dirty="0"/>
          </a:p>
        </p:txBody>
      </p:sp>
      <p:sp>
        <p:nvSpPr>
          <p:cNvPr id="3" name="Content Placeholder 2"/>
          <p:cNvSpPr>
            <a:spLocks noGrp="1"/>
          </p:cNvSpPr>
          <p:nvPr>
            <p:ph idx="1"/>
          </p:nvPr>
        </p:nvSpPr>
        <p:spPr/>
        <p:txBody>
          <a:bodyPr/>
          <a:lstStyle/>
          <a:p>
            <a:pPr algn="just"/>
            <a:r>
              <a:rPr lang="en-US" dirty="0" smtClean="0"/>
              <a:t>Suppose that you interview 1000 exiting voters about who they voted for governor.  Of the 1000 voters, 550 reported that they voted for the democratic candidate.  Is there sufficient evidence to suggest that the democratic candidate will win the election at the .01 level?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Problem-7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Problem-8</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CEO of a large electric utility claims that 80 percent of his 1,000,000 customers are very satisfied with the service they receive. To test this claim, the local newspaper surveyed 100 customers, using simple random sampling. Among the sampled customers, 73 percent say they are very satisfied. Based on these findings, can we reject the CEO's hypothesis that 80% of the customers are very satisfied? Use a 0.05 level of significance.</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and Dependent Samples</a:t>
            </a:r>
            <a:endParaRPr lang="en-US" dirty="0"/>
          </a:p>
        </p:txBody>
      </p:sp>
      <p:sp>
        <p:nvSpPr>
          <p:cNvPr id="3" name="Content Placeholder 2"/>
          <p:cNvSpPr>
            <a:spLocks noGrp="1"/>
          </p:cNvSpPr>
          <p:nvPr>
            <p:ph idx="1"/>
          </p:nvPr>
        </p:nvSpPr>
        <p:spPr/>
        <p:txBody>
          <a:bodyPr/>
          <a:lstStyle/>
          <a:p>
            <a:r>
              <a:rPr lang="en-US" dirty="0" smtClean="0"/>
              <a:t>Classify each pair of samples as independent or dependent:</a:t>
            </a:r>
          </a:p>
          <a:p>
            <a:pPr>
              <a:buNone/>
            </a:pPr>
            <a:endParaRPr lang="en-US" dirty="0" smtClean="0"/>
          </a:p>
          <a:p>
            <a:pPr>
              <a:buNone/>
            </a:pPr>
            <a:r>
              <a:rPr lang="en-US" dirty="0" smtClean="0"/>
              <a:t>Sample 1:  Resting heart rates of 35 individuals before drinking coffee.</a:t>
            </a:r>
          </a:p>
          <a:p>
            <a:pPr>
              <a:buNone/>
            </a:pPr>
            <a:r>
              <a:rPr lang="en-US" dirty="0" smtClean="0"/>
              <a:t>Sample 2:  Resting heart rates of the same individuals after drinking two cups of coffee.  </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Problem-8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Problem-7</a:t>
            </a:r>
            <a:endParaRPr lang="en-US" dirty="0"/>
          </a:p>
        </p:txBody>
      </p:sp>
      <p:sp>
        <p:nvSpPr>
          <p:cNvPr id="3" name="Content Placeholder 2"/>
          <p:cNvSpPr>
            <a:spLocks noGrp="1"/>
          </p:cNvSpPr>
          <p:nvPr>
            <p:ph idx="1"/>
          </p:nvPr>
        </p:nvSpPr>
        <p:spPr/>
        <p:txBody>
          <a:bodyPr/>
          <a:lstStyle/>
          <a:p>
            <a:pPr algn="just"/>
            <a:r>
              <a:rPr lang="en-US" dirty="0" smtClean="0"/>
              <a:t>1500 randomly selected pine trees were tested for traces of the Bark Beetle infestation.  It was found that 153 of the trees showed such traces.  Test the hypothesis that more than 10% of the Tahoe trees have been infested.  (Use a 5% level of significance)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Problem-8</a:t>
            </a:r>
            <a:endParaRPr lang="en-US" dirty="0"/>
          </a:p>
        </p:txBody>
      </p:sp>
      <p:sp>
        <p:nvSpPr>
          <p:cNvPr id="3" name="Content Placeholder 2"/>
          <p:cNvSpPr>
            <a:spLocks noGrp="1"/>
          </p:cNvSpPr>
          <p:nvPr>
            <p:ph idx="1"/>
          </p:nvPr>
        </p:nvSpPr>
        <p:spPr/>
        <p:txBody>
          <a:bodyPr/>
          <a:lstStyle/>
          <a:p>
            <a:pPr algn="just"/>
            <a:r>
              <a:rPr lang="en-US" dirty="0" smtClean="0"/>
              <a:t>Suppose the CEO claims that at least 80 percent of the company's 1,000,000 customers are very satisfied. Again, 100 customers are surveyed using simple random sampling. The result: 73 percent are very satisfied. Based on these results, should we accept or reject the CEO's hypothesis? Assume a significance level of 0.05.</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we have two populations??</a:t>
            </a:r>
            <a:endParaRPr lang="en-US" dirty="0"/>
          </a:p>
        </p:txBody>
      </p:sp>
      <p:sp>
        <p:nvSpPr>
          <p:cNvPr id="3" name="Content Placeholder 2"/>
          <p:cNvSpPr>
            <a:spLocks noGrp="1"/>
          </p:cNvSpPr>
          <p:nvPr>
            <p:ph idx="1"/>
          </p:nvPr>
        </p:nvSpPr>
        <p:spPr/>
        <p:txBody>
          <a:bodyPr>
            <a:normAutofit fontScale="92500"/>
          </a:bodyPr>
          <a:lstStyle/>
          <a:p>
            <a:r>
              <a:rPr lang="en-US" dirty="0" smtClean="0"/>
              <a:t>So far we have discussed hypothesis testing for single parameter. </a:t>
            </a:r>
          </a:p>
          <a:p>
            <a:r>
              <a:rPr lang="en-US" dirty="0" smtClean="0"/>
              <a:t>We assume that students are capable to understand the problem and decide which statistic is applicable under different conditions.</a:t>
            </a:r>
          </a:p>
          <a:p>
            <a:r>
              <a:rPr lang="en-US" dirty="0" smtClean="0"/>
              <a:t>Students are also capable of designing critical region.</a:t>
            </a:r>
          </a:p>
          <a:p>
            <a:r>
              <a:rPr lang="en-US" dirty="0" smtClean="0"/>
              <a:t>Final conclusion should be in the form of detailed analysis.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Suppose we want to compare two population of students. </a:t>
            </a:r>
          </a:p>
          <a:p>
            <a:r>
              <a:rPr lang="en-US" dirty="0" smtClean="0"/>
              <a:t>Two antibiotics are required to compare for response time.</a:t>
            </a:r>
          </a:p>
          <a:p>
            <a:r>
              <a:rPr lang="en-US" dirty="0" smtClean="0"/>
              <a:t>Analysis of Performance of two machines.</a:t>
            </a:r>
          </a:p>
          <a:p>
            <a:r>
              <a:rPr lang="en-US" dirty="0" smtClean="0"/>
              <a:t>Analysis of two detergents’ efficiency like whitening. </a:t>
            </a:r>
          </a:p>
          <a:p>
            <a:r>
              <a:rPr lang="en-US" dirty="0" smtClean="0"/>
              <a:t>And many situations like….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Problem-9</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A firm believes that the tyres produced by process A on an average last longer than tyres produced by process B. To test this belief, random samples of tyres produced by the two processes were tested and the results are:</a:t>
            </a:r>
          </a:p>
          <a:p>
            <a:pPr algn="just"/>
            <a:endParaRPr lang="en-US" b="1" dirty="0" smtClean="0"/>
          </a:p>
          <a:p>
            <a:pPr algn="just"/>
            <a:endParaRPr lang="en-US" b="1" dirty="0" smtClean="0"/>
          </a:p>
          <a:p>
            <a:pPr algn="just"/>
            <a:endParaRPr lang="en-US" b="1" dirty="0" smtClean="0"/>
          </a:p>
          <a:p>
            <a:pPr algn="just"/>
            <a:endParaRPr lang="en-US" b="1" dirty="0" smtClean="0"/>
          </a:p>
          <a:p>
            <a:pPr algn="just"/>
            <a:r>
              <a:rPr lang="en-US" dirty="0" smtClean="0"/>
              <a:t>Is there evidence at a 5% level of significance that the firm is correct in its belief?</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125</a:t>
            </a:fld>
            <a:endParaRPr lang="en-US"/>
          </a:p>
        </p:txBody>
      </p:sp>
      <p:graphicFrame>
        <p:nvGraphicFramePr>
          <p:cNvPr id="5" name="Table 4"/>
          <p:cNvGraphicFramePr>
            <a:graphicFrameLocks noGrp="1"/>
          </p:cNvGraphicFramePr>
          <p:nvPr/>
        </p:nvGraphicFramePr>
        <p:xfrm>
          <a:off x="1524000" y="3200400"/>
          <a:ext cx="6096000" cy="16560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dirty="0" smtClean="0"/>
                        <a:t>Process</a:t>
                      </a:r>
                      <a:endParaRPr lang="en-US" dirty="0"/>
                    </a:p>
                  </a:txBody>
                  <a:tcPr/>
                </a:tc>
                <a:tc>
                  <a:txBody>
                    <a:bodyPr/>
                    <a:lstStyle/>
                    <a:p>
                      <a:r>
                        <a:rPr lang="en-US" dirty="0" smtClean="0"/>
                        <a:t>Sample Size</a:t>
                      </a:r>
                      <a:endParaRPr lang="en-US" dirty="0"/>
                    </a:p>
                  </a:txBody>
                  <a:tcPr/>
                </a:tc>
                <a:tc>
                  <a:txBody>
                    <a:bodyPr/>
                    <a:lstStyle/>
                    <a:p>
                      <a:r>
                        <a:rPr lang="en-US" dirty="0" smtClean="0"/>
                        <a:t>Average lifetime in Km</a:t>
                      </a:r>
                      <a:endParaRPr lang="en-US" dirty="0"/>
                    </a:p>
                  </a:txBody>
                  <a:tcPr/>
                </a:tc>
                <a:tc>
                  <a:txBody>
                    <a:bodyPr/>
                    <a:lstStyle/>
                    <a:p>
                      <a:r>
                        <a:rPr lang="en-US" dirty="0" smtClean="0"/>
                        <a:t>Standard deviation (Km)</a:t>
                      </a:r>
                      <a:endParaRPr lang="en-US" dirty="0"/>
                    </a:p>
                  </a:txBody>
                  <a:tcPr/>
                </a:tc>
              </a:tr>
              <a:tr h="370840">
                <a:tc>
                  <a:txBody>
                    <a:bodyPr/>
                    <a:lstStyle/>
                    <a:p>
                      <a:r>
                        <a:rPr lang="en-US" dirty="0" smtClean="0"/>
                        <a:t>A</a:t>
                      </a:r>
                      <a:endParaRPr lang="en-US" dirty="0"/>
                    </a:p>
                  </a:txBody>
                  <a:tcPr/>
                </a:tc>
                <a:tc>
                  <a:txBody>
                    <a:bodyPr/>
                    <a:lstStyle/>
                    <a:p>
                      <a:r>
                        <a:rPr lang="en-US" dirty="0" smtClean="0"/>
                        <a:t>50</a:t>
                      </a:r>
                      <a:endParaRPr lang="en-US" dirty="0"/>
                    </a:p>
                  </a:txBody>
                  <a:tcPr/>
                </a:tc>
                <a:tc>
                  <a:txBody>
                    <a:bodyPr/>
                    <a:lstStyle/>
                    <a:p>
                      <a:r>
                        <a:rPr lang="en-US" dirty="0" smtClean="0"/>
                        <a:t>22400</a:t>
                      </a:r>
                      <a:endParaRPr lang="en-US" dirty="0"/>
                    </a:p>
                  </a:txBody>
                  <a:tcPr/>
                </a:tc>
                <a:tc>
                  <a:txBody>
                    <a:bodyPr/>
                    <a:lstStyle/>
                    <a:p>
                      <a:r>
                        <a:rPr lang="en-US" dirty="0" smtClean="0"/>
                        <a:t>1000</a:t>
                      </a:r>
                      <a:endParaRPr lang="en-US" dirty="0"/>
                    </a:p>
                  </a:txBody>
                  <a:tcPr/>
                </a:tc>
              </a:tr>
              <a:tr h="370840">
                <a:tc>
                  <a:txBody>
                    <a:bodyPr/>
                    <a:lstStyle/>
                    <a:p>
                      <a:r>
                        <a:rPr lang="en-US" dirty="0" smtClean="0"/>
                        <a:t>B</a:t>
                      </a:r>
                      <a:endParaRPr lang="en-US" dirty="0"/>
                    </a:p>
                  </a:txBody>
                  <a:tcPr/>
                </a:tc>
                <a:tc>
                  <a:txBody>
                    <a:bodyPr/>
                    <a:lstStyle/>
                    <a:p>
                      <a:r>
                        <a:rPr lang="en-US" dirty="0" smtClean="0"/>
                        <a:t>50</a:t>
                      </a:r>
                      <a:endParaRPr lang="en-US" dirty="0"/>
                    </a:p>
                  </a:txBody>
                  <a:tcPr/>
                </a:tc>
                <a:tc>
                  <a:txBody>
                    <a:bodyPr/>
                    <a:lstStyle/>
                    <a:p>
                      <a:r>
                        <a:rPr lang="en-US" dirty="0" smtClean="0"/>
                        <a:t>21800</a:t>
                      </a:r>
                      <a:endParaRPr lang="en-US" dirty="0"/>
                    </a:p>
                  </a:txBody>
                  <a:tcPr/>
                </a:tc>
                <a:tc>
                  <a:txBody>
                    <a:bodyPr/>
                    <a:lstStyle/>
                    <a:p>
                      <a:r>
                        <a:rPr lang="en-US" dirty="0" smtClean="0"/>
                        <a:t>1000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Problem-9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Problem-10</a:t>
            </a:r>
            <a:endParaRPr lang="en-US" dirty="0"/>
          </a:p>
        </p:txBody>
      </p:sp>
      <p:sp>
        <p:nvSpPr>
          <p:cNvPr id="3" name="Content Placeholder 2"/>
          <p:cNvSpPr>
            <a:spLocks noGrp="1"/>
          </p:cNvSpPr>
          <p:nvPr>
            <p:ph idx="1"/>
          </p:nvPr>
        </p:nvSpPr>
        <p:spPr/>
        <p:txBody>
          <a:bodyPr/>
          <a:lstStyle/>
          <a:p>
            <a:pPr algn="just"/>
            <a:r>
              <a:rPr lang="en-US" dirty="0" smtClean="0"/>
              <a:t>A random sample of size 6 from a normal population with variance 24 gave mean= 15. A sample of size 8 from a normal population with variance 80 gave mean = 13. Test the H</a:t>
            </a:r>
            <a:r>
              <a:rPr lang="en-US" baseline="-25000" dirty="0" smtClean="0"/>
              <a:t>o</a:t>
            </a:r>
            <a:r>
              <a:rPr lang="en-US" dirty="0" smtClean="0"/>
              <a:t>= μ</a:t>
            </a:r>
            <a:r>
              <a:rPr lang="en-US" baseline="-25000" dirty="0" smtClean="0"/>
              <a:t>1</a:t>
            </a:r>
            <a:r>
              <a:rPr lang="en-US" dirty="0" smtClean="0"/>
              <a:t>-μ</a:t>
            </a:r>
            <a:r>
              <a:rPr lang="en-US" baseline="-25000" dirty="0" smtClean="0"/>
              <a:t>2</a:t>
            </a:r>
            <a:r>
              <a:rPr lang="en-US" dirty="0" smtClean="0"/>
              <a:t>=0 against not equal to 0.</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Problem-10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a:t>
            </a:r>
            <a:endParaRPr lang="en-US" dirty="0"/>
          </a:p>
        </p:txBody>
      </p:sp>
      <p:sp>
        <p:nvSpPr>
          <p:cNvPr id="3" name="Content Placeholder 2"/>
          <p:cNvSpPr>
            <a:spLocks noGrp="1"/>
          </p:cNvSpPr>
          <p:nvPr>
            <p:ph idx="1"/>
          </p:nvPr>
        </p:nvSpPr>
        <p:spPr/>
        <p:txBody>
          <a:bodyPr/>
          <a:lstStyle/>
          <a:p>
            <a:pPr algn="just"/>
            <a:r>
              <a:rPr lang="en-US" dirty="0" smtClean="0"/>
              <a:t>On an examination in a statistics course, the average marks of 50 boys was 72 with a population standard deviation of 8, while the average marks of 45 girls was 75. Test the hypothesis at (a) 5% and (b) 1% level of significance that the boys’ performance is inferior to that of the girls.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samples are dependent.  Because each reading or observation is based on previous result that is before coffee and after coffee.</a:t>
            </a:r>
          </a:p>
          <a:p>
            <a:r>
              <a:rPr lang="en-US" dirty="0" smtClean="0"/>
              <a:t>These  samples are related.  </a:t>
            </a:r>
          </a:p>
          <a:p>
            <a:r>
              <a:rPr lang="en-US" dirty="0" smtClean="0"/>
              <a:t>The samples can be paired with respect to each individual.  </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Problem-11</a:t>
            </a:r>
            <a:endParaRPr lang="en-US" dirty="0"/>
          </a:p>
        </p:txBody>
      </p:sp>
      <p:sp>
        <p:nvSpPr>
          <p:cNvPr id="3" name="Content Placeholder 2"/>
          <p:cNvSpPr>
            <a:spLocks noGrp="1"/>
          </p:cNvSpPr>
          <p:nvPr>
            <p:ph idx="1"/>
          </p:nvPr>
        </p:nvSpPr>
        <p:spPr/>
        <p:txBody>
          <a:bodyPr/>
          <a:lstStyle/>
          <a:p>
            <a:pPr algn="just"/>
            <a:r>
              <a:rPr lang="en-US" dirty="0" smtClean="0"/>
              <a:t>An experiment was conducted to compare the mean time in days required to recover from the common cold for a person given daily dose of 4mg of vitamin C versus those who were not given a vitamin supplement. Suppose that 35 adults were randomly selected for each treatment category and that the mean recovery times and standard devotions for the two groups were as fellows:</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graphicFrame>
        <p:nvGraphicFramePr>
          <p:cNvPr id="5" name="Content Placeholder 4"/>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endParaRPr lang="en-US" dirty="0"/>
                    </a:p>
                  </a:txBody>
                  <a:tcPr/>
                </a:tc>
                <a:tc>
                  <a:txBody>
                    <a:bodyPr/>
                    <a:lstStyle/>
                    <a:p>
                      <a:r>
                        <a:rPr lang="en-US" dirty="0" smtClean="0"/>
                        <a:t>Vitamin C</a:t>
                      </a:r>
                      <a:endParaRPr lang="en-US" dirty="0"/>
                    </a:p>
                  </a:txBody>
                  <a:tcPr/>
                </a:tc>
                <a:tc>
                  <a:txBody>
                    <a:bodyPr/>
                    <a:lstStyle/>
                    <a:p>
                      <a:r>
                        <a:rPr lang="en-US" dirty="0" smtClean="0"/>
                        <a:t>No Vitamin C Supplement</a:t>
                      </a:r>
                      <a:endParaRPr lang="en-US" dirty="0"/>
                    </a:p>
                  </a:txBody>
                  <a:tcPr/>
                </a:tc>
              </a:tr>
              <a:tr h="370840">
                <a:tc>
                  <a:txBody>
                    <a:bodyPr/>
                    <a:lstStyle/>
                    <a:p>
                      <a:r>
                        <a:rPr lang="en-US" dirty="0" smtClean="0"/>
                        <a:t>Sample size</a:t>
                      </a:r>
                      <a:endParaRPr lang="en-US" dirty="0"/>
                    </a:p>
                  </a:txBody>
                  <a:tcPr/>
                </a:tc>
                <a:tc>
                  <a:txBody>
                    <a:bodyPr/>
                    <a:lstStyle/>
                    <a:p>
                      <a:r>
                        <a:rPr lang="en-US" dirty="0" smtClean="0"/>
                        <a:t>35</a:t>
                      </a:r>
                      <a:endParaRPr lang="en-US" dirty="0"/>
                    </a:p>
                  </a:txBody>
                  <a:tcPr/>
                </a:tc>
                <a:tc>
                  <a:txBody>
                    <a:bodyPr/>
                    <a:lstStyle/>
                    <a:p>
                      <a:r>
                        <a:rPr lang="en-US" dirty="0" smtClean="0"/>
                        <a:t>35</a:t>
                      </a:r>
                      <a:endParaRPr lang="en-US" dirty="0"/>
                    </a:p>
                  </a:txBody>
                  <a:tcPr/>
                </a:tc>
              </a:tr>
              <a:tr h="370840">
                <a:tc>
                  <a:txBody>
                    <a:bodyPr/>
                    <a:lstStyle/>
                    <a:p>
                      <a:r>
                        <a:rPr lang="en-US" dirty="0" smtClean="0"/>
                        <a:t>Sample Mean</a:t>
                      </a:r>
                      <a:endParaRPr lang="en-US" dirty="0"/>
                    </a:p>
                  </a:txBody>
                  <a:tcPr/>
                </a:tc>
                <a:tc>
                  <a:txBody>
                    <a:bodyPr/>
                    <a:lstStyle/>
                    <a:p>
                      <a:r>
                        <a:rPr lang="en-US" dirty="0" smtClean="0"/>
                        <a:t>5.8</a:t>
                      </a:r>
                      <a:endParaRPr lang="en-US" dirty="0"/>
                    </a:p>
                  </a:txBody>
                  <a:tcPr/>
                </a:tc>
                <a:tc>
                  <a:txBody>
                    <a:bodyPr/>
                    <a:lstStyle/>
                    <a:p>
                      <a:r>
                        <a:rPr lang="en-US" dirty="0" smtClean="0"/>
                        <a:t>6.9</a:t>
                      </a:r>
                      <a:endParaRPr lang="en-US" dirty="0"/>
                    </a:p>
                  </a:txBody>
                  <a:tcPr/>
                </a:tc>
              </a:tr>
              <a:tr h="370840">
                <a:tc>
                  <a:txBody>
                    <a:bodyPr/>
                    <a:lstStyle/>
                    <a:p>
                      <a:r>
                        <a:rPr lang="en-US" dirty="0" smtClean="0"/>
                        <a:t>Sample Standard Deviation</a:t>
                      </a:r>
                      <a:endParaRPr lang="en-US" dirty="0"/>
                    </a:p>
                  </a:txBody>
                  <a:tcPr/>
                </a:tc>
                <a:tc>
                  <a:txBody>
                    <a:bodyPr/>
                    <a:lstStyle/>
                    <a:p>
                      <a:r>
                        <a:rPr lang="en-US" dirty="0" smtClean="0"/>
                        <a:t>1.2</a:t>
                      </a:r>
                      <a:endParaRPr lang="en-US" dirty="0"/>
                    </a:p>
                  </a:txBody>
                  <a:tcPr/>
                </a:tc>
                <a:tc>
                  <a:txBody>
                    <a:bodyPr/>
                    <a:lstStyle/>
                    <a:p>
                      <a:r>
                        <a:rPr lang="en-US" dirty="0" smtClean="0"/>
                        <a:t>2.9</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EAFCB071-3725-475B-BD64-181555A8C3AD}" type="slidenum">
              <a:rPr lang="en-US" smtClean="0"/>
              <a:pPr/>
              <a:t>131</a:t>
            </a:fld>
            <a:endParaRPr lang="en-US"/>
          </a:p>
        </p:txBody>
      </p:sp>
      <p:sp>
        <p:nvSpPr>
          <p:cNvPr id="340993" name="Rectangle 1"/>
          <p:cNvSpPr>
            <a:spLocks noChangeArrowheads="1"/>
          </p:cNvSpPr>
          <p:nvPr/>
        </p:nvSpPr>
        <p:spPr bwMode="auto">
          <a:xfrm>
            <a:off x="228600" y="4572000"/>
            <a:ext cx="8550098"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Test the hypothesis that the use of vitamin C reduces the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mean time required to recover from a common cold and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its complications, at the level of significance α =0.05.</a:t>
            </a:r>
            <a:endParaRPr kumimoji="0" lang="en-US" sz="4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Problem-11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Problem-12</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education testing Service conducted a study to investigate differences between the scores of female and male students on the Mathematics Aptitude Test. The study identified a random sample of 562 female and 852 male students who had achieved the same high score on the mathematics portion of the test. That is, the female and male students viewed as having similar high ability in mathematics. The verbal scores for the two samples are given below:</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algn="just"/>
            <a:endParaRPr lang="en-US" dirty="0" smtClean="0"/>
          </a:p>
          <a:p>
            <a:pPr algn="just"/>
            <a:endParaRPr lang="en-US" dirty="0" smtClean="0"/>
          </a:p>
          <a:p>
            <a:pPr algn="just"/>
            <a:endParaRPr lang="en-US" dirty="0" smtClean="0"/>
          </a:p>
          <a:p>
            <a:pPr algn="just"/>
            <a:r>
              <a:rPr lang="en-US" dirty="0" smtClean="0"/>
              <a:t>Do the data support the conclusion that given populations of female and male students with similar high ability in mathematics, the female students will have a significantly high verbal ability?  Test at α =0.05 significance level. What is your conclusion?</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134</a:t>
            </a:fld>
            <a:endParaRPr lang="en-US"/>
          </a:p>
        </p:txBody>
      </p:sp>
      <p:graphicFrame>
        <p:nvGraphicFramePr>
          <p:cNvPr id="5" name="Table 4"/>
          <p:cNvGraphicFramePr>
            <a:graphicFrameLocks noGrp="1"/>
          </p:cNvGraphicFramePr>
          <p:nvPr/>
        </p:nvGraphicFramePr>
        <p:xfrm>
          <a:off x="1524000" y="1706880"/>
          <a:ext cx="6096000" cy="13817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endParaRPr lang="en-US" dirty="0"/>
                    </a:p>
                  </a:txBody>
                  <a:tcPr/>
                </a:tc>
                <a:tc>
                  <a:txBody>
                    <a:bodyPr/>
                    <a:lstStyle/>
                    <a:p>
                      <a:r>
                        <a:rPr lang="en-US" dirty="0" smtClean="0"/>
                        <a:t>Female</a:t>
                      </a:r>
                      <a:endParaRPr lang="en-US" dirty="0"/>
                    </a:p>
                  </a:txBody>
                  <a:tcPr/>
                </a:tc>
                <a:tc>
                  <a:txBody>
                    <a:bodyPr/>
                    <a:lstStyle/>
                    <a:p>
                      <a:r>
                        <a:rPr lang="en-US" dirty="0" smtClean="0"/>
                        <a:t>Male</a:t>
                      </a:r>
                      <a:endParaRPr lang="en-US" dirty="0"/>
                    </a:p>
                  </a:txBody>
                  <a:tcPr/>
                </a:tc>
              </a:tr>
              <a:tr h="370840">
                <a:tc>
                  <a:txBody>
                    <a:bodyPr/>
                    <a:lstStyle/>
                    <a:p>
                      <a:r>
                        <a:rPr lang="en-US" dirty="0" smtClean="0"/>
                        <a:t>Sample Mean</a:t>
                      </a:r>
                      <a:endParaRPr lang="en-US" dirty="0"/>
                    </a:p>
                  </a:txBody>
                  <a:tcPr/>
                </a:tc>
                <a:tc>
                  <a:txBody>
                    <a:bodyPr/>
                    <a:lstStyle/>
                    <a:p>
                      <a:r>
                        <a:rPr lang="en-US" dirty="0" smtClean="0"/>
                        <a:t>547</a:t>
                      </a:r>
                      <a:endParaRPr lang="en-US" dirty="0"/>
                    </a:p>
                  </a:txBody>
                  <a:tcPr/>
                </a:tc>
                <a:tc>
                  <a:txBody>
                    <a:bodyPr/>
                    <a:lstStyle/>
                    <a:p>
                      <a:r>
                        <a:rPr lang="en-US" dirty="0" smtClean="0"/>
                        <a:t>525</a:t>
                      </a:r>
                      <a:endParaRPr lang="en-US" dirty="0"/>
                    </a:p>
                  </a:txBody>
                  <a:tcPr/>
                </a:tc>
              </a:tr>
              <a:tr h="370840">
                <a:tc>
                  <a:txBody>
                    <a:bodyPr/>
                    <a:lstStyle/>
                    <a:p>
                      <a:r>
                        <a:rPr lang="en-US" dirty="0" smtClean="0"/>
                        <a:t>Sample Standard Deviation</a:t>
                      </a:r>
                      <a:endParaRPr lang="en-US" dirty="0"/>
                    </a:p>
                  </a:txBody>
                  <a:tcPr/>
                </a:tc>
                <a:tc>
                  <a:txBody>
                    <a:bodyPr/>
                    <a:lstStyle/>
                    <a:p>
                      <a:r>
                        <a:rPr lang="en-US" dirty="0" smtClean="0"/>
                        <a:t>83</a:t>
                      </a:r>
                      <a:endParaRPr lang="en-US" dirty="0"/>
                    </a:p>
                  </a:txBody>
                  <a:tcPr/>
                </a:tc>
                <a:tc>
                  <a:txBody>
                    <a:bodyPr/>
                    <a:lstStyle/>
                    <a:p>
                      <a:r>
                        <a:rPr lang="en-US" dirty="0" smtClean="0"/>
                        <a:t>78</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Problem-12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a:t>
            </a:r>
            <a:endParaRPr lang="en-US" dirty="0"/>
          </a:p>
        </p:txBody>
      </p:sp>
      <p:sp>
        <p:nvSpPr>
          <p:cNvPr id="3" name="Content Placeholder 2"/>
          <p:cNvSpPr>
            <a:spLocks noGrp="1"/>
          </p:cNvSpPr>
          <p:nvPr>
            <p:ph idx="1"/>
          </p:nvPr>
        </p:nvSpPr>
        <p:spPr/>
        <p:txBody>
          <a:bodyPr/>
          <a:lstStyle/>
          <a:p>
            <a:pPr algn="just"/>
            <a:r>
              <a:rPr lang="en-US" dirty="0" smtClean="0"/>
              <a:t>The mean height of 50 males students of group I is 68.2 inches with a standard deviation of 2.5 inches, while 0 males students of group II as a mean height of 67.5 inches with a standard deviation of 2.8 inches. Test the hypothesis that male students of group of I are taller than male students of group II at the 0.05 level of significance. </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a:t>
            </a:r>
            <a:endParaRPr lang="en-US" dirty="0"/>
          </a:p>
        </p:txBody>
      </p:sp>
      <p:sp>
        <p:nvSpPr>
          <p:cNvPr id="3" name="Content Placeholder 2"/>
          <p:cNvSpPr>
            <a:spLocks noGrp="1"/>
          </p:cNvSpPr>
          <p:nvPr>
            <p:ph idx="1"/>
          </p:nvPr>
        </p:nvSpPr>
        <p:spPr/>
        <p:txBody>
          <a:bodyPr/>
          <a:lstStyle/>
          <a:p>
            <a:pPr algn="just"/>
            <a:r>
              <a:rPr lang="en-US" dirty="0" smtClean="0"/>
              <a:t>A farmer claims that the average yield of corn of variety-----variety B by at least 12 bushels per acre.----- with a standard  deviation of 6.28 bushels per acre, while variety B yielded on average 77.8 bushels per acre with a standard deviation of 5.64 bushels per acre. Test the farmer’s claim using a 0.05 level of significance. </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13</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Suppose the Acme Drug Company develops a new drug, designed to prevent colds. The company states that the drug is equally effective for men and women. To test this claim, they choose a </a:t>
            </a:r>
            <a:r>
              <a:rPr lang="en-US" dirty="0" err="1" smtClean="0"/>
              <a:t>a</a:t>
            </a:r>
            <a:r>
              <a:rPr lang="en-US" dirty="0" smtClean="0"/>
              <a:t> simple random sample of 100 women and 200 men from a population of 100,000 volunteers.</a:t>
            </a:r>
          </a:p>
          <a:p>
            <a:pPr algn="just"/>
            <a:r>
              <a:rPr lang="en-US" dirty="0" smtClean="0"/>
              <a:t>At the end of the study, 38% of the women caught a cold; and 51% of the men caught a cold. Based on these findings, can we reject the company's claim that the drug is equally effective for men and women? Use a 0.05 level of significance.</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Problem-13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Independent and Dependent Samples</a:t>
            </a:r>
            <a:endParaRPr lang="en-US" dirty="0"/>
          </a:p>
        </p:txBody>
      </p:sp>
      <p:sp>
        <p:nvSpPr>
          <p:cNvPr id="3" name="Content Placeholder 2"/>
          <p:cNvSpPr>
            <a:spLocks noGrp="1"/>
          </p:cNvSpPr>
          <p:nvPr>
            <p:ph idx="1"/>
          </p:nvPr>
        </p:nvSpPr>
        <p:spPr/>
        <p:txBody>
          <a:bodyPr/>
          <a:lstStyle/>
          <a:p>
            <a:r>
              <a:rPr lang="en-US" dirty="0" smtClean="0"/>
              <a:t>Classify each pair of samples as independent or dependent:</a:t>
            </a:r>
          </a:p>
          <a:p>
            <a:pPr>
              <a:buNone/>
            </a:pPr>
            <a:endParaRPr lang="en-US" dirty="0" smtClean="0"/>
          </a:p>
          <a:p>
            <a:pPr>
              <a:buNone/>
            </a:pPr>
            <a:r>
              <a:rPr lang="en-US" dirty="0" smtClean="0"/>
              <a:t>Sample 1:  Test scores for 35 statistics students</a:t>
            </a:r>
          </a:p>
          <a:p>
            <a:pPr>
              <a:buNone/>
            </a:pPr>
            <a:r>
              <a:rPr lang="en-US" dirty="0" smtClean="0"/>
              <a:t>Sample 2:  Test scores for 42 biology students who do not study statistics</a:t>
            </a:r>
          </a:p>
          <a:p>
            <a:r>
              <a:rPr lang="en-US" dirty="0" smtClean="0"/>
              <a:t>What do u think now about independence or dependence???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Problem-14</a:t>
            </a:r>
            <a:endParaRPr lang="en-US" dirty="0"/>
          </a:p>
        </p:txBody>
      </p:sp>
      <p:sp>
        <p:nvSpPr>
          <p:cNvPr id="3" name="Content Placeholder 2"/>
          <p:cNvSpPr>
            <a:spLocks noGrp="1"/>
          </p:cNvSpPr>
          <p:nvPr>
            <p:ph idx="1"/>
          </p:nvPr>
        </p:nvSpPr>
        <p:spPr/>
        <p:txBody>
          <a:bodyPr/>
          <a:lstStyle/>
          <a:p>
            <a:pPr algn="just"/>
            <a:r>
              <a:rPr lang="en-US" dirty="0" smtClean="0"/>
              <a:t>Suppose the Acme Drug Company develops a new drug, designed to prevent colds. The company states that the drug is more effective for women than for men. To test this claim, they choose a simple random sample of 100 women and 200 men from a population of 100,000 volunteers.</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Problem-14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a:t>
            </a:r>
            <a:endParaRPr lang="en-US" dirty="0"/>
          </a:p>
        </p:txBody>
      </p:sp>
      <p:sp>
        <p:nvSpPr>
          <p:cNvPr id="3" name="Content Placeholder 2"/>
          <p:cNvSpPr>
            <a:spLocks noGrp="1"/>
          </p:cNvSpPr>
          <p:nvPr>
            <p:ph idx="1"/>
          </p:nvPr>
        </p:nvSpPr>
        <p:spPr/>
        <p:txBody>
          <a:bodyPr/>
          <a:lstStyle/>
          <a:p>
            <a:pPr algn="just"/>
            <a:r>
              <a:rPr lang="en-GB" dirty="0" smtClean="0"/>
              <a:t>Researchers want to test the effectiveness of a new anti-anxiety medication. In clinical testing, 64 out of 200 people taking the medication report symptoms of anxiety. The people receiving a placebo, 92 out of 200 report symptoms of anxiety. Is the medication working any differently than the placebo? Test this claim using alpha = 0.05.</a:t>
            </a:r>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Problem-15</a:t>
            </a:r>
            <a:endParaRPr lang="en-US" dirty="0"/>
          </a:p>
        </p:txBody>
      </p:sp>
      <p:sp>
        <p:nvSpPr>
          <p:cNvPr id="3" name="Content Placeholder 2"/>
          <p:cNvSpPr>
            <a:spLocks noGrp="1"/>
          </p:cNvSpPr>
          <p:nvPr>
            <p:ph idx="1"/>
          </p:nvPr>
        </p:nvSpPr>
        <p:spPr/>
        <p:txBody>
          <a:bodyPr/>
          <a:lstStyle/>
          <a:p>
            <a:pPr algn="just"/>
            <a:r>
              <a:rPr lang="en-US" dirty="0" smtClean="0"/>
              <a:t>A researcher  interested  in  employee  satisfaction and  productivity measured the  number of units  produced by employees at a plant  before and  after  a company-wide pay  raise  occurred. The researcher hypothesized that production would be higher after the raise compared to before the raise.  Assume that the difference scores are normally distributed and let a = 0.05.</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graphicFrame>
        <p:nvGraphicFramePr>
          <p:cNvPr id="5" name="Content Placeholder 4"/>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dirty="0" smtClean="0"/>
                        <a:t>Participant </a:t>
                      </a:r>
                      <a:endParaRPr lang="en-US" dirty="0"/>
                    </a:p>
                  </a:txBody>
                  <a:tcPr/>
                </a:tc>
                <a:tc>
                  <a:txBody>
                    <a:bodyPr/>
                    <a:lstStyle/>
                    <a:p>
                      <a:r>
                        <a:rPr lang="en-US" dirty="0" smtClean="0"/>
                        <a:t>Before</a:t>
                      </a:r>
                      <a:endParaRPr lang="en-US" dirty="0"/>
                    </a:p>
                  </a:txBody>
                  <a:tcPr/>
                </a:tc>
                <a:tc>
                  <a:txBody>
                    <a:bodyPr/>
                    <a:lstStyle/>
                    <a:p>
                      <a:r>
                        <a:rPr lang="en-US" dirty="0" smtClean="0"/>
                        <a:t>After</a:t>
                      </a:r>
                      <a:endParaRPr lang="en-US" dirty="0"/>
                    </a:p>
                  </a:txBody>
                  <a:tcPr/>
                </a:tc>
              </a:tr>
              <a:tr h="370840">
                <a:tc>
                  <a:txBody>
                    <a:bodyPr/>
                    <a:lstStyle/>
                    <a:p>
                      <a:r>
                        <a:rPr lang="en-US" dirty="0" smtClean="0"/>
                        <a:t>1</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r>
              <a:tr h="370840">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r>
                        <a:rPr lang="en-US" dirty="0" smtClean="0"/>
                        <a:t>4</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r>
              <a:tr h="370840">
                <a:tc>
                  <a:txBody>
                    <a:bodyPr/>
                    <a:lstStyle/>
                    <a:p>
                      <a:r>
                        <a:rPr lang="en-US" dirty="0" smtClean="0"/>
                        <a:t>6</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r>
              <a:tr h="370840">
                <a:tc>
                  <a:txBody>
                    <a:bodyPr/>
                    <a:lstStyle/>
                    <a:p>
                      <a:r>
                        <a:rPr lang="en-US" dirty="0" smtClean="0"/>
                        <a:t>7</a:t>
                      </a:r>
                      <a:endParaRPr lang="en-US" dirty="0"/>
                    </a:p>
                  </a:txBody>
                  <a:tcPr/>
                </a:tc>
                <a:tc>
                  <a:txBody>
                    <a:bodyPr/>
                    <a:lstStyle/>
                    <a:p>
                      <a:r>
                        <a:rPr lang="en-US" dirty="0" smtClean="0"/>
                        <a:t>5</a:t>
                      </a:r>
                      <a:endParaRPr lang="en-US" dirty="0"/>
                    </a:p>
                  </a:txBody>
                  <a:tcPr/>
                </a:tc>
                <a:tc>
                  <a:txBody>
                    <a:bodyPr/>
                    <a:lstStyle/>
                    <a:p>
                      <a:r>
                        <a:rPr lang="en-US" dirty="0" smtClean="0"/>
                        <a:t>5</a:t>
                      </a:r>
                      <a:endParaRPr lang="en-US" dirty="0"/>
                    </a:p>
                  </a:txBody>
                  <a:tcPr/>
                </a:tc>
              </a:tr>
              <a:tr h="370840">
                <a:tc>
                  <a:txBody>
                    <a:bodyPr/>
                    <a:lstStyle/>
                    <a:p>
                      <a:r>
                        <a:rPr lang="en-US" dirty="0" smtClean="0"/>
                        <a:t>8</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r>
              <a:tr h="370840">
                <a:tc>
                  <a:txBody>
                    <a:bodyPr/>
                    <a:lstStyle/>
                    <a:p>
                      <a:r>
                        <a:rPr lang="en-US" dirty="0" smtClean="0"/>
                        <a:t>9</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EAFCB071-3725-475B-BD64-181555A8C3AD}"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15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Problem-16</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 sociologist is interested in the decay of long-term memory compared to the number of errors in memory that an individual made after 1 week and after 1 year for a specific crime event.  Participants viewed  a videotape of a bank  robbery  and  were  asked  a number of specific  questions about  the video  1 week  after viewing  it. They were asked the same questions 1 year after seeing the video. The number of memory errors was recorded for each participant at each time period. The researchers asked whether or not there was a significant difference in the number of errors in the two time periods. Assume that the difference scores are normally distributed and let a = 0.05.</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graphicFrame>
        <p:nvGraphicFramePr>
          <p:cNvPr id="5" name="Content Placeholder 4"/>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dirty="0" smtClean="0"/>
                        <a:t>Subject</a:t>
                      </a:r>
                      <a:endParaRPr lang="en-US" dirty="0"/>
                    </a:p>
                  </a:txBody>
                  <a:tcPr/>
                </a:tc>
                <a:tc>
                  <a:txBody>
                    <a:bodyPr/>
                    <a:lstStyle/>
                    <a:p>
                      <a:r>
                        <a:rPr lang="en-US" dirty="0" smtClean="0"/>
                        <a:t>One Week</a:t>
                      </a:r>
                      <a:endParaRPr lang="en-US" dirty="0"/>
                    </a:p>
                  </a:txBody>
                  <a:tcPr/>
                </a:tc>
                <a:tc>
                  <a:txBody>
                    <a:bodyPr/>
                    <a:lstStyle/>
                    <a:p>
                      <a:r>
                        <a:rPr lang="en-US" dirty="0" smtClean="0"/>
                        <a:t>One Year</a:t>
                      </a:r>
                      <a:endParaRPr lang="en-US" dirty="0"/>
                    </a:p>
                  </a:txBody>
                  <a:tcPr/>
                </a:tc>
              </a:tr>
              <a:tr h="370840">
                <a:tc>
                  <a:txBody>
                    <a:bodyPr/>
                    <a:lstStyle/>
                    <a:p>
                      <a:r>
                        <a:rPr lang="en-US" dirty="0" smtClean="0"/>
                        <a:t>1</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tr>
              <a:tr h="370840">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3</a:t>
                      </a:r>
                      <a:endParaRPr lang="en-US" dirty="0"/>
                    </a:p>
                  </a:txBody>
                  <a:tcPr/>
                </a:tc>
                <a:tc>
                  <a:txBody>
                    <a:bodyPr/>
                    <a:lstStyle/>
                    <a:p>
                      <a:r>
                        <a:rPr lang="en-US" dirty="0" smtClean="0"/>
                        <a:t>6</a:t>
                      </a:r>
                      <a:endParaRPr lang="en-US" dirty="0"/>
                    </a:p>
                  </a:txBody>
                  <a:tcPr/>
                </a:tc>
                <a:tc>
                  <a:txBody>
                    <a:bodyPr/>
                    <a:lstStyle/>
                    <a:p>
                      <a:r>
                        <a:rPr lang="en-US" dirty="0" smtClean="0"/>
                        <a:t>9</a:t>
                      </a:r>
                      <a:endParaRPr lang="en-US" dirty="0"/>
                    </a:p>
                  </a:txBody>
                  <a:tcPr/>
                </a:tc>
              </a:tr>
              <a:tr h="370840">
                <a:tc>
                  <a:txBody>
                    <a:bodyPr/>
                    <a:lstStyle/>
                    <a:p>
                      <a:r>
                        <a:rPr lang="en-US" dirty="0" smtClean="0"/>
                        <a:t>4</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6</a:t>
                      </a:r>
                      <a:endParaRPr lang="en-US" dirty="0"/>
                    </a:p>
                  </a:txBody>
                  <a:tcPr/>
                </a:tc>
              </a:tr>
              <a:tr h="370840">
                <a:tc>
                  <a:txBody>
                    <a:bodyPr/>
                    <a:lstStyle/>
                    <a:p>
                      <a:r>
                        <a:rPr lang="en-US" dirty="0" smtClean="0"/>
                        <a:t>6</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r>
              <a:tr h="370840">
                <a:tc>
                  <a:txBody>
                    <a:bodyPr/>
                    <a:lstStyle/>
                    <a:p>
                      <a:r>
                        <a:rPr lang="en-US" dirty="0" smtClean="0"/>
                        <a:t>7</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r>
              <a:tr h="370840">
                <a:tc>
                  <a:txBody>
                    <a:bodyPr/>
                    <a:lstStyle/>
                    <a:p>
                      <a:r>
                        <a:rPr lang="en-US" dirty="0" smtClean="0"/>
                        <a:t>8</a:t>
                      </a:r>
                      <a:endParaRPr lang="en-US" dirty="0"/>
                    </a:p>
                  </a:txBody>
                  <a:tcPr/>
                </a:tc>
                <a:tc>
                  <a:txBody>
                    <a:bodyPr/>
                    <a:lstStyle/>
                    <a:p>
                      <a:r>
                        <a:rPr lang="en-US" dirty="0" smtClean="0"/>
                        <a:t>5</a:t>
                      </a:r>
                      <a:endParaRPr lang="en-US" dirty="0"/>
                    </a:p>
                  </a:txBody>
                  <a:tcPr/>
                </a:tc>
                <a:tc>
                  <a:txBody>
                    <a:bodyPr/>
                    <a:lstStyle/>
                    <a:p>
                      <a:r>
                        <a:rPr lang="en-US" dirty="0" smtClean="0"/>
                        <a:t>4</a:t>
                      </a:r>
                      <a:endParaRPr lang="en-US" dirty="0"/>
                    </a:p>
                  </a:txBody>
                  <a:tcPr/>
                </a:tc>
              </a:tr>
              <a:tr h="370840">
                <a:tc>
                  <a:txBody>
                    <a:bodyPr/>
                    <a:lstStyle/>
                    <a:p>
                      <a:r>
                        <a:rPr lang="en-US" dirty="0" smtClean="0"/>
                        <a:t>9</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EAFCB071-3725-475B-BD64-181555A8C3AD}" type="slidenum">
              <a:rPr lang="en-US" smtClean="0"/>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Problem-16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Suppose you are interested in developing a counseling technique to reduce stress within marriages. You randomly select two samples of married individuals out of ten churches in the association. You provide Group 1 with group counseling and study materials. You provide Group 2 with individual counseling and study materials.</a:t>
            </a:r>
          </a:p>
          <a:p>
            <a:pPr algn="just"/>
            <a:r>
              <a:rPr lang="en-US" dirty="0" smtClean="0"/>
              <a:t>At the conclusion of the treatment period, you measure the level of marital stress in the group members. Here are the scores:</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Tip </a:t>
            </a:r>
            <a:r>
              <a:rPr lang="en-US" dirty="0" smtClean="0">
                <a:sym typeface="Wingdings" pitchFamily="2" charset="2"/>
              </a:rPr>
              <a:t></a:t>
            </a:r>
            <a:endParaRPr lang="en-US" dirty="0"/>
          </a:p>
        </p:txBody>
      </p:sp>
      <p:sp>
        <p:nvSpPr>
          <p:cNvPr id="3" name="Content Placeholder 2"/>
          <p:cNvSpPr>
            <a:spLocks noGrp="1"/>
          </p:cNvSpPr>
          <p:nvPr>
            <p:ph idx="1"/>
          </p:nvPr>
        </p:nvSpPr>
        <p:spPr/>
        <p:txBody>
          <a:bodyPr/>
          <a:lstStyle/>
          <a:p>
            <a:pPr algn="just"/>
            <a:r>
              <a:rPr lang="en-US" dirty="0" smtClean="0"/>
              <a:t>We can observe that in dependent samples experimental units or subjects are same. </a:t>
            </a:r>
          </a:p>
          <a:p>
            <a:pPr algn="just"/>
            <a:r>
              <a:rPr lang="en-US" dirty="0" smtClean="0"/>
              <a:t>That is for each experimental unit, two observations are recorded. </a:t>
            </a:r>
          </a:p>
          <a:p>
            <a:pPr algn="just"/>
            <a:r>
              <a:rPr lang="en-US" dirty="0" smtClean="0"/>
              <a:t>It means that observation after some experiment will depend upon the previous history.</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Cont…</a:t>
            </a:r>
            <a:endParaRPr lang="en-US" dirty="0"/>
          </a:p>
        </p:txBody>
      </p:sp>
      <p:graphicFrame>
        <p:nvGraphicFramePr>
          <p:cNvPr id="5" name="Content Placeholder 4"/>
          <p:cNvGraphicFramePr>
            <a:graphicFrameLocks noGrp="1"/>
          </p:cNvGraphicFramePr>
          <p:nvPr>
            <p:ph idx="1"/>
          </p:nvPr>
        </p:nvGraphicFramePr>
        <p:xfrm>
          <a:off x="457200" y="1600200"/>
          <a:ext cx="8229600" cy="1886712"/>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b="1" dirty="0" smtClean="0"/>
                        <a:t>Group-1</a:t>
                      </a:r>
                      <a:endParaRPr lang="en-US" b="1" dirty="0"/>
                    </a:p>
                  </a:txBody>
                  <a:tcPr/>
                </a:tc>
                <a:tc>
                  <a:txBody>
                    <a:bodyPr/>
                    <a:lstStyle/>
                    <a:p>
                      <a:pPr algn="ctr"/>
                      <a:r>
                        <a:rPr lang="en-US" b="1" dirty="0" smtClean="0"/>
                        <a:t>Group-2</a:t>
                      </a:r>
                      <a:endParaRPr lang="en-US" b="1" dirty="0"/>
                    </a:p>
                  </a:txBody>
                  <a:tcPr/>
                </a:tc>
              </a:tr>
              <a:tr h="370840">
                <a:tc>
                  <a:txBody>
                    <a:bodyPr/>
                    <a:lstStyle/>
                    <a:p>
                      <a:pPr marL="0" marR="0" algn="just">
                        <a:lnSpc>
                          <a:spcPct val="115000"/>
                        </a:lnSpc>
                        <a:spcBef>
                          <a:spcPts val="0"/>
                        </a:spcBef>
                        <a:spcAft>
                          <a:spcPts val="1000"/>
                        </a:spcAft>
                      </a:pPr>
                      <a:r>
                        <a:rPr lang="en-US" sz="2400" dirty="0">
                          <a:latin typeface="Times New Roman"/>
                          <a:ea typeface="Calibri"/>
                          <a:cs typeface="Times New Roman"/>
                        </a:rPr>
                        <a:t>25  17  29  29  26  24  27  33</a:t>
                      </a:r>
                      <a:endParaRPr lang="en-US" sz="2000" dirty="0">
                        <a:latin typeface="Calibri"/>
                        <a:ea typeface="Calibri"/>
                        <a:cs typeface="Times New Roman"/>
                      </a:endParaRPr>
                    </a:p>
                    <a:p>
                      <a:pPr marL="0" marR="0" algn="just">
                        <a:lnSpc>
                          <a:spcPct val="115000"/>
                        </a:lnSpc>
                        <a:spcBef>
                          <a:spcPts val="0"/>
                        </a:spcBef>
                        <a:spcAft>
                          <a:spcPts val="1000"/>
                        </a:spcAft>
                      </a:pPr>
                      <a:r>
                        <a:rPr lang="en-US" sz="2400" dirty="0">
                          <a:latin typeface="Times New Roman"/>
                          <a:ea typeface="Calibri"/>
                          <a:cs typeface="Times New Roman"/>
                        </a:rPr>
                        <a:t>23  14  21  26  20  27  26  32</a:t>
                      </a:r>
                      <a:endParaRPr lang="en-US" sz="2000" dirty="0">
                        <a:latin typeface="Calibri"/>
                        <a:ea typeface="Calibri"/>
                        <a:cs typeface="Times New Roman"/>
                      </a:endParaRPr>
                    </a:p>
                    <a:p>
                      <a:pPr marL="0" marR="0" algn="just">
                        <a:lnSpc>
                          <a:spcPct val="115000"/>
                        </a:lnSpc>
                        <a:spcBef>
                          <a:spcPts val="0"/>
                        </a:spcBef>
                        <a:spcAft>
                          <a:spcPts val="1000"/>
                        </a:spcAft>
                      </a:pPr>
                      <a:r>
                        <a:rPr lang="en-US" sz="2400" dirty="0">
                          <a:latin typeface="Times New Roman"/>
                          <a:ea typeface="Calibri"/>
                          <a:cs typeface="Times New Roman"/>
                        </a:rPr>
                        <a:t>20  32  17  23  20  30  26  12</a:t>
                      </a:r>
                      <a:endParaRPr lang="en-US" sz="2000" dirty="0">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1000"/>
                        </a:spcAft>
                      </a:pPr>
                      <a:r>
                        <a:rPr lang="en-US" sz="2400" dirty="0">
                          <a:latin typeface="Times New Roman"/>
                          <a:ea typeface="Calibri"/>
                          <a:cs typeface="Times New Roman"/>
                        </a:rPr>
                        <a:t>21  26  28  31  14  27  29  23</a:t>
                      </a:r>
                      <a:endParaRPr lang="en-US" sz="2000" dirty="0">
                        <a:latin typeface="Calibri"/>
                        <a:ea typeface="Calibri"/>
                        <a:cs typeface="Times New Roman"/>
                      </a:endParaRPr>
                    </a:p>
                    <a:p>
                      <a:pPr marL="0" marR="0" algn="just">
                        <a:lnSpc>
                          <a:spcPct val="115000"/>
                        </a:lnSpc>
                        <a:spcBef>
                          <a:spcPts val="0"/>
                        </a:spcBef>
                        <a:spcAft>
                          <a:spcPts val="1000"/>
                        </a:spcAft>
                      </a:pPr>
                      <a:r>
                        <a:rPr lang="en-US" sz="2400" dirty="0">
                          <a:latin typeface="Times New Roman"/>
                          <a:ea typeface="Calibri"/>
                          <a:cs typeface="Times New Roman"/>
                        </a:rPr>
                        <a:t>18  25  32  23  16  21  17  20</a:t>
                      </a:r>
                      <a:endParaRPr lang="en-US" sz="2000" dirty="0">
                        <a:latin typeface="Calibri"/>
                        <a:ea typeface="Calibri"/>
                        <a:cs typeface="Times New Roman"/>
                      </a:endParaRPr>
                    </a:p>
                    <a:p>
                      <a:pPr marL="0" marR="0" algn="just">
                        <a:lnSpc>
                          <a:spcPct val="115000"/>
                        </a:lnSpc>
                        <a:spcBef>
                          <a:spcPts val="0"/>
                        </a:spcBef>
                        <a:spcAft>
                          <a:spcPts val="1000"/>
                        </a:spcAft>
                      </a:pPr>
                      <a:r>
                        <a:rPr lang="en-US" sz="2400" dirty="0">
                          <a:latin typeface="Times New Roman"/>
                          <a:ea typeface="Calibri"/>
                          <a:cs typeface="Times New Roman"/>
                        </a:rPr>
                        <a:t>26  23    7  18  29  32  24  19</a:t>
                      </a:r>
                      <a:endParaRPr lang="en-US" sz="2000" dirty="0">
                        <a:latin typeface="Calibri"/>
                        <a:ea typeface="Calibri"/>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EAFCB071-3725-475B-BD64-181555A8C3AD}" type="slidenum">
              <a:rPr lang="en-US" smtClean="0"/>
              <a:pPr/>
              <a:t>150</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ormAutofit fontScale="90000"/>
          </a:bodyPr>
          <a:lstStyle/>
          <a:p>
            <a:pPr algn="l" eaLnBrk="1" hangingPunct="1"/>
            <a:r>
              <a:rPr lang="en-US" sz="3600" dirty="0" smtClean="0"/>
              <a:t>The t-Test for the Difference Between Means but paired one.</a:t>
            </a:r>
          </a:p>
        </p:txBody>
      </p:sp>
      <p:sp>
        <p:nvSpPr>
          <p:cNvPr id="1030" name="Rectangle 3"/>
          <p:cNvSpPr>
            <a:spLocks noGrp="1" noChangeArrowheads="1"/>
          </p:cNvSpPr>
          <p:nvPr>
            <p:ph type="body" idx="1"/>
          </p:nvPr>
        </p:nvSpPr>
        <p:spPr/>
        <p:txBody>
          <a:bodyPr/>
          <a:lstStyle/>
          <a:p>
            <a:pPr eaLnBrk="1" hangingPunct="1">
              <a:lnSpc>
                <a:spcPct val="90000"/>
              </a:lnSpc>
            </a:pPr>
            <a:r>
              <a:rPr lang="en-US" dirty="0" smtClean="0"/>
              <a:t>We were using the test statistic,             (the difference in the means of two samples).  To perform a two-sample analysis in interval estimation when samples are dependent, we will use a different approach.  You will first find the difference for each data pair,  </a:t>
            </a:r>
          </a:p>
          <a:p>
            <a:pPr eaLnBrk="1" hangingPunct="1">
              <a:lnSpc>
                <a:spcPct val="90000"/>
              </a:lnSpc>
              <a:buFontTx/>
              <a:buNone/>
            </a:pPr>
            <a:r>
              <a:rPr lang="en-US" dirty="0" smtClean="0"/>
              <a:t>			   . The test statistic is the mean of these differences, </a:t>
            </a:r>
          </a:p>
        </p:txBody>
      </p:sp>
      <p:graphicFrame>
        <p:nvGraphicFramePr>
          <p:cNvPr id="1026" name="Object 4"/>
          <p:cNvGraphicFramePr>
            <a:graphicFrameLocks noChangeAspect="1"/>
          </p:cNvGraphicFramePr>
          <p:nvPr/>
        </p:nvGraphicFramePr>
        <p:xfrm>
          <a:off x="6191250" y="1600200"/>
          <a:ext cx="1123950" cy="579438"/>
        </p:xfrm>
        <a:graphic>
          <a:graphicData uri="http://schemas.openxmlformats.org/presentationml/2006/ole">
            <p:oleObj spid="_x0000_s287746" name="Equation" r:id="rId3" imgW="419040" imgH="215640" progId="Equation.3">
              <p:embed/>
            </p:oleObj>
          </a:graphicData>
        </a:graphic>
      </p:graphicFrame>
      <p:graphicFrame>
        <p:nvGraphicFramePr>
          <p:cNvPr id="1027" name="Object 5"/>
          <p:cNvGraphicFramePr>
            <a:graphicFrameLocks noChangeAspect="1"/>
          </p:cNvGraphicFramePr>
          <p:nvPr/>
        </p:nvGraphicFramePr>
        <p:xfrm>
          <a:off x="862824" y="4221162"/>
          <a:ext cx="1804988" cy="579438"/>
        </p:xfrm>
        <a:graphic>
          <a:graphicData uri="http://schemas.openxmlformats.org/presentationml/2006/ole">
            <p:oleObj spid="_x0000_s287747" name="Equation" r:id="rId4" imgW="672840" imgH="215640" progId="Equation.3">
              <p:embed/>
            </p:oleObj>
          </a:graphicData>
        </a:graphic>
      </p:graphicFrame>
      <p:graphicFrame>
        <p:nvGraphicFramePr>
          <p:cNvPr id="1028" name="Object 6"/>
          <p:cNvGraphicFramePr>
            <a:graphicFrameLocks noChangeAspect="1"/>
          </p:cNvGraphicFramePr>
          <p:nvPr/>
        </p:nvGraphicFramePr>
        <p:xfrm>
          <a:off x="2954338" y="5338762"/>
          <a:ext cx="2282825" cy="681038"/>
        </p:xfrm>
        <a:graphic>
          <a:graphicData uri="http://schemas.openxmlformats.org/presentationml/2006/ole">
            <p:oleObj spid="_x0000_s287748" name="Equation" r:id="rId5" imgW="850680" imgH="2538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pPr algn="l" eaLnBrk="1" hangingPunct="1"/>
            <a:r>
              <a:rPr lang="en-US" sz="3600" dirty="0" smtClean="0"/>
              <a:t>To conduct the test with paired observations, the following conditions are required:</a:t>
            </a:r>
          </a:p>
        </p:txBody>
      </p:sp>
      <p:sp>
        <p:nvSpPr>
          <p:cNvPr id="2052" name="Rectangle 3"/>
          <p:cNvSpPr>
            <a:spLocks noGrp="1" noChangeArrowheads="1"/>
          </p:cNvSpPr>
          <p:nvPr>
            <p:ph type="body" idx="1"/>
          </p:nvPr>
        </p:nvSpPr>
        <p:spPr/>
        <p:txBody>
          <a:bodyPr>
            <a:normAutofit fontScale="92500"/>
          </a:bodyPr>
          <a:lstStyle/>
          <a:p>
            <a:pPr eaLnBrk="1" hangingPunct="1"/>
            <a:r>
              <a:rPr lang="en-US" dirty="0" smtClean="0"/>
              <a:t>The samples must be dependent (paired) and randomly selected.</a:t>
            </a:r>
          </a:p>
          <a:p>
            <a:pPr eaLnBrk="1" hangingPunct="1"/>
            <a:r>
              <a:rPr lang="en-US" dirty="0" smtClean="0"/>
              <a:t>Both populations must be normally distributed.</a:t>
            </a:r>
          </a:p>
          <a:p>
            <a:pPr algn="just">
              <a:buNone/>
            </a:pPr>
            <a:r>
              <a:rPr lang="en-US" dirty="0" smtClean="0"/>
              <a:t>    If these two requirement are met, then the sampling distribution for     , the mean of the differences of the paired data entries in the dependent samples, has a t-distribution with       n – 1 degrees of freedom, where n is the number of data pairs</a:t>
            </a:r>
          </a:p>
        </p:txBody>
      </p:sp>
      <p:graphicFrame>
        <p:nvGraphicFramePr>
          <p:cNvPr id="2050" name="Object 4"/>
          <p:cNvGraphicFramePr>
            <a:graphicFrameLocks noChangeAspect="1"/>
          </p:cNvGraphicFramePr>
          <p:nvPr/>
        </p:nvGraphicFramePr>
        <p:xfrm>
          <a:off x="5078412" y="3604283"/>
          <a:ext cx="407988" cy="544513"/>
        </p:xfrm>
        <a:graphic>
          <a:graphicData uri="http://schemas.openxmlformats.org/presentationml/2006/ole">
            <p:oleObj spid="_x0000_s288770" name="Equation" r:id="rId3" imgW="152280" imgH="203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838200" y="914400"/>
            <a:ext cx="7772400" cy="4633913"/>
          </a:xfrm>
          <a:prstGeom prst="rect">
            <a:avLst/>
          </a:prstGeom>
          <a:noFill/>
          <a:ln w="9525">
            <a:noFill/>
            <a:miter lim="800000"/>
            <a:headEnd/>
            <a:tailEnd/>
          </a:ln>
        </p:spPr>
      </p:pic>
      <p:sp>
        <p:nvSpPr>
          <p:cNvPr id="20483" name="Text Box 5"/>
          <p:cNvSpPr txBox="1">
            <a:spLocks noChangeArrowheads="1"/>
          </p:cNvSpPr>
          <p:nvPr/>
        </p:nvSpPr>
        <p:spPr bwMode="auto">
          <a:xfrm>
            <a:off x="990600" y="381000"/>
            <a:ext cx="7772400" cy="457200"/>
          </a:xfrm>
          <a:prstGeom prst="rect">
            <a:avLst/>
          </a:prstGeom>
          <a:noFill/>
          <a:ln w="9525">
            <a:noFill/>
            <a:miter lim="800000"/>
            <a:headEnd/>
            <a:tailEnd/>
          </a:ln>
        </p:spPr>
        <p:txBody>
          <a:bodyPr>
            <a:spAutoFit/>
          </a:bodyPr>
          <a:lstStyle/>
          <a:p>
            <a:pPr>
              <a:spcBef>
                <a:spcPct val="50000"/>
              </a:spcBef>
            </a:pPr>
            <a:r>
              <a:rPr lang="en-US" sz="2400"/>
              <a:t>The following symbols are used for the t-test for </a:t>
            </a:r>
            <a:r>
              <a:rPr lang="en-US" sz="2400">
                <a:sym typeface="Symbol" pitchFamily="18" charset="2"/>
              </a:rPr>
              <a:t></a:t>
            </a:r>
            <a:r>
              <a:rPr lang="en-US" sz="2400" baseline="-25000">
                <a:sym typeface="Symbol" pitchFamily="18" charset="2"/>
              </a:rPr>
              <a:t>d</a:t>
            </a:r>
            <a:r>
              <a:rPr lang="en-US" sz="2400">
                <a:sym typeface="Symbol" pitchFamily="18" charset="2"/>
              </a:rPr>
              <a:t>.</a:t>
            </a:r>
          </a:p>
        </p:txBody>
      </p:sp>
      <p:sp>
        <p:nvSpPr>
          <p:cNvPr id="20484" name="Text Box 6"/>
          <p:cNvSpPr txBox="1">
            <a:spLocks noChangeArrowheads="1"/>
          </p:cNvSpPr>
          <p:nvPr/>
        </p:nvSpPr>
        <p:spPr bwMode="auto">
          <a:xfrm>
            <a:off x="838200" y="5638800"/>
            <a:ext cx="8077200" cy="1200329"/>
          </a:xfrm>
          <a:prstGeom prst="rect">
            <a:avLst/>
          </a:prstGeom>
          <a:noFill/>
          <a:ln w="9525">
            <a:noFill/>
            <a:miter lim="800000"/>
            <a:headEnd/>
            <a:tailEnd/>
          </a:ln>
        </p:spPr>
        <p:txBody>
          <a:bodyPr wrap="square">
            <a:spAutoFit/>
          </a:bodyPr>
          <a:lstStyle/>
          <a:p>
            <a:pPr>
              <a:spcBef>
                <a:spcPct val="50000"/>
              </a:spcBef>
            </a:pPr>
            <a:r>
              <a:rPr lang="en-US" sz="2400" dirty="0" smtClean="0"/>
              <a:t>It is highly recommended that you better use calculator to find the required values to avoid any mistake while manual calculations.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Problem-30</a:t>
            </a:r>
            <a:endParaRPr lang="en-US" dirty="0"/>
          </a:p>
        </p:txBody>
      </p:sp>
      <p:sp>
        <p:nvSpPr>
          <p:cNvPr id="3" name="Content Placeholder 2"/>
          <p:cNvSpPr>
            <a:spLocks noGrp="1"/>
          </p:cNvSpPr>
          <p:nvPr>
            <p:ph idx="1"/>
          </p:nvPr>
        </p:nvSpPr>
        <p:spPr/>
        <p:txBody>
          <a:bodyPr>
            <a:normAutofit fontScale="92500"/>
          </a:bodyPr>
          <a:lstStyle/>
          <a:p>
            <a:r>
              <a:rPr lang="en-US" dirty="0" smtClean="0"/>
              <a:t>When comparing the difference between driving speed of an individual in the morning as opposed to the evening a random sample was conducted to choose 100 individuals.  Each individual was then observed and a morning driving speed and an evening driving speed were calculated.  The differences of each individuals driving speed was then analyzed.</a:t>
            </a:r>
          </a:p>
          <a:p>
            <a:r>
              <a:rPr lang="en-US" dirty="0" smtClean="0"/>
              <a:t>Comment on above case.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last lecture</a:t>
            </a:r>
            <a:endParaRPr lang="en-US" dirty="0"/>
          </a:p>
        </p:txBody>
      </p:sp>
      <p:sp>
        <p:nvSpPr>
          <p:cNvPr id="3" name="Content Placeholder 2"/>
          <p:cNvSpPr>
            <a:spLocks noGrp="1"/>
          </p:cNvSpPr>
          <p:nvPr>
            <p:ph idx="1"/>
          </p:nvPr>
        </p:nvSpPr>
        <p:spPr/>
        <p:txBody>
          <a:bodyPr/>
          <a:lstStyle/>
          <a:p>
            <a:r>
              <a:rPr lang="en-US" dirty="0" smtClean="0"/>
              <a:t>So far we have discussed difference between means and difference between two population proportions.</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Problem-31</a:t>
            </a:r>
            <a:endParaRPr lang="en-US" dirty="0"/>
          </a:p>
        </p:txBody>
      </p:sp>
      <p:sp>
        <p:nvSpPr>
          <p:cNvPr id="3" name="Content Placeholder 2"/>
          <p:cNvSpPr>
            <a:spLocks noGrp="1"/>
          </p:cNvSpPr>
          <p:nvPr>
            <p:ph idx="1"/>
          </p:nvPr>
        </p:nvSpPr>
        <p:spPr/>
        <p:txBody>
          <a:bodyPr/>
          <a:lstStyle/>
          <a:p>
            <a:pPr algn="just"/>
            <a:r>
              <a:rPr lang="en-US" dirty="0" smtClean="0"/>
              <a:t>Ten young recruits were put through a tough physical training program by the Army. Their weights were recorded before and after the training with the following results.</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20</a:t>
            </a:fld>
            <a:endParaRPr lang="en-US"/>
          </a:p>
        </p:txBody>
      </p:sp>
      <p:graphicFrame>
        <p:nvGraphicFramePr>
          <p:cNvPr id="5" name="Table 4"/>
          <p:cNvGraphicFramePr>
            <a:graphicFrameLocks noGrp="1"/>
          </p:cNvGraphicFramePr>
          <p:nvPr/>
        </p:nvGraphicFramePr>
        <p:xfrm>
          <a:off x="838200" y="3916680"/>
          <a:ext cx="7696205" cy="1722120"/>
        </p:xfrm>
        <a:graphic>
          <a:graphicData uri="http://schemas.openxmlformats.org/drawingml/2006/table">
            <a:tbl>
              <a:tblPr firstRow="1" bandRow="1">
                <a:tableStyleId>{5940675A-B579-460E-94D1-54222C63F5DA}</a:tableStyleId>
              </a:tblPr>
              <a:tblGrid>
                <a:gridCol w="990600"/>
                <a:gridCol w="609600"/>
                <a:gridCol w="609600"/>
                <a:gridCol w="588820"/>
                <a:gridCol w="699655"/>
                <a:gridCol w="699655"/>
                <a:gridCol w="699655"/>
                <a:gridCol w="699655"/>
                <a:gridCol w="699655"/>
                <a:gridCol w="699655"/>
                <a:gridCol w="699655"/>
              </a:tblGrid>
              <a:tr h="574040">
                <a:tc>
                  <a:txBody>
                    <a:bodyPr/>
                    <a:lstStyle/>
                    <a:p>
                      <a:r>
                        <a:rPr lang="en-US" dirty="0" smtClean="0"/>
                        <a:t>Recruit</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r>
              <a:tr h="574040">
                <a:tc>
                  <a:txBody>
                    <a:bodyPr/>
                    <a:lstStyle/>
                    <a:p>
                      <a:r>
                        <a:rPr lang="en-US" dirty="0" smtClean="0"/>
                        <a:t>Before</a:t>
                      </a:r>
                      <a:endParaRPr lang="en-US" dirty="0"/>
                    </a:p>
                  </a:txBody>
                  <a:tcPr/>
                </a:tc>
                <a:tc>
                  <a:txBody>
                    <a:bodyPr/>
                    <a:lstStyle/>
                    <a:p>
                      <a:r>
                        <a:rPr lang="en-US" dirty="0" smtClean="0"/>
                        <a:t>125</a:t>
                      </a:r>
                      <a:endParaRPr lang="en-US" dirty="0"/>
                    </a:p>
                  </a:txBody>
                  <a:tcPr/>
                </a:tc>
                <a:tc>
                  <a:txBody>
                    <a:bodyPr/>
                    <a:lstStyle/>
                    <a:p>
                      <a:r>
                        <a:rPr lang="en-US" dirty="0" smtClean="0"/>
                        <a:t>195</a:t>
                      </a:r>
                      <a:endParaRPr lang="en-US" dirty="0"/>
                    </a:p>
                  </a:txBody>
                  <a:tcPr/>
                </a:tc>
                <a:tc>
                  <a:txBody>
                    <a:bodyPr/>
                    <a:lstStyle/>
                    <a:p>
                      <a:r>
                        <a:rPr lang="en-US" dirty="0" smtClean="0"/>
                        <a:t>160</a:t>
                      </a:r>
                      <a:endParaRPr lang="en-US" dirty="0"/>
                    </a:p>
                  </a:txBody>
                  <a:tcPr/>
                </a:tc>
                <a:tc>
                  <a:txBody>
                    <a:bodyPr/>
                    <a:lstStyle/>
                    <a:p>
                      <a:r>
                        <a:rPr lang="en-US" dirty="0" smtClean="0"/>
                        <a:t>171</a:t>
                      </a:r>
                      <a:endParaRPr lang="en-US" dirty="0"/>
                    </a:p>
                  </a:txBody>
                  <a:tcPr/>
                </a:tc>
                <a:tc>
                  <a:txBody>
                    <a:bodyPr/>
                    <a:lstStyle/>
                    <a:p>
                      <a:r>
                        <a:rPr lang="en-US" dirty="0" smtClean="0"/>
                        <a:t>140</a:t>
                      </a:r>
                      <a:endParaRPr lang="en-US" dirty="0"/>
                    </a:p>
                  </a:txBody>
                  <a:tcPr/>
                </a:tc>
                <a:tc>
                  <a:txBody>
                    <a:bodyPr/>
                    <a:lstStyle/>
                    <a:p>
                      <a:r>
                        <a:rPr lang="en-US" dirty="0" smtClean="0"/>
                        <a:t>201</a:t>
                      </a:r>
                      <a:endParaRPr lang="en-US" dirty="0"/>
                    </a:p>
                  </a:txBody>
                  <a:tcPr/>
                </a:tc>
                <a:tc>
                  <a:txBody>
                    <a:bodyPr/>
                    <a:lstStyle/>
                    <a:p>
                      <a:r>
                        <a:rPr lang="en-US" dirty="0" smtClean="0"/>
                        <a:t>170</a:t>
                      </a:r>
                      <a:endParaRPr lang="en-US" dirty="0"/>
                    </a:p>
                  </a:txBody>
                  <a:tcPr/>
                </a:tc>
                <a:tc>
                  <a:txBody>
                    <a:bodyPr/>
                    <a:lstStyle/>
                    <a:p>
                      <a:r>
                        <a:rPr lang="en-US" dirty="0" smtClean="0"/>
                        <a:t>176</a:t>
                      </a:r>
                      <a:endParaRPr lang="en-US" dirty="0"/>
                    </a:p>
                  </a:txBody>
                  <a:tcPr/>
                </a:tc>
                <a:tc>
                  <a:txBody>
                    <a:bodyPr/>
                    <a:lstStyle/>
                    <a:p>
                      <a:r>
                        <a:rPr lang="en-US" dirty="0" smtClean="0"/>
                        <a:t>195</a:t>
                      </a:r>
                      <a:endParaRPr lang="en-US" dirty="0"/>
                    </a:p>
                  </a:txBody>
                  <a:tcPr/>
                </a:tc>
                <a:tc>
                  <a:txBody>
                    <a:bodyPr/>
                    <a:lstStyle/>
                    <a:p>
                      <a:r>
                        <a:rPr lang="en-US" dirty="0" smtClean="0"/>
                        <a:t>139</a:t>
                      </a:r>
                      <a:endParaRPr lang="en-US" dirty="0"/>
                    </a:p>
                  </a:txBody>
                  <a:tcPr/>
                </a:tc>
              </a:tr>
              <a:tr h="574040">
                <a:tc>
                  <a:txBody>
                    <a:bodyPr/>
                    <a:lstStyle/>
                    <a:p>
                      <a:r>
                        <a:rPr lang="en-US" dirty="0" smtClean="0"/>
                        <a:t>After</a:t>
                      </a:r>
                      <a:endParaRPr lang="en-US" dirty="0"/>
                    </a:p>
                  </a:txBody>
                  <a:tcPr/>
                </a:tc>
                <a:tc>
                  <a:txBody>
                    <a:bodyPr/>
                    <a:lstStyle/>
                    <a:p>
                      <a:r>
                        <a:rPr lang="en-US" dirty="0" smtClean="0"/>
                        <a:t>136</a:t>
                      </a:r>
                      <a:endParaRPr lang="en-US" dirty="0"/>
                    </a:p>
                  </a:txBody>
                  <a:tcPr/>
                </a:tc>
                <a:tc>
                  <a:txBody>
                    <a:bodyPr/>
                    <a:lstStyle/>
                    <a:p>
                      <a:r>
                        <a:rPr lang="en-US" dirty="0" smtClean="0"/>
                        <a:t>201</a:t>
                      </a:r>
                      <a:endParaRPr lang="en-US" dirty="0"/>
                    </a:p>
                  </a:txBody>
                  <a:tcPr/>
                </a:tc>
                <a:tc>
                  <a:txBody>
                    <a:bodyPr/>
                    <a:lstStyle/>
                    <a:p>
                      <a:r>
                        <a:rPr lang="en-US" dirty="0" smtClean="0"/>
                        <a:t>158</a:t>
                      </a:r>
                      <a:endParaRPr lang="en-US" dirty="0"/>
                    </a:p>
                  </a:txBody>
                  <a:tcPr/>
                </a:tc>
                <a:tc>
                  <a:txBody>
                    <a:bodyPr/>
                    <a:lstStyle/>
                    <a:p>
                      <a:r>
                        <a:rPr lang="en-US" dirty="0" smtClean="0"/>
                        <a:t>184</a:t>
                      </a:r>
                      <a:endParaRPr lang="en-US" dirty="0"/>
                    </a:p>
                  </a:txBody>
                  <a:tcPr/>
                </a:tc>
                <a:tc>
                  <a:txBody>
                    <a:bodyPr/>
                    <a:lstStyle/>
                    <a:p>
                      <a:r>
                        <a:rPr lang="en-US" dirty="0" smtClean="0"/>
                        <a:t>145</a:t>
                      </a:r>
                      <a:endParaRPr lang="en-US" dirty="0"/>
                    </a:p>
                  </a:txBody>
                  <a:tcPr/>
                </a:tc>
                <a:tc>
                  <a:txBody>
                    <a:bodyPr/>
                    <a:lstStyle/>
                    <a:p>
                      <a:r>
                        <a:rPr lang="en-US" dirty="0" smtClean="0"/>
                        <a:t>195</a:t>
                      </a:r>
                      <a:endParaRPr lang="en-US" dirty="0"/>
                    </a:p>
                  </a:txBody>
                  <a:tcPr/>
                </a:tc>
                <a:tc>
                  <a:txBody>
                    <a:bodyPr/>
                    <a:lstStyle/>
                    <a:p>
                      <a:r>
                        <a:rPr lang="en-US" dirty="0" smtClean="0"/>
                        <a:t>175</a:t>
                      </a:r>
                      <a:endParaRPr lang="en-US" dirty="0"/>
                    </a:p>
                  </a:txBody>
                  <a:tcPr/>
                </a:tc>
                <a:tc>
                  <a:txBody>
                    <a:bodyPr/>
                    <a:lstStyle/>
                    <a:p>
                      <a:r>
                        <a:rPr lang="en-US" dirty="0" smtClean="0"/>
                        <a:t>190</a:t>
                      </a:r>
                      <a:endParaRPr lang="en-US" dirty="0"/>
                    </a:p>
                  </a:txBody>
                  <a:tcPr/>
                </a:tc>
                <a:tc>
                  <a:txBody>
                    <a:bodyPr/>
                    <a:lstStyle/>
                    <a:p>
                      <a:r>
                        <a:rPr lang="en-US" dirty="0" smtClean="0"/>
                        <a:t>190</a:t>
                      </a:r>
                      <a:endParaRPr lang="en-US" dirty="0"/>
                    </a:p>
                  </a:txBody>
                  <a:tcPr/>
                </a:tc>
                <a:tc>
                  <a:txBody>
                    <a:bodyPr/>
                    <a:lstStyle/>
                    <a:p>
                      <a:r>
                        <a:rPr lang="en-US" dirty="0" smtClean="0"/>
                        <a:t>145</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Problem-31                              Cont…</a:t>
            </a:r>
            <a:endParaRPr lang="en-US" dirty="0"/>
          </a:p>
        </p:txBody>
      </p:sp>
      <p:sp>
        <p:nvSpPr>
          <p:cNvPr id="3" name="Content Placeholder 2"/>
          <p:cNvSpPr>
            <a:spLocks noGrp="1"/>
          </p:cNvSpPr>
          <p:nvPr>
            <p:ph idx="1"/>
          </p:nvPr>
        </p:nvSpPr>
        <p:spPr/>
        <p:txBody>
          <a:bodyPr/>
          <a:lstStyle/>
          <a:p>
            <a:r>
              <a:rPr lang="en-US" dirty="0" smtClean="0"/>
              <a:t>Analyze the problem and check either it is dependent case or independent?</a:t>
            </a:r>
          </a:p>
          <a:p>
            <a:r>
              <a:rPr lang="en-US" dirty="0" smtClean="0"/>
              <a:t>Construct 95% confidence interval  for efficiency of program with respect to weight.</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Problem-31                           Solution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Problem-32</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lgn="just">
              <a:buNone/>
            </a:pPr>
            <a:r>
              <a:rPr lang="en-US" baseline="-25000" dirty="0" smtClean="0"/>
              <a:t>      We are interested in comparing the avg. supermarket prices of two leading colas in the Tampa area. Our sample was taken by randomly going to each of eight supermarkets and recording the price of s-pack of cola of each brand. The data are shown in the following table:</a:t>
            </a:r>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endParaRPr lang="en-US" baseline="-25000" dirty="0" smtClean="0"/>
          </a:p>
          <a:p>
            <a:pPr algn="just">
              <a:buNone/>
            </a:pPr>
            <a:r>
              <a:rPr lang="en-US" baseline="-25000" dirty="0" smtClean="0"/>
              <a:t>       Find a 98% confidence interval for the difference in mean price of brand 1 and brand 2.</a:t>
            </a:r>
            <a:endParaRPr lang="en-US" dirty="0" smtClean="0"/>
          </a:p>
          <a:p>
            <a:pPr algn="just">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23</a:t>
            </a:fld>
            <a:endParaRPr lang="en-US"/>
          </a:p>
        </p:txBody>
      </p:sp>
      <p:pic>
        <p:nvPicPr>
          <p:cNvPr id="289794" name="Picture 2" descr="image002"/>
          <p:cNvPicPr>
            <a:picLocks noChangeAspect="1" noChangeArrowheads="1"/>
          </p:cNvPicPr>
          <p:nvPr/>
        </p:nvPicPr>
        <p:blipFill>
          <a:blip r:embed="rId2" cstate="print"/>
          <a:srcRect/>
          <a:stretch>
            <a:fillRect/>
          </a:stretch>
        </p:blipFill>
        <p:spPr bwMode="auto">
          <a:xfrm>
            <a:off x="1066800" y="2895600"/>
            <a:ext cx="71628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Problem-32                         Solution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24</a:t>
            </a:fld>
            <a:endParaRPr lang="en-US"/>
          </a:p>
        </p:txBody>
      </p:sp>
      <p:pic>
        <p:nvPicPr>
          <p:cNvPr id="290818" name="Picture 2" descr="image004"/>
          <p:cNvPicPr>
            <a:picLocks noChangeAspect="1" noChangeArrowheads="1"/>
          </p:cNvPicPr>
          <p:nvPr/>
        </p:nvPicPr>
        <p:blipFill>
          <a:blip r:embed="rId2" cstate="print"/>
          <a:srcRect/>
          <a:stretch>
            <a:fillRect/>
          </a:stretch>
        </p:blipFill>
        <p:spPr bwMode="auto">
          <a:xfrm>
            <a:off x="609600" y="2838450"/>
            <a:ext cx="7391400" cy="971550"/>
          </a:xfrm>
          <a:prstGeom prst="rect">
            <a:avLst/>
          </a:prstGeom>
          <a:noFill/>
          <a:ln w="9525">
            <a:noFill/>
            <a:miter lim="800000"/>
            <a:headEnd/>
            <a:tailEnd/>
          </a:ln>
        </p:spPr>
      </p:pic>
      <p:pic>
        <p:nvPicPr>
          <p:cNvPr id="290819" name="Picture 3" descr="image006"/>
          <p:cNvPicPr>
            <a:picLocks noChangeAspect="1" noChangeArrowheads="1"/>
          </p:cNvPicPr>
          <p:nvPr/>
        </p:nvPicPr>
        <p:blipFill>
          <a:blip r:embed="rId3" cstate="print"/>
          <a:srcRect/>
          <a:stretch>
            <a:fillRect/>
          </a:stretch>
        </p:blipFill>
        <p:spPr bwMode="auto">
          <a:xfrm>
            <a:off x="3200400" y="4114800"/>
            <a:ext cx="20764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sided confidence interval</a:t>
            </a:r>
            <a:endParaRPr lang="en-US" dirty="0"/>
          </a:p>
        </p:txBody>
      </p:sp>
      <p:sp>
        <p:nvSpPr>
          <p:cNvPr id="3" name="Content Placeholder 2"/>
          <p:cNvSpPr>
            <a:spLocks noGrp="1"/>
          </p:cNvSpPr>
          <p:nvPr>
            <p:ph idx="1"/>
          </p:nvPr>
        </p:nvSpPr>
        <p:spPr/>
        <p:txBody>
          <a:bodyPr/>
          <a:lstStyle/>
          <a:p>
            <a:r>
              <a:rPr lang="en-US" dirty="0" smtClean="0"/>
              <a:t>So far we have studied two sided 100(1-</a:t>
            </a:r>
            <a:r>
              <a:rPr lang="el-GR" dirty="0" smtClean="0"/>
              <a:t>α</a:t>
            </a:r>
            <a:r>
              <a:rPr lang="en-US" dirty="0" smtClean="0"/>
              <a:t>)% confidence interval.</a:t>
            </a:r>
          </a:p>
          <a:p>
            <a:r>
              <a:rPr lang="en-US" dirty="0" smtClean="0"/>
              <a:t>Because interval specified both lower and upper limits of any particular parameter.</a:t>
            </a:r>
          </a:p>
          <a:p>
            <a:r>
              <a:rPr lang="en-US" dirty="0" smtClean="0"/>
              <a:t>We may wish to have only one tail (limit).</a:t>
            </a:r>
          </a:p>
          <a:p>
            <a:r>
              <a:rPr lang="en-US" dirty="0" smtClean="0"/>
              <a:t>Therefore </a:t>
            </a:r>
            <a:r>
              <a:rPr lang="el-GR" dirty="0" smtClean="0"/>
              <a:t>α</a:t>
            </a:r>
            <a:r>
              <a:rPr lang="en-US" dirty="0" smtClean="0"/>
              <a:t> area will be located at one side of the sampling distribution.</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Problem-32</a:t>
            </a:r>
            <a:endParaRPr lang="en-US" dirty="0"/>
          </a:p>
        </p:txBody>
      </p:sp>
      <p:sp>
        <p:nvSpPr>
          <p:cNvPr id="3" name="Content Placeholder 2"/>
          <p:cNvSpPr>
            <a:spLocks noGrp="1"/>
          </p:cNvSpPr>
          <p:nvPr>
            <p:ph idx="1"/>
          </p:nvPr>
        </p:nvSpPr>
        <p:spPr/>
        <p:txBody>
          <a:bodyPr/>
          <a:lstStyle/>
          <a:p>
            <a:pPr algn="just"/>
            <a:r>
              <a:rPr lang="en-US" dirty="0" smtClean="0"/>
              <a:t>For estimating the average weight of college students in Lahore city, a sample of 100 college students is randomly selected and a sample mean of 120 pounds is obtained. Assume that the variance of the population is 1600. determine the lower limit of the 95% confidence interval where upper limit is 280 pounds.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Problem-32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Problems	</a:t>
            </a:r>
            <a:endParaRPr lang="en-US" dirty="0"/>
          </a:p>
        </p:txBody>
      </p:sp>
      <p:sp>
        <p:nvSpPr>
          <p:cNvPr id="3" name="Content Placeholder 2"/>
          <p:cNvSpPr>
            <a:spLocks noGrp="1"/>
          </p:cNvSpPr>
          <p:nvPr>
            <p:ph idx="1"/>
          </p:nvPr>
        </p:nvSpPr>
        <p:spPr/>
        <p:txBody>
          <a:bodyPr/>
          <a:lstStyle/>
          <a:p>
            <a:pPr algn="just"/>
            <a:r>
              <a:rPr lang="en-US" dirty="0" smtClean="0"/>
              <a:t>In this section, we will go through various problems without having any title and will try to understand the suitable approach to solve problems. </a:t>
            </a:r>
          </a:p>
          <a:p>
            <a:pPr algn="just"/>
            <a:r>
              <a:rPr lang="en-US" dirty="0" smtClean="0"/>
              <a:t>This will include different problems like single mean, proportions, difference between means, proportions, z, t statistics, paired case.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Problem-1</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In order to ensure efficient usage of a server, it is necessary to estimate the mean number of concurrent users. According to records, the sample mean and sample standard deviation of number of concurrent users at 100 randomly selected times is 37.7 and 9.2, respectively.</a:t>
            </a:r>
          </a:p>
          <a:p>
            <a:r>
              <a:rPr lang="en-US" dirty="0" smtClean="0"/>
              <a:t>Construct a 90% confidence interval for the mean number of concurrent users.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this lecture</a:t>
            </a:r>
            <a:endParaRPr lang="en-US" dirty="0"/>
          </a:p>
        </p:txBody>
      </p:sp>
      <p:sp>
        <p:nvSpPr>
          <p:cNvPr id="3" name="Content Placeholder 2"/>
          <p:cNvSpPr>
            <a:spLocks noGrp="1"/>
          </p:cNvSpPr>
          <p:nvPr>
            <p:ph idx="1"/>
          </p:nvPr>
        </p:nvSpPr>
        <p:spPr/>
        <p:txBody>
          <a:bodyPr/>
          <a:lstStyle/>
          <a:p>
            <a:r>
              <a:rPr lang="en-US" dirty="0" smtClean="0"/>
              <a:t>Some home work.</a:t>
            </a:r>
          </a:p>
          <a:p>
            <a:r>
              <a:rPr lang="en-US" dirty="0" smtClean="0"/>
              <a:t>Dependent samples.</a:t>
            </a:r>
          </a:p>
          <a:p>
            <a:r>
              <a:rPr lang="en-US" dirty="0" smtClean="0"/>
              <a:t>One sided confidence intervals.</a:t>
            </a:r>
          </a:p>
          <a:p>
            <a:r>
              <a:rPr lang="en-US" dirty="0" smtClean="0"/>
              <a:t>Practice Problems </a:t>
            </a:r>
            <a:r>
              <a:rPr lang="en-US" dirty="0" smtClean="0">
                <a:sym typeface="Wingdings" pitchFamily="2" charset="2"/>
              </a:rPr>
              <a:t></a:t>
            </a:r>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Problem-1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Problem-2</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To assess the accuracy of a laboratory scale, a standard weight that is known to weigh 1 gram is repeatedly weighed 4 times. The resulting measurements (in grams) are: 0.95, 1.02, 1.01, 0.98. Assume that the weighing by the scale when the true weight is 1 gram are normally distributed with mean.</a:t>
            </a:r>
          </a:p>
          <a:p>
            <a:r>
              <a:rPr lang="en-US" dirty="0" smtClean="0"/>
              <a:t>Use these data to compute a 95% confidence interval for µ.</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Problem-2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Problem-3</a:t>
            </a:r>
            <a:endParaRPr lang="en-US" dirty="0"/>
          </a:p>
        </p:txBody>
      </p:sp>
      <p:sp>
        <p:nvSpPr>
          <p:cNvPr id="3" name="Content Placeholder 2"/>
          <p:cNvSpPr>
            <a:spLocks noGrp="1"/>
          </p:cNvSpPr>
          <p:nvPr>
            <p:ph idx="1"/>
          </p:nvPr>
        </p:nvSpPr>
        <p:spPr/>
        <p:txBody>
          <a:bodyPr/>
          <a:lstStyle/>
          <a:p>
            <a:pPr algn="just"/>
            <a:r>
              <a:rPr lang="en-US" dirty="0" smtClean="0"/>
              <a:t>A sample of size n = 100 produced the sample mean of  = 16. Assuming the population standard deviation </a:t>
            </a:r>
            <a:r>
              <a:rPr lang="el-GR" dirty="0" smtClean="0"/>
              <a:t>δ</a:t>
            </a:r>
            <a:r>
              <a:rPr lang="en-US" dirty="0" smtClean="0"/>
              <a:t>= 3, compute a 95% confidence interval for the population mean.</a:t>
            </a:r>
          </a:p>
          <a:p>
            <a:pPr>
              <a:buNone/>
            </a:pP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33</a:t>
            </a:fld>
            <a:endParaRPr lang="en-US"/>
          </a:p>
        </p:txBody>
      </p:sp>
      <p:graphicFrame>
        <p:nvGraphicFramePr>
          <p:cNvPr id="5" name="Object 4"/>
          <p:cNvGraphicFramePr>
            <a:graphicFrameLocks noChangeAspect="1"/>
          </p:cNvGraphicFramePr>
          <p:nvPr/>
        </p:nvGraphicFramePr>
        <p:xfrm>
          <a:off x="4502150" y="3346450"/>
          <a:ext cx="139700" cy="165100"/>
        </p:xfrm>
        <a:graphic>
          <a:graphicData uri="http://schemas.openxmlformats.org/presentationml/2006/ole">
            <p:oleObj spid="_x0000_s321537" name="Equation" r:id="rId3" imgW="139680" imgH="164880" progId="Equation.3">
              <p:embed/>
            </p:oleObj>
          </a:graphicData>
        </a:graphic>
      </p:graphicFrame>
      <p:graphicFrame>
        <p:nvGraphicFramePr>
          <p:cNvPr id="321538" name="Object 2"/>
          <p:cNvGraphicFramePr>
            <a:graphicFrameLocks noChangeAspect="1"/>
          </p:cNvGraphicFramePr>
          <p:nvPr/>
        </p:nvGraphicFramePr>
        <p:xfrm>
          <a:off x="2618510" y="2204025"/>
          <a:ext cx="381000" cy="393700"/>
        </p:xfrm>
        <a:graphic>
          <a:graphicData uri="http://schemas.openxmlformats.org/presentationml/2006/ole">
            <p:oleObj spid="_x0000_s321538"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Problem-3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Problem-4</a:t>
            </a:r>
            <a:endParaRPr lang="en-US" dirty="0"/>
          </a:p>
        </p:txBody>
      </p:sp>
      <p:sp>
        <p:nvSpPr>
          <p:cNvPr id="3" name="Content Placeholder 2"/>
          <p:cNvSpPr>
            <a:spLocks noGrp="1"/>
          </p:cNvSpPr>
          <p:nvPr>
            <p:ph idx="1"/>
          </p:nvPr>
        </p:nvSpPr>
        <p:spPr/>
        <p:txBody>
          <a:bodyPr>
            <a:normAutofit/>
          </a:bodyPr>
          <a:lstStyle/>
          <a:p>
            <a:pPr algn="just"/>
            <a:r>
              <a:rPr lang="en-US" dirty="0" smtClean="0"/>
              <a:t>Installation of a certain hardware takes a random amount of time with a standard deviation of 5 minutes. A computer technician installs this hardware on 64 different computers, with the average installation time of 42 minutes. Compute a 95% confidence interval for the mean installation time.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Problem-4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Problem-5</a:t>
            </a:r>
            <a:endParaRPr lang="en-US" dirty="0"/>
          </a:p>
        </p:txBody>
      </p:sp>
      <p:sp>
        <p:nvSpPr>
          <p:cNvPr id="3" name="Content Placeholder 2"/>
          <p:cNvSpPr>
            <a:spLocks noGrp="1"/>
          </p:cNvSpPr>
          <p:nvPr>
            <p:ph idx="1"/>
          </p:nvPr>
        </p:nvSpPr>
        <p:spPr/>
        <p:txBody>
          <a:bodyPr>
            <a:normAutofit/>
          </a:bodyPr>
          <a:lstStyle/>
          <a:p>
            <a:pPr algn="just"/>
            <a:r>
              <a:rPr lang="en-US" dirty="0" smtClean="0"/>
              <a:t>A department store accepts only its own credit card. Among 35 randomly selected cardholders, it was found that the mean amount owed was $175.37, while the standard deviation was $84.77. Using information above, construct 95% confidence interval for true mean, that is average amount of money a cardholder might have.</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Problem-5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Problem-6</a:t>
            </a:r>
            <a:endParaRPr lang="en-US" dirty="0"/>
          </a:p>
        </p:txBody>
      </p:sp>
      <p:sp>
        <p:nvSpPr>
          <p:cNvPr id="3" name="Content Placeholder 2"/>
          <p:cNvSpPr>
            <a:spLocks noGrp="1"/>
          </p:cNvSpPr>
          <p:nvPr>
            <p:ph idx="1"/>
          </p:nvPr>
        </p:nvSpPr>
        <p:spPr/>
        <p:txBody>
          <a:bodyPr/>
          <a:lstStyle/>
          <a:p>
            <a:pPr algn="just"/>
            <a:r>
              <a:rPr lang="en-US" dirty="0" smtClean="0"/>
              <a:t>A university in the Northeast claims in its brochures that it has an acceptance rate of 60%. A sample of 300 high school seniors who applied to this university shows that 148 of them were accepted. Construct 90% confidence interval.</a:t>
            </a:r>
          </a:p>
          <a:p>
            <a:r>
              <a:rPr lang="en-US" dirty="0" smtClean="0"/>
              <a:t>Specify the test statistics first and then construct confidence limits.</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Problem-29</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algn="just"/>
            <a:r>
              <a:rPr lang="en-US" sz="2800" dirty="0" smtClean="0"/>
              <a:t>The Physicians Health Study Research Group at Harvard Medical School conducted a five-year randomized study about the relationship between aspirin and heart disease.  The study subjects were 22,071 male physicians.  Every other day, study participants took either an aspirin tablet or a placebo tablet.  The physicians were randomly assigned to the aspirin or to the placebo group.  The study was double-blind. The following table shows the results:</a:t>
            </a:r>
          </a:p>
          <a:p>
            <a:r>
              <a:rPr lang="en-US" sz="2800" dirty="0" smtClean="0"/>
              <a:t> </a:t>
            </a:r>
          </a:p>
        </p:txBody>
      </p:sp>
      <p:sp>
        <p:nvSpPr>
          <p:cNvPr id="4" name="Slide Number Placeholder 3"/>
          <p:cNvSpPr>
            <a:spLocks noGrp="1"/>
          </p:cNvSpPr>
          <p:nvPr>
            <p:ph type="sldNum" sz="quarter" idx="12"/>
          </p:nvPr>
        </p:nvSpPr>
        <p:spPr/>
        <p:txBody>
          <a:bodyPr/>
          <a:lstStyle/>
          <a:p>
            <a:fld id="{EAFCB071-3725-475B-BD64-181555A8C3AD}" type="slidenum">
              <a:rPr lang="en-US" smtClean="0"/>
              <a:pPr/>
              <a:t>4</a:t>
            </a:fld>
            <a:endParaRPr lang="en-US"/>
          </a:p>
        </p:txBody>
      </p:sp>
      <p:graphicFrame>
        <p:nvGraphicFramePr>
          <p:cNvPr id="5" name="Table 4"/>
          <p:cNvGraphicFramePr>
            <a:graphicFrameLocks noGrp="1"/>
          </p:cNvGraphicFramePr>
          <p:nvPr/>
        </p:nvGraphicFramePr>
        <p:xfrm>
          <a:off x="1295400" y="5440680"/>
          <a:ext cx="6096000" cy="111252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dirty="0" smtClean="0"/>
                        <a:t>Group</a:t>
                      </a:r>
                      <a:endParaRPr lang="en-US" b="1" dirty="0"/>
                    </a:p>
                  </a:txBody>
                  <a:tcPr/>
                </a:tc>
                <a:tc>
                  <a:txBody>
                    <a:bodyPr/>
                    <a:lstStyle/>
                    <a:p>
                      <a:r>
                        <a:rPr lang="en-US" b="1" dirty="0" smtClean="0"/>
                        <a:t>Heart Attack</a:t>
                      </a:r>
                      <a:endParaRPr lang="en-US" b="1" dirty="0"/>
                    </a:p>
                  </a:txBody>
                  <a:tcPr/>
                </a:tc>
                <a:tc>
                  <a:txBody>
                    <a:bodyPr/>
                    <a:lstStyle/>
                    <a:p>
                      <a:r>
                        <a:rPr lang="en-US" b="1" dirty="0" smtClean="0"/>
                        <a:t>No H</a:t>
                      </a:r>
                      <a:r>
                        <a:rPr lang="en-US" b="1" baseline="0" dirty="0" smtClean="0"/>
                        <a:t> Attack</a:t>
                      </a:r>
                      <a:endParaRPr lang="en-US" b="1" dirty="0"/>
                    </a:p>
                  </a:txBody>
                  <a:tcPr/>
                </a:tc>
                <a:tc>
                  <a:txBody>
                    <a:bodyPr/>
                    <a:lstStyle/>
                    <a:p>
                      <a:r>
                        <a:rPr lang="en-US" b="1" dirty="0" smtClean="0"/>
                        <a:t>Total</a:t>
                      </a:r>
                      <a:endParaRPr lang="en-US" b="1" dirty="0"/>
                    </a:p>
                  </a:txBody>
                  <a:tcPr/>
                </a:tc>
              </a:tr>
              <a:tr h="370840">
                <a:tc>
                  <a:txBody>
                    <a:bodyPr/>
                    <a:lstStyle/>
                    <a:p>
                      <a:r>
                        <a:rPr lang="en-US" b="1" dirty="0" smtClean="0"/>
                        <a:t>Placebo</a:t>
                      </a:r>
                      <a:endParaRPr lang="en-US" b="1" dirty="0"/>
                    </a:p>
                  </a:txBody>
                  <a:tcPr/>
                </a:tc>
                <a:tc>
                  <a:txBody>
                    <a:bodyPr/>
                    <a:lstStyle/>
                    <a:p>
                      <a:r>
                        <a:rPr lang="en-US" b="1" dirty="0" smtClean="0"/>
                        <a:t>189</a:t>
                      </a:r>
                      <a:endParaRPr lang="en-US" b="1" dirty="0"/>
                    </a:p>
                  </a:txBody>
                  <a:tcPr/>
                </a:tc>
                <a:tc>
                  <a:txBody>
                    <a:bodyPr/>
                    <a:lstStyle/>
                    <a:p>
                      <a:r>
                        <a:rPr lang="en-US" b="1" dirty="0" smtClean="0"/>
                        <a:t>10,845</a:t>
                      </a:r>
                      <a:endParaRPr lang="en-US" b="1" dirty="0"/>
                    </a:p>
                  </a:txBody>
                  <a:tcPr/>
                </a:tc>
                <a:tc>
                  <a:txBody>
                    <a:bodyPr/>
                    <a:lstStyle/>
                    <a:p>
                      <a:r>
                        <a:rPr lang="en-US" b="1" dirty="0" smtClean="0"/>
                        <a:t>11034</a:t>
                      </a:r>
                      <a:endParaRPr lang="en-US" b="1" dirty="0"/>
                    </a:p>
                  </a:txBody>
                  <a:tcPr/>
                </a:tc>
              </a:tr>
              <a:tr h="370840">
                <a:tc>
                  <a:txBody>
                    <a:bodyPr/>
                    <a:lstStyle/>
                    <a:p>
                      <a:r>
                        <a:rPr lang="en-US" b="1" dirty="0" smtClean="0"/>
                        <a:t>Aspirin</a:t>
                      </a:r>
                      <a:endParaRPr lang="en-US" b="1" dirty="0"/>
                    </a:p>
                  </a:txBody>
                  <a:tcPr/>
                </a:tc>
                <a:tc>
                  <a:txBody>
                    <a:bodyPr/>
                    <a:lstStyle/>
                    <a:p>
                      <a:r>
                        <a:rPr lang="en-US" b="1" dirty="0" smtClean="0"/>
                        <a:t>104</a:t>
                      </a:r>
                      <a:endParaRPr lang="en-US" b="1" dirty="0"/>
                    </a:p>
                  </a:txBody>
                  <a:tcPr/>
                </a:tc>
                <a:tc>
                  <a:txBody>
                    <a:bodyPr/>
                    <a:lstStyle/>
                    <a:p>
                      <a:r>
                        <a:rPr lang="en-US" b="1" dirty="0" smtClean="0"/>
                        <a:t>10,933</a:t>
                      </a:r>
                      <a:endParaRPr lang="en-US" b="1" dirty="0"/>
                    </a:p>
                  </a:txBody>
                  <a:tcPr/>
                </a:tc>
                <a:tc>
                  <a:txBody>
                    <a:bodyPr/>
                    <a:lstStyle/>
                    <a:p>
                      <a:r>
                        <a:rPr lang="en-US" b="1" dirty="0" smtClean="0"/>
                        <a:t>11037</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problem-6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Problem-7</a:t>
            </a:r>
            <a:endParaRPr lang="en-US" dirty="0"/>
          </a:p>
        </p:txBody>
      </p:sp>
      <p:sp>
        <p:nvSpPr>
          <p:cNvPr id="3" name="Content Placeholder 2"/>
          <p:cNvSpPr>
            <a:spLocks noGrp="1"/>
          </p:cNvSpPr>
          <p:nvPr>
            <p:ph idx="1"/>
          </p:nvPr>
        </p:nvSpPr>
        <p:spPr/>
        <p:txBody>
          <a:bodyPr/>
          <a:lstStyle/>
          <a:p>
            <a:pPr algn="just"/>
            <a:r>
              <a:rPr lang="en-US" dirty="0" smtClean="0"/>
              <a:t>You interview a random sample of 50 adults. The results of the survey show that 48% of the adults said they were more likely to buy a product when there are free samples. </a:t>
            </a:r>
          </a:p>
          <a:p>
            <a:pPr algn="just"/>
            <a:r>
              <a:rPr lang="en-US" dirty="0" smtClean="0"/>
              <a:t>Need confidence limits for 95% confidence.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Problem-7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Problem-8</a:t>
            </a:r>
            <a:endParaRPr lang="en-US" dirty="0"/>
          </a:p>
        </p:txBody>
      </p:sp>
      <p:sp>
        <p:nvSpPr>
          <p:cNvPr id="3" name="Content Placeholder 2"/>
          <p:cNvSpPr>
            <a:spLocks noGrp="1"/>
          </p:cNvSpPr>
          <p:nvPr>
            <p:ph idx="1"/>
          </p:nvPr>
        </p:nvSpPr>
        <p:spPr/>
        <p:txBody>
          <a:bodyPr/>
          <a:lstStyle/>
          <a:p>
            <a:pPr algn="just"/>
            <a:r>
              <a:rPr lang="en-US" dirty="0" smtClean="0"/>
              <a:t>A public bus company official claims that the mean waiting time for bus number 14 during peak hours is less than 10 minutes. A college student took bus number 14 during peak hours on 18 different occasions. Her mean waiting time was 7.4 minutes with a standard deviation of 1.7 minutes. Construct 99% confidence limits.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Problem-8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Problem-9 </a:t>
            </a:r>
            <a:endParaRPr lang="en-US" dirty="0"/>
          </a:p>
        </p:txBody>
      </p:sp>
      <p:sp>
        <p:nvSpPr>
          <p:cNvPr id="3" name="Content Placeholder 2"/>
          <p:cNvSpPr>
            <a:spLocks noGrp="1"/>
          </p:cNvSpPr>
          <p:nvPr>
            <p:ph idx="1"/>
          </p:nvPr>
        </p:nvSpPr>
        <p:spPr/>
        <p:txBody>
          <a:bodyPr>
            <a:normAutofit lnSpcReduction="10000"/>
          </a:bodyPr>
          <a:lstStyle/>
          <a:p>
            <a:pPr algn="just"/>
            <a:r>
              <a:rPr lang="en-GB" dirty="0" smtClean="0"/>
              <a:t>The HRD department of the company developed an aptitude test for screening potential employees. The person who devised the test asserted that the mean mark attained would be 100. The following result are obtained with the random sample of applicants :  =96, s=5.2 and n=40. Calculate the 95% confidence interval for the mean mark of all candidates and use it to see if the mean rank could be 100?</a:t>
            </a:r>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45</a:t>
            </a:fld>
            <a:endParaRPr lang="en-US"/>
          </a:p>
        </p:txBody>
      </p:sp>
      <p:graphicFrame>
        <p:nvGraphicFramePr>
          <p:cNvPr id="5" name="Object 4"/>
          <p:cNvGraphicFramePr>
            <a:graphicFrameLocks noChangeAspect="1"/>
          </p:cNvGraphicFramePr>
          <p:nvPr/>
        </p:nvGraphicFramePr>
        <p:xfrm>
          <a:off x="4502150" y="3346450"/>
          <a:ext cx="139700" cy="165100"/>
        </p:xfrm>
        <a:graphic>
          <a:graphicData uri="http://schemas.openxmlformats.org/presentationml/2006/ole">
            <p:oleObj spid="_x0000_s309249" name="Equation" r:id="rId3" imgW="139680" imgH="164880" progId="Equation.3">
              <p:embed/>
            </p:oleObj>
          </a:graphicData>
        </a:graphic>
      </p:graphicFrame>
      <p:graphicFrame>
        <p:nvGraphicFramePr>
          <p:cNvPr id="309250" name="Object 2"/>
          <p:cNvGraphicFramePr>
            <a:graphicFrameLocks noChangeAspect="1"/>
          </p:cNvGraphicFramePr>
          <p:nvPr/>
        </p:nvGraphicFramePr>
        <p:xfrm>
          <a:off x="2909455" y="4281055"/>
          <a:ext cx="381000" cy="393700"/>
        </p:xfrm>
        <a:graphic>
          <a:graphicData uri="http://schemas.openxmlformats.org/presentationml/2006/ole">
            <p:oleObj spid="_x0000_s309250"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Problem-9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828800" y="457200"/>
            <a:ext cx="5334000" cy="762000"/>
          </a:xfrm>
        </p:spPr>
        <p:txBody>
          <a:bodyPr/>
          <a:lstStyle/>
          <a:p>
            <a:pPr algn="l" eaLnBrk="1" hangingPunct="1">
              <a:lnSpc>
                <a:spcPct val="110000"/>
              </a:lnSpc>
            </a:pPr>
            <a:r>
              <a:rPr lang="en-US" sz="3200" b="1" smtClean="0">
                <a:solidFill>
                  <a:srgbClr val="333399"/>
                </a:solidFill>
              </a:rPr>
              <a:t>Common Mistake !!!</a:t>
            </a:r>
          </a:p>
        </p:txBody>
      </p:sp>
      <p:sp>
        <p:nvSpPr>
          <p:cNvPr id="7172" name="Rectangle 3"/>
          <p:cNvSpPr>
            <a:spLocks noGrp="1" noChangeArrowheads="1"/>
          </p:cNvSpPr>
          <p:nvPr>
            <p:ph idx="4294967295"/>
          </p:nvPr>
        </p:nvSpPr>
        <p:spPr>
          <a:xfrm>
            <a:off x="457200" y="1371600"/>
            <a:ext cx="8305800" cy="5029200"/>
          </a:xfrm>
        </p:spPr>
        <p:txBody>
          <a:bodyPr/>
          <a:lstStyle/>
          <a:p>
            <a:pPr marL="0" indent="0" algn="just" eaLnBrk="1" hangingPunct="1">
              <a:lnSpc>
                <a:spcPct val="130000"/>
              </a:lnSpc>
              <a:buFontTx/>
              <a:buNone/>
            </a:pPr>
            <a:r>
              <a:rPr lang="en-US" sz="2400" dirty="0" smtClean="0"/>
              <a:t> A common mistake is to calculate a one-sample confidence interval for </a:t>
            </a:r>
            <a:r>
              <a:rPr lang="en-US" sz="2400" i="1" dirty="0" smtClean="0">
                <a:latin typeface="Symbol" pitchFamily="18" charset="2"/>
              </a:rPr>
              <a:t>m</a:t>
            </a:r>
            <a:r>
              <a:rPr lang="en-US" sz="2400" baseline="-25000" dirty="0" smtClean="0">
                <a:latin typeface="Symbol" pitchFamily="18" charset="2"/>
              </a:rPr>
              <a:t>1</a:t>
            </a:r>
            <a:r>
              <a:rPr lang="en-US" sz="2400" dirty="0" smtClean="0">
                <a:latin typeface="Symbol" pitchFamily="18" charset="2"/>
              </a:rPr>
              <a:t>,</a:t>
            </a:r>
            <a:r>
              <a:rPr lang="en-US" sz="2400" dirty="0" smtClean="0"/>
              <a:t> a one-sample confidence interval for </a:t>
            </a:r>
            <a:r>
              <a:rPr lang="en-US" sz="2400" i="1" dirty="0" smtClean="0">
                <a:latin typeface="Symbol" pitchFamily="18" charset="2"/>
              </a:rPr>
              <a:t>m</a:t>
            </a:r>
            <a:r>
              <a:rPr lang="en-US" sz="2400" baseline="-25000" dirty="0" smtClean="0">
                <a:latin typeface="Symbol" pitchFamily="18" charset="2"/>
              </a:rPr>
              <a:t>2</a:t>
            </a:r>
            <a:r>
              <a:rPr lang="en-US" sz="2400" dirty="0" smtClean="0">
                <a:latin typeface="Symbol" pitchFamily="18" charset="2"/>
              </a:rPr>
              <a:t>, </a:t>
            </a:r>
            <a:r>
              <a:rPr lang="en-US" sz="2400" dirty="0" smtClean="0"/>
              <a:t>and to then conclude that </a:t>
            </a:r>
            <a:r>
              <a:rPr lang="en-US" sz="2400" i="1" dirty="0" smtClean="0">
                <a:latin typeface="Symbol" pitchFamily="18" charset="2"/>
              </a:rPr>
              <a:t>m</a:t>
            </a:r>
            <a:r>
              <a:rPr lang="en-US" sz="2400" baseline="-25000" dirty="0" smtClean="0">
                <a:latin typeface="Symbol" pitchFamily="18" charset="2"/>
              </a:rPr>
              <a:t>1</a:t>
            </a:r>
            <a:r>
              <a:rPr lang="en-US" sz="2400" baseline="-25000" dirty="0" smtClean="0"/>
              <a:t> </a:t>
            </a:r>
            <a:r>
              <a:rPr lang="en-US" sz="2400" dirty="0" smtClean="0"/>
              <a:t>and </a:t>
            </a:r>
            <a:r>
              <a:rPr lang="en-US" sz="2400" i="1" dirty="0" smtClean="0">
                <a:latin typeface="Symbol" pitchFamily="18" charset="2"/>
              </a:rPr>
              <a:t>m</a:t>
            </a:r>
            <a:r>
              <a:rPr lang="en-US" sz="2400" baseline="-25000" dirty="0" smtClean="0">
                <a:latin typeface="Symbol" pitchFamily="18" charset="2"/>
              </a:rPr>
              <a:t>2</a:t>
            </a:r>
            <a:r>
              <a:rPr lang="en-US" sz="2400" dirty="0" smtClean="0"/>
              <a:t> are equal if the confidence intervals overlap.</a:t>
            </a:r>
          </a:p>
          <a:p>
            <a:pPr marL="0" indent="0" algn="just" eaLnBrk="1" hangingPunct="1">
              <a:lnSpc>
                <a:spcPct val="130000"/>
              </a:lnSpc>
              <a:buFont typeface="Wingdings" pitchFamily="2" charset="2"/>
              <a:buNone/>
            </a:pPr>
            <a:r>
              <a:rPr lang="en-US" sz="2400" b="1" dirty="0" smtClean="0">
                <a:solidFill>
                  <a:srgbClr val="FF0000"/>
                </a:solidFill>
              </a:rPr>
              <a:t>This is WRONG </a:t>
            </a:r>
            <a:r>
              <a:rPr lang="en-US" sz="2400" dirty="0" smtClean="0"/>
              <a:t>because the variability in the sampling distribution for               from two independent samples is more complex and must take into account variability coming from both samples. Hence the more complex formula for the standard error. </a:t>
            </a:r>
          </a:p>
        </p:txBody>
      </p:sp>
      <p:graphicFrame>
        <p:nvGraphicFramePr>
          <p:cNvPr id="7170" name="Object 5"/>
          <p:cNvGraphicFramePr>
            <a:graphicFrameLocks noChangeAspect="1"/>
          </p:cNvGraphicFramePr>
          <p:nvPr/>
        </p:nvGraphicFramePr>
        <p:xfrm>
          <a:off x="3429000" y="5486400"/>
          <a:ext cx="1905000" cy="990600"/>
        </p:xfrm>
        <a:graphic>
          <a:graphicData uri="http://schemas.openxmlformats.org/presentationml/2006/ole">
            <p:oleObj spid="_x0000_s83970" name="Equation" r:id="rId4" imgW="952087" imgH="495085" progId="Equation.3">
              <p:embed/>
            </p:oleObj>
          </a:graphicData>
        </a:graphic>
      </p:graphicFrame>
      <p:graphicFrame>
        <p:nvGraphicFramePr>
          <p:cNvPr id="7171" name="Object 4"/>
          <p:cNvGraphicFramePr>
            <a:graphicFrameLocks noChangeAspect="1"/>
          </p:cNvGraphicFramePr>
          <p:nvPr/>
        </p:nvGraphicFramePr>
        <p:xfrm>
          <a:off x="2590800" y="3851565"/>
          <a:ext cx="914400" cy="487363"/>
        </p:xfrm>
        <a:graphic>
          <a:graphicData uri="http://schemas.openxmlformats.org/presentationml/2006/ole">
            <p:oleObj spid="_x0000_s83971" name="Equation" r:id="rId5" imgW="406048" imgH="215713" progId="Equation.3">
              <p:embed/>
            </p:oleObj>
          </a:graphicData>
        </a:graphic>
      </p:graphicFrame>
      <p:sp>
        <p:nvSpPr>
          <p:cNvPr id="6" name="Slide Number Placeholder 5"/>
          <p:cNvSpPr>
            <a:spLocks noGrp="1"/>
          </p:cNvSpPr>
          <p:nvPr>
            <p:ph type="sldNum" sz="quarter" idx="12"/>
          </p:nvPr>
        </p:nvSpPr>
        <p:spPr/>
        <p:txBody>
          <a:bodyPr/>
          <a:lstStyle/>
          <a:p>
            <a:fld id="{EAFCB071-3725-475B-BD64-181555A8C3AD}"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6147"/>
                                        </p:tgtEl>
                                      </p:cBhvr>
                                      <p:by x="150000" y="150000"/>
                                    </p:animScale>
                                  </p:childTnLst>
                                  <p:subTnLst>
                                    <p:audio>
                                      <p:cMediaNode>
                                        <p:cTn display="0" masterRel="sameClick">
                                          <p:stCondLst>
                                            <p:cond evt="begin" delay="0">
                                              <p:tn val="5"/>
                                            </p:cond>
                                          </p:stCondLst>
                                          <p:endCondLst>
                                            <p:cond evt="onStopAudio" delay="0">
                                              <p:tgtEl>
                                                <p:sldTgt/>
                                              </p:tgtEl>
                                            </p:cond>
                                          </p:endCondLst>
                                        </p:cTn>
                                        <p:tgtEl>
                                          <p:sndTgt r:embed="rId3" name="Scream_Psycho.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7172">
                                            <p:txEl>
                                              <p:pRg st="0" end="0"/>
                                            </p:txEl>
                                          </p:spTgt>
                                        </p:tgtEl>
                                        <p:attrNameLst>
                                          <p:attrName>style.visibility</p:attrName>
                                        </p:attrNameLst>
                                      </p:cBhvr>
                                      <p:to>
                                        <p:strVal val="visible"/>
                                      </p:to>
                                    </p:set>
                                    <p:anim calcmode="lin" valueType="num">
                                      <p:cBhvr additive="base">
                                        <p:cTn id="11" dur="500" fill="hold"/>
                                        <p:tgtEl>
                                          <p:spTgt spid="7172">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1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172">
                                            <p:txEl>
                                              <p:pRg st="1" end="1"/>
                                            </p:txEl>
                                          </p:spTgt>
                                        </p:tgtEl>
                                        <p:attrNameLst>
                                          <p:attrName>style.visibility</p:attrName>
                                        </p:attrNameLst>
                                      </p:cBhvr>
                                      <p:to>
                                        <p:strVal val="visible"/>
                                      </p:to>
                                    </p:set>
                                    <p:anim calcmode="lin" valueType="num">
                                      <p:cBhvr additive="base">
                                        <p:cTn id="17" dur="500" fill="hold"/>
                                        <p:tgtEl>
                                          <p:spTgt spid="7172">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172">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171"/>
                                        </p:tgtEl>
                                        <p:attrNameLst>
                                          <p:attrName>style.visibility</p:attrName>
                                        </p:attrNameLst>
                                      </p:cBhvr>
                                      <p:to>
                                        <p:strVal val="visible"/>
                                      </p:to>
                                    </p:set>
                                    <p:anim calcmode="lin" valueType="num">
                                      <p:cBhvr additive="base">
                                        <p:cTn id="21" dur="500" fill="hold"/>
                                        <p:tgtEl>
                                          <p:spTgt spid="7171"/>
                                        </p:tgtEl>
                                        <p:attrNameLst>
                                          <p:attrName>ppt_x</p:attrName>
                                        </p:attrNameLst>
                                      </p:cBhvr>
                                      <p:tavLst>
                                        <p:tav tm="0">
                                          <p:val>
                                            <p:strVal val="1+#ppt_w/2"/>
                                          </p:val>
                                        </p:tav>
                                        <p:tav tm="100000">
                                          <p:val>
                                            <p:strVal val="#ppt_x"/>
                                          </p:val>
                                        </p:tav>
                                      </p:tavLst>
                                    </p:anim>
                                    <p:anim calcmode="lin" valueType="num">
                                      <p:cBhvr additive="base">
                                        <p:cTn id="22"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 calcmode="lin" valueType="num">
                                      <p:cBhvr additive="base">
                                        <p:cTn id="27" dur="500" fill="hold"/>
                                        <p:tgtEl>
                                          <p:spTgt spid="7170"/>
                                        </p:tgtEl>
                                        <p:attrNameLst>
                                          <p:attrName>ppt_x</p:attrName>
                                        </p:attrNameLst>
                                      </p:cBhvr>
                                      <p:tavLst>
                                        <p:tav tm="0">
                                          <p:val>
                                            <p:strVal val="#ppt_x"/>
                                          </p:val>
                                        </p:tav>
                                        <p:tav tm="100000">
                                          <p:val>
                                            <p:strVal val="#ppt_x"/>
                                          </p:val>
                                        </p:tav>
                                      </p:tavLst>
                                    </p:anim>
                                    <p:anim calcmode="lin" valueType="num">
                                      <p:cBhvr additive="base">
                                        <p:cTn id="2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717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Reason for Contradictory Result</a:t>
            </a:r>
          </a:p>
        </p:txBody>
      </p:sp>
      <p:sp>
        <p:nvSpPr>
          <p:cNvPr id="3" name="Slide Number Placeholder 2"/>
          <p:cNvSpPr>
            <a:spLocks noGrp="1"/>
          </p:cNvSpPr>
          <p:nvPr>
            <p:ph type="sldNum" sz="quarter" idx="12"/>
          </p:nvPr>
        </p:nvSpPr>
        <p:spPr/>
        <p:txBody>
          <a:bodyPr/>
          <a:lstStyle/>
          <a:p>
            <a:pPr>
              <a:defRPr/>
            </a:pPr>
            <a:fld id="{8BBF4694-EAAD-4049-8E91-AEB405644C4F}" type="slidenum">
              <a:rPr lang="en-US" smtClean="0"/>
              <a:pPr>
                <a:defRPr/>
              </a:pPr>
              <a:t>48</a:t>
            </a:fld>
            <a:endParaRPr lang="en-US"/>
          </a:p>
        </p:txBody>
      </p:sp>
      <p:graphicFrame>
        <p:nvGraphicFramePr>
          <p:cNvPr id="15364" name="Object 3"/>
          <p:cNvGraphicFramePr>
            <a:graphicFrameLocks noChangeAspect="1"/>
          </p:cNvGraphicFramePr>
          <p:nvPr/>
        </p:nvGraphicFramePr>
        <p:xfrm>
          <a:off x="1219200" y="1447800"/>
          <a:ext cx="6553200" cy="4216400"/>
        </p:xfrm>
        <a:graphic>
          <a:graphicData uri="http://schemas.openxmlformats.org/presentationml/2006/ole">
            <p:oleObj spid="_x0000_s454658" name="Equation" r:id="rId3" imgW="1638300" imgH="105410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Assessment Problem-3</a:t>
            </a:r>
            <a:br>
              <a:rPr lang="en-US" dirty="0" smtClean="0"/>
            </a:br>
            <a:r>
              <a:rPr lang="en-US" dirty="0" smtClean="0"/>
              <a:t>Objective Type</a:t>
            </a:r>
            <a:endParaRPr lang="en-US" dirty="0"/>
          </a:p>
        </p:txBody>
      </p:sp>
      <p:sp>
        <p:nvSpPr>
          <p:cNvPr id="2" name="Slide Number Placeholder 1"/>
          <p:cNvSpPr>
            <a:spLocks noGrp="1"/>
          </p:cNvSpPr>
          <p:nvPr>
            <p:ph type="sldNum" sz="quarter" idx="12"/>
          </p:nvPr>
        </p:nvSpPr>
        <p:spPr/>
        <p:txBody>
          <a:bodyPr/>
          <a:lstStyle/>
          <a:p>
            <a:fld id="{EAFCB071-3725-475B-BD64-181555A8C3AD}" type="slidenum">
              <a:rPr lang="en-US" smtClean="0"/>
              <a:pPr/>
              <a:t>49</a:t>
            </a:fld>
            <a:endParaRPr lang="en-US"/>
          </a:p>
        </p:txBody>
      </p:sp>
      <p:sp>
        <p:nvSpPr>
          <p:cNvPr id="6" name="Content Placeholder 5"/>
          <p:cNvSpPr>
            <a:spLocks noGrp="1"/>
          </p:cNvSpPr>
          <p:nvPr>
            <p:ph idx="1"/>
          </p:nvPr>
        </p:nvSpPr>
        <p:spPr/>
        <p:txBody>
          <a:bodyPr>
            <a:normAutofit fontScale="70000" lnSpcReduction="20000"/>
          </a:bodyPr>
          <a:lstStyle/>
          <a:p>
            <a:pPr algn="just"/>
            <a:r>
              <a:rPr lang="en-US" dirty="0" smtClean="0"/>
              <a:t>A finance major was asked to estimate the average total compensation of CEO's in the Computer industry. Data were randomly collected from 18 CEO's and the 97% confidence interval was calculated to be $2,181,260 to $5,836,180. Which of the following interpretations is correct?</a:t>
            </a:r>
          </a:p>
          <a:p>
            <a:pPr lvl="1"/>
            <a:r>
              <a:rPr lang="en-US" dirty="0" smtClean="0"/>
              <a:t>a. 	97% of the sampled total compensation values fell between 		$2,181,260 and $5,836,180.</a:t>
            </a:r>
          </a:p>
          <a:p>
            <a:pPr lvl="1"/>
            <a:r>
              <a:rPr lang="en-US" dirty="0" smtClean="0"/>
              <a:t>b. 	We are 97% confident that the mean of the sampled CEO's 		falls in the interval $2,181,260 to $5,836,180.</a:t>
            </a:r>
          </a:p>
          <a:p>
            <a:pPr lvl="1"/>
            <a:r>
              <a:rPr lang="en-US" dirty="0" smtClean="0"/>
              <a:t>c.	 In the population of Service industry CEO's, 97% of them 		will have total compensations that fall in the interval 			$2,181,260 to $5,836,180.</a:t>
            </a:r>
          </a:p>
          <a:p>
            <a:pPr lvl="1"/>
            <a:r>
              <a:rPr lang="en-US" dirty="0" smtClean="0"/>
              <a:t>d. 	We are 97% confident that the average total compensation 		of all CEO's in the Service industry falls in the interval 		$2,181,260 to $5,836,180.</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Problem-29                              Cont…</a:t>
            </a:r>
            <a:endParaRPr lang="en-US" dirty="0"/>
          </a:p>
        </p:txBody>
      </p:sp>
      <p:sp>
        <p:nvSpPr>
          <p:cNvPr id="3" name="Content Placeholder 2"/>
          <p:cNvSpPr>
            <a:spLocks noGrp="1"/>
          </p:cNvSpPr>
          <p:nvPr>
            <p:ph idx="1"/>
          </p:nvPr>
        </p:nvSpPr>
        <p:spPr/>
        <p:txBody>
          <a:bodyPr/>
          <a:lstStyle/>
          <a:p>
            <a:pPr lvl="0"/>
            <a:r>
              <a:rPr lang="en-US" dirty="0" smtClean="0"/>
              <a:t>What is the sample proportion suffering a heart attack?  </a:t>
            </a:r>
          </a:p>
          <a:p>
            <a:r>
              <a:rPr lang="en-US" dirty="0" smtClean="0"/>
              <a:t>What is the estimated difference?</a:t>
            </a:r>
          </a:p>
          <a:p>
            <a:r>
              <a:rPr lang="en-US" dirty="0" smtClean="0"/>
              <a:t>What is the standard error of this estimate?</a:t>
            </a:r>
          </a:p>
          <a:p>
            <a:pPr lvl="0"/>
            <a:r>
              <a:rPr lang="en-US" dirty="0" smtClean="0"/>
              <a:t>95% , 90%, 80% confidence interval is required.</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Problem-4</a:t>
            </a:r>
            <a:br>
              <a:rPr lang="en-US" dirty="0" smtClean="0"/>
            </a:br>
            <a:r>
              <a:rPr lang="en-US" dirty="0" smtClean="0"/>
              <a:t>Objective type</a:t>
            </a:r>
            <a:endParaRPr lang="en-US" dirty="0"/>
          </a:p>
        </p:txBody>
      </p:sp>
      <p:sp>
        <p:nvSpPr>
          <p:cNvPr id="3" name="Content Placeholder 2"/>
          <p:cNvSpPr>
            <a:spLocks noGrp="1"/>
          </p:cNvSpPr>
          <p:nvPr>
            <p:ph idx="1"/>
          </p:nvPr>
        </p:nvSpPr>
        <p:spPr/>
        <p:txBody>
          <a:bodyPr>
            <a:noAutofit/>
          </a:bodyPr>
          <a:lstStyle/>
          <a:p>
            <a:pPr algn="just"/>
            <a:r>
              <a:rPr lang="en-US" sz="2000" dirty="0" smtClean="0"/>
              <a:t>A finance major was asked to estimate the average total compensation of CEO's in the Computer industry. Data were randomly collected from 18 CEO's and the 97% confidence interval was calculated to be $2,181,260 to $5,836,180. Based on the interval above, do you believe the average total compensation of CEO's in the Computer industry is more than $3,000,000?</a:t>
            </a:r>
          </a:p>
          <a:p>
            <a:pPr lvl="1"/>
            <a:r>
              <a:rPr lang="en-US" sz="2000" dirty="0" smtClean="0"/>
              <a:t>a. Yes, and I am 97% confident of it.</a:t>
            </a:r>
          </a:p>
          <a:p>
            <a:pPr lvl="1"/>
            <a:r>
              <a:rPr lang="en-US" sz="2000" dirty="0" smtClean="0"/>
              <a:t>b. Yes, and I am 78% confident of it.</a:t>
            </a:r>
          </a:p>
          <a:p>
            <a:pPr lvl="1"/>
            <a:r>
              <a:rPr lang="en-US" sz="2000" dirty="0" smtClean="0"/>
              <a:t>c. I am 97% confident that the average compensation is $3,000,000.</a:t>
            </a:r>
          </a:p>
          <a:p>
            <a:pPr lvl="1"/>
            <a:r>
              <a:rPr lang="en-US" sz="2000" dirty="0" smtClean="0"/>
              <a:t>d. I cannot conclude that the average exceeds $3,000,000 at the 97% confidence level.</a:t>
            </a:r>
          </a:p>
          <a:p>
            <a:endParaRPr lang="en-US" sz="20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Problem-5</a:t>
            </a:r>
            <a:br>
              <a:rPr lang="en-US" dirty="0" smtClean="0"/>
            </a:br>
            <a:r>
              <a:rPr lang="en-US" dirty="0" smtClean="0"/>
              <a:t>Objective Type</a:t>
            </a:r>
            <a:endParaRPr lang="en-US" dirty="0"/>
          </a:p>
        </p:txBody>
      </p:sp>
      <p:sp>
        <p:nvSpPr>
          <p:cNvPr id="3" name="Content Placeholder 2"/>
          <p:cNvSpPr>
            <a:spLocks noGrp="1"/>
          </p:cNvSpPr>
          <p:nvPr>
            <p:ph idx="1"/>
          </p:nvPr>
        </p:nvSpPr>
        <p:spPr/>
        <p:txBody>
          <a:bodyPr>
            <a:normAutofit/>
          </a:bodyPr>
          <a:lstStyle/>
          <a:p>
            <a:pPr algn="just"/>
            <a:r>
              <a:rPr lang="en-US" sz="2400" dirty="0" smtClean="0"/>
              <a:t>To estimate the proportion of statistics students that are females a confidence interval estimation is used. A random sample of 72 statistics students generated the following 90% confidence interval estimates: (.438 to .642). Based on this interval, is the population proportion of females equal to 60%?</a:t>
            </a:r>
          </a:p>
          <a:p>
            <a:pPr lvl="1"/>
            <a:r>
              <a:rPr lang="en-US" sz="2000" dirty="0" smtClean="0"/>
              <a:t>a. No, and we are 90% sure of it.</a:t>
            </a:r>
          </a:p>
          <a:p>
            <a:pPr lvl="1"/>
            <a:r>
              <a:rPr lang="en-US" sz="2000" dirty="0" smtClean="0"/>
              <a:t>b. Yes, and we are 90% sure of it.</a:t>
            </a:r>
          </a:p>
          <a:p>
            <a:pPr lvl="1"/>
            <a:r>
              <a:rPr lang="en-US" sz="2000" dirty="0" smtClean="0"/>
              <a:t>c. No. The proportion is 54.17%</a:t>
            </a:r>
          </a:p>
          <a:p>
            <a:pPr lvl="1"/>
            <a:r>
              <a:rPr lang="en-US" sz="2000" dirty="0" smtClean="0"/>
              <a:t>d. Maybe. 60% is a believable value of the population proportion based on the information above.</a:t>
            </a:r>
            <a:endParaRPr lang="en-US" sz="20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Problem-6</a:t>
            </a:r>
            <a:br>
              <a:rPr lang="en-US" dirty="0" smtClean="0"/>
            </a:br>
            <a:r>
              <a:rPr lang="en-US" dirty="0" smtClean="0"/>
              <a:t>Objective Type</a:t>
            </a:r>
            <a:endParaRPr lang="en-US" dirty="0"/>
          </a:p>
        </p:txBody>
      </p:sp>
      <p:sp>
        <p:nvSpPr>
          <p:cNvPr id="3" name="Content Placeholder 2"/>
          <p:cNvSpPr>
            <a:spLocks noGrp="1"/>
          </p:cNvSpPr>
          <p:nvPr>
            <p:ph idx="1"/>
          </p:nvPr>
        </p:nvSpPr>
        <p:spPr/>
        <p:txBody>
          <a:bodyPr>
            <a:noAutofit/>
          </a:bodyPr>
          <a:lstStyle/>
          <a:p>
            <a:pPr algn="just"/>
            <a:r>
              <a:rPr lang="en-US" sz="2400" dirty="0" smtClean="0"/>
              <a:t>Suppose a large labor union wishes to estimate the mean number of hours per month a union member is absent from work. The union decides to sample 320 of its members at random and monitor their working time for 1 month. At the end of the month, the total number of hours absent from work is recorded for each employee. If the mean and standard deviation of the sample are </a:t>
            </a:r>
            <a:r>
              <a:rPr lang="en-US" sz="2400" i="1" dirty="0" smtClean="0"/>
              <a:t>x </a:t>
            </a:r>
            <a:r>
              <a:rPr lang="en-US" sz="2400" dirty="0" smtClean="0"/>
              <a:t>= 9.6 hours and </a:t>
            </a:r>
            <a:r>
              <a:rPr lang="en-US" sz="2400" i="1" dirty="0" smtClean="0"/>
              <a:t>s </a:t>
            </a:r>
            <a:r>
              <a:rPr lang="en-US" sz="2400" dirty="0" smtClean="0"/>
              <a:t>= 6.4 hours, find a 90% confidence interval for the true mean number of hours absent per month per employee.</a:t>
            </a:r>
          </a:p>
          <a:p>
            <a:pPr lvl="1"/>
            <a:r>
              <a:rPr lang="en-US" sz="2000" dirty="0" smtClean="0"/>
              <a:t>a. 9.6 ± .458</a:t>
            </a:r>
          </a:p>
          <a:p>
            <a:pPr lvl="1"/>
            <a:r>
              <a:rPr lang="en-US" sz="2000" dirty="0" smtClean="0"/>
              <a:t>b. 9.6 ± .033</a:t>
            </a:r>
          </a:p>
          <a:p>
            <a:pPr lvl="1"/>
            <a:r>
              <a:rPr lang="en-US" sz="2000" dirty="0" smtClean="0"/>
              <a:t>c. 9.6 ± .211</a:t>
            </a:r>
          </a:p>
          <a:p>
            <a:pPr lvl="1"/>
            <a:r>
              <a:rPr lang="en-US" sz="2000" dirty="0" smtClean="0"/>
              <a:t>d. 9.6 ± .589</a:t>
            </a:r>
          </a:p>
          <a:p>
            <a:endParaRPr lang="en-US" sz="24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FCB071-3725-475B-BD64-181555A8C3AD}" type="slidenum">
              <a:rPr lang="en-US" smtClean="0"/>
              <a:pPr/>
              <a:t>53</a:t>
            </a:fld>
            <a:endParaRPr lang="en-US"/>
          </a:p>
        </p:txBody>
      </p:sp>
      <p:sp>
        <p:nvSpPr>
          <p:cNvPr id="5" name="Rectangle 5"/>
          <p:cNvSpPr>
            <a:spLocks noGrp="1" noChangeArrowheads="1"/>
          </p:cNvSpPr>
          <p:nvPr>
            <p:ph type="title"/>
          </p:nvPr>
        </p:nvSpPr>
        <p:spPr>
          <a:noFill/>
          <a:ln/>
        </p:spPr>
        <p:txBody>
          <a:bodyPr>
            <a:normAutofit fontScale="90000"/>
          </a:bodyPr>
          <a:lstStyle/>
          <a:p>
            <a:pPr algn="l"/>
            <a:r>
              <a:rPr lang="en-US" sz="3600" b="1" dirty="0" smtClean="0"/>
              <a:t/>
            </a:r>
            <a:br>
              <a:rPr lang="en-US" sz="3600" b="1" dirty="0" smtClean="0"/>
            </a:br>
            <a:r>
              <a:rPr lang="en-US" sz="3600" b="1" dirty="0" smtClean="0">
                <a:solidFill>
                  <a:schemeClr val="tx1"/>
                </a:solidFill>
              </a:rPr>
              <a:t>Confidence </a:t>
            </a:r>
            <a:r>
              <a:rPr lang="en-US" sz="3600" b="1" dirty="0">
                <a:solidFill>
                  <a:schemeClr val="tx1"/>
                </a:solidFill>
              </a:rPr>
              <a:t>Interval on the Variance and Standard Deviation of a Normal Distribution</a:t>
            </a:r>
            <a:br>
              <a:rPr lang="en-US" sz="3600" b="1" dirty="0">
                <a:solidFill>
                  <a:schemeClr val="tx1"/>
                </a:solidFill>
              </a:rPr>
            </a:br>
            <a:endParaRPr lang="en-US" sz="3600" b="1" dirty="0">
              <a:solidFill>
                <a:schemeClr val="tx1"/>
              </a:solidFill>
            </a:endParaRPr>
          </a:p>
        </p:txBody>
      </p:sp>
      <p:sp>
        <p:nvSpPr>
          <p:cNvPr id="6" name="Rectangle 5"/>
          <p:cNvSpPr>
            <a:spLocks noGrp="1" noChangeArrowheads="1"/>
          </p:cNvSpPr>
          <p:nvPr>
            <p:ph idx="1"/>
          </p:nvPr>
        </p:nvSpPr>
        <p:spPr>
          <a:noFill/>
          <a:ln/>
        </p:spPr>
        <p:txBody>
          <a:bodyPr/>
          <a:lstStyle/>
          <a:p>
            <a:pPr algn="l"/>
            <a:r>
              <a:rPr lang="en-US" sz="3600" b="1" dirty="0" smtClean="0">
                <a:solidFill>
                  <a:schemeClr val="tx1"/>
                </a:solidFill>
              </a:rPr>
              <a:t>Definition</a:t>
            </a:r>
          </a:p>
          <a:p>
            <a:pPr algn="l">
              <a:buNone/>
            </a:pPr>
            <a:endParaRPr lang="en-US" sz="3600" b="1" dirty="0">
              <a:solidFill>
                <a:schemeClr val="tx1"/>
              </a:solidFill>
            </a:endParaRPr>
          </a:p>
        </p:txBody>
      </p:sp>
      <p:pic>
        <p:nvPicPr>
          <p:cNvPr id="7" name="Picture 8"/>
          <p:cNvPicPr>
            <a:picLocks noChangeAspect="1" noChangeArrowheads="1"/>
          </p:cNvPicPr>
          <p:nvPr/>
        </p:nvPicPr>
        <p:blipFill>
          <a:blip r:embed="rId2" cstate="print"/>
          <a:srcRect/>
          <a:stretch>
            <a:fillRect/>
          </a:stretch>
        </p:blipFill>
        <p:spPr bwMode="auto">
          <a:xfrm>
            <a:off x="0" y="2362200"/>
            <a:ext cx="9144000" cy="2819400"/>
          </a:xfrm>
          <a:prstGeom prst="rect">
            <a:avLst/>
          </a:prstGeom>
          <a:noFill/>
          <a:ln w="9525">
            <a:noFill/>
            <a:miter lim="800000"/>
            <a:headEnd/>
            <a:tailEnd/>
          </a:ln>
          <a:effectLst/>
        </p:spPr>
      </p:pic>
      <p:sp>
        <p:nvSpPr>
          <p:cNvPr id="8" name="Rectangle 7"/>
          <p:cNvSpPr/>
          <p:nvPr/>
        </p:nvSpPr>
        <p:spPr>
          <a:xfrm>
            <a:off x="7391400" y="35814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Statistics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latin typeface="Arial" pitchFamily="34" charset="0"/>
              </a:rPr>
              <a:t>Probability density functions of several </a:t>
            </a:r>
            <a:r>
              <a:rPr lang="en-US" dirty="0" smtClean="0">
                <a:solidFill>
                  <a:srgbClr val="000000"/>
                </a:solidFill>
                <a:latin typeface="Arial" pitchFamily="34" charset="0"/>
                <a:sym typeface="Symbol" pitchFamily="18" charset="2"/>
              </a:rPr>
              <a:t></a:t>
            </a:r>
            <a:r>
              <a:rPr lang="en-US" baseline="30000" dirty="0" smtClean="0">
                <a:solidFill>
                  <a:srgbClr val="000000"/>
                </a:solidFill>
                <a:latin typeface="Arial" pitchFamily="34" charset="0"/>
                <a:sym typeface="Symbol" pitchFamily="18" charset="2"/>
              </a:rPr>
              <a:t>2</a:t>
            </a:r>
            <a:r>
              <a:rPr lang="en-US" dirty="0" smtClean="0">
                <a:solidFill>
                  <a:srgbClr val="000000"/>
                </a:solidFill>
                <a:latin typeface="Arial" pitchFamily="34" charset="0"/>
                <a:sym typeface="Symbol" pitchFamily="18" charset="2"/>
              </a:rPr>
              <a:t> distributions</a:t>
            </a:r>
            <a:r>
              <a:rPr lang="en-US" dirty="0" smtClean="0">
                <a:solidFill>
                  <a:srgbClr val="000000"/>
                </a:solidFill>
                <a:latin typeface="Arial" pitchFamily="34" charset="0"/>
              </a:rPr>
              <a:t>.</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54</a:t>
            </a:fld>
            <a:endParaRPr lang="en-US"/>
          </a:p>
        </p:txBody>
      </p:sp>
      <p:pic>
        <p:nvPicPr>
          <p:cNvPr id="5" name="Picture 8"/>
          <p:cNvPicPr>
            <a:picLocks noGrp="1" noChangeAspect="1" noChangeArrowheads="1"/>
          </p:cNvPicPr>
          <p:nvPr>
            <p:ph idx="1"/>
          </p:nvPr>
        </p:nvPicPr>
        <p:blipFill>
          <a:blip r:embed="rId2" cstate="print"/>
          <a:srcRect/>
          <a:stretch>
            <a:fillRect/>
          </a:stretch>
        </p:blipFill>
        <p:spPr bwMode="auto">
          <a:xfrm>
            <a:off x="1905000" y="1872178"/>
            <a:ext cx="5334000" cy="4300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00"/>
                </a:solidFill>
                <a:latin typeface="Arial" pitchFamily="34" charset="0"/>
                <a:sym typeface="Symbol" pitchFamily="18" charset="2"/>
              </a:rPr>
              <a:t></a:t>
            </a:r>
            <a:r>
              <a:rPr lang="en-US" baseline="30000" dirty="0" smtClean="0">
                <a:solidFill>
                  <a:srgbClr val="000000"/>
                </a:solidFill>
                <a:latin typeface="Arial" pitchFamily="34" charset="0"/>
                <a:sym typeface="Symbol" pitchFamily="18" charset="2"/>
              </a:rPr>
              <a:t>2</a:t>
            </a:r>
            <a:r>
              <a:rPr lang="en-US" dirty="0" smtClean="0">
                <a:solidFill>
                  <a:srgbClr val="000000"/>
                </a:solidFill>
                <a:latin typeface="Arial" pitchFamily="34" charset="0"/>
                <a:sym typeface="Symbol" pitchFamily="18" charset="2"/>
              </a:rPr>
              <a:t> distribution.</a:t>
            </a:r>
            <a:endParaRPr lang="en-US" dirty="0"/>
          </a:p>
        </p:txBody>
      </p:sp>
      <p:sp>
        <p:nvSpPr>
          <p:cNvPr id="3" name="Content Placeholder 2"/>
          <p:cNvSpPr>
            <a:spLocks noGrp="1"/>
          </p:cNvSpPr>
          <p:nvPr>
            <p:ph idx="1"/>
          </p:nvPr>
        </p:nvSpPr>
        <p:spPr/>
        <p:txBody>
          <a:bodyPr/>
          <a:lstStyle/>
          <a:p>
            <a:r>
              <a:rPr lang="en-US" dirty="0" smtClean="0"/>
              <a:t>The chi-square ( ) distribution is obtained from the values of the ratio of the sample variance and population variance multiplied by the degrees of freedom. This occurs when the population is normally distributed with population variance </a:t>
            </a:r>
            <a:r>
              <a:rPr lang="el-GR" dirty="0" smtClean="0"/>
              <a:t>δ</a:t>
            </a:r>
            <a:r>
              <a:rPr lang="en-US" baseline="30000" dirty="0" smtClean="0"/>
              <a:t>2</a:t>
            </a:r>
            <a:r>
              <a:rPr lang="en-US" dirty="0" smtClean="0"/>
              <a:t>.</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55</a:t>
            </a:fld>
            <a:endParaRPr lang="en-US"/>
          </a:p>
        </p:txBody>
      </p:sp>
      <p:pic>
        <p:nvPicPr>
          <p:cNvPr id="5" name="Picture 4" descr="https://people.richland.edu/james/lecture/m170/ch12-int.htg/img.gif"/>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819400" y="4829175"/>
            <a:ext cx="2667000" cy="9620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and Characteristics: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Chi-square density curves are right-skewed. </a:t>
            </a:r>
          </a:p>
          <a:p>
            <a:pPr lvl="0"/>
            <a:r>
              <a:rPr lang="en-US" dirty="0" smtClean="0"/>
              <a:t>Each Chi-square random variable is associated with a degree of freedom (υ), .  As υ increase, Chi-square curves become more symmetric.</a:t>
            </a:r>
          </a:p>
          <a:p>
            <a:pPr lvl="0"/>
            <a:r>
              <a:rPr lang="en-US" dirty="0" smtClean="0"/>
              <a:t>Z</a:t>
            </a:r>
            <a:r>
              <a:rPr lang="en-US" baseline="30000" dirty="0" smtClean="0"/>
              <a:t>2</a:t>
            </a:r>
            <a:r>
              <a:rPr lang="en-US" dirty="0" smtClean="0"/>
              <a:t>, the square of a normal[0,1] random variable, follows a Chi square (with1 </a:t>
            </a:r>
            <a:r>
              <a:rPr lang="en-US" dirty="0" err="1" smtClean="0"/>
              <a:t>df</a:t>
            </a:r>
            <a:r>
              <a:rPr lang="en-US" dirty="0" smtClean="0"/>
              <a:t>)distribution.</a:t>
            </a:r>
          </a:p>
          <a:p>
            <a:r>
              <a:rPr lang="en-US" dirty="0" smtClean="0"/>
              <a:t>Chi-square is non-negative and the ratio of two non-negative values, therefore must be non-negative itself.</a:t>
            </a:r>
          </a:p>
          <a:p>
            <a:r>
              <a:rPr lang="en-US" dirty="0" smtClean="0"/>
              <a:t>Chi-square is non-symmetric</a:t>
            </a:r>
          </a:p>
          <a:p>
            <a:r>
              <a:rPr lang="en-US" dirty="0" smtClean="0"/>
              <a:t>There are many different chi-square distributions, one for each degree of freedom.</a:t>
            </a:r>
          </a:p>
          <a:p>
            <a:r>
              <a:rPr lang="en-US" dirty="0" smtClean="0"/>
              <a:t>The degrees of freedom when working with a single population variance is n-1.</a:t>
            </a:r>
            <a:endParaRPr lang="en-US" smtClean="0"/>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Interval construction for population variance.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we find CI for population standard deviation??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59</a:t>
            </a:fld>
            <a:endParaRPr lang="en-US"/>
          </a:p>
        </p:txBody>
      </p:sp>
      <p:pic>
        <p:nvPicPr>
          <p:cNvPr id="510978" name="Picture 2" descr="C:\Users\USER\Desktop\vcomsats\20200908.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Problem-29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Problem-33</a:t>
            </a:r>
            <a:endParaRPr lang="en-US" dirty="0"/>
          </a:p>
        </p:txBody>
      </p:sp>
      <p:sp>
        <p:nvSpPr>
          <p:cNvPr id="3" name="Content Placeholder 2"/>
          <p:cNvSpPr>
            <a:spLocks noGrp="1"/>
          </p:cNvSpPr>
          <p:nvPr>
            <p:ph idx="1"/>
          </p:nvPr>
        </p:nvSpPr>
        <p:spPr/>
        <p:txBody>
          <a:bodyPr/>
          <a:lstStyle/>
          <a:p>
            <a:pPr algn="just"/>
            <a:r>
              <a:rPr lang="en-US" dirty="0" smtClean="0"/>
              <a:t>A cigarette manufacturer wants to test the claim that the variance of the nicotine content of its cigs. is 0.644 milligram. Assume that it is normally distributed. A sample of 20 cigs. has a std. dev. of 1.00 milligram. Calculate 95% confidence limits for population variance.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Problem-33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Problem-3</a:t>
            </a:r>
            <a:endParaRPr lang="en-US" dirty="0"/>
          </a:p>
        </p:txBody>
      </p:sp>
      <p:sp>
        <p:nvSpPr>
          <p:cNvPr id="3" name="Content Placeholder 2"/>
          <p:cNvSpPr>
            <a:spLocks noGrp="1"/>
          </p:cNvSpPr>
          <p:nvPr>
            <p:ph idx="1"/>
          </p:nvPr>
        </p:nvSpPr>
        <p:spPr/>
        <p:txBody>
          <a:bodyPr/>
          <a:lstStyle/>
          <a:p>
            <a:pPr algn="just"/>
            <a:r>
              <a:rPr lang="en-US" dirty="0" smtClean="0"/>
              <a:t>A machine dispenses a liquid drug into bottles in such a way that the standard deviation of the contents is 81 milliliters. A new machine is tested on a sample of 24 containers and the standard deviation for this sample group is found to be 26 milliliters. Calculate 95% confidence limits for population variance.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Problem              Discussion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smtClean="0"/>
              <a:t>to Hypothesis Testing</a:t>
            </a:r>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Objective of lecture</a:t>
            </a:r>
          </a:p>
        </p:txBody>
      </p:sp>
      <p:sp>
        <p:nvSpPr>
          <p:cNvPr id="5123" name="Rectangle 3"/>
          <p:cNvSpPr>
            <a:spLocks noGrp="1" noChangeArrowheads="1"/>
          </p:cNvSpPr>
          <p:nvPr>
            <p:ph type="body" idx="1"/>
          </p:nvPr>
        </p:nvSpPr>
        <p:spPr/>
        <p:txBody>
          <a:bodyPr/>
          <a:lstStyle/>
          <a:p>
            <a:pPr>
              <a:lnSpc>
                <a:spcPct val="90000"/>
              </a:lnSpc>
            </a:pPr>
            <a:r>
              <a:rPr lang="en-US" sz="2800"/>
              <a:t>Introduction of Statistical Inferences.</a:t>
            </a:r>
          </a:p>
          <a:p>
            <a:pPr>
              <a:lnSpc>
                <a:spcPct val="90000"/>
              </a:lnSpc>
            </a:pPr>
            <a:r>
              <a:rPr lang="en-US" sz="2800"/>
              <a:t>Introduction to Hypothesis testing.</a:t>
            </a:r>
          </a:p>
          <a:p>
            <a:pPr lvl="1">
              <a:lnSpc>
                <a:spcPct val="90000"/>
              </a:lnSpc>
            </a:pPr>
            <a:r>
              <a:rPr lang="en-US" sz="2400"/>
              <a:t>Null and alternative hypothesis</a:t>
            </a:r>
          </a:p>
          <a:p>
            <a:pPr lvl="1">
              <a:lnSpc>
                <a:spcPct val="90000"/>
              </a:lnSpc>
            </a:pPr>
            <a:r>
              <a:rPr lang="en-US" sz="2400"/>
              <a:t>One tail and two tail hypothesis.</a:t>
            </a:r>
          </a:p>
          <a:p>
            <a:pPr lvl="1">
              <a:lnSpc>
                <a:spcPct val="90000"/>
              </a:lnSpc>
            </a:pPr>
            <a:r>
              <a:rPr lang="en-US" sz="2400"/>
              <a:t>Directional hypothesis.</a:t>
            </a:r>
          </a:p>
          <a:p>
            <a:pPr lvl="1">
              <a:lnSpc>
                <a:spcPct val="90000"/>
              </a:lnSpc>
            </a:pPr>
            <a:r>
              <a:rPr lang="en-US" sz="2400"/>
              <a:t>Level of significance.</a:t>
            </a:r>
          </a:p>
          <a:p>
            <a:pPr lvl="1">
              <a:lnSpc>
                <a:spcPct val="90000"/>
              </a:lnSpc>
            </a:pPr>
            <a:r>
              <a:rPr lang="en-US" sz="2400"/>
              <a:t>Type-I and type-II error.</a:t>
            </a:r>
          </a:p>
          <a:p>
            <a:pPr lvl="1">
              <a:lnSpc>
                <a:spcPct val="90000"/>
              </a:lnSpc>
            </a:pPr>
            <a:r>
              <a:rPr lang="en-US" sz="2400"/>
              <a:t>Test Statistic(s)</a:t>
            </a:r>
          </a:p>
          <a:p>
            <a:pPr lvl="1">
              <a:lnSpc>
                <a:spcPct val="90000"/>
              </a:lnSpc>
            </a:pPr>
            <a:r>
              <a:rPr lang="en-US" sz="2400"/>
              <a:t>Critical Region</a:t>
            </a:r>
          </a:p>
          <a:p>
            <a:pPr lvl="1">
              <a:lnSpc>
                <a:spcPct val="90000"/>
              </a:lnSpc>
            </a:pPr>
            <a:r>
              <a:rPr lang="en-US" sz="2400"/>
              <a:t>Conclusion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Introduction</a:t>
            </a:r>
          </a:p>
        </p:txBody>
      </p:sp>
      <p:sp>
        <p:nvSpPr>
          <p:cNvPr id="3075" name="Rectangle 3"/>
          <p:cNvSpPr>
            <a:spLocks noGrp="1" noChangeArrowheads="1"/>
          </p:cNvSpPr>
          <p:nvPr>
            <p:ph type="body" idx="1"/>
          </p:nvPr>
        </p:nvSpPr>
        <p:spPr/>
        <p:txBody>
          <a:bodyPr/>
          <a:lstStyle/>
          <a:p>
            <a:r>
              <a:rPr lang="en-US">
                <a:effectLst>
                  <a:outerShdw blurRad="38100" dist="38100" dir="2700000" algn="tl">
                    <a:srgbClr val="C0C0C0"/>
                  </a:outerShdw>
                </a:effectLst>
              </a:rPr>
              <a:t>“Hypothesis testing can be defined as an </a:t>
            </a:r>
            <a:r>
              <a:rPr lang="en-US">
                <a:solidFill>
                  <a:srgbClr val="FF0000"/>
                </a:solidFill>
                <a:effectLst>
                  <a:outerShdw blurRad="38100" dist="38100" dir="2700000" algn="tl">
                    <a:srgbClr val="C0C0C0"/>
                  </a:outerShdw>
                </a:effectLst>
              </a:rPr>
              <a:t>inferential</a:t>
            </a:r>
            <a:r>
              <a:rPr lang="en-US">
                <a:effectLst>
                  <a:outerShdw blurRad="38100" dist="38100" dir="2700000" algn="tl">
                    <a:srgbClr val="C0C0C0"/>
                  </a:outerShdw>
                </a:effectLst>
              </a:rPr>
              <a:t> procedure that uses </a:t>
            </a:r>
            <a:r>
              <a:rPr lang="en-US">
                <a:solidFill>
                  <a:srgbClr val="FF0000"/>
                </a:solidFill>
                <a:effectLst>
                  <a:outerShdw blurRad="38100" dist="38100" dir="2700000" algn="tl">
                    <a:srgbClr val="C0C0C0"/>
                  </a:outerShdw>
                </a:effectLst>
              </a:rPr>
              <a:t>sample data</a:t>
            </a:r>
            <a:r>
              <a:rPr lang="en-US">
                <a:effectLst>
                  <a:outerShdw blurRad="38100" dist="38100" dir="2700000" algn="tl">
                    <a:srgbClr val="C0C0C0"/>
                  </a:outerShdw>
                </a:effectLst>
              </a:rPr>
              <a:t> to evaluate the credibility of a hypothesis about a </a:t>
            </a:r>
            <a:r>
              <a:rPr lang="en-US">
                <a:solidFill>
                  <a:srgbClr val="FF0000"/>
                </a:solidFill>
                <a:effectLst>
                  <a:outerShdw blurRad="38100" dist="38100" dir="2700000" algn="tl">
                    <a:srgbClr val="C0C0C0"/>
                  </a:outerShdw>
                </a:effectLst>
              </a:rPr>
              <a:t>population”</a:t>
            </a:r>
          </a:p>
          <a:p>
            <a:r>
              <a:rPr lang="en-US">
                <a:solidFill>
                  <a:srgbClr val="FF0000"/>
                </a:solidFill>
                <a:effectLst>
                  <a:outerShdw blurRad="38100" dist="38100" dir="2700000" algn="tl">
                    <a:srgbClr val="C0C0C0"/>
                  </a:outerShdw>
                </a:effectLst>
              </a:rPr>
              <a:t>Hypothesis:	</a:t>
            </a:r>
          </a:p>
          <a:p>
            <a:pPr lvl="1"/>
            <a:r>
              <a:rPr lang="en-GB" b="1"/>
              <a:t>“</a:t>
            </a:r>
            <a:r>
              <a:rPr lang="en-GB" b="1" i="1"/>
              <a:t>A tentative statement about a population parameter that might be true or wrong”</a:t>
            </a:r>
          </a:p>
          <a:p>
            <a:pPr lvl="1"/>
            <a:r>
              <a:rPr lang="en-GB" b="1" i="1"/>
              <a:t>Why Hypothesis?</a:t>
            </a:r>
          </a:p>
          <a:p>
            <a:pPr lvl="1"/>
            <a:endParaRPr lang="en-US" i="1">
              <a:solidFill>
                <a:srgbClr val="FF0000"/>
              </a:solidFill>
              <a:effectLst>
                <a:outerShdw blurRad="38100" dist="38100" dir="2700000" algn="tl">
                  <a:srgbClr val="C0C0C0"/>
                </a:outerShdw>
              </a:effectLst>
            </a:endParaRPr>
          </a:p>
          <a:p>
            <a:endParaRPr lang="en-US">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type="body" idx="1"/>
          </p:nvPr>
        </p:nvSpPr>
        <p:spPr>
          <a:xfrm>
            <a:off x="457200" y="1600200"/>
            <a:ext cx="8153400" cy="4525963"/>
          </a:xfrm>
        </p:spPr>
        <p:txBody>
          <a:bodyPr/>
          <a:lstStyle/>
          <a:p>
            <a:pPr>
              <a:lnSpc>
                <a:spcPct val="90000"/>
              </a:lnSpc>
            </a:pPr>
            <a:r>
              <a:rPr lang="en-US" sz="2800" b="1"/>
              <a:t>A hypothesis is an assumption about the population parameter.</a:t>
            </a:r>
          </a:p>
          <a:p>
            <a:pPr lvl="1">
              <a:lnSpc>
                <a:spcPct val="90000"/>
              </a:lnSpc>
              <a:spcBef>
                <a:spcPct val="40000"/>
              </a:spcBef>
              <a:buSzPct val="65000"/>
            </a:pPr>
            <a:r>
              <a:rPr lang="en-US" b="1"/>
              <a:t>A parameter is a Population mean  or proportion or any other characteristics of population</a:t>
            </a:r>
          </a:p>
          <a:p>
            <a:pPr lvl="1">
              <a:lnSpc>
                <a:spcPct val="90000"/>
              </a:lnSpc>
              <a:spcBef>
                <a:spcPct val="40000"/>
              </a:spcBef>
              <a:buSzPct val="65000"/>
            </a:pPr>
            <a:r>
              <a:rPr lang="en-US" b="1"/>
              <a:t>The parameter must  be identified before analysis.</a:t>
            </a:r>
          </a:p>
          <a:p>
            <a:pPr lvl="1">
              <a:lnSpc>
                <a:spcPct val="90000"/>
              </a:lnSpc>
              <a:spcBef>
                <a:spcPct val="40000"/>
              </a:spcBef>
              <a:buSzPct val="65000"/>
              <a:buFontTx/>
              <a:buNone/>
            </a:pPr>
            <a:endParaRPr lang="en-US" b="1"/>
          </a:p>
          <a:p>
            <a:pPr>
              <a:lnSpc>
                <a:spcPct val="90000"/>
              </a:lnSpc>
            </a:pPr>
            <a:r>
              <a:rPr lang="en-US" sz="2800"/>
              <a:t>A hypothesis is a specific, testable prediction about what you expect to happen in your study.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Examples of Hypotheses</a:t>
            </a:r>
          </a:p>
        </p:txBody>
      </p:sp>
      <p:sp>
        <p:nvSpPr>
          <p:cNvPr id="6147" name="Rectangle 3"/>
          <p:cNvSpPr>
            <a:spLocks noGrp="1" noChangeArrowheads="1"/>
          </p:cNvSpPr>
          <p:nvPr>
            <p:ph type="body" idx="1"/>
          </p:nvPr>
        </p:nvSpPr>
        <p:spPr>
          <a:xfrm>
            <a:off x="-381000" y="1600200"/>
            <a:ext cx="9067800" cy="4525963"/>
          </a:xfrm>
        </p:spPr>
        <p:txBody>
          <a:bodyPr/>
          <a:lstStyle/>
          <a:p>
            <a:pPr lvl="2">
              <a:lnSpc>
                <a:spcPct val="90000"/>
              </a:lnSpc>
            </a:pPr>
            <a:r>
              <a:rPr lang="en-US" sz="2800"/>
              <a:t>An operation manager wants  to determine if the mean demand during lead time is greater than 350.</a:t>
            </a:r>
          </a:p>
          <a:p>
            <a:pPr lvl="2">
              <a:lnSpc>
                <a:spcPct val="90000"/>
              </a:lnSpc>
            </a:pPr>
            <a:r>
              <a:rPr lang="en-US" sz="2800"/>
              <a:t>Assume that population mean age is 50.</a:t>
            </a:r>
          </a:p>
          <a:p>
            <a:pPr lvl="2">
              <a:lnSpc>
                <a:spcPct val="90000"/>
              </a:lnSpc>
            </a:pPr>
            <a:r>
              <a:rPr lang="en-US"/>
              <a:t>More students get sick during the final week of testing that at other times. </a:t>
            </a:r>
          </a:p>
          <a:p>
            <a:pPr lvl="2">
              <a:lnSpc>
                <a:spcPct val="90000"/>
              </a:lnSpc>
            </a:pPr>
            <a:r>
              <a:rPr lang="en-US"/>
              <a:t>Amount of sun exposure will increase the growth of a tomato plant.</a:t>
            </a:r>
          </a:p>
          <a:p>
            <a:pPr lvl="2">
              <a:lnSpc>
                <a:spcPct val="90000"/>
              </a:lnSpc>
            </a:pPr>
            <a:r>
              <a:rPr lang="en-US"/>
              <a:t>There is a positive correlation between the availability of hours for work and the productivity of employees. </a:t>
            </a:r>
          </a:p>
          <a:p>
            <a:pPr lvl="2">
              <a:lnSpc>
                <a:spcPct val="90000"/>
              </a:lnSpc>
            </a:pPr>
            <a:r>
              <a:rPr lang="en-US"/>
              <a:t>Worker satisfaction increases worker productivity.</a:t>
            </a:r>
          </a:p>
          <a:p>
            <a:pPr lvl="2">
              <a:lnSpc>
                <a:spcPct val="90000"/>
              </a:lnSpc>
            </a:pPr>
            <a:endParaRPr lang="en-US" sz="2800"/>
          </a:p>
          <a:p>
            <a:pPr lvl="2">
              <a:lnSpc>
                <a:spcPct val="90000"/>
              </a:lnSpc>
            </a:pPr>
            <a:endParaRPr lang="en-US" sz="2800"/>
          </a:p>
          <a:p>
            <a:pPr lvl="2">
              <a:lnSpc>
                <a:spcPct val="90000"/>
              </a:lnSpc>
            </a:pPr>
            <a:endParaRPr lang="en-US" sz="2800"/>
          </a:p>
          <a:p>
            <a:pPr>
              <a:lnSpc>
                <a:spcPct val="90000"/>
              </a:lnSpc>
            </a:pP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a:t>Basics About Hypotheses</a:t>
            </a:r>
          </a:p>
        </p:txBody>
      </p:sp>
      <p:sp>
        <p:nvSpPr>
          <p:cNvPr id="8195" name="Rectangle 3"/>
          <p:cNvSpPr>
            <a:spLocks noGrp="1" noChangeArrowheads="1"/>
          </p:cNvSpPr>
          <p:nvPr>
            <p:ph type="body" idx="1"/>
          </p:nvPr>
        </p:nvSpPr>
        <p:spPr/>
        <p:txBody>
          <a:bodyPr/>
          <a:lstStyle/>
          <a:p>
            <a:pPr>
              <a:lnSpc>
                <a:spcPct val="90000"/>
              </a:lnSpc>
              <a:buFontTx/>
              <a:buNone/>
            </a:pPr>
            <a:r>
              <a:rPr lang="en-US"/>
              <a:t>The two types of hypotheses are scientific and working.</a:t>
            </a:r>
          </a:p>
          <a:p>
            <a:pPr>
              <a:lnSpc>
                <a:spcPct val="90000"/>
              </a:lnSpc>
            </a:pPr>
            <a:r>
              <a:rPr lang="en-US"/>
              <a:t>A scientific hypothesis is based on experiments and observations from the past that cannot be explained with current theories.</a:t>
            </a:r>
          </a:p>
          <a:p>
            <a:pPr>
              <a:lnSpc>
                <a:spcPct val="90000"/>
              </a:lnSpc>
            </a:pPr>
            <a:r>
              <a:rPr lang="en-US"/>
              <a:t>A working hypothesis is one that is widely accepted and becomes the basis of further experimentation.</a:t>
            </a:r>
          </a:p>
          <a:p>
            <a:pPr>
              <a:lnSpc>
                <a:spcPct val="90000"/>
              </a:lnSpc>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a:t>
            </a:r>
            <a:endParaRPr lang="en-US" dirty="0"/>
          </a:p>
        </p:txBody>
      </p:sp>
      <p:sp>
        <p:nvSpPr>
          <p:cNvPr id="3" name="Content Placeholder 2"/>
          <p:cNvSpPr>
            <a:spLocks noGrp="1"/>
          </p:cNvSpPr>
          <p:nvPr>
            <p:ph idx="1"/>
          </p:nvPr>
        </p:nvSpPr>
        <p:spPr/>
        <p:txBody>
          <a:bodyPr/>
          <a:lstStyle/>
          <a:p>
            <a:r>
              <a:rPr lang="en-US" dirty="0" smtClean="0"/>
              <a:t>You are required to consider this home work on top priority.</a:t>
            </a:r>
          </a:p>
          <a:p>
            <a:pPr lvl="1" algn="just"/>
            <a:r>
              <a:rPr lang="en-US" dirty="0" smtClean="0"/>
              <a:t>You are required to observe the behavior of interval when confidence coefficient increase, that is first find 80% CI, then 85%, 90% , 95%, 99%. </a:t>
            </a:r>
          </a:p>
          <a:p>
            <a:pPr lvl="1"/>
            <a:r>
              <a:rPr lang="en-US" dirty="0" smtClean="0"/>
              <a:t>You need to report how confidence coefficient effect the interval.</a:t>
            </a:r>
          </a:p>
          <a:p>
            <a:pPr lvl="1" algn="just"/>
            <a:r>
              <a:rPr lang="en-US" dirty="0" smtClean="0"/>
              <a:t>For same confidence coefficient, try different sample sizes, and observe behavior of interval.</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b="1"/>
              <a:t>Good Hypothesis</a:t>
            </a:r>
            <a:br>
              <a:rPr lang="en-US" sz="4000" b="1"/>
            </a:br>
            <a:endParaRPr lang="en-US" sz="4000" b="1"/>
          </a:p>
        </p:txBody>
      </p:sp>
      <p:sp>
        <p:nvSpPr>
          <p:cNvPr id="9219" name="Rectangle 3"/>
          <p:cNvSpPr>
            <a:spLocks noGrp="1" noChangeArrowheads="1"/>
          </p:cNvSpPr>
          <p:nvPr>
            <p:ph type="body" idx="1"/>
          </p:nvPr>
        </p:nvSpPr>
        <p:spPr/>
        <p:txBody>
          <a:bodyPr/>
          <a:lstStyle/>
          <a:p>
            <a:r>
              <a:rPr lang="en-US"/>
              <a:t>In order to be a good hypothesis that can be tested or studied, a hypothesis:</a:t>
            </a:r>
          </a:p>
          <a:p>
            <a:pPr lvl="1"/>
            <a:r>
              <a:rPr lang="en-US"/>
              <a:t>Needs to be logical</a:t>
            </a:r>
          </a:p>
          <a:p>
            <a:pPr lvl="1"/>
            <a:r>
              <a:rPr lang="en-US"/>
              <a:t>Must use precise language</a:t>
            </a:r>
          </a:p>
          <a:p>
            <a:pPr lvl="1"/>
            <a:r>
              <a:rPr lang="en-US"/>
              <a:t>Should be testable with research or experimentation </a:t>
            </a:r>
          </a:p>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Hypothesis, Law and Theory</a:t>
            </a:r>
          </a:p>
        </p:txBody>
      </p:sp>
      <p:sp>
        <p:nvSpPr>
          <p:cNvPr id="10243" name="Rectangle 3"/>
          <p:cNvSpPr>
            <a:spLocks noGrp="1" noChangeArrowheads="1"/>
          </p:cNvSpPr>
          <p:nvPr>
            <p:ph type="body" idx="1"/>
          </p:nvPr>
        </p:nvSpPr>
        <p:spPr/>
        <p:txBody>
          <a:bodyPr/>
          <a:lstStyle/>
          <a:p>
            <a:pPr>
              <a:lnSpc>
                <a:spcPct val="90000"/>
              </a:lnSpc>
            </a:pPr>
            <a:r>
              <a:rPr lang="en-US" sz="2400"/>
              <a:t>Hypothesis:</a:t>
            </a:r>
          </a:p>
          <a:p>
            <a:pPr lvl="1">
              <a:lnSpc>
                <a:spcPct val="90000"/>
              </a:lnSpc>
            </a:pPr>
            <a:r>
              <a:rPr lang="en-US" sz="2000"/>
              <a:t>A hypothesis will give a plausible explanation that will be tested. It can also explain future phenomenon that will need to be tested. </a:t>
            </a:r>
          </a:p>
          <a:p>
            <a:pPr>
              <a:lnSpc>
                <a:spcPct val="90000"/>
              </a:lnSpc>
            </a:pPr>
            <a:r>
              <a:rPr lang="en-US" sz="2400"/>
              <a:t>Law:</a:t>
            </a:r>
          </a:p>
          <a:p>
            <a:pPr lvl="1">
              <a:lnSpc>
                <a:spcPct val="90000"/>
              </a:lnSpc>
            </a:pPr>
            <a:r>
              <a:rPr lang="en-US" sz="2000"/>
              <a:t>Once a hypothesis has been widely accepted, it is called a law. This means that it is assumed to be true and will predict the outcome of certain conditions or experiments.  </a:t>
            </a:r>
          </a:p>
          <a:p>
            <a:pPr>
              <a:lnSpc>
                <a:spcPct val="90000"/>
              </a:lnSpc>
            </a:pPr>
            <a:r>
              <a:rPr lang="en-US" sz="2400"/>
              <a:t>Theory:</a:t>
            </a:r>
          </a:p>
          <a:p>
            <a:pPr lvl="1">
              <a:lnSpc>
                <a:spcPct val="90000"/>
              </a:lnSpc>
            </a:pPr>
            <a:r>
              <a:rPr lang="en-US" sz="2000"/>
              <a:t>A scientific theory is broader in scope and explains more events that a law. After hypotheses and laws have been tested many times, with accurate results, they become theories.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what is hypothesis?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statistical hypothesis is a claim (assertion, statement, belief or assumption) about an unknown population parameter value. </a:t>
            </a:r>
          </a:p>
          <a:p>
            <a:r>
              <a:rPr lang="en-US" dirty="0" smtClean="0"/>
              <a:t>For example an investment company claims that the average return across all its investments is 20 percent and so on. To test such claims sample data are collected and analyzed. </a:t>
            </a:r>
          </a:p>
          <a:p>
            <a:r>
              <a:rPr lang="en-US" dirty="0" smtClean="0"/>
              <a:t>On the basis of sample findings hypothesized value of population parameter is </a:t>
            </a:r>
            <a:r>
              <a:rPr lang="en-US" dirty="0" smtClean="0">
                <a:solidFill>
                  <a:srgbClr val="FF0000"/>
                </a:solidFill>
              </a:rPr>
              <a:t>accepted</a:t>
            </a:r>
            <a:r>
              <a:rPr lang="en-US" dirty="0" smtClean="0"/>
              <a:t> or rejected.   </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Types of Hypothesis</a:t>
            </a:r>
          </a:p>
        </p:txBody>
      </p:sp>
      <p:sp>
        <p:nvSpPr>
          <p:cNvPr id="11267" name="Rectangle 3"/>
          <p:cNvSpPr>
            <a:spLocks noGrp="1" noChangeArrowheads="1"/>
          </p:cNvSpPr>
          <p:nvPr>
            <p:ph type="body" idx="1"/>
          </p:nvPr>
        </p:nvSpPr>
        <p:spPr/>
        <p:txBody>
          <a:bodyPr/>
          <a:lstStyle/>
          <a:p>
            <a:r>
              <a:rPr lang="en-US" sz="2800"/>
              <a:t>Null hypothesis:</a:t>
            </a:r>
          </a:p>
          <a:p>
            <a:pPr lvl="1"/>
            <a:r>
              <a:rPr lang="en-US" sz="2400"/>
              <a:t>The null hypothesis is a statement that you want to test. For example, if you measure the size of the feet of male and female chickens, the null hypothesis could be that the average foot size in male chickens is the same as the average foot size in female chickens </a:t>
            </a:r>
          </a:p>
          <a:p>
            <a:r>
              <a:rPr lang="en-US" sz="2800"/>
              <a:t>Research/ Alternative hypothesis:</a:t>
            </a:r>
          </a:p>
          <a:p>
            <a:pPr lvl="1"/>
            <a:r>
              <a:rPr lang="en-US" sz="2400"/>
              <a:t>The alternative hypothesis is that things are different from each other, or different from a theoretical expectation.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r"/>
            <a:r>
              <a:rPr lang="en-US"/>
              <a:t>Cont….</a:t>
            </a:r>
          </a:p>
        </p:txBody>
      </p:sp>
      <p:sp>
        <p:nvSpPr>
          <p:cNvPr id="12291" name="Rectangle 3"/>
          <p:cNvSpPr>
            <a:spLocks noGrp="1" noChangeArrowheads="1"/>
          </p:cNvSpPr>
          <p:nvPr>
            <p:ph type="body" idx="1"/>
          </p:nvPr>
        </p:nvSpPr>
        <p:spPr/>
        <p:txBody>
          <a:bodyPr/>
          <a:lstStyle/>
          <a:p>
            <a:pPr algn="just"/>
            <a:r>
              <a:rPr lang="en-US" sz="2800" dirty="0"/>
              <a:t>For example, one alternative hypothesis would be that male chickens have a different average foot size than female chickens.</a:t>
            </a:r>
          </a:p>
          <a:p>
            <a:pPr algn="just"/>
            <a:r>
              <a:rPr lang="en-US" sz="2800" dirty="0"/>
              <a:t>Example: If you predict girls are more intelligent than boys; the experimental hypothesis would be that girls will be significantly more intelligent than boys. Where as the Null hypothesis would be there is no significant difference in intelligence between boys and girls.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81000" y="1600200"/>
            <a:ext cx="8458200" cy="4724400"/>
          </a:xfrm>
          <a:noFill/>
          <a:ln/>
        </p:spPr>
        <p:txBody>
          <a:bodyPr/>
          <a:lstStyle/>
          <a:p>
            <a:pPr>
              <a:spcBef>
                <a:spcPct val="40000"/>
              </a:spcBef>
              <a:buFontTx/>
              <a:buChar char="•"/>
            </a:pPr>
            <a:r>
              <a:rPr lang="en-US" dirty="0">
                <a:latin typeface="Times New Roman" pitchFamily="18" charset="0"/>
              </a:rPr>
              <a:t>States the Assumption </a:t>
            </a:r>
            <a:r>
              <a:rPr lang="en-US" sz="2400" dirty="0">
                <a:latin typeface="Times New Roman" pitchFamily="18" charset="0"/>
              </a:rPr>
              <a:t>(numerical) </a:t>
            </a:r>
            <a:r>
              <a:rPr lang="en-US" dirty="0">
                <a:latin typeface="Times New Roman" pitchFamily="18" charset="0"/>
              </a:rPr>
              <a:t>to be tested</a:t>
            </a:r>
          </a:p>
          <a:p>
            <a:pPr>
              <a:spcBef>
                <a:spcPct val="40000"/>
              </a:spcBef>
            </a:pPr>
            <a:r>
              <a:rPr lang="en-US" sz="2800" dirty="0" smtClean="0">
                <a:latin typeface="Times New Roman" pitchFamily="18" charset="0"/>
              </a:rPr>
              <a:t>e.g</a:t>
            </a:r>
            <a:r>
              <a:rPr lang="en-US" sz="2800" dirty="0">
                <a:latin typeface="Times New Roman" pitchFamily="18" charset="0"/>
              </a:rPr>
              <a:t>. The average # TV sets in US homes is at 		least 3 (</a:t>
            </a:r>
            <a:r>
              <a:rPr lang="en-US" sz="2800" i="1" dirty="0">
                <a:latin typeface="Times New Roman" pitchFamily="18" charset="0"/>
              </a:rPr>
              <a:t>H</a:t>
            </a:r>
            <a:r>
              <a:rPr lang="en-US" sz="2800" baseline="-25000" dirty="0">
                <a:latin typeface="Times New Roman" pitchFamily="18" charset="0"/>
              </a:rPr>
              <a:t>0</a:t>
            </a:r>
            <a:r>
              <a:rPr lang="en-US" sz="2800" dirty="0">
                <a:latin typeface="Times New Roman" pitchFamily="18" charset="0"/>
              </a:rPr>
              <a:t>: </a:t>
            </a:r>
            <a:r>
              <a:rPr lang="en-US" sz="2800" dirty="0">
                <a:latin typeface="Symbol" pitchFamily="18" charset="2"/>
              </a:rPr>
              <a:t>m ³</a:t>
            </a:r>
            <a:r>
              <a:rPr lang="en-US" sz="2800" dirty="0">
                <a:latin typeface="Times New Roman" pitchFamily="18" charset="0"/>
              </a:rPr>
              <a:t> 3)</a:t>
            </a:r>
          </a:p>
          <a:p>
            <a:pPr>
              <a:spcBef>
                <a:spcPct val="40000"/>
              </a:spcBef>
              <a:buFontTx/>
              <a:buChar char="•"/>
            </a:pPr>
            <a:r>
              <a:rPr lang="en-US" dirty="0">
                <a:latin typeface="Times New Roman" pitchFamily="18" charset="0"/>
              </a:rPr>
              <a:t>Begin with the assumption that the null 			hypothesis is TRUE</a:t>
            </a:r>
            <a:r>
              <a:rPr lang="en-US" dirty="0" smtClean="0">
                <a:latin typeface="Times New Roman" pitchFamily="18" charset="0"/>
              </a:rPr>
              <a:t>. Real life example is </a:t>
            </a:r>
            <a:r>
              <a:rPr lang="en-US" sz="2000" dirty="0" smtClean="0">
                <a:latin typeface="Times New Roman" pitchFamily="18" charset="0"/>
              </a:rPr>
              <a:t>Similar </a:t>
            </a:r>
            <a:r>
              <a:rPr lang="en-US" sz="2000" dirty="0">
                <a:latin typeface="Times New Roman" pitchFamily="18" charset="0"/>
              </a:rPr>
              <a:t>to the notion of  innocent until proven </a:t>
            </a:r>
            <a:r>
              <a:rPr lang="en-US" sz="2000" dirty="0" smtClean="0">
                <a:latin typeface="Times New Roman" pitchFamily="18" charset="0"/>
              </a:rPr>
              <a:t>guilty</a:t>
            </a:r>
            <a:endParaRPr lang="en-US" sz="2000" dirty="0">
              <a:latin typeface="Times New Roman" pitchFamily="18" charset="0"/>
            </a:endParaRPr>
          </a:p>
        </p:txBody>
      </p:sp>
      <p:sp>
        <p:nvSpPr>
          <p:cNvPr id="10243" name="Rectangle 3"/>
          <p:cNvSpPr>
            <a:spLocks noChangeArrowheads="1"/>
          </p:cNvSpPr>
          <p:nvPr/>
        </p:nvSpPr>
        <p:spPr bwMode="auto">
          <a:xfrm>
            <a:off x="604838" y="300038"/>
            <a:ext cx="8239125" cy="820737"/>
          </a:xfrm>
          <a:prstGeom prst="rect">
            <a:avLst/>
          </a:prstGeom>
          <a:noFill/>
          <a:ln w="9525">
            <a:noFill/>
            <a:miter lim="800000"/>
            <a:headEnd/>
            <a:tailEnd/>
          </a:ln>
          <a:effectLst/>
        </p:spPr>
        <p:txBody>
          <a:bodyPr lIns="90488" tIns="44450" rIns="90488" bIns="44450">
            <a:spAutoFit/>
          </a:bodyPr>
          <a:lstStyle/>
          <a:p>
            <a:pPr algn="ctr">
              <a:spcBef>
                <a:spcPct val="50000"/>
              </a:spcBef>
            </a:pPr>
            <a:r>
              <a:rPr lang="en-US" sz="4800" b="1" dirty="0"/>
              <a:t>The Null Hypothesis, </a:t>
            </a:r>
            <a:r>
              <a:rPr lang="en-US" sz="4800" b="1" i="1" dirty="0"/>
              <a:t>H</a:t>
            </a:r>
            <a:r>
              <a:rPr lang="en-US" sz="4800" b="1" baseline="-25000" dirty="0"/>
              <a:t>0</a:t>
            </a:r>
          </a:p>
        </p:txBody>
      </p:sp>
      <p:sp>
        <p:nvSpPr>
          <p:cNvPr id="10245" name="Rectangle 5"/>
          <p:cNvSpPr>
            <a:spLocks noChangeArrowheads="1"/>
          </p:cNvSpPr>
          <p:nvPr/>
        </p:nvSpPr>
        <p:spPr bwMode="auto">
          <a:xfrm>
            <a:off x="1219200" y="5029737"/>
            <a:ext cx="6334125" cy="456663"/>
          </a:xfrm>
          <a:prstGeom prst="rect">
            <a:avLst/>
          </a:prstGeom>
          <a:noFill/>
          <a:ln w="9525">
            <a:noFill/>
            <a:miter lim="800000"/>
            <a:headEnd/>
            <a:tailEnd/>
          </a:ln>
          <a:effectLst/>
        </p:spPr>
        <p:txBody>
          <a:bodyPr lIns="90488" tIns="44450" rIns="90488" bIns="44450">
            <a:spAutoFit/>
          </a:bodyPr>
          <a:lstStyle/>
          <a:p>
            <a:pPr>
              <a:lnSpc>
                <a:spcPct val="70000"/>
              </a:lnSpc>
              <a:spcBef>
                <a:spcPct val="30000"/>
              </a:spcBef>
              <a:buFontTx/>
              <a:buChar char="•"/>
            </a:pPr>
            <a:r>
              <a:rPr lang="en-US" sz="3200" dirty="0" smtClean="0"/>
              <a:t>Always </a:t>
            </a:r>
            <a:r>
              <a:rPr lang="en-US" sz="3200" dirty="0"/>
              <a:t>contains the ‘ = ‘ sign</a:t>
            </a:r>
          </a:p>
        </p:txBody>
      </p:sp>
      <p:sp>
        <p:nvSpPr>
          <p:cNvPr id="10246" name="Rectangle 6"/>
          <p:cNvSpPr>
            <a:spLocks noChangeArrowheads="1"/>
          </p:cNvSpPr>
          <p:nvPr/>
        </p:nvSpPr>
        <p:spPr bwMode="auto">
          <a:xfrm>
            <a:off x="300038" y="5862638"/>
            <a:ext cx="8848725" cy="1123897"/>
          </a:xfrm>
          <a:prstGeom prst="rect">
            <a:avLst/>
          </a:prstGeom>
          <a:noFill/>
          <a:ln w="9525">
            <a:noFill/>
            <a:miter lim="800000"/>
            <a:headEnd/>
            <a:tailEnd/>
          </a:ln>
          <a:effectLst/>
        </p:spPr>
        <p:txBody>
          <a:bodyPr lIns="90488" tIns="44450" rIns="90488" bIns="44450">
            <a:spAutoFit/>
          </a:bodyPr>
          <a:lstStyle/>
          <a:p>
            <a:pPr>
              <a:lnSpc>
                <a:spcPct val="90000"/>
              </a:lnSpc>
              <a:spcBef>
                <a:spcPct val="30000"/>
              </a:spcBef>
              <a:buFontTx/>
              <a:buChar char="•"/>
            </a:pPr>
            <a:r>
              <a:rPr lang="en-US" sz="3200" b="1" dirty="0"/>
              <a:t>The Null Hypothesis may or may not be rejected.</a:t>
            </a:r>
          </a:p>
          <a:p>
            <a:pPr>
              <a:lnSpc>
                <a:spcPct val="90000"/>
              </a:lnSpc>
              <a:spcBef>
                <a:spcPct val="30000"/>
              </a:spcBef>
              <a:buFontTx/>
              <a:buChar char="•"/>
            </a:pPr>
            <a:endParaRPr lang="en-US" sz="3200" b="1"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85800" y="1752600"/>
            <a:ext cx="7924800" cy="4191000"/>
          </a:xfrm>
          <a:noFill/>
          <a:ln/>
        </p:spPr>
        <p:txBody>
          <a:bodyPr/>
          <a:lstStyle/>
          <a:p>
            <a:pPr>
              <a:lnSpc>
                <a:spcPct val="90000"/>
              </a:lnSpc>
              <a:spcBef>
                <a:spcPct val="40000"/>
              </a:spcBef>
              <a:buFontTx/>
              <a:buChar char="•"/>
            </a:pPr>
            <a:r>
              <a:rPr lang="en-US" dirty="0">
                <a:latin typeface="Times New Roman" pitchFamily="18" charset="0"/>
              </a:rPr>
              <a:t>Is the opposite of the null hypothesis		</a:t>
            </a:r>
            <a:r>
              <a:rPr lang="en-US" sz="2800" dirty="0">
                <a:latin typeface="Times New Roman" pitchFamily="18" charset="0"/>
              </a:rPr>
              <a:t>e.g. The average # TV sets in US homes is  		less than 3  (</a:t>
            </a:r>
            <a:r>
              <a:rPr lang="en-US" sz="2800" i="1" dirty="0">
                <a:latin typeface="Times New Roman" pitchFamily="18" charset="0"/>
              </a:rPr>
              <a:t>H</a:t>
            </a:r>
            <a:r>
              <a:rPr lang="en-US" sz="2800" baseline="-25000" dirty="0">
                <a:latin typeface="Times New Roman" pitchFamily="18" charset="0"/>
              </a:rPr>
              <a:t>1</a:t>
            </a:r>
            <a:r>
              <a:rPr lang="en-US" sz="2800" dirty="0">
                <a:latin typeface="Times New Roman" pitchFamily="18" charset="0"/>
              </a:rPr>
              <a:t>: </a:t>
            </a:r>
            <a:r>
              <a:rPr lang="en-US" sz="2800" dirty="0">
                <a:latin typeface="Symbol" pitchFamily="18" charset="2"/>
              </a:rPr>
              <a:t>m</a:t>
            </a:r>
            <a:r>
              <a:rPr lang="en-US" sz="2800" dirty="0">
                <a:latin typeface="Times New Roman" pitchFamily="18" charset="0"/>
              </a:rPr>
              <a:t> &lt; 3)</a:t>
            </a:r>
          </a:p>
          <a:p>
            <a:pPr>
              <a:lnSpc>
                <a:spcPct val="90000"/>
              </a:lnSpc>
              <a:spcBef>
                <a:spcPct val="30000"/>
              </a:spcBef>
              <a:buFontTx/>
              <a:buChar char="•"/>
            </a:pPr>
            <a:r>
              <a:rPr lang="en-US" dirty="0">
                <a:latin typeface="Times New Roman" pitchFamily="18" charset="0"/>
              </a:rPr>
              <a:t>Challenges the Status Quo</a:t>
            </a:r>
          </a:p>
          <a:p>
            <a:pPr>
              <a:lnSpc>
                <a:spcPct val="90000"/>
              </a:lnSpc>
              <a:spcBef>
                <a:spcPct val="30000"/>
              </a:spcBef>
              <a:buFontTx/>
              <a:buChar char="•"/>
            </a:pPr>
            <a:r>
              <a:rPr lang="en-US" dirty="0">
                <a:latin typeface="Times New Roman" pitchFamily="18" charset="0"/>
              </a:rPr>
              <a:t>Never contains the ‘=‘ sign</a:t>
            </a:r>
          </a:p>
          <a:p>
            <a:pPr>
              <a:spcBef>
                <a:spcPct val="30000"/>
              </a:spcBef>
              <a:buFontTx/>
              <a:buChar char="•"/>
            </a:pPr>
            <a:r>
              <a:rPr lang="en-US" dirty="0">
                <a:latin typeface="Times New Roman" pitchFamily="18" charset="0"/>
              </a:rPr>
              <a:t>The Alternative Hypothesis may or may 	not be accepted</a:t>
            </a:r>
          </a:p>
        </p:txBody>
      </p:sp>
      <p:sp>
        <p:nvSpPr>
          <p:cNvPr id="12291" name="Rectangle 3"/>
          <p:cNvSpPr>
            <a:spLocks noChangeArrowheads="1"/>
          </p:cNvSpPr>
          <p:nvPr/>
        </p:nvSpPr>
        <p:spPr bwMode="auto">
          <a:xfrm>
            <a:off x="223838" y="304800"/>
            <a:ext cx="8543925" cy="1197764"/>
          </a:xfrm>
          <a:prstGeom prst="rect">
            <a:avLst/>
          </a:prstGeom>
          <a:noFill/>
          <a:ln w="9525">
            <a:noFill/>
            <a:miter lim="800000"/>
            <a:headEnd/>
            <a:tailEnd/>
          </a:ln>
          <a:effectLst/>
        </p:spPr>
        <p:txBody>
          <a:bodyPr lIns="90488" tIns="44450" rIns="90488" bIns="44450">
            <a:spAutoFit/>
          </a:bodyPr>
          <a:lstStyle/>
          <a:p>
            <a:pPr algn="ctr"/>
            <a:r>
              <a:rPr lang="en-US" sz="3600" b="1" dirty="0"/>
              <a:t>The Alternative Hypothesis,</a:t>
            </a:r>
            <a:r>
              <a:rPr lang="en-US" sz="1200" dirty="0"/>
              <a:t>  </a:t>
            </a:r>
            <a:endParaRPr lang="en-US" sz="1200" dirty="0" smtClean="0"/>
          </a:p>
          <a:p>
            <a:pPr algn="ctr"/>
            <a:r>
              <a:rPr lang="en-US" sz="3600" b="1" i="1" dirty="0" smtClean="0"/>
              <a:t>H</a:t>
            </a:r>
            <a:r>
              <a:rPr lang="en-US" sz="3600" b="1" baseline="-25000" dirty="0" smtClean="0"/>
              <a:t>1 </a:t>
            </a:r>
            <a:r>
              <a:rPr lang="en-US" sz="3600" b="1" dirty="0"/>
              <a:t>or H</a:t>
            </a:r>
            <a:r>
              <a:rPr lang="en-US" sz="3600" b="1" baseline="-25000" dirty="0"/>
              <a:t>A</a:t>
            </a: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D4626B2-D9C4-4B08-B8A4-1141646C2C5F}" type="slidenum">
              <a:rPr lang="en-US"/>
              <a:pPr/>
              <a:t>77</a:t>
            </a:fld>
            <a:endParaRPr lang="en-US"/>
          </a:p>
        </p:txBody>
      </p:sp>
      <p:sp>
        <p:nvSpPr>
          <p:cNvPr id="7188" name="Rectangle 20"/>
          <p:cNvSpPr>
            <a:spLocks noGrp="1" noChangeArrowheads="1"/>
          </p:cNvSpPr>
          <p:nvPr>
            <p:ph type="title"/>
          </p:nvPr>
        </p:nvSpPr>
        <p:spPr>
          <a:xfrm>
            <a:off x="381000" y="304800"/>
            <a:ext cx="8458200" cy="1143000"/>
          </a:xfrm>
          <a:noFill/>
          <a:ln/>
        </p:spPr>
        <p:txBody>
          <a:bodyPr/>
          <a:lstStyle/>
          <a:p>
            <a:pPr algn="l"/>
            <a:r>
              <a:rPr lang="en-US" sz="4000" dirty="0"/>
              <a:t>Types of Errors</a:t>
            </a:r>
          </a:p>
        </p:txBody>
      </p:sp>
      <p:sp>
        <p:nvSpPr>
          <p:cNvPr id="7172" name="Rectangle 4"/>
          <p:cNvSpPr>
            <a:spLocks noChangeArrowheads="1"/>
          </p:cNvSpPr>
          <p:nvPr/>
        </p:nvSpPr>
        <p:spPr bwMode="auto">
          <a:xfrm>
            <a:off x="533400" y="1524000"/>
            <a:ext cx="8229600" cy="43434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Narrow" pitchFamily="34" charset="0"/>
              </a:rPr>
              <a:t>Two types of errors may occur when deciding whether to reject H</a:t>
            </a:r>
            <a:r>
              <a:rPr lang="en-US" sz="2800" baseline="-25000" dirty="0">
                <a:latin typeface="Arial Narrow" pitchFamily="34" charset="0"/>
              </a:rPr>
              <a:t>0</a:t>
            </a:r>
            <a:r>
              <a:rPr lang="en-US" sz="2800" dirty="0">
                <a:latin typeface="Arial Narrow" pitchFamily="34" charset="0"/>
              </a:rPr>
              <a:t> based on the statistic value.</a:t>
            </a:r>
            <a:endParaRPr lang="en-US" sz="2800" baseline="-25000" dirty="0">
              <a:latin typeface="Arial Narrow" pitchFamily="34" charset="0"/>
            </a:endParaRPr>
          </a:p>
          <a:p>
            <a:pPr marL="742950" lvl="1" indent="-285750">
              <a:spcBef>
                <a:spcPct val="20000"/>
              </a:spcBef>
              <a:buFontTx/>
              <a:buChar char="–"/>
            </a:pPr>
            <a:r>
              <a:rPr lang="en-US" sz="2800" dirty="0">
                <a:latin typeface="Arial Narrow" pitchFamily="34" charset="0"/>
              </a:rPr>
              <a:t>Type I error: Reject H</a:t>
            </a:r>
            <a:r>
              <a:rPr lang="en-US" sz="2800" baseline="-25000" dirty="0">
                <a:latin typeface="Arial Narrow" pitchFamily="34" charset="0"/>
              </a:rPr>
              <a:t>0</a:t>
            </a:r>
            <a:r>
              <a:rPr lang="en-US" sz="2800" dirty="0">
                <a:latin typeface="Arial Narrow" pitchFamily="34" charset="0"/>
              </a:rPr>
              <a:t> while the truth is, it is true.</a:t>
            </a:r>
          </a:p>
          <a:p>
            <a:pPr marL="742950" lvl="1" indent="-285750">
              <a:spcBef>
                <a:spcPct val="20000"/>
              </a:spcBef>
              <a:buFontTx/>
              <a:buChar char="–"/>
            </a:pPr>
            <a:r>
              <a:rPr lang="en-US" sz="2800" dirty="0">
                <a:latin typeface="Arial Narrow" pitchFamily="34" charset="0"/>
              </a:rPr>
              <a:t>Type II error: Do not reject H</a:t>
            </a:r>
            <a:r>
              <a:rPr lang="en-US" sz="2800" baseline="-25000" dirty="0">
                <a:latin typeface="Arial Narrow" pitchFamily="34" charset="0"/>
              </a:rPr>
              <a:t>0</a:t>
            </a:r>
            <a:r>
              <a:rPr lang="en-US" sz="2800" dirty="0">
                <a:latin typeface="Arial Narrow" pitchFamily="34" charset="0"/>
              </a:rPr>
              <a:t> while the truth is, it is false.</a:t>
            </a:r>
          </a:p>
          <a:p>
            <a:pPr marL="342900" indent="-342900">
              <a:spcBef>
                <a:spcPct val="20000"/>
              </a:spcBef>
              <a:buFontTx/>
              <a:buChar char="•"/>
            </a:pPr>
            <a:r>
              <a:rPr lang="en-US" sz="2800" dirty="0">
                <a:latin typeface="Arial Narrow" pitchFamily="34" charset="0"/>
              </a:rPr>
              <a:t>Example continued</a:t>
            </a:r>
          </a:p>
          <a:p>
            <a:pPr marL="742950" lvl="1" indent="-285750">
              <a:spcBef>
                <a:spcPct val="20000"/>
              </a:spcBef>
              <a:buFontTx/>
              <a:buChar char="–"/>
            </a:pPr>
            <a:r>
              <a:rPr lang="en-US" sz="2800" dirty="0">
                <a:latin typeface="Arial Narrow" pitchFamily="34" charset="0"/>
              </a:rPr>
              <a:t>Type I error: Reject H</a:t>
            </a:r>
            <a:r>
              <a:rPr lang="en-US" sz="2800" baseline="-25000" dirty="0">
                <a:latin typeface="Arial Narrow" pitchFamily="34" charset="0"/>
              </a:rPr>
              <a:t>0</a:t>
            </a:r>
            <a:r>
              <a:rPr lang="en-US" sz="2800" dirty="0">
                <a:latin typeface="Arial Narrow" pitchFamily="34" charset="0"/>
              </a:rPr>
              <a:t> (</a:t>
            </a:r>
            <a:r>
              <a:rPr lang="en-US" sz="2800" dirty="0">
                <a:latin typeface="Symbol" pitchFamily="18" charset="2"/>
              </a:rPr>
              <a:t>m</a:t>
            </a:r>
            <a:r>
              <a:rPr lang="en-US" sz="2800" dirty="0">
                <a:latin typeface="Arial Narrow" pitchFamily="34" charset="0"/>
              </a:rPr>
              <a:t> </a:t>
            </a:r>
            <a:r>
              <a:rPr lang="en-US" sz="2800" dirty="0" smtClean="0">
                <a:latin typeface="Arial Narrow" pitchFamily="34" charset="0"/>
              </a:rPr>
              <a:t>≥ 30</a:t>
            </a:r>
            <a:r>
              <a:rPr lang="en-US" sz="2800" dirty="0">
                <a:latin typeface="Arial Narrow" pitchFamily="34" charset="0"/>
              </a:rPr>
              <a:t>) in favor of H</a:t>
            </a:r>
            <a:r>
              <a:rPr lang="en-US" sz="2800" baseline="-25000" dirty="0">
                <a:latin typeface="Arial Narrow" pitchFamily="34" charset="0"/>
              </a:rPr>
              <a:t>1 </a:t>
            </a:r>
            <a:r>
              <a:rPr lang="en-US" sz="2800" dirty="0">
                <a:latin typeface="Arial Narrow" pitchFamily="34" charset="0"/>
              </a:rPr>
              <a:t>(</a:t>
            </a:r>
            <a:r>
              <a:rPr lang="en-US" sz="2800" dirty="0">
                <a:latin typeface="Symbol" pitchFamily="18" charset="2"/>
              </a:rPr>
              <a:t>m</a:t>
            </a:r>
            <a:r>
              <a:rPr lang="en-US" sz="2800" dirty="0">
                <a:latin typeface="Arial Narrow" pitchFamily="34" charset="0"/>
              </a:rPr>
              <a:t> </a:t>
            </a:r>
            <a:r>
              <a:rPr lang="en-US" sz="2800" dirty="0" smtClean="0">
                <a:latin typeface="Arial Narrow" pitchFamily="34" charset="0"/>
              </a:rPr>
              <a:t>&lt; 30</a:t>
            </a:r>
            <a:r>
              <a:rPr lang="en-US" sz="2800" dirty="0">
                <a:latin typeface="Arial Narrow" pitchFamily="34" charset="0"/>
              </a:rPr>
              <a:t>) while the truth is, the real value of </a:t>
            </a:r>
            <a:r>
              <a:rPr lang="en-US" sz="2800" dirty="0">
                <a:latin typeface="Symbol" pitchFamily="18" charset="2"/>
              </a:rPr>
              <a:t>m</a:t>
            </a:r>
            <a:r>
              <a:rPr lang="en-US" sz="2800" dirty="0">
                <a:latin typeface="Arial Narrow" pitchFamily="34" charset="0"/>
              </a:rPr>
              <a:t> </a:t>
            </a:r>
            <a:r>
              <a:rPr lang="en-US" sz="2800" dirty="0" smtClean="0">
                <a:latin typeface="Arial Narrow" pitchFamily="34" charset="0"/>
              </a:rPr>
              <a:t>≥ 30</a:t>
            </a:r>
            <a:r>
              <a:rPr lang="en-US" sz="2800" dirty="0">
                <a:latin typeface="Arial Narrow" pitchFamily="34" charset="0"/>
              </a:rPr>
              <a:t>.</a:t>
            </a:r>
          </a:p>
          <a:p>
            <a:pPr marL="742950" lvl="1" indent="-285750">
              <a:spcBef>
                <a:spcPct val="20000"/>
              </a:spcBef>
              <a:buFontTx/>
              <a:buChar char="–"/>
            </a:pPr>
            <a:r>
              <a:rPr lang="en-US" sz="2800" dirty="0">
                <a:latin typeface="Arial Narrow" pitchFamily="34" charset="0"/>
              </a:rPr>
              <a:t>Type II error: Do not reject H</a:t>
            </a:r>
            <a:r>
              <a:rPr lang="en-US" sz="2800" baseline="-25000" dirty="0">
                <a:latin typeface="Arial Narrow" pitchFamily="34" charset="0"/>
              </a:rPr>
              <a:t>0 </a:t>
            </a:r>
            <a:r>
              <a:rPr lang="en-US" sz="2800" dirty="0">
                <a:latin typeface="Arial Narrow" pitchFamily="34" charset="0"/>
              </a:rPr>
              <a:t> (</a:t>
            </a:r>
            <a:r>
              <a:rPr lang="en-US" sz="2800" dirty="0">
                <a:latin typeface="Symbol" pitchFamily="18" charset="2"/>
              </a:rPr>
              <a:t>m</a:t>
            </a:r>
            <a:r>
              <a:rPr lang="en-US" sz="2800" dirty="0">
                <a:latin typeface="Arial Narrow" pitchFamily="34" charset="0"/>
              </a:rPr>
              <a:t> </a:t>
            </a:r>
            <a:r>
              <a:rPr lang="en-US" sz="2800" dirty="0" smtClean="0">
                <a:latin typeface="Arial Narrow" pitchFamily="34" charset="0"/>
              </a:rPr>
              <a:t>≥ 30</a:t>
            </a:r>
            <a:r>
              <a:rPr lang="en-US" sz="2800" dirty="0">
                <a:latin typeface="Arial Narrow" pitchFamily="34" charset="0"/>
              </a:rPr>
              <a:t>) while the truth is, the real value of </a:t>
            </a:r>
            <a:r>
              <a:rPr lang="en-US" sz="2800" dirty="0">
                <a:latin typeface="Symbol" pitchFamily="18" charset="2"/>
              </a:rPr>
              <a:t>m</a:t>
            </a:r>
            <a:r>
              <a:rPr lang="en-US" sz="2800" dirty="0">
                <a:latin typeface="Arial Narrow" pitchFamily="34" charset="0"/>
              </a:rPr>
              <a:t> is </a:t>
            </a:r>
            <a:r>
              <a:rPr lang="en-US" sz="2800" dirty="0" smtClean="0">
                <a:latin typeface="Arial Narrow" pitchFamily="34" charset="0"/>
              </a:rPr>
              <a:t>less </a:t>
            </a:r>
            <a:r>
              <a:rPr lang="en-US" sz="2800" dirty="0">
                <a:latin typeface="Arial Narrow" pitchFamily="34" charset="0"/>
              </a:rPr>
              <a:t>than </a:t>
            </a:r>
            <a:r>
              <a:rPr lang="en-US" sz="2800" dirty="0" smtClean="0">
                <a:latin typeface="Arial Narrow" pitchFamily="34" charset="0"/>
              </a:rPr>
              <a:t>30</a:t>
            </a:r>
            <a:r>
              <a:rPr lang="en-US" sz="2800" dirty="0">
                <a:latin typeface="Arial Narrow"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1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Errors-discussion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smtClean="0"/>
              <a:t>Errors in Hypothesis Testing</a:t>
            </a:r>
          </a:p>
        </p:txBody>
      </p:sp>
      <p:graphicFrame>
        <p:nvGraphicFramePr>
          <p:cNvPr id="1068" name="Group 44"/>
          <p:cNvGraphicFramePr>
            <a:graphicFrameLocks noGrp="1"/>
          </p:cNvGraphicFramePr>
          <p:nvPr>
            <p:ph type="tbl" idx="1"/>
          </p:nvPr>
        </p:nvGraphicFramePr>
        <p:xfrm>
          <a:off x="457200" y="1600200"/>
          <a:ext cx="8229600" cy="4136073"/>
        </p:xfrm>
        <a:graphic>
          <a:graphicData uri="http://schemas.openxmlformats.org/drawingml/2006/table">
            <a:tbl>
              <a:tblPr/>
              <a:tblGrid>
                <a:gridCol w="2057400"/>
                <a:gridCol w="2057400"/>
                <a:gridCol w="2057400"/>
                <a:gridCol w="2057400"/>
              </a:tblGrid>
              <a:tr h="587375">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Actual State</a:t>
                      </a:r>
                    </a:p>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of Affairs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Belief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Conclusion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H</a:t>
                      </a:r>
                      <a:r>
                        <a:rPr kumimoji="0" lang="en-US" sz="2000" b="0" i="0" u="none" strike="noStrike" cap="none" normalizeH="0" baseline="-25000" dirty="0" smtClean="0">
                          <a:ln>
                            <a:noFill/>
                          </a:ln>
                          <a:solidFill>
                            <a:schemeClr val="tx1"/>
                          </a:solidFill>
                          <a:effectLst>
                            <a:outerShdw blurRad="38100" dist="38100" dir="2700000" algn="tl">
                              <a:srgbClr val="000000"/>
                            </a:outerShdw>
                          </a:effectLst>
                          <a:latin typeface="Verdana" pitchFamily="34" charset="0"/>
                        </a:rPr>
                        <a:t>0</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is True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H</a:t>
                      </a:r>
                      <a:r>
                        <a:rPr kumimoji="0" lang="en-US" sz="2000" b="0" i="0" u="none" strike="noStrike" cap="none" normalizeH="0" baseline="-25000" dirty="0" smtClean="0">
                          <a:ln>
                            <a:noFill/>
                          </a:ln>
                          <a:solidFill>
                            <a:schemeClr val="tx1"/>
                          </a:solidFill>
                          <a:effectLst>
                            <a:outerShdw blurRad="38100" dist="38100" dir="2700000" algn="tl">
                              <a:srgbClr val="000000"/>
                            </a:outerShdw>
                          </a:effectLst>
                          <a:latin typeface="Verdana" pitchFamily="34" charset="0"/>
                        </a:rPr>
                        <a:t>0</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 is False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7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H</a:t>
                      </a:r>
                      <a:r>
                        <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rPr>
                        <a:t>0</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is False</a:t>
                      </a:r>
                      <a:endPar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Reject H</a:t>
                      </a:r>
                      <a:r>
                        <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Type I Error</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False Positive</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sym typeface="Symbol" pitchFamily="18" charset="2"/>
                        </a:rPr>
                        <a:t></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Correct Rejection</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1 - </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sym typeface="Symbol" pitchFamily="18" charset="2"/>
                        </a:rPr>
                        <a:t>Power</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H</a:t>
                      </a:r>
                      <a:r>
                        <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rPr>
                        <a:t>0</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is True</a:t>
                      </a:r>
                      <a:endPar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Fail to Reject H</a:t>
                      </a:r>
                      <a:r>
                        <a:rPr kumimoji="0" lang="en-US" sz="2000" b="0" i="0" u="none" strike="noStrike" cap="none" normalizeH="0" baseline="-25000" smtClean="0">
                          <a:ln>
                            <a:noFill/>
                          </a:ln>
                          <a:solidFill>
                            <a:schemeClr val="tx1"/>
                          </a:solidFill>
                          <a:effectLst>
                            <a:outerShdw blurRad="38100" dist="38100" dir="2700000" algn="tl">
                              <a:srgbClr val="000000"/>
                            </a:outerShdw>
                          </a:effectLst>
                          <a:latin typeface="Verdana" pitchFamily="34" charset="0"/>
                        </a:rPr>
                        <a:t>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Correct Failure to Reject</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1 - </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sym typeface="Symbol" pitchFamily="18" charset="2"/>
                        </a:rPr>
                        <a: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Type II Error</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False Negative</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sym typeface="Symbol" pitchFamily="18" charset="2"/>
                        </a:rPr>
                        <a:t></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Cont…</a:t>
            </a:r>
            <a:endParaRPr lang="en-US" dirty="0"/>
          </a:p>
        </p:txBody>
      </p:sp>
      <p:sp>
        <p:nvSpPr>
          <p:cNvPr id="3" name="Content Placeholder 2"/>
          <p:cNvSpPr>
            <a:spLocks noGrp="1"/>
          </p:cNvSpPr>
          <p:nvPr>
            <p:ph idx="1"/>
          </p:nvPr>
        </p:nvSpPr>
        <p:spPr/>
        <p:txBody>
          <a:bodyPr/>
          <a:lstStyle/>
          <a:p>
            <a:r>
              <a:rPr lang="en-US" dirty="0" smtClean="0"/>
              <a:t>Keep confidence coefficient as 80% and try different n in increasing order.</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8</a:t>
            </a:fld>
            <a:endParaRPr lang="en-US"/>
          </a:p>
        </p:txBody>
      </p:sp>
      <p:graphicFrame>
        <p:nvGraphicFramePr>
          <p:cNvPr id="5" name="Table 4"/>
          <p:cNvGraphicFramePr>
            <a:graphicFrameLocks noGrp="1"/>
          </p:cNvGraphicFramePr>
          <p:nvPr/>
        </p:nvGraphicFramePr>
        <p:xfrm>
          <a:off x="1447800" y="2976880"/>
          <a:ext cx="6096000" cy="323596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rowSpan="2">
                  <a:txBody>
                    <a:bodyPr/>
                    <a:lstStyle/>
                    <a:p>
                      <a:endParaRPr lang="en-US" dirty="0" smtClean="0"/>
                    </a:p>
                    <a:p>
                      <a:r>
                        <a:rPr lang="en-US" dirty="0" smtClean="0"/>
                        <a:t>n</a:t>
                      </a:r>
                      <a:endParaRPr lang="en-US" dirty="0"/>
                    </a:p>
                  </a:txBody>
                  <a:tcPr/>
                </a:tc>
                <a:tc gridSpan="3">
                  <a:txBody>
                    <a:bodyPr/>
                    <a:lstStyle/>
                    <a:p>
                      <a:pPr algn="ctr"/>
                      <a:r>
                        <a:rPr lang="en-US" dirty="0" smtClean="0"/>
                        <a:t>Confidence Coefficient=80%</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dirty="0" smtClean="0"/>
                        <a:t>Lower</a:t>
                      </a:r>
                      <a:r>
                        <a:rPr lang="en-US" baseline="0" dirty="0" smtClean="0"/>
                        <a:t> value</a:t>
                      </a:r>
                      <a:endParaRPr lang="en-US" dirty="0"/>
                    </a:p>
                  </a:txBody>
                  <a:tcPr/>
                </a:tc>
                <a:tc>
                  <a:txBody>
                    <a:bodyPr/>
                    <a:lstStyle/>
                    <a:p>
                      <a:r>
                        <a:rPr lang="en-US" dirty="0" smtClean="0"/>
                        <a:t>Upper Value</a:t>
                      </a:r>
                      <a:endParaRPr lang="en-US" dirty="0"/>
                    </a:p>
                  </a:txBody>
                  <a:tcPr/>
                </a:tc>
                <a:tc>
                  <a:txBody>
                    <a:bodyPr/>
                    <a:lstStyle/>
                    <a:p>
                      <a:r>
                        <a:rPr lang="en-US" dirty="0" smtClean="0"/>
                        <a:t>Width of interval</a:t>
                      </a:r>
                      <a:endParaRPr lang="en-US" dirty="0"/>
                    </a:p>
                  </a:txBody>
                  <a:tcPr/>
                </a:tc>
              </a:tr>
              <a:tr h="370840">
                <a:tc>
                  <a:txBody>
                    <a:bodyPr/>
                    <a:lstStyle/>
                    <a:p>
                      <a:r>
                        <a:rPr lang="en-US" dirty="0" smtClean="0"/>
                        <a:t>25</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50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100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200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300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400</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eaLnBrk="1" hangingPunct="1">
              <a:defRPr/>
            </a:pPr>
            <a:r>
              <a:rPr lang="en-US" dirty="0" smtClean="0"/>
              <a:t>Example of errors:          Jury’s Decision</a:t>
            </a:r>
          </a:p>
        </p:txBody>
      </p:sp>
      <p:graphicFrame>
        <p:nvGraphicFramePr>
          <p:cNvPr id="95259" name="Group 27"/>
          <p:cNvGraphicFramePr>
            <a:graphicFrameLocks noGrp="1"/>
          </p:cNvGraphicFramePr>
          <p:nvPr>
            <p:ph type="tbl" idx="1"/>
          </p:nvPr>
        </p:nvGraphicFramePr>
        <p:xfrm>
          <a:off x="685800" y="2057400"/>
          <a:ext cx="7772400" cy="4175760"/>
        </p:xfrm>
        <a:graphic>
          <a:graphicData uri="http://schemas.openxmlformats.org/drawingml/2006/table">
            <a:tbl>
              <a:tblPr>
                <a:tableStyleId>{5940675A-B579-460E-94D1-54222C63F5DA}</a:tableStyleId>
              </a:tblPr>
              <a:tblGrid>
                <a:gridCol w="1905000"/>
                <a:gridCol w="3276600"/>
                <a:gridCol w="2590800"/>
              </a:tblGrid>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effectLst>
                            <a:outerShdw blurRad="38100" dist="38100" dir="2700000" algn="tl">
                              <a:srgbClr val="000000"/>
                            </a:outerShdw>
                          </a:effectLst>
                        </a:rPr>
                        <a:t>Did Not Commit Crime</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smtClean="0">
                          <a:ln>
                            <a:noFill/>
                          </a:ln>
                          <a:effectLst>
                            <a:outerShdw blurRad="38100" dist="38100" dir="2700000" algn="tl">
                              <a:srgbClr val="000000"/>
                            </a:outerShdw>
                          </a:effectLst>
                        </a:rPr>
                        <a:t>Committed Crime</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tc>
              </a:tr>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smtClean="0">
                          <a:ln>
                            <a:noFill/>
                          </a:ln>
                          <a:effectLst>
                            <a:outerShdw blurRad="38100" dist="38100" dir="2700000" algn="tl">
                              <a:srgbClr val="000000"/>
                            </a:outerShdw>
                          </a:effectLst>
                        </a:rPr>
                        <a:t>Guilty</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solidFill>
                            <a:srgbClr val="FF0000"/>
                          </a:solidFill>
                          <a:effectLst>
                            <a:outerShdw blurRad="38100" dist="38100" dir="2700000" algn="tl">
                              <a:srgbClr val="000000"/>
                            </a:outerShdw>
                          </a:effectLst>
                        </a:rPr>
                        <a:t>Type I Error</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solidFill>
                            <a:srgbClr val="FF0000"/>
                          </a:solidFill>
                          <a:effectLst>
                            <a:outerShdw blurRad="38100" dist="38100" dir="2700000" algn="tl">
                              <a:srgbClr val="000000"/>
                            </a:outerShdw>
                          </a:effectLst>
                        </a:rPr>
                        <a:t>Convict Innocent Person</a:t>
                      </a:r>
                      <a:endParaRPr kumimoji="0" lang="en-US" sz="2000" b="0" i="1" u="none" strike="noStrike" cap="none" normalizeH="0" baseline="0" dirty="0" smtClean="0">
                        <a:ln>
                          <a:noFill/>
                        </a:ln>
                        <a:solidFill>
                          <a:srgbClr val="FF0000"/>
                        </a:solidFill>
                        <a:effectLst>
                          <a:outerShdw blurRad="38100" dist="38100" dir="2700000" algn="tl">
                            <a:srgbClr val="000000"/>
                          </a:outerShdw>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effectLst>
                            <a:outerShdw blurRad="38100" dist="38100" dir="2700000" algn="tl">
                              <a:srgbClr val="000000"/>
                            </a:outerShdw>
                          </a:effectLst>
                        </a:rPr>
                        <a:t>Correct Verdict</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effectLst>
                            <a:outerShdw blurRad="38100" dist="38100" dir="2700000" algn="tl">
                              <a:srgbClr val="000000"/>
                            </a:outerShdw>
                          </a:effectLst>
                        </a:rPr>
                        <a:t>Convict Guilty Person</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1"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No Error</a:t>
                      </a:r>
                    </a:p>
                  </a:txBody>
                  <a:tcPr horzOverflow="overflow"/>
                </a:tc>
              </a:tr>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smtClean="0">
                          <a:ln>
                            <a:noFill/>
                          </a:ln>
                          <a:effectLst>
                            <a:outerShdw blurRad="38100" dist="38100" dir="2700000" algn="tl">
                              <a:srgbClr val="000000"/>
                            </a:outerShdw>
                          </a:effectLst>
                        </a:rPr>
                        <a:t>Not Guilty</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effectLst>
                            <a:outerShdw blurRad="38100" dist="38100" dir="2700000" algn="tl">
                              <a:srgbClr val="000000"/>
                            </a:outerShdw>
                          </a:effectLst>
                        </a:rPr>
                        <a:t>Correct Acquittal</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effectLst>
                            <a:outerShdw blurRad="38100" dist="38100" dir="2700000" algn="tl">
                              <a:srgbClr val="000000"/>
                            </a:outerShdw>
                          </a:effectLst>
                        </a:rPr>
                        <a:t>Fail to Convict Innocent Person</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1"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No Error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solidFill>
                            <a:srgbClr val="FF0000"/>
                          </a:solidFill>
                          <a:effectLst>
                            <a:outerShdw blurRad="38100" dist="38100" dir="2700000" algn="tl">
                              <a:srgbClr val="000000"/>
                            </a:outerShdw>
                          </a:effectLst>
                        </a:rPr>
                        <a:t>Type II Error</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u="none" strike="noStrike" cap="none" normalizeH="0" baseline="0" dirty="0" smtClean="0">
                          <a:ln>
                            <a:noFill/>
                          </a:ln>
                          <a:solidFill>
                            <a:srgbClr val="FF0000"/>
                          </a:solidFill>
                          <a:effectLst>
                            <a:outerShdw blurRad="38100" dist="38100" dir="2700000" algn="tl">
                              <a:srgbClr val="000000"/>
                            </a:outerShdw>
                          </a:effectLst>
                        </a:rPr>
                        <a:t>Fail to Convict Guilty Person</a:t>
                      </a:r>
                      <a:endParaRPr kumimoji="0" lang="en-US" sz="2000" b="0" i="1" u="none" strike="noStrike" cap="none" normalizeH="0" baseline="0" dirty="0" smtClean="0">
                        <a:ln>
                          <a:noFill/>
                        </a:ln>
                        <a:solidFill>
                          <a:srgbClr val="FF0000"/>
                        </a:solidFill>
                        <a:effectLst>
                          <a:outerShdw blurRad="38100" dist="38100" dir="2700000" algn="tl">
                            <a:srgbClr val="000000"/>
                          </a:outerShdw>
                        </a:effectLst>
                        <a:latin typeface="Verdana" pitchFamily="34" charset="0"/>
                      </a:endParaRPr>
                    </a:p>
                  </a:txBody>
                  <a:tcPr horzOverflow="overflow"/>
                </a:tc>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5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Practical Problem for understanding</a:t>
            </a:r>
          </a:p>
        </p:txBody>
      </p:sp>
      <p:sp>
        <p:nvSpPr>
          <p:cNvPr id="14339" name="Rectangle 3"/>
          <p:cNvSpPr>
            <a:spLocks noGrp="1" noChangeArrowheads="1"/>
          </p:cNvSpPr>
          <p:nvPr>
            <p:ph type="body" idx="1"/>
          </p:nvPr>
        </p:nvSpPr>
        <p:spPr/>
        <p:txBody>
          <a:bodyPr/>
          <a:lstStyle/>
          <a:p>
            <a:r>
              <a:rPr lang="en-US" dirty="0"/>
              <a:t>We will use following example throughout the understanding phase of introduction. And we will </a:t>
            </a:r>
            <a:r>
              <a:rPr lang="en-US" dirty="0" smtClean="0"/>
              <a:t>add some more problems to make it more clear.</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Define hypothesis</a:t>
            </a:r>
          </a:p>
        </p:txBody>
      </p:sp>
      <p:sp>
        <p:nvSpPr>
          <p:cNvPr id="16387" name="Rectangle 3"/>
          <p:cNvSpPr>
            <a:spLocks noGrp="1" noChangeArrowheads="1"/>
          </p:cNvSpPr>
          <p:nvPr>
            <p:ph type="body" idx="1"/>
          </p:nvPr>
        </p:nvSpPr>
        <p:spPr/>
        <p:txBody>
          <a:bodyPr/>
          <a:lstStyle/>
          <a:p>
            <a:pPr lvl="1"/>
            <a:r>
              <a:rPr lang="en-US" dirty="0"/>
              <a:t>Example:</a:t>
            </a:r>
          </a:p>
          <a:p>
            <a:pPr lvl="1">
              <a:lnSpc>
                <a:spcPct val="110000"/>
              </a:lnSpc>
            </a:pPr>
            <a:r>
              <a:rPr lang="en-US" sz="2400" dirty="0">
                <a:latin typeface="Times New Roman" pitchFamily="18" charset="0"/>
              </a:rPr>
              <a:t>Does an average box of cereal contain </a:t>
            </a:r>
            <a:r>
              <a:rPr lang="en-US" sz="2400" b="1" dirty="0">
                <a:latin typeface="Times New Roman" pitchFamily="18" charset="0"/>
              </a:rPr>
              <a:t>more than</a:t>
            </a:r>
            <a:r>
              <a:rPr lang="en-US" sz="2400" dirty="0">
                <a:latin typeface="Times New Roman" pitchFamily="18" charset="0"/>
              </a:rPr>
              <a:t> </a:t>
            </a:r>
            <a:r>
              <a:rPr lang="en-US" sz="2400" b="1" dirty="0">
                <a:latin typeface="Times New Roman" pitchFamily="18" charset="0"/>
              </a:rPr>
              <a:t>368</a:t>
            </a:r>
            <a:r>
              <a:rPr lang="en-US" sz="2400" dirty="0">
                <a:latin typeface="Times New Roman" pitchFamily="18" charset="0"/>
              </a:rPr>
              <a:t> grams of cereal?  A random sample of </a:t>
            </a:r>
            <a:r>
              <a:rPr lang="en-US" sz="2400" b="1" dirty="0">
                <a:latin typeface="Times New Roman" pitchFamily="18" charset="0"/>
              </a:rPr>
              <a:t>25</a:t>
            </a:r>
            <a:r>
              <a:rPr lang="en-US" sz="2400" dirty="0">
                <a:latin typeface="Times New Roman" pitchFamily="18" charset="0"/>
              </a:rPr>
              <a:t> boxes showed</a:t>
            </a:r>
            <a:r>
              <a:rPr lang="en-US" sz="2400" b="1" dirty="0">
                <a:latin typeface="Times New Roman" pitchFamily="18" charset="0"/>
              </a:rPr>
              <a:t>  </a:t>
            </a:r>
            <a:r>
              <a:rPr lang="en-US" sz="2400" b="1" dirty="0" smtClean="0">
                <a:latin typeface="Times New Roman" pitchFamily="18" charset="0"/>
              </a:rPr>
              <a:t>  </a:t>
            </a:r>
            <a:r>
              <a:rPr lang="en-US" sz="2400" b="1" dirty="0">
                <a:latin typeface="Times New Roman" pitchFamily="18" charset="0"/>
              </a:rPr>
              <a:t>= 372.5</a:t>
            </a:r>
            <a:r>
              <a:rPr lang="en-US" sz="2400" dirty="0">
                <a:latin typeface="Times New Roman" pitchFamily="18" charset="0"/>
              </a:rPr>
              <a:t>.  The company has specified</a:t>
            </a:r>
            <a:r>
              <a:rPr lang="en-US" sz="2400" dirty="0">
                <a:latin typeface="Symbol" pitchFamily="18" charset="2"/>
              </a:rPr>
              <a:t> </a:t>
            </a:r>
            <a:r>
              <a:rPr lang="en-US" sz="2400" b="1" dirty="0">
                <a:latin typeface="Symbol" pitchFamily="18" charset="2"/>
              </a:rPr>
              <a:t>s</a:t>
            </a:r>
            <a:r>
              <a:rPr lang="en-US" sz="2400" dirty="0">
                <a:latin typeface="Times New Roman" pitchFamily="18" charset="0"/>
              </a:rPr>
              <a:t> to be </a:t>
            </a:r>
            <a:r>
              <a:rPr lang="en-US" sz="2400" b="1" dirty="0">
                <a:latin typeface="Times New Roman" pitchFamily="18" charset="0"/>
              </a:rPr>
              <a:t>15</a:t>
            </a:r>
            <a:r>
              <a:rPr lang="en-US" sz="2400" dirty="0">
                <a:latin typeface="Times New Roman" pitchFamily="18" charset="0"/>
              </a:rPr>
              <a:t> grams.  Test at the </a:t>
            </a:r>
            <a:r>
              <a:rPr lang="en-US" sz="2400" dirty="0">
                <a:latin typeface="Symbol" pitchFamily="18" charset="2"/>
              </a:rPr>
              <a:t>a=</a:t>
            </a:r>
            <a:r>
              <a:rPr lang="en-US" sz="2400" b="1" dirty="0">
                <a:latin typeface="Times New Roman" pitchFamily="18" charset="0"/>
              </a:rPr>
              <a:t>0.05</a:t>
            </a:r>
            <a:r>
              <a:rPr lang="en-US" sz="2400" dirty="0">
                <a:latin typeface="Times New Roman" pitchFamily="18" charset="0"/>
              </a:rPr>
              <a:t>  level.</a:t>
            </a:r>
          </a:p>
          <a:p>
            <a:pPr lvl="1"/>
            <a:r>
              <a:rPr lang="en-US" sz="2400" dirty="0"/>
              <a:t>The two hypotheses about a population mean: </a:t>
            </a:r>
          </a:p>
          <a:p>
            <a:pPr lvl="2"/>
            <a:r>
              <a:rPr lang="en-US" dirty="0"/>
              <a:t>H</a:t>
            </a:r>
            <a:r>
              <a:rPr lang="en-US" baseline="-25000" dirty="0"/>
              <a:t>0</a:t>
            </a:r>
            <a:r>
              <a:rPr lang="en-US" dirty="0"/>
              <a:t>: The null hypothesis    	     </a:t>
            </a:r>
            <a:r>
              <a:rPr lang="en-US" dirty="0" smtClean="0"/>
              <a:t>        </a:t>
            </a:r>
            <a:r>
              <a:rPr lang="en-US" dirty="0" smtClean="0">
                <a:latin typeface="Symbol" pitchFamily="18" charset="2"/>
              </a:rPr>
              <a:t>m</a:t>
            </a:r>
            <a:r>
              <a:rPr lang="en-US" dirty="0" smtClean="0"/>
              <a:t> </a:t>
            </a:r>
            <a:r>
              <a:rPr lang="en-US" dirty="0">
                <a:cs typeface="Arial" charset="0"/>
              </a:rPr>
              <a:t>≤</a:t>
            </a:r>
            <a:r>
              <a:rPr lang="en-US" dirty="0"/>
              <a:t> 368     </a:t>
            </a:r>
          </a:p>
          <a:p>
            <a:pPr lvl="2"/>
            <a:r>
              <a:rPr lang="en-US" dirty="0"/>
              <a:t>H</a:t>
            </a:r>
            <a:r>
              <a:rPr lang="en-US" baseline="-25000" dirty="0"/>
              <a:t>1</a:t>
            </a:r>
            <a:r>
              <a:rPr lang="en-US" dirty="0"/>
              <a:t>: The alternative hypothesis         </a:t>
            </a:r>
            <a:r>
              <a:rPr lang="en-US" dirty="0">
                <a:latin typeface="Symbol" pitchFamily="18" charset="2"/>
              </a:rPr>
              <a:t>m</a:t>
            </a:r>
            <a:r>
              <a:rPr lang="en-US" dirty="0"/>
              <a:t> &gt; 368</a:t>
            </a:r>
          </a:p>
        </p:txBody>
      </p:sp>
      <p:graphicFrame>
        <p:nvGraphicFramePr>
          <p:cNvPr id="4" name="Object 3"/>
          <p:cNvGraphicFramePr>
            <a:graphicFrameLocks noChangeAspect="1"/>
          </p:cNvGraphicFramePr>
          <p:nvPr/>
        </p:nvGraphicFramePr>
        <p:xfrm>
          <a:off x="4502150" y="3346450"/>
          <a:ext cx="139700" cy="165100"/>
        </p:xfrm>
        <a:graphic>
          <a:graphicData uri="http://schemas.openxmlformats.org/presentationml/2006/ole">
            <p:oleObj spid="_x0000_s397313" name="Equation" r:id="rId3" imgW="139680" imgH="164880" progId="Equation.3">
              <p:embed/>
            </p:oleObj>
          </a:graphicData>
        </a:graphic>
      </p:graphicFrame>
      <p:graphicFrame>
        <p:nvGraphicFramePr>
          <p:cNvPr id="397315" name="Object 3"/>
          <p:cNvGraphicFramePr>
            <a:graphicFrameLocks noChangeAspect="1"/>
          </p:cNvGraphicFramePr>
          <p:nvPr/>
        </p:nvGraphicFramePr>
        <p:xfrm>
          <a:off x="8062765" y="2486890"/>
          <a:ext cx="374650" cy="469900"/>
        </p:xfrm>
        <a:graphic>
          <a:graphicData uri="http://schemas.openxmlformats.org/presentationml/2006/ole">
            <p:oleObj spid="_x0000_s397315" name="Equation" r:id="rId4" imgW="139680" imgH="164880" progId="Equation.3">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Important Tips</a:t>
            </a:r>
          </a:p>
        </p:txBody>
      </p:sp>
      <p:sp>
        <p:nvSpPr>
          <p:cNvPr id="17411" name="Rectangle 3"/>
          <p:cNvSpPr>
            <a:spLocks noGrp="1" noChangeArrowheads="1"/>
          </p:cNvSpPr>
          <p:nvPr>
            <p:ph type="body" idx="1"/>
          </p:nvPr>
        </p:nvSpPr>
        <p:spPr/>
        <p:txBody>
          <a:bodyPr/>
          <a:lstStyle/>
          <a:p>
            <a:r>
              <a:rPr lang="en-US"/>
              <a:t>How to represent hypothesis?</a:t>
            </a:r>
          </a:p>
          <a:p>
            <a:endParaRPr lang="en-US"/>
          </a:p>
          <a:p>
            <a:endParaRPr lang="en-US"/>
          </a:p>
          <a:p>
            <a:endParaRPr lang="en-US"/>
          </a:p>
          <a:p>
            <a:endParaRPr lang="en-US"/>
          </a:p>
          <a:p>
            <a:endParaRPr lang="en-US"/>
          </a:p>
          <a:p>
            <a:r>
              <a:rPr lang="en-US"/>
              <a:t>Role of equality in hypothesis?</a:t>
            </a:r>
          </a:p>
          <a:p>
            <a:endParaRPr lang="en-US"/>
          </a:p>
          <a:p>
            <a:endParaRPr lang="en-US"/>
          </a:p>
          <a:p>
            <a:endParaRPr lang="en-US"/>
          </a:p>
          <a:p>
            <a:endParaRPr lang="en-US"/>
          </a:p>
          <a:p>
            <a:endParaRPr lang="en-US"/>
          </a:p>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Discussion</a:t>
            </a:r>
          </a:p>
        </p:txBody>
      </p:sp>
      <p:sp>
        <p:nvSpPr>
          <p:cNvPr id="1843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Discussion continued</a:t>
            </a:r>
          </a:p>
        </p:txBody>
      </p:sp>
      <p:sp>
        <p:nvSpPr>
          <p:cNvPr id="1945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One tail/Two tail hypothesis</a:t>
            </a:r>
          </a:p>
        </p:txBody>
      </p:sp>
      <p:sp>
        <p:nvSpPr>
          <p:cNvPr id="13315" name="Rectangle 3"/>
          <p:cNvSpPr>
            <a:spLocks noGrp="1" noChangeArrowheads="1"/>
          </p:cNvSpPr>
          <p:nvPr>
            <p:ph type="body" idx="1"/>
          </p:nvPr>
        </p:nvSpPr>
        <p:spPr/>
        <p:txBody>
          <a:bodyPr/>
          <a:lstStyle/>
          <a:p>
            <a:r>
              <a:rPr lang="en-US"/>
              <a:t>Is that example one tail or two tail? Justify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Directional Hypothesis</a:t>
            </a:r>
          </a:p>
        </p:txBody>
      </p:sp>
      <p:sp>
        <p:nvSpPr>
          <p:cNvPr id="20483"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Significance</a:t>
            </a:r>
            <a:endParaRPr lang="en-US" dirty="0"/>
          </a:p>
        </p:txBody>
      </p:sp>
      <p:sp>
        <p:nvSpPr>
          <p:cNvPr id="3" name="Content Placeholder 2"/>
          <p:cNvSpPr>
            <a:spLocks noGrp="1"/>
          </p:cNvSpPr>
          <p:nvPr>
            <p:ph idx="1"/>
          </p:nvPr>
        </p:nvSpPr>
        <p:spPr/>
        <p:txBody>
          <a:bodyPr>
            <a:normAutofit lnSpcReduction="10000"/>
          </a:bodyPr>
          <a:lstStyle/>
          <a:p>
            <a:pPr marL="609600" indent="-609600">
              <a:lnSpc>
                <a:spcPct val="90000"/>
              </a:lnSpc>
              <a:buNone/>
              <a:defRPr/>
            </a:pPr>
            <a:r>
              <a:rPr lang="en-US" dirty="0" smtClean="0"/>
              <a:t>Alpha:  probability of committing a Type I error</a:t>
            </a:r>
          </a:p>
          <a:p>
            <a:pPr marL="1371600" lvl="2" indent="-457200">
              <a:lnSpc>
                <a:spcPct val="90000"/>
              </a:lnSpc>
              <a:buSzPct val="75000"/>
              <a:buFontTx/>
              <a:buAutoNum type="arabicPeriod"/>
              <a:defRPr/>
            </a:pPr>
            <a:r>
              <a:rPr lang="en-US" dirty="0" smtClean="0"/>
              <a:t>Reject H</a:t>
            </a:r>
            <a:r>
              <a:rPr lang="en-US" baseline="-25000" dirty="0" smtClean="0"/>
              <a:t>0</a:t>
            </a:r>
            <a:r>
              <a:rPr lang="en-US" dirty="0" smtClean="0"/>
              <a:t> although it is true</a:t>
            </a:r>
          </a:p>
          <a:p>
            <a:pPr marL="1371600" lvl="2" indent="-457200">
              <a:lnSpc>
                <a:spcPct val="90000"/>
              </a:lnSpc>
              <a:buSzPct val="75000"/>
              <a:buFontTx/>
              <a:buAutoNum type="arabicPeriod"/>
              <a:defRPr/>
            </a:pPr>
            <a:r>
              <a:rPr lang="en-US" dirty="0" smtClean="0"/>
              <a:t>Symbolized by </a:t>
            </a:r>
            <a:r>
              <a:rPr lang="en-US" dirty="0" smtClean="0">
                <a:sym typeface="Symbol" pitchFamily="18" charset="2"/>
              </a:rPr>
              <a:t></a:t>
            </a:r>
            <a:endParaRPr lang="en-US" dirty="0" smtClean="0"/>
          </a:p>
          <a:p>
            <a:endParaRPr lang="en-US" dirty="0" smtClean="0"/>
          </a:p>
          <a:p>
            <a:r>
              <a:rPr lang="en-US" dirty="0" smtClean="0"/>
              <a:t>What about probability of type-II error?</a:t>
            </a:r>
          </a:p>
          <a:p>
            <a:r>
              <a:rPr lang="en-US" dirty="0" smtClean="0"/>
              <a:t>What is the role of type-II error in HT?</a:t>
            </a:r>
          </a:p>
          <a:p>
            <a:endParaRPr lang="en-US" dirty="0" smtClean="0"/>
          </a:p>
          <a:p>
            <a:pPr algn="ctr"/>
            <a:r>
              <a:rPr lang="en-US" dirty="0" smtClean="0">
                <a:solidFill>
                  <a:srgbClr val="FF0000"/>
                </a:solidFill>
              </a:rPr>
              <a:t>Probability that the test will correctly reject a false null hypothesis-Power of the Test</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algn="just"/>
            <a:r>
              <a:rPr lang="en-US" sz="2400" dirty="0" smtClean="0"/>
              <a:t>The significance level of a statistical hypothesis test is a fixed probability of wrongly rejecting the null hypothesis H</a:t>
            </a:r>
            <a:r>
              <a:rPr lang="en-US" sz="2400" baseline="-25000" dirty="0" smtClean="0"/>
              <a:t>0</a:t>
            </a:r>
            <a:r>
              <a:rPr lang="en-US" sz="2400" dirty="0" smtClean="0"/>
              <a:t>, if it is in fact true. It is the probability of a type-I error and is set by the investigator in relation to the consequences of such an error. That is, we want to make the significance level as small as possible in order to protect the null hypothesis and to prevent, as far as possible, the investigator from inadvertently making false claims.</a:t>
            </a:r>
          </a:p>
          <a:p>
            <a:r>
              <a:rPr lang="en-US" sz="2400" dirty="0" smtClean="0"/>
              <a:t>The significance level is usually denoted by significance level = P (type I error) =  </a:t>
            </a:r>
            <a:r>
              <a:rPr lang="el-GR" sz="2400" dirty="0" smtClean="0"/>
              <a:t>α</a:t>
            </a:r>
            <a:endParaRPr lang="en-US" sz="2400" dirty="0" smtClean="0"/>
          </a:p>
          <a:p>
            <a:r>
              <a:rPr lang="en-US" sz="2400" dirty="0" smtClean="0"/>
              <a:t>Usually, the significance level is chosen to be 0.05 (or equivalently, 5%).</a:t>
            </a:r>
          </a:p>
          <a:p>
            <a:endParaRPr lang="en-US" sz="24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Cont…</a:t>
            </a:r>
            <a:endParaRPr lang="en-US" dirty="0"/>
          </a:p>
        </p:txBody>
      </p:sp>
      <p:sp>
        <p:nvSpPr>
          <p:cNvPr id="3" name="Content Placeholder 2"/>
          <p:cNvSpPr>
            <a:spLocks noGrp="1"/>
          </p:cNvSpPr>
          <p:nvPr>
            <p:ph idx="1"/>
          </p:nvPr>
        </p:nvSpPr>
        <p:spPr/>
        <p:txBody>
          <a:bodyPr/>
          <a:lstStyle/>
          <a:p>
            <a:r>
              <a:rPr lang="en-US" dirty="0" smtClean="0"/>
              <a:t>For single value of n, try different confidence coefficient and observe the behavior of interval.</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a:t>
            </a:fld>
            <a:endParaRPr lang="en-US"/>
          </a:p>
        </p:txBody>
      </p:sp>
      <p:graphicFrame>
        <p:nvGraphicFramePr>
          <p:cNvPr id="5" name="Table 4"/>
          <p:cNvGraphicFramePr>
            <a:graphicFrameLocks noGrp="1"/>
          </p:cNvGraphicFramePr>
          <p:nvPr/>
        </p:nvGraphicFramePr>
        <p:xfrm>
          <a:off x="1447800" y="3347720"/>
          <a:ext cx="6096000" cy="259588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rowSpan="2">
                  <a:txBody>
                    <a:bodyPr/>
                    <a:lstStyle/>
                    <a:p>
                      <a:r>
                        <a:rPr lang="en-US" dirty="0" smtClean="0"/>
                        <a:t>Confidence Coefficients</a:t>
                      </a:r>
                      <a:endParaRPr lang="en-US" dirty="0"/>
                    </a:p>
                  </a:txBody>
                  <a:tcPr/>
                </a:tc>
                <a:tc gridSpan="3">
                  <a:txBody>
                    <a:bodyPr/>
                    <a:lstStyle/>
                    <a:p>
                      <a:r>
                        <a:rPr lang="en-US" dirty="0" smtClean="0"/>
                        <a:t>n=25</a:t>
                      </a:r>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r>
                        <a:rPr lang="en-US" dirty="0" smtClean="0"/>
                        <a:t>Lower value</a:t>
                      </a:r>
                      <a:endParaRPr lang="en-US" dirty="0"/>
                    </a:p>
                  </a:txBody>
                  <a:tcPr/>
                </a:tc>
                <a:tc>
                  <a:txBody>
                    <a:bodyPr/>
                    <a:lstStyle/>
                    <a:p>
                      <a:r>
                        <a:rPr lang="en-US" dirty="0" smtClean="0"/>
                        <a:t>Upper value</a:t>
                      </a:r>
                      <a:endParaRPr lang="en-US" dirty="0"/>
                    </a:p>
                  </a:txBody>
                  <a:tcPr/>
                </a:tc>
                <a:tc>
                  <a:txBody>
                    <a:bodyPr/>
                    <a:lstStyle/>
                    <a:p>
                      <a:r>
                        <a:rPr lang="en-US" dirty="0" smtClean="0"/>
                        <a:t>Width</a:t>
                      </a:r>
                      <a:endParaRPr lang="en-US" dirty="0"/>
                    </a:p>
                  </a:txBody>
                  <a:tcPr/>
                </a:tc>
              </a:tr>
              <a:tr h="370840">
                <a:tc>
                  <a:txBody>
                    <a:bodyPr/>
                    <a:lstStyle/>
                    <a:p>
                      <a:r>
                        <a:rPr lang="en-US" dirty="0" smtClean="0"/>
                        <a:t>80%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85%</a:t>
                      </a:r>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90%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95%</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99%</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l-GR" dirty="0" smtClean="0"/>
              <a:t>δ</a:t>
            </a:r>
            <a:r>
              <a:rPr lang="en-US" dirty="0" smtClean="0"/>
              <a:t> and observe 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role of population variation and sample size is highly significant in drawing inferences-statistical, as we discussed in estimation section.</a:t>
            </a:r>
          </a:p>
          <a:p>
            <a:pPr algn="just"/>
            <a:r>
              <a:rPr lang="en-US" dirty="0" smtClean="0"/>
              <a:t>All the rules are same as we discussed in estimation.</a:t>
            </a:r>
          </a:p>
          <a:p>
            <a:pPr algn="just"/>
            <a:r>
              <a:rPr lang="en-US" dirty="0" smtClean="0"/>
              <a:t>Selection of test statistics depends upon population variability and sample size. (obviously CLT plays role here)</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a:t>
            </a:r>
            <a:endParaRPr lang="en-US" dirty="0"/>
          </a:p>
        </p:txBody>
      </p:sp>
      <p:sp>
        <p:nvSpPr>
          <p:cNvPr id="3" name="Content Placeholder 2"/>
          <p:cNvSpPr>
            <a:spLocks noGrp="1"/>
          </p:cNvSpPr>
          <p:nvPr>
            <p:ph idx="1"/>
          </p:nvPr>
        </p:nvSpPr>
        <p:spPr/>
        <p:txBody>
          <a:bodyPr/>
          <a:lstStyle/>
          <a:p>
            <a:pPr algn="just"/>
            <a:r>
              <a:rPr lang="en-US" dirty="0" smtClean="0"/>
              <a:t>A test statistic is a quantity calculated from our sample of data. Its value is used to decide whether or not the null hypothesis should be rejected in our hypothesis test.</a:t>
            </a:r>
          </a:p>
          <a:p>
            <a:pPr algn="just"/>
            <a:r>
              <a:rPr lang="en-US" dirty="0" smtClean="0"/>
              <a:t>There are different test statistics for different situations, same rules followed as we selected test statistics in estimation.</a:t>
            </a:r>
          </a:p>
          <a:p>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Test Statistics</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92</a:t>
            </a:fld>
            <a:endParaRPr lang="en-US"/>
          </a:p>
        </p:txBody>
      </p:sp>
      <p:pic>
        <p:nvPicPr>
          <p:cNvPr id="338946" name="Picture 2" descr="C:\Users\USER\Desktop\vcomsats\test statistics.png"/>
          <p:cNvPicPr>
            <a:picLocks noGrp="1" noChangeAspect="1" noChangeArrowheads="1"/>
          </p:cNvPicPr>
          <p:nvPr>
            <p:ph idx="1"/>
          </p:nvPr>
        </p:nvPicPr>
        <p:blipFill>
          <a:blip r:embed="rId2" cstate="print"/>
          <a:srcRect/>
          <a:stretch>
            <a:fillRect/>
          </a:stretch>
        </p:blipFill>
        <p:spPr bwMode="auto">
          <a:xfrm>
            <a:off x="685800" y="1828800"/>
            <a:ext cx="8382000" cy="4957276"/>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of Test Statistics</a:t>
            </a:r>
            <a:endParaRPr lang="en-US" dirty="0"/>
          </a:p>
        </p:txBody>
      </p:sp>
      <p:sp>
        <p:nvSpPr>
          <p:cNvPr id="3" name="Content Placeholder 2"/>
          <p:cNvSpPr>
            <a:spLocks noGrp="1"/>
          </p:cNvSpPr>
          <p:nvPr>
            <p:ph idx="1"/>
          </p:nvPr>
        </p:nvSpPr>
        <p:spPr/>
        <p:txBody>
          <a:bodyPr/>
          <a:lstStyle/>
          <a:p>
            <a:pPr algn="just"/>
            <a:r>
              <a:rPr lang="en-US" dirty="0" smtClean="0"/>
              <a:t>Calculate the standard error of the sample statistic. Use the standard error to convert the observed value of the sample statistic to a standardize value.</a:t>
            </a:r>
          </a:p>
          <a:p>
            <a:pPr algn="just"/>
            <a:r>
              <a:rPr lang="en-US" dirty="0" smtClean="0"/>
              <a:t>Test Statistic will provide you consolidated sample evidence, and this value will be after considering variation in data.</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Critical region and Conclusions</a:t>
            </a:r>
            <a:endParaRPr lang="en-US" sz="4000" dirty="0"/>
          </a:p>
        </p:txBody>
      </p:sp>
      <p:sp>
        <p:nvSpPr>
          <p:cNvPr id="3" name="Content Placeholder 2"/>
          <p:cNvSpPr>
            <a:spLocks noGrp="1"/>
          </p:cNvSpPr>
          <p:nvPr>
            <p:ph idx="1"/>
          </p:nvPr>
        </p:nvSpPr>
        <p:spPr/>
        <p:txBody>
          <a:bodyPr>
            <a:noAutofit/>
          </a:bodyPr>
          <a:lstStyle/>
          <a:p>
            <a:r>
              <a:rPr lang="en-US" sz="2800" dirty="0" smtClean="0"/>
              <a:t>The critical region CR, or rejection region RR, is a set of values of the test statistic for which the null hypothesis is rejected in a hypothesis test. </a:t>
            </a:r>
          </a:p>
          <a:p>
            <a:r>
              <a:rPr lang="en-US" sz="2800" dirty="0" smtClean="0"/>
              <a:t>The sample space for the test statistic is partitioned into two regions; </a:t>
            </a:r>
          </a:p>
          <a:p>
            <a:r>
              <a:rPr lang="en-US" sz="2800" dirty="0" smtClean="0"/>
              <a:t>The critical region  will lead us to reject the null hypothesis H</a:t>
            </a:r>
            <a:r>
              <a:rPr lang="en-US" sz="2800" baseline="-25000" dirty="0" smtClean="0"/>
              <a:t>0</a:t>
            </a:r>
            <a:r>
              <a:rPr lang="en-US" sz="2800" dirty="0" smtClean="0"/>
              <a:t>, the other will not. </a:t>
            </a:r>
          </a:p>
          <a:p>
            <a:r>
              <a:rPr lang="en-US" sz="2800" dirty="0" smtClean="0"/>
              <a:t>If the observed value of the test statistic is a member of the critical region, we conclude "Reject H</a:t>
            </a:r>
            <a:r>
              <a:rPr lang="en-US" sz="2800" baseline="-25000" dirty="0" smtClean="0"/>
              <a:t>0</a:t>
            </a:r>
            <a:r>
              <a:rPr lang="en-US" sz="2800" dirty="0" smtClean="0"/>
              <a:t>"; if it is not a member of the critical region then we conclude "Do not reject H</a:t>
            </a:r>
            <a:r>
              <a:rPr lang="en-US" sz="2800" baseline="-25000" dirty="0" smtClean="0"/>
              <a:t>0</a:t>
            </a:r>
            <a:r>
              <a:rPr lang="en-US" sz="2800" dirty="0" smtClean="0"/>
              <a:t>".</a:t>
            </a:r>
          </a:p>
          <a:p>
            <a:endParaRPr lang="en-US" sz="2800"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Assessment Problem-3</a:t>
            </a:r>
          </a:p>
        </p:txBody>
      </p:sp>
      <p:sp>
        <p:nvSpPr>
          <p:cNvPr id="18435" name="Rectangle 3"/>
          <p:cNvSpPr>
            <a:spLocks noGrp="1" noChangeArrowheads="1"/>
          </p:cNvSpPr>
          <p:nvPr>
            <p:ph type="body" idx="1"/>
          </p:nvPr>
        </p:nvSpPr>
        <p:spPr/>
        <p:txBody>
          <a:bodyPr/>
          <a:lstStyle/>
          <a:p>
            <a:pPr eaLnBrk="1" hangingPunct="1"/>
            <a:r>
              <a:rPr lang="en-US" dirty="0" smtClean="0"/>
              <a:t>We know that the statement</a:t>
            </a:r>
          </a:p>
          <a:p>
            <a:pPr eaLnBrk="1" hangingPunct="1"/>
            <a:r>
              <a:rPr lang="en-US" dirty="0" smtClean="0"/>
              <a:t>P(     -1.96</a:t>
            </a:r>
            <a:r>
              <a:rPr lang="el-GR" dirty="0" smtClean="0">
                <a:cs typeface="Arial" charset="0"/>
              </a:rPr>
              <a:t>δ</a:t>
            </a:r>
            <a:r>
              <a:rPr lang="en-US" dirty="0" smtClean="0">
                <a:cs typeface="Arial" charset="0"/>
              </a:rPr>
              <a:t>  &lt;µ&lt;     +1.96</a:t>
            </a:r>
            <a:r>
              <a:rPr lang="el-GR" dirty="0" smtClean="0">
                <a:cs typeface="Arial" charset="0"/>
              </a:rPr>
              <a:t>δ</a:t>
            </a:r>
            <a:r>
              <a:rPr lang="en-US" dirty="0" smtClean="0">
                <a:cs typeface="Arial" charset="0"/>
              </a:rPr>
              <a:t>  )=0.95 is correct, while the statement P(140&lt;µ&lt;160)=0.95 is not correct. Explain why the latter is erroneous?</a:t>
            </a:r>
          </a:p>
          <a:p>
            <a:pPr eaLnBrk="1" hangingPunct="1"/>
            <a:endParaRPr lang="en-US" dirty="0" smtClean="0">
              <a:cs typeface="Arial" charset="0"/>
            </a:endParaRPr>
          </a:p>
          <a:p>
            <a:pPr eaLnBrk="1" hangingPunct="1"/>
            <a:r>
              <a:rPr lang="en-US" dirty="0" smtClean="0">
                <a:cs typeface="Arial" charset="0"/>
              </a:rPr>
              <a:t>Some guidelines….</a:t>
            </a:r>
          </a:p>
        </p:txBody>
      </p:sp>
      <p:graphicFrame>
        <p:nvGraphicFramePr>
          <p:cNvPr id="4" name="Object 3"/>
          <p:cNvGraphicFramePr>
            <a:graphicFrameLocks noChangeAspect="1"/>
          </p:cNvGraphicFramePr>
          <p:nvPr/>
        </p:nvGraphicFramePr>
        <p:xfrm>
          <a:off x="4502150" y="3346450"/>
          <a:ext cx="139700" cy="165100"/>
        </p:xfrm>
        <a:graphic>
          <a:graphicData uri="http://schemas.openxmlformats.org/presentationml/2006/ole">
            <p:oleObj spid="_x0000_s421890" name="Equation" r:id="rId3" imgW="139680" imgH="164880" progId="Equation.3">
              <p:embed/>
            </p:oleObj>
          </a:graphicData>
        </a:graphic>
      </p:graphicFrame>
      <p:graphicFrame>
        <p:nvGraphicFramePr>
          <p:cNvPr id="97282" name="Object 2"/>
          <p:cNvGraphicFramePr>
            <a:graphicFrameLocks noChangeAspect="1"/>
          </p:cNvGraphicFramePr>
          <p:nvPr/>
        </p:nvGraphicFramePr>
        <p:xfrm>
          <a:off x="1295400" y="2209800"/>
          <a:ext cx="457200" cy="533400"/>
        </p:xfrm>
        <a:graphic>
          <a:graphicData uri="http://schemas.openxmlformats.org/presentationml/2006/ole">
            <p:oleObj spid="_x0000_s421891" name="Equation" r:id="rId4" imgW="139680" imgH="164880" progId="Equation.3">
              <p:embed/>
            </p:oleObj>
          </a:graphicData>
        </a:graphic>
      </p:graphicFrame>
      <p:graphicFrame>
        <p:nvGraphicFramePr>
          <p:cNvPr id="97283" name="Object 3"/>
          <p:cNvGraphicFramePr>
            <a:graphicFrameLocks noChangeAspect="1"/>
          </p:cNvGraphicFramePr>
          <p:nvPr/>
        </p:nvGraphicFramePr>
        <p:xfrm>
          <a:off x="3581400" y="2209800"/>
          <a:ext cx="457200" cy="533400"/>
        </p:xfrm>
        <a:graphic>
          <a:graphicData uri="http://schemas.openxmlformats.org/presentationml/2006/ole">
            <p:oleObj spid="_x0000_s421892" name="Equation" r:id="rId5" imgW="139680" imgH="164880" progId="Equation.3">
              <p:embed/>
            </p:oleObj>
          </a:graphicData>
        </a:graphic>
      </p:graphicFrame>
      <p:graphicFrame>
        <p:nvGraphicFramePr>
          <p:cNvPr id="97285" name="Object 5"/>
          <p:cNvGraphicFramePr>
            <a:graphicFrameLocks noChangeAspect="1"/>
          </p:cNvGraphicFramePr>
          <p:nvPr/>
        </p:nvGraphicFramePr>
        <p:xfrm>
          <a:off x="2723272" y="2494672"/>
          <a:ext cx="139700" cy="165100"/>
        </p:xfrm>
        <a:graphic>
          <a:graphicData uri="http://schemas.openxmlformats.org/presentationml/2006/ole">
            <p:oleObj spid="_x0000_s421893" name="Equation" r:id="rId6" imgW="139680" imgH="164880" progId="Equation.3">
              <p:embed/>
            </p:oleObj>
          </a:graphicData>
        </a:graphic>
      </p:graphicFrame>
      <p:graphicFrame>
        <p:nvGraphicFramePr>
          <p:cNvPr id="97286" name="Object 6"/>
          <p:cNvGraphicFramePr>
            <a:graphicFrameLocks noChangeAspect="1"/>
          </p:cNvGraphicFramePr>
          <p:nvPr/>
        </p:nvGraphicFramePr>
        <p:xfrm>
          <a:off x="5167532" y="2480604"/>
          <a:ext cx="139700" cy="165100"/>
        </p:xfrm>
        <a:graphic>
          <a:graphicData uri="http://schemas.openxmlformats.org/presentationml/2006/ole">
            <p:oleObj spid="_x0000_s421894" name="Equation" r:id="rId7" imgW="139680" imgH="164880" progId="Equation.3">
              <p:embed/>
            </p:oleObj>
          </a:graphicData>
        </a:graphic>
      </p:graphicFrame>
      <p:sp>
        <p:nvSpPr>
          <p:cNvPr id="9" name="Slide Number Placeholder 8"/>
          <p:cNvSpPr>
            <a:spLocks noGrp="1"/>
          </p:cNvSpPr>
          <p:nvPr>
            <p:ph type="sldNum" sz="quarter" idx="12"/>
          </p:nvPr>
        </p:nvSpPr>
        <p:spPr/>
        <p:txBody>
          <a:bodyPr/>
          <a:lstStyle/>
          <a:p>
            <a:fld id="{EAFCB071-3725-475B-BD64-181555A8C3AD}" type="slidenum">
              <a:rPr lang="en-US" smtClean="0"/>
              <a:pPr/>
              <a:t>95</a:t>
            </a:fld>
            <a:endParaRPr lang="en-US"/>
          </a:p>
        </p:txBody>
      </p:sp>
      <p:pic>
        <p:nvPicPr>
          <p:cNvPr id="10" name="Picture 5" descr="NormalDistributionTable1"/>
          <p:cNvPicPr>
            <a:picLocks noChangeAspect="1" noChangeArrowheads="1"/>
          </p:cNvPicPr>
          <p:nvPr/>
        </p:nvPicPr>
        <p:blipFill>
          <a:blip r:embed="rId8" cstate="print"/>
          <a:srcRect/>
          <a:stretch>
            <a:fillRect/>
          </a:stretch>
        </p:blipFill>
        <p:spPr bwMode="auto">
          <a:xfrm>
            <a:off x="155575" y="46038"/>
            <a:ext cx="8988425" cy="6811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 values for various confidence levels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99.73%		3.00</a:t>
            </a:r>
          </a:p>
          <a:p>
            <a:r>
              <a:rPr lang="en-US" dirty="0" smtClean="0"/>
              <a:t>99%		2.58	</a:t>
            </a:r>
          </a:p>
          <a:p>
            <a:r>
              <a:rPr lang="en-US" dirty="0" smtClean="0"/>
              <a:t>98%		2.33</a:t>
            </a:r>
          </a:p>
          <a:p>
            <a:r>
              <a:rPr lang="en-US" dirty="0" smtClean="0"/>
              <a:t>96%		2.05</a:t>
            </a:r>
          </a:p>
          <a:p>
            <a:r>
              <a:rPr lang="en-US" dirty="0" smtClean="0"/>
              <a:t>95.45%		2.00</a:t>
            </a:r>
          </a:p>
          <a:p>
            <a:r>
              <a:rPr lang="en-US" dirty="0" smtClean="0"/>
              <a:t>95%		1.96</a:t>
            </a:r>
          </a:p>
          <a:p>
            <a:r>
              <a:rPr lang="en-US" dirty="0" smtClean="0"/>
              <a:t>90%		1.645</a:t>
            </a:r>
          </a:p>
          <a:p>
            <a:r>
              <a:rPr lang="en-US" dirty="0" smtClean="0"/>
              <a:t>80%		1.28</a:t>
            </a:r>
          </a:p>
          <a:p>
            <a:r>
              <a:rPr lang="en-US" dirty="0" smtClean="0"/>
              <a:t>68.27%		1.00</a:t>
            </a:r>
          </a:p>
          <a:p>
            <a:r>
              <a:rPr lang="en-US" dirty="0" smtClean="0"/>
              <a:t>50%		0.6745</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a:t>
            </a:r>
            <a:endParaRPr lang="en-US" dirty="0"/>
          </a:p>
        </p:txBody>
      </p:sp>
      <p:sp>
        <p:nvSpPr>
          <p:cNvPr id="3" name="Content Placeholder 2"/>
          <p:cNvSpPr>
            <a:spLocks noGrp="1"/>
          </p:cNvSpPr>
          <p:nvPr>
            <p:ph idx="1"/>
          </p:nvPr>
        </p:nvSpPr>
        <p:spPr/>
        <p:txBody>
          <a:bodyPr>
            <a:normAutofit/>
          </a:bodyPr>
          <a:lstStyle/>
          <a:p>
            <a:pPr algn="just"/>
            <a:r>
              <a:rPr lang="en-US" dirty="0" smtClean="0"/>
              <a:t>The mean lifetime of electric light bulbs produced by a company has in the past been 1120 hours with standard deviation of 125 hours. A sample of 100 electric bulbs recently chosen from a supply of newly produced bulbs showed a mean lifetime of 1070 hours. Test the hypothesis that the mean lifetime of bulbs has not changed, using 5% levels of significance.</a:t>
            </a:r>
          </a:p>
          <a:p>
            <a:pPr algn="just"/>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Problem-1                            Solution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AFCB071-3725-475B-BD64-181555A8C3AD}"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Problem-2</a:t>
            </a:r>
            <a:endParaRPr lang="en-US" dirty="0"/>
          </a:p>
        </p:txBody>
      </p:sp>
      <p:sp>
        <p:nvSpPr>
          <p:cNvPr id="3" name="Content Placeholder 2"/>
          <p:cNvSpPr>
            <a:spLocks noGrp="1"/>
          </p:cNvSpPr>
          <p:nvPr>
            <p:ph idx="1"/>
          </p:nvPr>
        </p:nvSpPr>
        <p:spPr/>
        <p:txBody>
          <a:bodyPr/>
          <a:lstStyle/>
          <a:p>
            <a:pPr algn="just"/>
            <a:r>
              <a:rPr lang="en-US" dirty="0" smtClean="0"/>
              <a:t>The mean weight of a tablet of a certain drug is claimed to be 50 mg. A sample of 100 tablets showed a mean weight of 50.15 mg with a standard deviation of 0.4 mg. Using a 1% level of significance, can we conclude that the desired weight is not properly maintained?</a:t>
            </a:r>
            <a:endParaRPr lang="en-US" dirty="0"/>
          </a:p>
        </p:txBody>
      </p:sp>
      <p:sp>
        <p:nvSpPr>
          <p:cNvPr id="4" name="Slide Number Placeholder 3"/>
          <p:cNvSpPr>
            <a:spLocks noGrp="1"/>
          </p:cNvSpPr>
          <p:nvPr>
            <p:ph type="sldNum" sz="quarter" idx="12"/>
          </p:nvPr>
        </p:nvSpPr>
        <p:spPr/>
        <p:txBody>
          <a:bodyPr/>
          <a:lstStyle/>
          <a:p>
            <a:fld id="{EAFCB071-3725-475B-BD64-181555A8C3AD}"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3094</TotalTime>
  <Words>6397</Words>
  <Application>Microsoft Office PowerPoint</Application>
  <PresentationFormat>On-screen Show (4:3)</PresentationFormat>
  <Paragraphs>817</Paragraphs>
  <Slides>150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150</vt:i4>
      </vt:variant>
    </vt:vector>
  </HeadingPairs>
  <TitlesOfParts>
    <vt:vector size="152" baseType="lpstr">
      <vt:lpstr>Office Theme</vt:lpstr>
      <vt:lpstr>Equation</vt:lpstr>
      <vt:lpstr>Virtual COMSATS Inferential Statistics Lecture-14</vt:lpstr>
      <vt:lpstr>Recap of last lecture</vt:lpstr>
      <vt:lpstr>Objective of this lecture</vt:lpstr>
      <vt:lpstr>Problem-29</vt:lpstr>
      <vt:lpstr>Problem-29                              Cont…</vt:lpstr>
      <vt:lpstr>Problem-29                          Solution</vt:lpstr>
      <vt:lpstr>Home work</vt:lpstr>
      <vt:lpstr>Home Work                             Cont…</vt:lpstr>
      <vt:lpstr>Home Work                           Cont…</vt:lpstr>
      <vt:lpstr>Dependent and independent samples</vt:lpstr>
      <vt:lpstr>Dependent samples???</vt:lpstr>
      <vt:lpstr>Independent and Dependent Samples</vt:lpstr>
      <vt:lpstr>Slide 13</vt:lpstr>
      <vt:lpstr>Independent and Dependent Samples</vt:lpstr>
      <vt:lpstr>Important Tip </vt:lpstr>
      <vt:lpstr>The t-Test for the Difference Between Means but paired one.</vt:lpstr>
      <vt:lpstr>To conduct the test with paired observations, the following conditions are required:</vt:lpstr>
      <vt:lpstr>Slide 18</vt:lpstr>
      <vt:lpstr>Problem-30</vt:lpstr>
      <vt:lpstr>Problem-31</vt:lpstr>
      <vt:lpstr>Problem-31                              Cont…</vt:lpstr>
      <vt:lpstr>Problem-31                           Solution</vt:lpstr>
      <vt:lpstr>Problem-32</vt:lpstr>
      <vt:lpstr>Problem-32                         Solution</vt:lpstr>
      <vt:lpstr>One sided confidence interval</vt:lpstr>
      <vt:lpstr>Problem-32</vt:lpstr>
      <vt:lpstr>Problem-32                          Solution</vt:lpstr>
      <vt:lpstr>Practice Problems </vt:lpstr>
      <vt:lpstr>Practice Problem-1</vt:lpstr>
      <vt:lpstr>Practice Problem-1              Solution</vt:lpstr>
      <vt:lpstr>Practice Problem-2</vt:lpstr>
      <vt:lpstr>Practice Problem-2              Solution</vt:lpstr>
      <vt:lpstr>Practice Problem-3</vt:lpstr>
      <vt:lpstr>Practice Problem-3              Solution</vt:lpstr>
      <vt:lpstr>Practice Problem-4</vt:lpstr>
      <vt:lpstr>Practice Problem-4             Solution</vt:lpstr>
      <vt:lpstr>Practice Problem-5</vt:lpstr>
      <vt:lpstr>Practice Problem-5             Solution</vt:lpstr>
      <vt:lpstr>Practice Problem-6</vt:lpstr>
      <vt:lpstr>Practice problem-6            Solution</vt:lpstr>
      <vt:lpstr>Practice Problem-7</vt:lpstr>
      <vt:lpstr>Practice Problem-7           Solution</vt:lpstr>
      <vt:lpstr>Practice Problem-8</vt:lpstr>
      <vt:lpstr>Practice Problem-8             Solution</vt:lpstr>
      <vt:lpstr>Practice Problem-9 </vt:lpstr>
      <vt:lpstr>Practice Problem-9             Solution</vt:lpstr>
      <vt:lpstr>Common Mistake !!!</vt:lpstr>
      <vt:lpstr>Reason for Contradictory Result</vt:lpstr>
      <vt:lpstr>Assessment Problem-3 Objective Type</vt:lpstr>
      <vt:lpstr>Assessment Problem-4 Objective type</vt:lpstr>
      <vt:lpstr>Assessment Problem-5 Objective Type</vt:lpstr>
      <vt:lpstr>Assessment Problem-6 Objective Type</vt:lpstr>
      <vt:lpstr> Confidence Interval on the Variance and Standard Deviation of a Normal Distribution </vt:lpstr>
      <vt:lpstr>Probability density functions of several 2 distributions.</vt:lpstr>
      <vt:lpstr>2 distribution.</vt:lpstr>
      <vt:lpstr>Properties and Characteristics:</vt:lpstr>
      <vt:lpstr>Confidence Interval construction for population variance.</vt:lpstr>
      <vt:lpstr>Can we find CI for population standard deviation??</vt:lpstr>
      <vt:lpstr>Slide 59</vt:lpstr>
      <vt:lpstr>Problem-33</vt:lpstr>
      <vt:lpstr>Problem-33                          Solution</vt:lpstr>
      <vt:lpstr>Assessment Problem-3</vt:lpstr>
      <vt:lpstr>Assessment Problem              Discussion</vt:lpstr>
      <vt:lpstr>Introduction to Hypothesis Testing</vt:lpstr>
      <vt:lpstr>Objective of lecture</vt:lpstr>
      <vt:lpstr>Introduction</vt:lpstr>
      <vt:lpstr>Slide 67</vt:lpstr>
      <vt:lpstr>Examples of Hypotheses</vt:lpstr>
      <vt:lpstr>Basics About Hypotheses</vt:lpstr>
      <vt:lpstr>Good Hypothesis </vt:lpstr>
      <vt:lpstr>Hypothesis, Law and Theory</vt:lpstr>
      <vt:lpstr>Finally what is hypothesis?</vt:lpstr>
      <vt:lpstr>Types of Hypothesis</vt:lpstr>
      <vt:lpstr>Cont….</vt:lpstr>
      <vt:lpstr>Slide 75</vt:lpstr>
      <vt:lpstr>Slide 76</vt:lpstr>
      <vt:lpstr>Types of Errors</vt:lpstr>
      <vt:lpstr>Types of Errors-discussion</vt:lpstr>
      <vt:lpstr>Errors in Hypothesis Testing</vt:lpstr>
      <vt:lpstr>Example of errors:          Jury’s Decision</vt:lpstr>
      <vt:lpstr>Practical Problem for understanding</vt:lpstr>
      <vt:lpstr>Define hypothesis</vt:lpstr>
      <vt:lpstr>Important Tips</vt:lpstr>
      <vt:lpstr>Discussion</vt:lpstr>
      <vt:lpstr>Discussion continued</vt:lpstr>
      <vt:lpstr>One tail/Two tail hypothesis</vt:lpstr>
      <vt:lpstr>Directional Hypothesis</vt:lpstr>
      <vt:lpstr>Level of Significance</vt:lpstr>
      <vt:lpstr>Slide 89</vt:lpstr>
      <vt:lpstr>Identifying δ and observe n</vt:lpstr>
      <vt:lpstr>Test Statistic</vt:lpstr>
      <vt:lpstr>Some Test Statistics</vt:lpstr>
      <vt:lpstr>Calculation of Test Statistics</vt:lpstr>
      <vt:lpstr>Critical region and Conclusions</vt:lpstr>
      <vt:lpstr>Assessment Problem-3</vt:lpstr>
      <vt:lpstr>Z values for various confidence levels</vt:lpstr>
      <vt:lpstr>Problem-1</vt:lpstr>
      <vt:lpstr>Problem-1                            Solution</vt:lpstr>
      <vt:lpstr>Problem-2</vt:lpstr>
      <vt:lpstr>Problem-2                             Solution</vt:lpstr>
      <vt:lpstr>Assessment problem-1</vt:lpstr>
      <vt:lpstr>Assessment Problem-2</vt:lpstr>
      <vt:lpstr>Problem-3</vt:lpstr>
      <vt:lpstr>Problem-3                            Solution</vt:lpstr>
      <vt:lpstr>Problem-4</vt:lpstr>
      <vt:lpstr>Problem-4                          Solution</vt:lpstr>
      <vt:lpstr>Assessment Problem-3</vt:lpstr>
      <vt:lpstr>Assessment Problem-4</vt:lpstr>
      <vt:lpstr>t-distribution table</vt:lpstr>
      <vt:lpstr>Problem-5</vt:lpstr>
      <vt:lpstr>Problem-5                            Solution</vt:lpstr>
      <vt:lpstr>Problem-6</vt:lpstr>
      <vt:lpstr>Problem-6                             Solution</vt:lpstr>
      <vt:lpstr>Assessment Problem-5</vt:lpstr>
      <vt:lpstr>Assessment Problem-6</vt:lpstr>
      <vt:lpstr>Conti…</vt:lpstr>
      <vt:lpstr>Problem-7</vt:lpstr>
      <vt:lpstr>Problem-7                            Solution</vt:lpstr>
      <vt:lpstr>Problem-8</vt:lpstr>
      <vt:lpstr>Problem-8                             Solution</vt:lpstr>
      <vt:lpstr>Assessment Problem-7</vt:lpstr>
      <vt:lpstr>Assessment Problem-8</vt:lpstr>
      <vt:lpstr>What if we have two populations??</vt:lpstr>
      <vt:lpstr>Slide 124</vt:lpstr>
      <vt:lpstr>Problem-9</vt:lpstr>
      <vt:lpstr>Problem-9                            Solution</vt:lpstr>
      <vt:lpstr>Problem-10</vt:lpstr>
      <vt:lpstr>Problem-10                          Solution</vt:lpstr>
      <vt:lpstr>Assessment Problem-</vt:lpstr>
      <vt:lpstr>Problem-11</vt:lpstr>
      <vt:lpstr>Cont…</vt:lpstr>
      <vt:lpstr>Problem-11                           Solution</vt:lpstr>
      <vt:lpstr>Problem-12</vt:lpstr>
      <vt:lpstr>Cont…</vt:lpstr>
      <vt:lpstr>Problem-12                           Solution</vt:lpstr>
      <vt:lpstr>Assessment Problem-</vt:lpstr>
      <vt:lpstr>Assessment Problem-</vt:lpstr>
      <vt:lpstr>Problem 13</vt:lpstr>
      <vt:lpstr>Problem-13                           Solution</vt:lpstr>
      <vt:lpstr>Problem-14</vt:lpstr>
      <vt:lpstr>Problem-14                           Solution</vt:lpstr>
      <vt:lpstr>Assessment Problem-</vt:lpstr>
      <vt:lpstr>Problem-15</vt:lpstr>
      <vt:lpstr>Cont…</vt:lpstr>
      <vt:lpstr>Problem 15                         Solution</vt:lpstr>
      <vt:lpstr>Problem-16</vt:lpstr>
      <vt:lpstr>Cont…</vt:lpstr>
      <vt:lpstr>Problem-16                           Solution</vt:lpstr>
      <vt:lpstr>Assessment Problem-</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NTS</cp:lastModifiedBy>
  <cp:revision>312</cp:revision>
  <dcterms:created xsi:type="dcterms:W3CDTF">2013-11-01T10:53:11Z</dcterms:created>
  <dcterms:modified xsi:type="dcterms:W3CDTF">2013-11-16T11:34:46Z</dcterms:modified>
</cp:coreProperties>
</file>