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85" r:id="rId2"/>
    <p:sldId id="391" r:id="rId3"/>
    <p:sldId id="415" r:id="rId4"/>
    <p:sldId id="420" r:id="rId5"/>
    <p:sldId id="298" r:id="rId6"/>
    <p:sldId id="307" r:id="rId7"/>
    <p:sldId id="308" r:id="rId8"/>
    <p:sldId id="309" r:id="rId9"/>
    <p:sldId id="310" r:id="rId10"/>
    <p:sldId id="416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5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4954-28B6-4A01-99D3-243D8D998E0B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F82D-4FCD-4D04-89AD-E8076DEB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3F72F-55BF-4381-BF0F-3A414654012A}" type="slidenum">
              <a:rPr lang="en-US"/>
              <a:pPr/>
              <a:t>19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854A-9C69-4C6E-A47D-CD7249DF803D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498C-CCC5-422A-AB4E-124800E141FC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328A-7FC4-4A1A-BD7B-73658CDA22C0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1CCD-E486-4A07-9E83-40E694BE8446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E257-838C-40E6-8903-6046D923B95B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EF2-8E72-4D1D-88C4-9FCECA181A70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A833-45D9-4BB7-A271-CB96F511DE59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EB1-1AAE-4E56-80BE-9D2CAA986401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FFE7-5A2B-4E63-AD84-61B6E2F0ADA9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6B22-1ACD-4249-818F-88960EDB69EA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3280-751E-4396-8B2C-27E7D6968AC8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98A06-3FBF-4E9C-B397-13663964110A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B0495-C064-43B2-BCCA-EE40CC0A3FD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66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Virtual COMSATS</a:t>
            </a:r>
            <a:br>
              <a:rPr lang="en-US" sz="4000" b="1" dirty="0" smtClean="0"/>
            </a:br>
            <a:r>
              <a:rPr lang="en-US" sz="4000" b="1" dirty="0" smtClean="0"/>
              <a:t>Inferential Statistics</a:t>
            </a:r>
            <a:br>
              <a:rPr lang="en-US" sz="4000" b="1" dirty="0" smtClean="0"/>
            </a:br>
            <a:r>
              <a:rPr lang="en-US" sz="4000" b="1" dirty="0" smtClean="0"/>
              <a:t>Lecture-8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b="1" smtClean="0"/>
          </a:p>
          <a:p>
            <a:pPr eaLnBrk="1" hangingPunct="1">
              <a:spcBef>
                <a:spcPct val="0"/>
              </a:spcBef>
            </a:pPr>
            <a:r>
              <a:rPr lang="en-US" sz="2400" b="1" smtClean="0"/>
              <a:t>Ossam Chohan</a:t>
            </a:r>
          </a:p>
          <a:p>
            <a:pPr eaLnBrk="1" hangingPunct="1">
              <a:spcBef>
                <a:spcPct val="0"/>
              </a:spcBef>
            </a:pPr>
            <a:r>
              <a:rPr lang="en-US" sz="1600" b="1" smtClean="0"/>
              <a:t>Assistant Professor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/>
              <a:t>CIIT Abbottabad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density function for different </a:t>
            </a:r>
            <a:r>
              <a:rPr lang="en-US" dirty="0" err="1" smtClean="0"/>
              <a:t>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696200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4DCAD6-16F0-458C-88CB-4195B569125D}" type="slidenum">
              <a:rPr lang="fi-FI"/>
              <a:pPr/>
              <a:t>11</a:t>
            </a:fld>
            <a:endParaRPr lang="fi-FI"/>
          </a:p>
        </p:txBody>
      </p:sp>
      <p:sp>
        <p:nvSpPr>
          <p:cNvPr id="75794" name="Rectangle 18"/>
          <p:cNvSpPr>
            <a:spLocks noGrp="1" noChangeArrowheads="1"/>
          </p:cNvSpPr>
          <p:nvPr>
            <p:ph type="title"/>
          </p:nvPr>
        </p:nvSpPr>
        <p:spPr>
          <a:xfrm>
            <a:off x="483548" y="738174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GB" dirty="0"/>
              <a:t>Sampling Distribution of Proportion</a:t>
            </a:r>
          </a:p>
        </p:txBody>
      </p:sp>
      <p:sp>
        <p:nvSpPr>
          <p:cNvPr id="75795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Proportion calculated from a sample is usually </a:t>
            </a:r>
            <a:r>
              <a:rPr lang="fi-FI" sz="2400" dirty="0"/>
              <a:t>the </a:t>
            </a:r>
            <a:r>
              <a:rPr lang="en-GB" sz="2400" dirty="0"/>
              <a:t>best guess for population proportion. But different samples give different sample proportions!</a:t>
            </a:r>
          </a:p>
          <a:p>
            <a:r>
              <a:rPr lang="en-GB" sz="2400" dirty="0"/>
              <a:t>It can be shown that proportions from samples of size n are normally distributed</a:t>
            </a:r>
          </a:p>
          <a:p>
            <a:endParaRPr lang="en-GB" sz="2400" dirty="0"/>
          </a:p>
          <a:p>
            <a:r>
              <a:rPr lang="en-GB" sz="2400" dirty="0"/>
              <a:t>Standard error (standard deviation of sample proportions) is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As an estimate for standard error we use</a:t>
            </a: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3789363" y="3276600"/>
          <a:ext cx="1627187" cy="735013"/>
        </p:xfrm>
        <a:graphic>
          <a:graphicData uri="http://schemas.openxmlformats.org/presentationml/2006/ole">
            <p:oleObj spid="_x0000_s63490" name="Equation" r:id="rId3" imgW="1066680" imgH="44424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1142976" y="4572008"/>
          <a:ext cx="1027235" cy="1092200"/>
        </p:xfrm>
        <a:graphic>
          <a:graphicData uri="http://schemas.openxmlformats.org/presentationml/2006/ole">
            <p:oleObj spid="_x0000_s63491" name="Equation" r:id="rId4" imgW="672840" imgH="660240" progId="Equation.3">
              <p:embed/>
            </p:oleObj>
          </a:graphicData>
        </a:graphic>
      </p:graphicFrame>
      <p:graphicFrame>
        <p:nvGraphicFramePr>
          <p:cNvPr id="75796" name="Object 20"/>
          <p:cNvGraphicFramePr>
            <a:graphicFrameLocks noChangeAspect="1"/>
          </p:cNvGraphicFramePr>
          <p:nvPr/>
        </p:nvGraphicFramePr>
        <p:xfrm>
          <a:off x="6541477" y="5410201"/>
          <a:ext cx="1046285" cy="735013"/>
        </p:xfrm>
        <a:graphic>
          <a:graphicData uri="http://schemas.openxmlformats.org/presentationml/2006/ole">
            <p:oleObj spid="_x0000_s63492" name="Kaava" r:id="rId5" imgW="6858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A500C1-CF7E-4C4E-B215-BF05B1308CD1}" type="slidenum">
              <a:rPr lang="fi-FI"/>
              <a:pPr/>
              <a:t>12</a:t>
            </a:fld>
            <a:endParaRPr lang="fi-FI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Error margin for proportion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Based on the sampling distribution of proportion we can be 95% sure that population proportion is (95% confidence interval)</a:t>
            </a:r>
          </a:p>
        </p:txBody>
      </p:sp>
      <p:graphicFrame>
        <p:nvGraphicFramePr>
          <p:cNvPr id="208901" name="Object 5"/>
          <p:cNvGraphicFramePr>
            <a:graphicFrameLocks noChangeAspect="1"/>
          </p:cNvGraphicFramePr>
          <p:nvPr/>
        </p:nvGraphicFramePr>
        <p:xfrm>
          <a:off x="1371600" y="3962400"/>
          <a:ext cx="5029200" cy="1143000"/>
        </p:xfrm>
        <a:graphic>
          <a:graphicData uri="http://schemas.openxmlformats.org/presentationml/2006/ole">
            <p:oleObj spid="_x0000_s64514" name="Equation" r:id="rId3" imgW="27176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4428A2-2CE3-450D-A852-C856FA6777B3}" type="slidenum">
              <a:rPr lang="fi-FI"/>
              <a:pPr/>
              <a:t>13</a:t>
            </a:fld>
            <a:endParaRPr lang="fi-FI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Error margin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value calculated from the sample is the best guess when estimating corresponding population value</a:t>
            </a:r>
          </a:p>
          <a:p>
            <a:r>
              <a:rPr lang="en-GB"/>
              <a:t>Estimate is still uncertain due to sampling error</a:t>
            </a:r>
          </a:p>
          <a:p>
            <a:r>
              <a:rPr lang="en-GB"/>
              <a:t>Error margin is a measure of uncertainty</a:t>
            </a:r>
          </a:p>
          <a:p>
            <a:r>
              <a:rPr lang="en-GB"/>
              <a:t>Using error margin you can state confidence interval: estimate </a:t>
            </a:r>
            <a:r>
              <a:rPr lang="en-GB" u="sng"/>
              <a:t>+</a:t>
            </a:r>
            <a:r>
              <a:rPr lang="en-GB"/>
              <a:t> error margin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9E98AE-B570-41A0-A460-41F0E7D56409}" type="slidenum">
              <a:rPr lang="fi-FI"/>
              <a:pPr/>
              <a:t>14</a:t>
            </a:fld>
            <a:endParaRPr lang="fi-FI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Error margin for mean - </a:t>
            </a:r>
            <a:r>
              <a:rPr lang="en-GB">
                <a:sym typeface="Symbol" pitchFamily="18" charset="2"/>
              </a:rPr>
              <a:t></a:t>
            </a:r>
            <a:r>
              <a:rPr lang="en-GB"/>
              <a:t> known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If population standard deviation </a:t>
            </a:r>
            <a:r>
              <a:rPr lang="en-GB" sz="2400">
                <a:sym typeface="Symbol" pitchFamily="18" charset="2"/>
              </a:rPr>
              <a:t> is known then error margin for population mean is</a:t>
            </a:r>
          </a:p>
          <a:p>
            <a:endParaRPr lang="en-GB" sz="2400">
              <a:sym typeface="Symbol" pitchFamily="18" charset="2"/>
            </a:endParaRPr>
          </a:p>
          <a:p>
            <a:endParaRPr lang="en-GB" sz="2400">
              <a:sym typeface="Symbol" pitchFamily="18" charset="2"/>
            </a:endParaRPr>
          </a:p>
          <a:p>
            <a:r>
              <a:rPr lang="en-GB" sz="2400">
                <a:sym typeface="Symbol" pitchFamily="18" charset="2"/>
              </a:rPr>
              <a:t>We can be 95% sure that population mean is (95% confidence interval):</a:t>
            </a:r>
          </a:p>
        </p:txBody>
      </p:sp>
      <p:graphicFrame>
        <p:nvGraphicFramePr>
          <p:cNvPr id="224256" name="Object 1024"/>
          <p:cNvGraphicFramePr>
            <a:graphicFrameLocks noChangeAspect="1"/>
          </p:cNvGraphicFramePr>
          <p:nvPr/>
        </p:nvGraphicFramePr>
        <p:xfrm>
          <a:off x="2171700" y="2667000"/>
          <a:ext cx="1004888" cy="765175"/>
        </p:xfrm>
        <a:graphic>
          <a:graphicData uri="http://schemas.openxmlformats.org/presentationml/2006/ole">
            <p:oleObj spid="_x0000_s65538" name="Equation" r:id="rId3" imgW="596880" imgH="419040" progId="Equation.3">
              <p:embed/>
            </p:oleObj>
          </a:graphicData>
        </a:graphic>
      </p:graphicFrame>
      <p:graphicFrame>
        <p:nvGraphicFramePr>
          <p:cNvPr id="224257" name="Object 1025"/>
          <p:cNvGraphicFramePr>
            <a:graphicFrameLocks noChangeAspect="1"/>
          </p:cNvGraphicFramePr>
          <p:nvPr/>
        </p:nvGraphicFramePr>
        <p:xfrm>
          <a:off x="2119313" y="4343400"/>
          <a:ext cx="3357562" cy="784225"/>
        </p:xfrm>
        <a:graphic>
          <a:graphicData uri="http://schemas.openxmlformats.org/presentationml/2006/ole">
            <p:oleObj spid="_x0000_s65539" name="Equation" r:id="rId4" imgW="1942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9AEC4-E429-4033-8C41-B8A15803CF4C}" type="slidenum">
              <a:rPr lang="fi-FI"/>
              <a:pPr/>
              <a:t>15</a:t>
            </a:fld>
            <a:endParaRPr lang="fi-FI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>
            <a:normAutofit fontScale="90000"/>
          </a:bodyPr>
          <a:lstStyle/>
          <a:p>
            <a:r>
              <a:rPr lang="en-GB"/>
              <a:t>Error margin for mean - </a:t>
            </a:r>
            <a:r>
              <a:rPr lang="en-GB">
                <a:sym typeface="Symbol" pitchFamily="18" charset="2"/>
              </a:rPr>
              <a:t></a:t>
            </a:r>
            <a:r>
              <a:rPr lang="en-GB"/>
              <a:t> unknown</a:t>
            </a:r>
          </a:p>
        </p:txBody>
      </p:sp>
      <p:sp>
        <p:nvSpPr>
          <p:cNvPr id="1669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73723" y="1752601"/>
            <a:ext cx="8001000" cy="28368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tabLst>
                <a:tab pos="7912100" algn="l"/>
              </a:tabLst>
            </a:pPr>
            <a:r>
              <a:rPr lang="en-GB"/>
              <a:t>If population standard deviation is unknown then error margin for population mean is</a:t>
            </a:r>
          </a:p>
          <a:p>
            <a:pPr>
              <a:lnSpc>
                <a:spcPct val="90000"/>
              </a:lnSpc>
              <a:tabLst>
                <a:tab pos="7912100" algn="l"/>
              </a:tabLst>
            </a:pPr>
            <a:endParaRPr lang="en-GB"/>
          </a:p>
          <a:p>
            <a:pPr>
              <a:lnSpc>
                <a:spcPct val="90000"/>
              </a:lnSpc>
              <a:tabLst>
                <a:tab pos="7912100" algn="l"/>
              </a:tabLst>
            </a:pPr>
            <a:endParaRPr lang="en-GB"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7912100" algn="l"/>
              </a:tabLst>
            </a:pPr>
            <a:r>
              <a:rPr lang="en-GB">
                <a:sym typeface="Symbol" pitchFamily="18" charset="2"/>
              </a:rPr>
              <a:t>We can be 95% sure that population mean is (95% confidence interval):</a:t>
            </a:r>
          </a:p>
          <a:p>
            <a:pPr>
              <a:lnSpc>
                <a:spcPct val="90000"/>
              </a:lnSpc>
              <a:tabLst>
                <a:tab pos="7912100" algn="l"/>
              </a:tabLst>
            </a:pPr>
            <a:endParaRPr lang="en-GB"/>
          </a:p>
          <a:p>
            <a:pPr>
              <a:lnSpc>
                <a:spcPct val="90000"/>
              </a:lnSpc>
              <a:tabLst>
                <a:tab pos="7912100" algn="l"/>
              </a:tabLst>
            </a:pPr>
            <a:endParaRPr lang="en-GB"/>
          </a:p>
        </p:txBody>
      </p:sp>
      <p:graphicFrame>
        <p:nvGraphicFramePr>
          <p:cNvPr id="166923" name="Object 11"/>
          <p:cNvGraphicFramePr>
            <a:graphicFrameLocks noChangeAspect="1"/>
          </p:cNvGraphicFramePr>
          <p:nvPr/>
        </p:nvGraphicFramePr>
        <p:xfrm>
          <a:off x="2110154" y="2667000"/>
          <a:ext cx="990600" cy="655638"/>
        </p:xfrm>
        <a:graphic>
          <a:graphicData uri="http://schemas.openxmlformats.org/presentationml/2006/ole">
            <p:oleObj spid="_x0000_s66562" name="Kaava" r:id="rId3" imgW="685800" imgH="419040" progId="Equation.3">
              <p:embed/>
            </p:oleObj>
          </a:graphicData>
        </a:graphic>
      </p:graphicFrame>
      <p:graphicFrame>
        <p:nvGraphicFramePr>
          <p:cNvPr id="166924" name="Object 12"/>
          <p:cNvGraphicFramePr>
            <a:graphicFrameLocks noChangeAspect="1"/>
          </p:cNvGraphicFramePr>
          <p:nvPr/>
        </p:nvGraphicFramePr>
        <p:xfrm>
          <a:off x="1969477" y="4643437"/>
          <a:ext cx="3686908" cy="766763"/>
        </p:xfrm>
        <a:graphic>
          <a:graphicData uri="http://schemas.openxmlformats.org/presentationml/2006/ole">
            <p:oleObj spid="_x0000_s66563" name="Kaava" r:id="rId4" imgW="21841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3E00E7-116D-4608-AA33-C509EC2EBB7D}" type="slidenum">
              <a:rPr lang="fi-FI"/>
              <a:pPr/>
              <a:t>16</a:t>
            </a:fld>
            <a:endParaRPr lang="fi-FI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Error margin for proportion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Error margin for proportion is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We can be 95% sure that population proportion is (95% confidence interval)</a:t>
            </a:r>
          </a:p>
        </p:txBody>
      </p:sp>
      <p:graphicFrame>
        <p:nvGraphicFramePr>
          <p:cNvPr id="225280" name="Object 1024"/>
          <p:cNvGraphicFramePr>
            <a:graphicFrameLocks noChangeAspect="1"/>
          </p:cNvGraphicFramePr>
          <p:nvPr/>
        </p:nvGraphicFramePr>
        <p:xfrm>
          <a:off x="1828800" y="2514601"/>
          <a:ext cx="1339362" cy="695325"/>
        </p:xfrm>
        <a:graphic>
          <a:graphicData uri="http://schemas.openxmlformats.org/presentationml/2006/ole">
            <p:oleObj spid="_x0000_s67586" name="Equation" r:id="rId3" imgW="927000" imgH="444240" progId="Equation.3">
              <p:embed/>
            </p:oleObj>
          </a:graphicData>
        </a:graphic>
      </p:graphicFrame>
      <p:graphicFrame>
        <p:nvGraphicFramePr>
          <p:cNvPr id="225281" name="Object 1025"/>
          <p:cNvGraphicFramePr>
            <a:graphicFrameLocks noChangeAspect="1"/>
          </p:cNvGraphicFramePr>
          <p:nvPr/>
        </p:nvGraphicFramePr>
        <p:xfrm>
          <a:off x="1787525" y="4572000"/>
          <a:ext cx="3984625" cy="712788"/>
        </p:xfrm>
        <a:graphic>
          <a:graphicData uri="http://schemas.openxmlformats.org/presentationml/2006/ole">
            <p:oleObj spid="_x0000_s67587" name="Equation" r:id="rId4" imgW="26920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Problem-4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a population with a known variance of 185, a sample of 64 individuals leads to 217 as an estimate of the mean.</a:t>
            </a:r>
          </a:p>
          <a:p>
            <a:pPr lvl="1" eaLnBrk="1" hangingPunct="1"/>
            <a:r>
              <a:rPr lang="en-US" dirty="0" smtClean="0"/>
              <a:t>Find the standard error of the mean.</a:t>
            </a:r>
          </a:p>
          <a:p>
            <a:pPr lvl="1" eaLnBrk="1" hangingPunct="1"/>
            <a:r>
              <a:rPr lang="en-US" dirty="0" smtClean="0"/>
              <a:t>Establish an interval estimate that should include the population mean 68.3% of the time.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Remember no confidence attached…Is that so?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Problem-4                          Solution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To solve this problem, first we need to understand normal curve and standard areas.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important concept to understand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Arial" charset="0"/>
              </a:rPr>
              <a:t>µ±</a:t>
            </a:r>
            <a:r>
              <a:rPr lang="el-GR" smtClean="0">
                <a:cs typeface="Arial" charset="0"/>
              </a:rPr>
              <a:t>δ</a:t>
            </a:r>
            <a:endParaRPr lang="en-US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Arial" charset="0"/>
              </a:rPr>
              <a:t>µ±2</a:t>
            </a:r>
            <a:r>
              <a:rPr lang="el-GR" smtClean="0">
                <a:cs typeface="Arial" charset="0"/>
              </a:rPr>
              <a:t>δ</a:t>
            </a:r>
            <a:endParaRPr lang="en-US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Arial" charset="0"/>
              </a:rPr>
              <a:t>µ±3</a:t>
            </a:r>
            <a:r>
              <a:rPr lang="el-GR" smtClean="0">
                <a:cs typeface="Arial" charset="0"/>
              </a:rPr>
              <a:t>δ</a:t>
            </a:r>
            <a:endParaRPr lang="en-US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Arial" charset="0"/>
              </a:rPr>
              <a:t>This concept will help us to understand 6</a:t>
            </a:r>
            <a:r>
              <a:rPr lang="el-GR" smtClean="0">
                <a:cs typeface="Arial" charset="0"/>
              </a:rPr>
              <a:t>δ</a:t>
            </a:r>
            <a:r>
              <a:rPr lang="en-US" smtClean="0">
                <a:cs typeface="Arial" charset="0"/>
              </a:rPr>
              <a:t> quality standard on later stages of this course.</a:t>
            </a:r>
            <a:endParaRPr lang="el-GR" smtClean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"/>
            <a:ext cx="8091488" cy="642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to Statistical Inference</a:t>
            </a:r>
          </a:p>
          <a:p>
            <a:r>
              <a:rPr lang="en-US" dirty="0" smtClean="0"/>
              <a:t>Approaches to draw inferences</a:t>
            </a:r>
          </a:p>
          <a:p>
            <a:r>
              <a:rPr lang="en-US" dirty="0" smtClean="0"/>
              <a:t>Estimation </a:t>
            </a:r>
          </a:p>
          <a:p>
            <a:r>
              <a:rPr lang="en-US" dirty="0" smtClean="0"/>
              <a:t>Hypothesis Testing</a:t>
            </a:r>
          </a:p>
          <a:p>
            <a:r>
              <a:rPr lang="en-US" dirty="0" smtClean="0"/>
              <a:t>Types of Estimation</a:t>
            </a:r>
          </a:p>
          <a:p>
            <a:r>
              <a:rPr lang="en-US" dirty="0" smtClean="0"/>
              <a:t>Point Estimation</a:t>
            </a:r>
          </a:p>
          <a:p>
            <a:pPr lvl="1"/>
            <a:r>
              <a:rPr lang="en-US" dirty="0" smtClean="0"/>
              <a:t>Degree of Confidence</a:t>
            </a:r>
          </a:p>
          <a:p>
            <a:pPr lvl="1"/>
            <a:r>
              <a:rPr lang="en-US" dirty="0" smtClean="0"/>
              <a:t>Margin of Error</a:t>
            </a:r>
          </a:p>
          <a:p>
            <a:r>
              <a:rPr lang="en-US" dirty="0" smtClean="0"/>
              <a:t>Interval Estimation</a:t>
            </a:r>
          </a:p>
          <a:p>
            <a:r>
              <a:rPr lang="en-US" dirty="0" smtClean="0"/>
              <a:t>Confidence Interval Estimation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normal curve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Problem-4                           Solution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Problem-5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/>
              <a:t>Ms Shaheena is interested in purchasing a used car. She randomly selected 125 want ads and found that the average price of car in this sample was Rs. 312500. she knows that the standard deviation of used-car prices in this city is 65000.</a:t>
            </a:r>
          </a:p>
          <a:p>
            <a:pPr lvl="1" algn="just" eaLnBrk="1" hangingPunct="1"/>
            <a:r>
              <a:rPr lang="en-US" sz="2400" smtClean="0"/>
              <a:t>Establish an interval estimate for the average price of a car so that Shaheena can 68.3% certain that the population mean lies within this interval.</a:t>
            </a:r>
          </a:p>
          <a:p>
            <a:pPr lvl="1" eaLnBrk="1" hangingPunct="1"/>
            <a:r>
              <a:rPr lang="en-US" sz="2400" smtClean="0"/>
              <a:t>Establish interval for 95.5% certainty.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Problem-5                           Solution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</a:t>
            </a:r>
            <a:r>
              <a:rPr lang="en-US" dirty="0" smtClean="0"/>
              <a:t>of </a:t>
            </a:r>
            <a:r>
              <a:rPr lang="en-US" smtClean="0"/>
              <a:t>this lecture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completing this unit, student will be able to:</a:t>
            </a:r>
          </a:p>
          <a:p>
            <a:pPr lvl="1"/>
            <a:r>
              <a:rPr lang="en-US" dirty="0" smtClean="0"/>
              <a:t>Construct 100(1-</a:t>
            </a:r>
            <a:r>
              <a:rPr lang="el-GR" dirty="0" smtClean="0"/>
              <a:t>α</a:t>
            </a:r>
            <a:r>
              <a:rPr lang="en-US" dirty="0" smtClean="0"/>
              <a:t>)% confidence interval for different statistics.</a:t>
            </a:r>
          </a:p>
          <a:p>
            <a:pPr lvl="1"/>
            <a:r>
              <a:rPr lang="en-US" dirty="0" smtClean="0"/>
              <a:t>Understanding application of sample statistics in precise way.</a:t>
            </a:r>
          </a:p>
          <a:p>
            <a:pPr lvl="1"/>
            <a:r>
              <a:rPr lang="en-US" dirty="0" smtClean="0"/>
              <a:t>Multiple problems regarding confidence interval construction.</a:t>
            </a:r>
          </a:p>
          <a:p>
            <a:pPr lvl="1"/>
            <a:r>
              <a:rPr lang="en-US" dirty="0" smtClean="0"/>
              <a:t>Z and t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 of confidence interval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Guidelines for constructing 100(1-</a:t>
            </a:r>
            <a:r>
              <a:rPr lang="el-GR" dirty="0" smtClean="0"/>
              <a:t>α</a:t>
            </a:r>
            <a:r>
              <a:rPr lang="en-US" dirty="0" smtClean="0"/>
              <a:t>)% confidence interval for population mean µ, when:</a:t>
            </a:r>
          </a:p>
          <a:p>
            <a:pPr lvl="1"/>
            <a:r>
              <a:rPr lang="en-US" dirty="0" smtClean="0"/>
              <a:t>Variation not known but n≥30.</a:t>
            </a:r>
          </a:p>
          <a:p>
            <a:pPr lvl="1"/>
            <a:r>
              <a:rPr lang="en-US" dirty="0" smtClean="0"/>
              <a:t>Variation not known and n&lt;30.</a:t>
            </a:r>
          </a:p>
          <a:p>
            <a:r>
              <a:rPr lang="en-US" dirty="0" smtClean="0"/>
              <a:t>Confidence interval for population proportion 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C5C0CE-8280-4EE1-B74B-457C4B00F816}" type="slidenum">
              <a:rPr lang="fi-FI"/>
              <a:pPr/>
              <a:t>6</a:t>
            </a:fld>
            <a:endParaRPr lang="fi-FI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GB"/>
              <a:t>Confidence interval for mean</a:t>
            </a:r>
            <a:endParaRPr lang="el-GR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84738" y="2667000"/>
            <a:ext cx="8001000" cy="990600"/>
          </a:xfrm>
          <a:noFill/>
          <a:ln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GB" dirty="0"/>
              <a:t>Based on the </a:t>
            </a:r>
            <a:r>
              <a:rPr lang="en-GB" dirty="0" smtClean="0"/>
              <a:t>information regarding population standard deviation or variance (in general population variation), </a:t>
            </a:r>
            <a:r>
              <a:rPr lang="en-GB" dirty="0"/>
              <a:t>we can be 95% sure that population mean is in the range: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1417638" y="3810000"/>
          <a:ext cx="3355975" cy="784225"/>
        </p:xfrm>
        <a:graphic>
          <a:graphicData uri="http://schemas.openxmlformats.org/presentationml/2006/ole">
            <p:oleObj spid="_x0000_s60418" name="Equation" r:id="rId3" imgW="194292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47244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relation of 95% with 1.96????</a:t>
            </a:r>
          </a:p>
          <a:p>
            <a:r>
              <a:rPr lang="en-US" dirty="0" smtClean="0"/>
              <a:t>Wait for a while then we will bring it in discussion.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FAC6F-FA36-4A63-8220-EA62C60C5CB3}" type="slidenum">
              <a:rPr lang="fi-FI"/>
              <a:pPr/>
              <a:t>7</a:t>
            </a:fld>
            <a:endParaRPr lang="fi-FI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4062" y="2209800"/>
            <a:ext cx="7451481" cy="4343400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GB" dirty="0"/>
              <a:t>If population standard deviation is unknown then it can be shown that sample means from samples of size n are t-distributed with n-1 degrees of freedom</a:t>
            </a:r>
          </a:p>
          <a:p>
            <a:pPr marL="0" indent="0">
              <a:buFont typeface="Wingdings" pitchFamily="2" charset="2"/>
              <a:buNone/>
            </a:pPr>
            <a:endParaRPr lang="fi-FI" dirty="0"/>
          </a:p>
          <a:p>
            <a:pPr marL="0" indent="0">
              <a:buFont typeface="Wingdings" pitchFamily="2" charset="2"/>
              <a:buNone/>
            </a:pPr>
            <a:r>
              <a:rPr lang="en-GB" dirty="0"/>
              <a:t>As an estimate for standard error we </a:t>
            </a:r>
            <a:r>
              <a:rPr lang="en-GB" dirty="0" smtClean="0"/>
              <a:t>can use is</a:t>
            </a:r>
            <a:endParaRPr lang="en-GB" dirty="0"/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914400" y="533401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fi-FI" sz="2000">
              <a:latin typeface="Comic Sans MS" pitchFamily="66" charset="0"/>
            </a:endParaRPr>
          </a:p>
        </p:txBody>
      </p:sp>
      <p:sp>
        <p:nvSpPr>
          <p:cNvPr id="171025" name="Rectangle 17"/>
          <p:cNvSpPr>
            <a:spLocks noGrp="1" noChangeArrowheads="1"/>
          </p:cNvSpPr>
          <p:nvPr>
            <p:ph type="title"/>
          </p:nvPr>
        </p:nvSpPr>
        <p:spPr>
          <a:xfrm>
            <a:off x="417606" y="500042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Sampling Distribution of Mean</a:t>
            </a:r>
            <a:br>
              <a:rPr lang="en-GB" sz="2800" dirty="0"/>
            </a:b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fi-FI" sz="2800" dirty="0">
                <a:latin typeface="Times New Roman" pitchFamily="18" charset="0"/>
                <a:cs typeface="Times New Roman" pitchFamily="18" charset="0"/>
              </a:rPr>
              <a:t> unknown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1026" name="Object 18"/>
          <p:cNvGraphicFramePr>
            <a:graphicFrameLocks noChangeAspect="1"/>
          </p:cNvGraphicFramePr>
          <p:nvPr/>
        </p:nvGraphicFramePr>
        <p:xfrm>
          <a:off x="1954823" y="5334000"/>
          <a:ext cx="407377" cy="693738"/>
        </p:xfrm>
        <a:graphic>
          <a:graphicData uri="http://schemas.openxmlformats.org/presentationml/2006/ole">
            <p:oleObj spid="_x0000_s61442" name="Kaava" r:id="rId3" imgW="266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F880F8-8741-409E-8385-486C1677A192}" type="slidenum">
              <a:rPr lang="fi-FI"/>
              <a:pPr/>
              <a:t>8</a:t>
            </a:fld>
            <a:endParaRPr lang="fi-FI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Confidence interval for mean</a:t>
            </a:r>
            <a:br>
              <a:rPr lang="en-GB"/>
            </a:br>
            <a:r>
              <a:rPr lang="el-GR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fi-FI">
                <a:latin typeface="Times New Roman" pitchFamily="18" charset="0"/>
                <a:cs typeface="Times New Roman" pitchFamily="18" charset="0"/>
              </a:rPr>
              <a:t> unkown</a:t>
            </a:r>
            <a:endParaRPr lang="el-G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84738" y="2667000"/>
            <a:ext cx="8001000" cy="990600"/>
          </a:xfrm>
          <a:noFill/>
          <a:ln/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GB"/>
              <a:t>Based on the previous slide, we can be 95% sure that population mean is in the range:</a:t>
            </a:r>
          </a:p>
        </p:txBody>
      </p:sp>
      <p:graphicFrame>
        <p:nvGraphicFramePr>
          <p:cNvPr id="223232" name="Object 0"/>
          <p:cNvGraphicFramePr>
            <a:graphicFrameLocks noChangeAspect="1"/>
          </p:cNvGraphicFramePr>
          <p:nvPr/>
        </p:nvGraphicFramePr>
        <p:xfrm>
          <a:off x="1477108" y="3886201"/>
          <a:ext cx="3686908" cy="766763"/>
        </p:xfrm>
        <a:graphic>
          <a:graphicData uri="http://schemas.openxmlformats.org/presentationml/2006/ole">
            <p:oleObj spid="_x0000_s62466" name="Kaava" r:id="rId3" imgW="218412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269468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Here we did not put 1.96 for 95% confidence. Why so?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12E2CA-0CCA-4133-B683-424EEBE52F31}" type="slidenum">
              <a:rPr lang="fi-FI"/>
              <a:pPr/>
              <a:t>9</a:t>
            </a:fld>
            <a:endParaRPr lang="fi-FI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T-distribution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T-distribution is quite similar to normal distribution, but the exact shape of t-distribution depends on sample size</a:t>
            </a:r>
          </a:p>
          <a:p>
            <a:pPr>
              <a:lnSpc>
                <a:spcPct val="90000"/>
              </a:lnSpc>
            </a:pPr>
            <a:r>
              <a:rPr lang="en-GB" sz="2400"/>
              <a:t>When sample size increases then t-distribution approaches normal distribution</a:t>
            </a:r>
          </a:p>
          <a:p>
            <a:pPr>
              <a:lnSpc>
                <a:spcPct val="90000"/>
              </a:lnSpc>
            </a:pPr>
            <a:r>
              <a:rPr lang="en-GB" sz="2400"/>
              <a:t>T-distribution’s critical values can be calculated with Excel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     =TINV(probability;degrees of freedom)</a:t>
            </a:r>
          </a:p>
          <a:p>
            <a:pPr>
              <a:lnSpc>
                <a:spcPct val="90000"/>
              </a:lnSpc>
            </a:pPr>
            <a:r>
              <a:rPr lang="en-GB" sz="2400"/>
              <a:t>In the case of error margin for mean degrees of freedom equals n – 1 (n=sample size)</a:t>
            </a:r>
          </a:p>
          <a:p>
            <a:pPr>
              <a:lnSpc>
                <a:spcPct val="90000"/>
              </a:lnSpc>
            </a:pPr>
            <a:r>
              <a:rPr lang="en-GB" sz="2400"/>
              <a:t>Ex. Critical value for 95% confidence level when sample size is 50: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      =TINV(0,05;49) results 2,00957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794</Words>
  <Application>Microsoft Office PowerPoint</Application>
  <PresentationFormat>On-screen Show (4:3)</PresentationFormat>
  <Paragraphs>121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Kaava</vt:lpstr>
      <vt:lpstr>Virtual COMSATS Inferential Statistics Lecture-8</vt:lpstr>
      <vt:lpstr>Recap of previous lecture</vt:lpstr>
      <vt:lpstr>Objectives of this lecture</vt:lpstr>
      <vt:lpstr>Recap of confidence interval construction</vt:lpstr>
      <vt:lpstr>Guidelines </vt:lpstr>
      <vt:lpstr>Confidence interval for mean</vt:lpstr>
      <vt:lpstr>Sampling Distribution of Mean σ unknown</vt:lpstr>
      <vt:lpstr>Confidence interval for mean σ unkown</vt:lpstr>
      <vt:lpstr>T-distribution</vt:lpstr>
      <vt:lpstr>Probability density function for different df</vt:lpstr>
      <vt:lpstr>Sampling Distribution of Proportion</vt:lpstr>
      <vt:lpstr>Error margin for proportion</vt:lpstr>
      <vt:lpstr>Error margin</vt:lpstr>
      <vt:lpstr>Error margin for mean -  known</vt:lpstr>
      <vt:lpstr>Error margin for mean -  unknown</vt:lpstr>
      <vt:lpstr>Error margin for proportion</vt:lpstr>
      <vt:lpstr>Problem-4</vt:lpstr>
      <vt:lpstr>Problem-4                          Solution </vt:lpstr>
      <vt:lpstr>Slide 19</vt:lpstr>
      <vt:lpstr>Understanding normal curve</vt:lpstr>
      <vt:lpstr>Problem-4                           Solution</vt:lpstr>
      <vt:lpstr>Problem-5</vt:lpstr>
      <vt:lpstr>Problem-5                           Solution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NTS</cp:lastModifiedBy>
  <cp:revision>146</cp:revision>
  <dcterms:created xsi:type="dcterms:W3CDTF">2013-11-01T10:53:11Z</dcterms:created>
  <dcterms:modified xsi:type="dcterms:W3CDTF">2013-11-10T12:18:57Z</dcterms:modified>
</cp:coreProperties>
</file>