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6" r:id="rId1"/>
  </p:sldMasterIdLst>
  <p:notesMasterIdLst>
    <p:notesMasterId r:id="rId33"/>
  </p:notesMasterIdLst>
  <p:sldIdLst>
    <p:sldId id="467" r:id="rId2"/>
    <p:sldId id="416" r:id="rId3"/>
    <p:sldId id="438" r:id="rId4"/>
    <p:sldId id="439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  <p:sldId id="454" r:id="rId20"/>
    <p:sldId id="455" r:id="rId21"/>
    <p:sldId id="456" r:id="rId22"/>
    <p:sldId id="457" r:id="rId23"/>
    <p:sldId id="458" r:id="rId24"/>
    <p:sldId id="459" r:id="rId25"/>
    <p:sldId id="460" r:id="rId26"/>
    <p:sldId id="461" r:id="rId27"/>
    <p:sldId id="462" r:id="rId28"/>
    <p:sldId id="463" r:id="rId29"/>
    <p:sldId id="464" r:id="rId30"/>
    <p:sldId id="465" r:id="rId31"/>
    <p:sldId id="469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CAAD2"/>
    <a:srgbClr val="E6DAA5"/>
    <a:srgbClr val="780F24"/>
    <a:srgbClr val="FAF199"/>
    <a:srgbClr val="0099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8"/>
    </p:cViewPr>
  </p:sorterViewPr>
  <p:notesViewPr>
    <p:cSldViewPr>
      <p:cViewPr varScale="1">
        <p:scale>
          <a:sx n="94" d="100"/>
          <a:sy n="94" d="100"/>
        </p:scale>
        <p:origin x="-2128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2610D29-D191-401A-B9D3-27AE415FA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2209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80388C8-3114-4470-95FC-DBB4F76C4837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831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7A8CA0F-6BED-4565-860A-AC6EDBD20320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572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299E012-5590-4F01-925B-632C9E5FF856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772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6240463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smtClean="0"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pic>
        <p:nvPicPr>
          <p:cNvPr id="3" name="Picture 9" descr="pearson_brand_logo_aug2008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62663"/>
            <a:ext cx="8239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028" descr="Rejda-01361170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"/>
            <a:ext cx="447992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3818452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911169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674294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4566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410197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411027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56077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577386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2223092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0892018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554711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11"/>
          <p:cNvSpPr>
            <a:spLocks noChangeArrowheads="1"/>
          </p:cNvSpPr>
          <p:nvPr/>
        </p:nvSpPr>
        <p:spPr bwMode="auto">
          <a:xfrm flipH="1">
            <a:off x="8229600" y="6172200"/>
            <a:ext cx="914400" cy="685800"/>
          </a:xfrm>
          <a:prstGeom prst="rect">
            <a:avLst/>
          </a:prstGeom>
          <a:solidFill>
            <a:srgbClr val="FFF5B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endParaRPr lang="en-US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705600"/>
          </a:xfrm>
          <a:prstGeom prst="rect">
            <a:avLst/>
          </a:prstGeom>
          <a:solidFill>
            <a:srgbClr val="FFF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3213" y="6459538"/>
            <a:ext cx="4572000" cy="2444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solidFill>
                  <a:srgbClr val="1C1C1C"/>
                </a:solidFill>
                <a:latin typeface="Arial" panose="020B0604020202020204" pitchFamily="34" charset="0"/>
              </a:rPr>
              <a:t>Copyright © 2011 Pearson Prentice Hall. All rights reserved.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8305800" y="6324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sz="1400" b="1">
                <a:latin typeface="Tahoma" panose="020B0604030504040204" pitchFamily="34" charset="0"/>
              </a:rPr>
              <a:t>5-</a:t>
            </a:r>
            <a:fld id="{159862A7-63A9-4664-9E4E-C2B1A6DBD9C6}" type="slidenum">
              <a:rPr lang="en-US" sz="1400" b="1">
                <a:latin typeface="Tahoma" panose="020B0604030504040204" pitchFamily="34" charset="0"/>
              </a:rPr>
              <a:pPr eaLnBrk="1" hangingPunct="1"/>
              <a:t>‹#›</a:t>
            </a:fld>
            <a:endParaRPr lang="en-US" sz="1800"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smtClean="0"/>
              <a:t>Types of Insurers and Marketing Systems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914400" y="2209800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 i="1" u="sng" dirty="0">
                <a:latin typeface="Times" panose="02020603050405020304" pitchFamily="18" charset="0"/>
              </a:rPr>
              <a:t>Lecture No. </a:t>
            </a:r>
            <a:r>
              <a:rPr lang="en-US" sz="2400" b="1" i="1" u="sng" dirty="0" smtClean="0">
                <a:latin typeface="Times" panose="02020603050405020304" pitchFamily="18" charset="0"/>
              </a:rPr>
              <a:t>10  </a:t>
            </a:r>
            <a:endParaRPr lang="en-US" sz="2400" b="1" i="1" u="sng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A031155-5260-4A00-A1ED-855C63C8C61E}" type="slidenum">
              <a:rPr lang="en-US"/>
              <a:pPr/>
              <a:t>10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Decisions Regarding Loss Control 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major issue for risk managers </a:t>
            </a:r>
          </a:p>
          <a:p>
            <a:pPr lvl="1" eaLnBrk="1" hangingPunct="1"/>
            <a:r>
              <a:rPr lang="en-US" smtClean="0"/>
              <a:t>The decision about how much money to spend on the various forms of loss control </a:t>
            </a:r>
          </a:p>
          <a:p>
            <a:pPr lvl="2" eaLnBrk="1" hangingPunct="1"/>
            <a:r>
              <a:rPr lang="en-US" smtClean="0"/>
              <a:t>In some cases it may be possible to significantly reduce the exposure to some types of risk </a:t>
            </a:r>
          </a:p>
          <a:p>
            <a:pPr lvl="3" eaLnBrk="1" hangingPunct="1"/>
            <a:r>
              <a:rPr lang="en-US" smtClean="0"/>
              <a:t>But if the cost of doing so is very high relative to the firm’s financial situation </a:t>
            </a:r>
          </a:p>
          <a:p>
            <a:pPr lvl="4" eaLnBrk="1" hangingPunct="1"/>
            <a:r>
              <a:rPr lang="en-US" smtClean="0"/>
              <a:t>The loss control investment may not be money well spent </a:t>
            </a:r>
          </a:p>
          <a:p>
            <a:pPr lvl="1" eaLnBrk="1" hangingPunct="1"/>
            <a:r>
              <a:rPr lang="en-US" smtClean="0"/>
              <a:t>The general rule is that to justify the expenditure </a:t>
            </a:r>
          </a:p>
          <a:p>
            <a:pPr lvl="2" eaLnBrk="1" hangingPunct="1"/>
            <a:r>
              <a:rPr lang="en-US" smtClean="0"/>
              <a:t>The expected gains from an investment in loss control should be at least equal to the expected costs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CFA7F15-D049-447D-B10F-DC1F93348154}" type="slidenum">
              <a:rPr lang="en-US"/>
              <a:pPr/>
              <a:t>11</a:t>
            </a:fld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Potential Benefits of Loss Control 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839200" cy="4572000"/>
          </a:xfrm>
        </p:spPr>
        <p:txBody>
          <a:bodyPr/>
          <a:lstStyle/>
          <a:p>
            <a:pPr eaLnBrk="1" hangingPunct="1"/>
            <a:r>
              <a:rPr lang="en-US" smtClean="0"/>
              <a:t>Many of the benefits are either readily quantifiable or can be reasonably estimated </a:t>
            </a:r>
          </a:p>
          <a:p>
            <a:pPr eaLnBrk="1" hangingPunct="1"/>
            <a:r>
              <a:rPr lang="en-US" smtClean="0"/>
              <a:t>These may include the reduction or elimination of expenses associated with the following </a:t>
            </a:r>
          </a:p>
          <a:p>
            <a:pPr lvl="1" eaLnBrk="1" hangingPunct="1"/>
            <a:r>
              <a:rPr lang="en-US" smtClean="0"/>
              <a:t>Repair or replacement of damaged property </a:t>
            </a:r>
          </a:p>
          <a:p>
            <a:pPr lvl="1" eaLnBrk="1" hangingPunct="1"/>
            <a:r>
              <a:rPr lang="en-US" smtClean="0"/>
              <a:t>Income losses due to destruction of property </a:t>
            </a:r>
          </a:p>
          <a:p>
            <a:pPr lvl="1" eaLnBrk="1" hangingPunct="1"/>
            <a:r>
              <a:rPr lang="en-US" smtClean="0"/>
              <a:t>Extra costs to maintain operations following a loss </a:t>
            </a:r>
          </a:p>
          <a:p>
            <a:pPr lvl="1" eaLnBrk="1" hangingPunct="1"/>
            <a:r>
              <a:rPr lang="en-US" smtClean="0"/>
              <a:t>Adverse liability judgments </a:t>
            </a:r>
          </a:p>
          <a:p>
            <a:pPr lvl="1" eaLnBrk="1" hangingPunct="1"/>
            <a:r>
              <a:rPr lang="en-US" smtClean="0"/>
              <a:t>Medical costs to treat injuries </a:t>
            </a:r>
          </a:p>
          <a:p>
            <a:pPr lvl="1" eaLnBrk="1" hangingPunct="1"/>
            <a:r>
              <a:rPr lang="en-US" smtClean="0"/>
              <a:t>Income losses due to death or disabilities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175E508-1537-422C-8A3B-EBBECBB4184A}" type="slidenum">
              <a:rPr lang="en-US"/>
              <a:pPr/>
              <a:t>12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Potential Benefits of Loss Control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Another potential quantifiable benefit of loss control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 reduction in the cost of other risk management techniques used in conjunction with the loss control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An example is the decrease in insurance premiums that often accompanies a loss control investment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There may be loss control benefits for which a dollar value cannot be easily estimated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Examples include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The reduction in subjective risk that may accompany lower expected loss frequency and severity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Improved public and employee relations associated with fewer and less severe losses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61994B3-9668-4B5A-9366-027AC200643D}" type="slidenum">
              <a:rPr lang="en-US"/>
              <a:pPr/>
              <a:t>13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Potential Costs of Loss Control 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 is usually easier to estimate the potential costs </a:t>
            </a:r>
          </a:p>
          <a:p>
            <a:pPr eaLnBrk="1" hangingPunct="1"/>
            <a:r>
              <a:rPr lang="en-US" smtClean="0"/>
              <a:t>Two obvious cost components are installation and maintenance expenses </a:t>
            </a:r>
          </a:p>
          <a:p>
            <a:pPr lvl="1" eaLnBrk="1" hangingPunct="1"/>
            <a:r>
              <a:rPr lang="en-US" smtClean="0"/>
              <a:t>For example, a sprinkler system will have an initial cost to install and also will have ongoing expenses necessary to maintain it in proper working order </a:t>
            </a:r>
          </a:p>
          <a:p>
            <a:pPr eaLnBrk="1" hangingPunct="1"/>
            <a:r>
              <a:rPr lang="en-US" smtClean="0"/>
              <a:t>The challenge of cost estimation is often identifying all of the ongoing expenses </a:t>
            </a:r>
          </a:p>
          <a:p>
            <a:pPr lvl="1" eaLnBrk="1" hangingPunct="1"/>
            <a:r>
              <a:rPr lang="en-US" smtClean="0"/>
              <a:t>Also, some of the ongoing cost may merely be increases in other expenses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D50C07A-7115-497C-A200-8B022164CE73}" type="slidenum">
              <a:rPr lang="en-US"/>
              <a:pPr/>
              <a:t>14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Retention 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Involves the assumption of risk </a:t>
            </a:r>
          </a:p>
          <a:p>
            <a:pPr eaLnBrk="1" hangingPunct="1"/>
            <a:r>
              <a:rPr lang="en-US" smtClean="0"/>
              <a:t>If a loss occurs, an individual or firm will pay for it out of whatever funds are available at the time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93861EE-9EB6-4FF1-BEAC-E07B7D3ADA80}" type="slidenum">
              <a:rPr lang="en-US"/>
              <a:pPr/>
              <a:t>15</a:t>
            </a:fld>
            <a:endParaRPr lang="en-US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Planned Versus Unplanned Retention 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Planned retention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Involves a conscious and deliberate assumption of recognized risk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Sometimes occurs because it is the most convenient risk treatment technique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Or because there are simply no alternatives available short of ceasing operations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Unplanned retention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When a firm or individual does not recognize that a risk exists and unwittingly believes that no loss could occur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Sometimes occurs even when the existence of a risk is acknowledged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If the maximum possible loss associated with a recognized risk is significantly underestimated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C43068E0-8A24-4D17-A3D8-212CB2760BFF}" type="slidenum">
              <a:rPr lang="en-US"/>
              <a:pPr/>
              <a:t>16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Funded Versus Unfunded Retention 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risk retention strategies involve the intention to pay for losses as they occur </a:t>
            </a:r>
          </a:p>
          <a:p>
            <a:pPr lvl="1" eaLnBrk="1" hangingPunct="1"/>
            <a:r>
              <a:rPr lang="en-US" smtClean="0"/>
              <a:t>Without making any funding arrangements in advance of a loss </a:t>
            </a:r>
          </a:p>
          <a:p>
            <a:pPr lvl="2" eaLnBrk="1" hangingPunct="1"/>
            <a:r>
              <a:rPr lang="en-US" smtClean="0"/>
              <a:t>Known as unfunded retention </a:t>
            </a:r>
          </a:p>
          <a:p>
            <a:pPr eaLnBrk="1" hangingPunct="1"/>
            <a:r>
              <a:rPr lang="en-US" smtClean="0"/>
              <a:t>Funded retention </a:t>
            </a:r>
          </a:p>
          <a:p>
            <a:pPr lvl="1" eaLnBrk="1" hangingPunct="1"/>
            <a:r>
              <a:rPr lang="en-US" smtClean="0"/>
              <a:t>Preloss arrangements are made to ensure that money is readily available to pay for losses that occur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7C332C5-09FA-4726-AFE3-9BAC619F0613}" type="slidenum">
              <a:rPr lang="en-US"/>
              <a:pPr/>
              <a:t>17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Funded Retention </a:t>
            </a:r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Credit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May provide some limited opportunities to fund losses that result from retained risks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Usually not a viable source of funds for the payment of large losses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Unless the risk manager has already established a line of credit prior to the loss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The very fact that the loss has occurred may make it impossible to obtain credit when needed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Reserve funds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Sometimes established to pay for losses arising out of risks a firm has decided to retain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When the maximum possible loss is quite large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 reserve fund may not be appropriate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3E09572-56A7-4A63-B9AA-734D91BF5079}" type="slidenum">
              <a:rPr lang="en-US"/>
              <a:pPr/>
              <a:t>18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Funded Retention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Self-insurance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the firm has a group of exposure units large enough to reduce risk and thereby predict losses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The establishment of a fund to pay for those losses is a special form of planned, funded retention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Will not involve a transfer of risk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Necessary elements of self-insurance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Existence of a group of exposure units that is sufficiently large to enable accurate loss prediction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Prefunding of expected losses through a fund specifically designed for that purpose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Captive insurers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Combines the techniques of risk retention and risk transfer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F542043-F33C-41F2-956E-9892662FA4B1}" type="slidenum">
              <a:rPr lang="en-US"/>
              <a:pPr/>
              <a:t>19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57200"/>
            <a:ext cx="9144000" cy="992188"/>
          </a:xfrm>
        </p:spPr>
        <p:txBody>
          <a:bodyPr/>
          <a:lstStyle/>
          <a:p>
            <a:pPr eaLnBrk="1" hangingPunct="1"/>
            <a:r>
              <a:rPr lang="en-US" sz="4000" smtClean="0"/>
              <a:t>Decisions Regarding Retention: Financial Resources 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large business can often use risk retention to a greater extent than can a small firm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part because of the large firm’s greater financial resources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Thus, losses due to many risks may merely be absorbed as losses occur, without much advance planning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Examples may include pilferage of office supplies, breakage of windows, burglary of vending machines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following elements from a firm’s financial statements should be considered when choosing possible retention levels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Total assets, total revenues, asset liquidity, cash flows, working capital, ratio of revenues to net worth, retained earnings, ratio of total debt to net worth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mtClean="0"/>
              <a:t>Overview of Private Insurance in the Financial Services Industry</a:t>
            </a:r>
          </a:p>
          <a:p>
            <a:pPr eaLnBrk="1" hangingPunct="1"/>
            <a:r>
              <a:rPr lang="en-US" smtClean="0"/>
              <a:t>Types of Private Insurers</a:t>
            </a:r>
          </a:p>
          <a:p>
            <a:pPr eaLnBrk="1" hangingPunct="1"/>
            <a:r>
              <a:rPr lang="en-US" smtClean="0"/>
              <a:t>Agents and Brokers</a:t>
            </a:r>
          </a:p>
          <a:p>
            <a:pPr eaLnBrk="1" hangingPunct="1"/>
            <a:r>
              <a:rPr lang="en-US" smtClean="0"/>
              <a:t>Types of Marketing Systems</a:t>
            </a:r>
          </a:p>
          <a:p>
            <a:pPr eaLnBrk="1" hangingPunct="1"/>
            <a:r>
              <a:rPr lang="en-US" smtClean="0"/>
              <a:t>Group Insurance Marketing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EC168CC-B5E2-4116-A60F-CF6AB12EBC8F}" type="slidenum">
              <a:rPr lang="en-US"/>
              <a:pPr/>
              <a:t>20</a:t>
            </a:fld>
            <a:endParaRPr 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Decisions Regarding Retention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Ability to predict losses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Although a firm may be able to retain the maximum probable loss associated with a particular risk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Problems may result if there is considerable variability in the range of possible losses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Feasibility of the retention program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the decision to retain losses involves advance funding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Administrative issues may need to be considered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the risk is likely to result in several losses over time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There will be administrative expenses associated with investigating and paying for those losses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Administrative issues are of particular concern when a firm decides to set up a self-insurance or captive insurer arrangement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508DB3C-208E-4E52-AB61-A4EFD3E91303}" type="slidenum">
              <a:rPr lang="en-US"/>
              <a:pPr/>
              <a:t>21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Transfer 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Involves payment by one party (the transferor) to another (the transferee, or risk bearer)</a:t>
            </a:r>
          </a:p>
          <a:p>
            <a:pPr eaLnBrk="1" hangingPunct="1"/>
            <a:r>
              <a:rPr lang="en-US" smtClean="0"/>
              <a:t>Transferee agrees to assume a risk that the transferor desires to escape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5A08CFA-685B-45F1-B9B7-D6099431FE7D}" type="slidenum">
              <a:rPr lang="en-US"/>
              <a:pPr/>
              <a:t>22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Hold-Harmless Agreements 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Provisions inserted into many different kinds of contracts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 transfer responsibility for some types of losses to a party different than the one that would otherwise bear it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Also known as indemnity agreements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Intent of these contractual clauses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specify the party that will be responsible for paying for various losses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Usually, no dollar limit is stated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1FF9BA7-5BFE-4960-984A-F6EB99AE1583}" type="slidenum">
              <a:rPr lang="en-US"/>
              <a:pPr/>
              <a:t>23</a:t>
            </a:fld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Hold-Harmless Agreements</a:t>
            </a:r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Forms of hold-harmless agreements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Limited form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Clarifies that all parties are responsible for liabilities arising from their own actions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Intermediate form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Transferee agrees to pay for any losses in which both the transferee and transferor are jointly liable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Broad form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Requires the transferee to be responsible for all losses arising out of a particular situation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Regardless of fault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A27FD9F-A0A8-46C7-8C56-C075276F201A}" type="slidenum">
              <a:rPr lang="en-US"/>
              <a:pPr/>
              <a:t>24</a:t>
            </a:fld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Hold-Harmless Agreements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Enforcement of hold harmless agreements </a:t>
            </a:r>
          </a:p>
          <a:p>
            <a:pPr lvl="1" eaLnBrk="1" hangingPunct="1"/>
            <a:r>
              <a:rPr lang="en-US" smtClean="0"/>
              <a:t>Are not always legally enforceable </a:t>
            </a:r>
          </a:p>
          <a:p>
            <a:pPr lvl="1" eaLnBrk="1" hangingPunct="1"/>
            <a:r>
              <a:rPr lang="en-US" smtClean="0"/>
              <a:t>If the transferor is in a superior position to the transferee with respect to either bargaining power or knowledge of the factual situation </a:t>
            </a:r>
          </a:p>
          <a:p>
            <a:pPr lvl="2" eaLnBrk="1" hangingPunct="1"/>
            <a:r>
              <a:rPr lang="en-US" smtClean="0"/>
              <a:t>Attempt to transfer risk through a hold-harmless agreement may not be upheld by the courts </a:t>
            </a:r>
          </a:p>
          <a:p>
            <a:pPr lvl="3" eaLnBrk="1" hangingPunct="1"/>
            <a:r>
              <a:rPr lang="en-US" smtClean="0"/>
              <a:t>Particularly true of broad-form hold-harmless agreements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A2ED3BC-9394-4E61-8699-953FD170FC35}" type="slidenum">
              <a:rPr lang="en-US"/>
              <a:pPr/>
              <a:t>25</a:t>
            </a:fld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Incorporation 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most that an incorporated firm can ever lose is the total amount of its assets </a:t>
            </a:r>
          </a:p>
          <a:p>
            <a:pPr eaLnBrk="1" hangingPunct="1"/>
            <a:r>
              <a:rPr lang="en-US" smtClean="0"/>
              <a:t>Personal assets of the owners cannot be attached to help pay for business losses </a:t>
            </a:r>
          </a:p>
          <a:p>
            <a:pPr lvl="1" eaLnBrk="1" hangingPunct="1"/>
            <a:r>
              <a:rPr lang="en-US" smtClean="0"/>
              <a:t>As can be the case with sole proprietorships and partnerships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203F541-15B5-4225-BCC3-8796EC5882D3}" type="slidenum">
              <a:rPr lang="en-US"/>
              <a:pPr/>
              <a:t>26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Diversification, Hedging, and Insurance 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Diversification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Results in the transfer of risk across business units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Combining businesses or geographic locations in one firm can even result in a reduction in total risk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 Through the portfolio effect of pooling individual risks that have different correlations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Hedging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Involves the transfer of a speculative risk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business transaction in which the risk of price fluctuations is transferred to a third party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Which can be either a speculator or another hedger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Insurance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most widely used form of risk transfer </a:t>
            </a:r>
          </a:p>
          <a:p>
            <a:pPr lvl="2" eaLnBrk="1" hangingPunct="1">
              <a:lnSpc>
                <a:spcPct val="90000"/>
              </a:lnSpc>
            </a:pPr>
            <a:endParaRPr lang="en-US" sz="1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69C5BBF-CD29-4E26-AF87-4A07ACE68055}" type="slidenum">
              <a:rPr lang="en-US"/>
              <a:pPr/>
              <a:t>27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Value of Risk Management 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Some elements of risk management can be viewed as positive net present value projects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If the expected gains from an investment in loss control exceed the expected costs associated with that investment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project should increase the value of the firm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However, shareholders in a publicly traded corporation can eliminate firm-specific risk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By holding a diversified portfolio of different company stocks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Therefore, the shareholder would appear to care little about the management of nonsystematic or firm-specific risk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This would appear to make many risk management activities negative net present value projects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However, many corporations engage in a number of activities directed at managing firm-specific risk 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600" smtClean="0"/>
              <a:t>Why is this economically justified?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CA6D8B3-A007-4C3A-AEBD-15C4251CDB2C}" type="slidenum">
              <a:rPr lang="en-US"/>
              <a:pPr/>
              <a:t>28</a:t>
            </a:fld>
            <a:endParaRPr lang="en-US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Value of Risk Management</a:t>
            </a:r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Mayers and Smith suggest reasons for the transfer of risk by the corporation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Insurance contracts and other forms of risk transfer can allocate risk to those of the firm’s claim holders who have a comparative advantage in risk bearing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Risk transfer can provide benefits by lowering the expected costs of bankruptcy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Risk transfer increases the likelihood that the firm will meet its obligations to its debtholders and assures that funds will be available for future investment in valuable projects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comparative advantage of insurers in providing services related to risks can be an advantage of risk transfer through insurance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When the tax system is progressive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The additional tax from increases and earnings is greater than the reduction in taxes associated with decreases in earnings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804DF26-BE28-4F8D-8D6A-4AB9A3D5A857}" type="slidenum">
              <a:rPr lang="en-US"/>
              <a:pPr/>
              <a:t>29</a:t>
            </a:fld>
            <a:endParaRPr lang="en-US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Value of Risk Management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9468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A broader view of risk underpins the movement toward enterprise risk management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Reflects the realization that appropriate risk management must consider the fact that the corporation faces a portfolio of risks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Diversification within the portfolio of risks facing the corporation can alter the firm’s risk profile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Ignoring these diversification effects by managing the firm’s many risks independently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Can lead to an inefficient use of the corporation’s resources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4434310-51BC-4DDF-B667-496819A3A96B}" type="slidenum">
              <a:rPr lang="en-US"/>
              <a:pPr/>
              <a:t>3</a:t>
            </a:fld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Avoidance 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conscious decision not to expose oneself or one’s firm to a particular risk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Can be said to decrease one’s chance of loss to zero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doctor may decide to leave the practice of medicine rather than contend with the risk of malpractice liability losses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Risk avoidance is common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Particularly among those with a strong aversion to risk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However, avoidance is not always feasible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Or may not even be desirable if it is possible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When risk is avoided, the potential benefits, as well as costs, are given up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EE54063-E58A-4CF9-93A3-2C7CD6CB5BCB}" type="slidenum">
              <a:rPr lang="en-US"/>
              <a:pPr/>
              <a:t>30</a:t>
            </a:fld>
            <a:endParaRPr lang="en-US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Integrated Risk Management 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 enterprise view of risk management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Encompasses building a structure and a systematic process for managing all the corporation’s risks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Considers financial, commodity, credit, legal, environmental, reputation, and other intangible exposures that could adversely impact the value of the corporation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formation by some firms of the new position of chief risk officer (CRO)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Reflects a realization of the importance of identifying all risks that could negatively impact the firm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Suggested responsibilities of the CRO include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Implementation of a consistent risk management framework across the organization’s business areas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Implementation and management of an integrated risk management program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smtClean="0"/>
              <a:t>With particular emphasis on operational risk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Communication of risk and the integrated risk management program to stakeholders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Mitigation and financing of risks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124200"/>
            <a:ext cx="6705600" cy="914400"/>
          </a:xfrm>
          <a:solidFill>
            <a:srgbClr val="00B050"/>
          </a:solidFill>
        </p:spPr>
        <p:txBody>
          <a:bodyPr anchor="ctr"/>
          <a:lstStyle/>
          <a:p>
            <a:pPr marL="0" indent="0" algn="ctr" eaLnBrk="1" hangingPunct="1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None/>
            </a:pPr>
            <a:r>
              <a:rPr lang="en-US" b="1" dirty="0" smtClean="0"/>
              <a:t>End of Lecture No. 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658C069-6308-46A3-A787-F8A969653F27}" type="slidenum">
              <a:rPr lang="en-US"/>
              <a:pPr/>
              <a:t>4</a:t>
            </a:fld>
            <a:endParaRPr lang="en-US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Loss Control 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When particular risks cannot be avoided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Actions may often be taken to reduce the losses associated with them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Known as loss control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firm or individual is still engaging in operations that give rise to particular risks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Involves making conscious decisions regarding the manner in which those activities will be conducted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FA28A45-14D0-4566-BFEF-E2118E233EE0}" type="slidenum">
              <a:rPr lang="en-US"/>
              <a:pPr/>
              <a:t>5</a:t>
            </a:fld>
            <a:endParaRPr lang="en-US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Focus of Loss Control 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loss control measures are designed primarily to reduce loss frequency </a:t>
            </a:r>
          </a:p>
          <a:p>
            <a:pPr lvl="1" eaLnBrk="1" hangingPunct="1"/>
            <a:r>
              <a:rPr lang="en-US" smtClean="0"/>
              <a:t>Called frequency reduction </a:t>
            </a:r>
          </a:p>
          <a:p>
            <a:pPr eaLnBrk="1" hangingPunct="1"/>
            <a:r>
              <a:rPr lang="en-US" smtClean="0"/>
              <a:t>Some firms spend considerable funds in an effort to reduce the frequency of injuries to its workers </a:t>
            </a:r>
          </a:p>
          <a:p>
            <a:pPr lvl="1" eaLnBrk="1" hangingPunct="1"/>
            <a:r>
              <a:rPr lang="en-US" smtClean="0"/>
              <a:t>Useful to consider the classic domino theory originally stated by H. W. Heinrich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0AE4C1D-AC10-4834-94B9-6D4F52139DDD}" type="slidenum">
              <a:rPr lang="en-US"/>
              <a:pPr/>
              <a:t>6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Domino Theory 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Employee accidents can be viewed in light of the following steps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Heredity and social environment, which cause persons to act a particular way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Personal fault, which is the failure of individuals to respond appropriately in a given situation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An unsafe act or the existence of a physical hazard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Accident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Injury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Each step can be thought of as a domino that falls, which in turn causes the next domino to fall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If any of the dominos prior to the final one are removed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The injury will not occur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Often argued that the emphasis of loss control should be on the third domino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03B90DA-E4EF-4C00-8944-29C2082B1B91}" type="slidenum">
              <a:rPr lang="en-US"/>
              <a:pPr/>
              <a:t>7</a:t>
            </a:fld>
            <a:endParaRPr 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Figure 5-1:  Heinrich’s Domino Theory 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238" y="1609725"/>
            <a:ext cx="8318500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BDB19E4-23B6-452D-BBBE-5C89F1AEE487}" type="slidenum">
              <a:rPr lang="en-US"/>
              <a:pPr/>
              <a:t>8</a:t>
            </a:fld>
            <a:endParaRPr 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992188"/>
          </a:xfrm>
        </p:spPr>
        <p:txBody>
          <a:bodyPr/>
          <a:lstStyle/>
          <a:p>
            <a:pPr eaLnBrk="1" hangingPunct="1"/>
            <a:r>
              <a:rPr lang="en-US" smtClean="0"/>
              <a:t>Types of Loss Control 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29468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Severity reduction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example, an auto manufacturer having airbags installed in the company fleet of automobiles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air bags will not prevent accidents from occurring, but they will reduce the probable injuries that employees will suffer if an accident does happen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Separation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Involves the reduction of the maximum probable loss associated with some kinds of risks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Duplication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Spare parts or supplies are maintained to replace immediately damaged equipment and/or inventories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05800" y="6381750"/>
            <a:ext cx="838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A0AE632-887D-4994-B0F6-111B8F56EB36}" type="slidenum">
              <a:rPr lang="en-US"/>
              <a:pPr/>
              <a:t>9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Timing of Loss Control 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Pre-loss activities </a:t>
            </a:r>
          </a:p>
          <a:p>
            <a:pPr lvl="1" eaLnBrk="1" hangingPunct="1"/>
            <a:r>
              <a:rPr lang="en-US" smtClean="0"/>
              <a:t>Implemented before any losses occur </a:t>
            </a:r>
          </a:p>
          <a:p>
            <a:pPr eaLnBrk="1" hangingPunct="1"/>
            <a:r>
              <a:rPr lang="en-US" smtClean="0"/>
              <a:t>Concurrent loss control </a:t>
            </a:r>
          </a:p>
          <a:p>
            <a:pPr lvl="1" eaLnBrk="1" hangingPunct="1"/>
            <a:r>
              <a:rPr lang="en-US" smtClean="0"/>
              <a:t>Activities that take place concurrently with losses </a:t>
            </a:r>
          </a:p>
          <a:p>
            <a:pPr eaLnBrk="1" hangingPunct="1"/>
            <a:r>
              <a:rPr lang="en-US" smtClean="0"/>
              <a:t>Post-loss activities </a:t>
            </a:r>
          </a:p>
          <a:p>
            <a:pPr lvl="1" eaLnBrk="1" hangingPunct="1"/>
            <a:r>
              <a:rPr lang="en-US" smtClean="0"/>
              <a:t>Always have a severity-reduction focus </a:t>
            </a:r>
          </a:p>
          <a:p>
            <a:pPr lvl="2" eaLnBrk="1" hangingPunct="1"/>
            <a:r>
              <a:rPr lang="en-US" smtClean="0"/>
              <a:t>One example is trying to salvage damaged property rather than discard it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00_REJDA_6117643_11_RMI_C00">
  <a:themeElements>
    <a:clrScheme name="M00_REJDA_6117643_11_RMI_C0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00_REJDA_6117643_11_RMI_C0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M00_REJDA_6117643_11_RMI_C0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00_REJDA_6117643_11_RMI_C0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00_REJDA_6117643_11_RMI_C0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HD:Users:stephanielindsey:Documents:AW_Rejda_PPT_Alison:Rejda_Template:M00_REJDA_6117643_11_RMI_C00.pot</Template>
  <TotalTime>1235</TotalTime>
  <Words>2177</Words>
  <Application>Microsoft Office PowerPoint</Application>
  <PresentationFormat>On-screen Show (4:3)</PresentationFormat>
  <Paragraphs>250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M00_REJDA_6117643_11_RMI_C00</vt:lpstr>
      <vt:lpstr>Slide 1</vt:lpstr>
      <vt:lpstr>Objectives</vt:lpstr>
      <vt:lpstr>Risk Avoidance </vt:lpstr>
      <vt:lpstr>Loss Control </vt:lpstr>
      <vt:lpstr>Focus of Loss Control </vt:lpstr>
      <vt:lpstr>Domino Theory </vt:lpstr>
      <vt:lpstr>Figure 5-1:  Heinrich’s Domino Theory </vt:lpstr>
      <vt:lpstr>Types of Loss Control </vt:lpstr>
      <vt:lpstr>Timing of Loss Control </vt:lpstr>
      <vt:lpstr>Decisions Regarding Loss Control </vt:lpstr>
      <vt:lpstr>Potential Benefits of Loss Control </vt:lpstr>
      <vt:lpstr>Potential Benefits of Loss Control</vt:lpstr>
      <vt:lpstr>Potential Costs of Loss Control </vt:lpstr>
      <vt:lpstr>Risk Retention </vt:lpstr>
      <vt:lpstr>Planned Versus Unplanned Retention </vt:lpstr>
      <vt:lpstr>Funded Versus Unfunded Retention </vt:lpstr>
      <vt:lpstr>Funded Retention </vt:lpstr>
      <vt:lpstr>Funded Retention</vt:lpstr>
      <vt:lpstr>Decisions Regarding Retention: Financial Resources </vt:lpstr>
      <vt:lpstr>Decisions Regarding Retention</vt:lpstr>
      <vt:lpstr>Risk Transfer </vt:lpstr>
      <vt:lpstr>Hold-Harmless Agreements </vt:lpstr>
      <vt:lpstr>Hold-Harmless Agreements</vt:lpstr>
      <vt:lpstr>Hold-Harmless Agreements</vt:lpstr>
      <vt:lpstr>Incorporation </vt:lpstr>
      <vt:lpstr>Diversification, Hedging, and Insurance </vt:lpstr>
      <vt:lpstr>The Value of Risk Management </vt:lpstr>
      <vt:lpstr>The Value of Risk Management</vt:lpstr>
      <vt:lpstr>The Value of Risk Management</vt:lpstr>
      <vt:lpstr>Integrated Risk Management </vt:lpstr>
      <vt:lpstr>Slide 31</vt:lpstr>
    </vt:vector>
  </TitlesOfParts>
  <Manager/>
  <Company>Copyright © 2011 Pearson Prentice Hall. All rights reserved.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subject>Types of Insurers and Marketing Systems</dc:subject>
  <dc:creator>George E. Rejda</dc:creator>
  <cp:keywords/>
  <dc:description/>
  <cp:lastModifiedBy>NTS</cp:lastModifiedBy>
  <cp:revision>103</cp:revision>
  <dcterms:created xsi:type="dcterms:W3CDTF">2004-08-04T08:00:35Z</dcterms:created>
  <dcterms:modified xsi:type="dcterms:W3CDTF">2014-06-17T15:32:43Z</dcterms:modified>
  <cp:category/>
</cp:coreProperties>
</file>