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8" r:id="rId1"/>
  </p:sldMasterIdLst>
  <p:notesMasterIdLst>
    <p:notesMasterId r:id="rId34"/>
  </p:notesMasterIdLst>
  <p:sldIdLst>
    <p:sldId id="471" r:id="rId2"/>
    <p:sldId id="409" r:id="rId3"/>
    <p:sldId id="410" r:id="rId4"/>
    <p:sldId id="411" r:id="rId5"/>
    <p:sldId id="412" r:id="rId6"/>
    <p:sldId id="423" r:id="rId7"/>
    <p:sldId id="413" r:id="rId8"/>
    <p:sldId id="414" r:id="rId9"/>
    <p:sldId id="415" r:id="rId10"/>
    <p:sldId id="416" r:id="rId11"/>
    <p:sldId id="417" r:id="rId12"/>
    <p:sldId id="418" r:id="rId13"/>
    <p:sldId id="424" r:id="rId14"/>
    <p:sldId id="420" r:id="rId15"/>
    <p:sldId id="421" r:id="rId16"/>
    <p:sldId id="406" r:id="rId17"/>
    <p:sldId id="407" r:id="rId18"/>
    <p:sldId id="408" r:id="rId19"/>
    <p:sldId id="422" r:id="rId20"/>
    <p:sldId id="427" r:id="rId21"/>
    <p:sldId id="428" r:id="rId22"/>
    <p:sldId id="429" r:id="rId23"/>
    <p:sldId id="430" r:id="rId24"/>
    <p:sldId id="431" r:id="rId25"/>
    <p:sldId id="432" r:id="rId26"/>
    <p:sldId id="433" r:id="rId27"/>
    <p:sldId id="434" r:id="rId28"/>
    <p:sldId id="435" r:id="rId29"/>
    <p:sldId id="436" r:id="rId30"/>
    <p:sldId id="437" r:id="rId31"/>
    <p:sldId id="438" r:id="rId32"/>
    <p:sldId id="473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AA5"/>
    <a:srgbClr val="780F24"/>
    <a:srgbClr val="FAF199"/>
    <a:srgbClr val="00997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530" autoAdjust="0"/>
    <p:restoredTop sz="90929"/>
  </p:normalViewPr>
  <p:slideViewPr>
    <p:cSldViewPr>
      <p:cViewPr varScale="1">
        <p:scale>
          <a:sx n="67" d="100"/>
          <a:sy n="67" d="100"/>
        </p:scale>
        <p:origin x="-163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D9282A-72A3-49E3-AB72-FFB2C98BCD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3354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402A84E-5501-439D-BE57-C8E5F9385CB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53184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FEB2E7E-7E9D-46CA-9603-EBD6278C61F2}" type="slidenum">
              <a:rPr lang="en-US" sz="1200"/>
              <a:pPr/>
              <a:t>10</a:t>
            </a:fld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2814823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6F9C2EC-414A-4E8A-8C80-2D5A0E82F1E6}" type="slidenum">
              <a:rPr lang="en-US" sz="1200"/>
              <a:pPr/>
              <a:t>11</a:t>
            </a:fld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4212412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02FC76-7978-4987-99ED-6F1FD4AD3AE9}" type="slidenum">
              <a:rPr lang="en-US" sz="1200"/>
              <a:pPr/>
              <a:t>12</a:t>
            </a:fld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20592210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99DADD9-A8EC-4802-B628-2B7710750B83}" type="slidenum">
              <a:rPr lang="en-US" sz="1200"/>
              <a:pPr/>
              <a:t>13</a:t>
            </a:fld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14734035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2ECB362-1A07-44F8-AC16-8536F6A73816}" type="slidenum">
              <a:rPr lang="en-US" sz="1200"/>
              <a:pPr/>
              <a:t>14</a:t>
            </a:fld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12975038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12AEBDE-6157-444B-BD5F-6D9AA90BCF17}" type="slidenum">
              <a:rPr lang="en-US" sz="1200"/>
              <a:pPr/>
              <a:t>15</a:t>
            </a:fld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30658668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173A041-D58C-4290-ACA0-214B4A2B5153}" type="slidenum">
              <a:rPr lang="en-US" sz="1200"/>
              <a:pPr/>
              <a:t>16</a:t>
            </a:fld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25706409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825F5AB-DF8A-4EAA-9A70-038C8B85DA1C}" type="slidenum">
              <a:rPr lang="en-US" sz="1200"/>
              <a:pPr/>
              <a:t>17</a:t>
            </a:fld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3624900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149BAB4-73B1-4254-AA5A-EE5D6DB3900A}" type="slidenum">
              <a:rPr lang="en-US" sz="1200"/>
              <a:pPr/>
              <a:t>18</a:t>
            </a:fld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38532506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33F2F41-A69C-46E6-88D3-E336996D9691}" type="slidenum">
              <a:rPr lang="en-US" sz="1200"/>
              <a:pPr/>
              <a:t>19</a:t>
            </a:fld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3977776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95D02E2-2209-48DA-A5F3-3319E217C3CA}" type="slidenum">
              <a:rPr lang="en-US" sz="1200"/>
              <a:pPr/>
              <a:t>2</a:t>
            </a:fld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18633953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402A84E-5501-439D-BE57-C8E5F9385CB3}" type="slidenum">
              <a:rPr lang="en-US" sz="1200"/>
              <a:pPr/>
              <a:t>32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4589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AAEA2E2-1CB2-4279-9606-25581FB18274}" type="slidenum">
              <a:rPr lang="en-US" sz="1200"/>
              <a:pPr/>
              <a:t>3</a:t>
            </a:fld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3451216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D294443-18A7-4518-BC35-6F59492F15C5}" type="slidenum">
              <a:rPr lang="en-US" sz="1200"/>
              <a:pPr/>
              <a:t>4</a:t>
            </a:fld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3145658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8906AEB-1387-4DE9-9938-6D2F5B03DC26}" type="slidenum">
              <a:rPr lang="en-US" sz="1200"/>
              <a:pPr/>
              <a:t>5</a:t>
            </a:fld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621305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F562102-283C-45BF-A8C9-E989DB5219C6}" type="slidenum">
              <a:rPr lang="en-US" sz="1200"/>
              <a:pPr/>
              <a:t>6</a:t>
            </a:fld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215900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65586CE-C7A0-4FD2-B3B6-DF0453BF96CA}" type="slidenum">
              <a:rPr lang="en-US" sz="1200"/>
              <a:pPr/>
              <a:t>7</a:t>
            </a:fld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962120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0E165A5-6A5B-414E-89D8-53B923C0AEA4}" type="slidenum">
              <a:rPr lang="en-US" sz="1200"/>
              <a:pPr/>
              <a:t>8</a:t>
            </a:fld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3694833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7407CDD-BE7E-4E28-9DD7-04A2C3E59AE6}" type="slidenum">
              <a:rPr lang="en-US" sz="1200"/>
              <a:pPr/>
              <a:t>9</a:t>
            </a:fld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700338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66800" y="6240463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800">
                <a:latin typeface="Arial" panose="020B0604020202020204" pitchFamily="34" charset="0"/>
              </a:rPr>
              <a:t>Copyright © 2011 Pearson Prentice Hall. All rights reserved.</a:t>
            </a:r>
          </a:p>
        </p:txBody>
      </p:sp>
      <p:pic>
        <p:nvPicPr>
          <p:cNvPr id="58371" name="Picture 9" descr="pearson_brand_logo_aug200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62663"/>
            <a:ext cx="8239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2" name="Picture 1028" descr="Rejda-01361170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33400"/>
            <a:ext cx="4479925" cy="5562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09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1526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3213"/>
            <a:ext cx="63055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319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862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58036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7550" y="1600200"/>
            <a:ext cx="407193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043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944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077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16084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90810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424447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3213"/>
            <a:ext cx="86106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29468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9867" name="Rectangle 11"/>
          <p:cNvSpPr>
            <a:spLocks noChangeArrowheads="1"/>
          </p:cNvSpPr>
          <p:nvPr/>
        </p:nvSpPr>
        <p:spPr bwMode="auto">
          <a:xfrm flipH="1">
            <a:off x="8229600" y="6172200"/>
            <a:ext cx="914400" cy="685800"/>
          </a:xfrm>
          <a:prstGeom prst="rect">
            <a:avLst/>
          </a:prstGeom>
          <a:solidFill>
            <a:srgbClr val="FFF5B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8991600" y="0"/>
            <a:ext cx="152400" cy="6705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3213" y="6459538"/>
            <a:ext cx="4572000" cy="2444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sz="1000">
                <a:solidFill>
                  <a:srgbClr val="1C1C1C"/>
                </a:solidFill>
                <a:latin typeface="Arial" panose="020B0604020202020204" pitchFamily="34" charset="0"/>
              </a:rPr>
              <a:t>Copyright © 2011 Pearson Prentice Hall. All rights reserved.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8305800" y="63246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 b="1">
                <a:latin typeface="Tahoma" panose="020B0604030504040204" pitchFamily="34" charset="0"/>
              </a:rPr>
              <a:t>6-</a:t>
            </a:r>
            <a:fld id="{3FA00E90-7E62-4416-9384-66927A4C58E9}" type="slidenum">
              <a:rPr lang="en-US" sz="1400" b="1">
                <a:latin typeface="Tahoma" panose="020B0604030504040204" pitchFamily="34" charset="0"/>
              </a:rPr>
              <a:pPr eaLnBrk="1" hangingPunct="1"/>
              <a:t>‹#›</a:t>
            </a:fld>
            <a:endParaRPr lang="en-US" sz="1800"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marL="0" indent="0" algn="ctr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dirty="0" smtClean="0"/>
              <a:t>Insurance Company Operations</a:t>
            </a:r>
            <a:endParaRPr lang="en-US" b="1" dirty="0"/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914400" y="2209800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 i="1" u="sng" dirty="0">
                <a:latin typeface="Times" panose="02020603050405020304" pitchFamily="18" charset="0"/>
              </a:rPr>
              <a:t>Lecture No. </a:t>
            </a:r>
            <a:r>
              <a:rPr lang="en-US" sz="2400" b="1" i="1" u="sng" dirty="0" smtClean="0">
                <a:latin typeface="Times" panose="02020603050405020304" pitchFamily="18" charset="0"/>
              </a:rPr>
              <a:t>11  </a:t>
            </a:r>
            <a:endParaRPr lang="en-US" sz="2400" b="1" i="1" u="sng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998454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Reinsurance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8534400" cy="4419600"/>
          </a:xfrm>
        </p:spPr>
        <p:txBody>
          <a:bodyPr rIns="91440"/>
          <a:lstStyle/>
          <a:p>
            <a:pPr>
              <a:lnSpc>
                <a:spcPct val="80000"/>
              </a:lnSpc>
            </a:pPr>
            <a:r>
              <a:rPr lang="en-US" sz="2400" u="sng"/>
              <a:t>Reinsurance</a:t>
            </a:r>
            <a:r>
              <a:rPr lang="en-US" sz="2400"/>
              <a:t> is an arrangement by which the primary insurer that initially writes the insurance transfers to another insurer part or all of the potential losses associated with such insurance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primary insurer is the </a:t>
            </a:r>
            <a:r>
              <a:rPr lang="en-US" sz="2000" u="sng"/>
              <a:t>ceding company</a:t>
            </a:r>
            <a:endParaRPr lang="en-US" sz="2000"/>
          </a:p>
          <a:p>
            <a:pPr lvl="1">
              <a:lnSpc>
                <a:spcPct val="80000"/>
              </a:lnSpc>
            </a:pPr>
            <a:r>
              <a:rPr lang="en-US" sz="2000"/>
              <a:t>The insurer that accepts the insurance from the ceding company is the </a:t>
            </a:r>
            <a:r>
              <a:rPr lang="en-US" sz="2000" u="sng"/>
              <a:t>reinsurer</a:t>
            </a:r>
            <a:endParaRPr lang="en-US" sz="2000"/>
          </a:p>
          <a:p>
            <a:pPr lvl="1">
              <a:lnSpc>
                <a:spcPct val="80000"/>
              </a:lnSpc>
            </a:pPr>
            <a:r>
              <a:rPr lang="en-US" sz="2000"/>
              <a:t>The </a:t>
            </a:r>
            <a:r>
              <a:rPr lang="en-US" sz="2000" u="sng"/>
              <a:t>retention limit</a:t>
            </a:r>
            <a:r>
              <a:rPr lang="en-US" sz="2000"/>
              <a:t> is the amount of insurance retained by the ceding company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amount of insurance ceded to the reinsurer is known as a </a:t>
            </a:r>
            <a:r>
              <a:rPr lang="en-US" sz="2000" u="sng"/>
              <a:t>cession</a:t>
            </a:r>
            <a:endParaRPr lang="en-US" sz="20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Reinsurance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8458200" cy="4724400"/>
          </a:xfrm>
        </p:spPr>
        <p:txBody>
          <a:bodyPr rIns="91440"/>
          <a:lstStyle/>
          <a:p>
            <a:pPr>
              <a:lnSpc>
                <a:spcPct val="90000"/>
              </a:lnSpc>
            </a:pPr>
            <a:r>
              <a:rPr lang="en-US"/>
              <a:t>Reinsurance is used to:</a:t>
            </a:r>
          </a:p>
          <a:p>
            <a:pPr lvl="1">
              <a:lnSpc>
                <a:spcPct val="90000"/>
              </a:lnSpc>
            </a:pPr>
            <a:r>
              <a:rPr lang="en-US"/>
              <a:t>Increase underwriting capacity</a:t>
            </a:r>
          </a:p>
          <a:p>
            <a:pPr lvl="1">
              <a:lnSpc>
                <a:spcPct val="90000"/>
              </a:lnSpc>
            </a:pPr>
            <a:r>
              <a:rPr lang="en-US"/>
              <a:t>Stabilize profits</a:t>
            </a:r>
          </a:p>
          <a:p>
            <a:pPr lvl="1">
              <a:lnSpc>
                <a:spcPct val="90000"/>
              </a:lnSpc>
            </a:pPr>
            <a:r>
              <a:rPr lang="en-US"/>
              <a:t>Reduce the unearned premium reserve</a:t>
            </a:r>
          </a:p>
          <a:p>
            <a:pPr lvl="2">
              <a:lnSpc>
                <a:spcPct val="90000"/>
              </a:lnSpc>
            </a:pPr>
            <a:r>
              <a:rPr lang="en-US"/>
              <a:t>The </a:t>
            </a:r>
            <a:r>
              <a:rPr lang="en-US" u="sng"/>
              <a:t>unearned premium reserve</a:t>
            </a:r>
            <a:r>
              <a:rPr lang="en-US"/>
              <a:t> represents the unearned portion of gross premiums on all outstanding policies at the time of valuation</a:t>
            </a:r>
          </a:p>
          <a:p>
            <a:pPr lvl="1">
              <a:lnSpc>
                <a:spcPct val="90000"/>
              </a:lnSpc>
            </a:pPr>
            <a:r>
              <a:rPr lang="en-US"/>
              <a:t>Provide protection against a catastrophic loss</a:t>
            </a:r>
          </a:p>
          <a:p>
            <a:pPr lvl="1">
              <a:lnSpc>
                <a:spcPct val="90000"/>
              </a:lnSpc>
            </a:pPr>
            <a:r>
              <a:rPr lang="en-US"/>
              <a:t>Retire from business or from a line of insurance or territory</a:t>
            </a:r>
          </a:p>
          <a:p>
            <a:pPr lvl="1">
              <a:lnSpc>
                <a:spcPct val="90000"/>
              </a:lnSpc>
            </a:pPr>
            <a:r>
              <a:rPr lang="en-US"/>
              <a:t>Obtain underwriting advice on a line for which the insurer has little experience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800"/>
              <a:t>Types of Reinsurance Agreements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905000"/>
            <a:ext cx="8610600" cy="4419600"/>
          </a:xfrm>
        </p:spPr>
        <p:txBody>
          <a:bodyPr rIns="91440"/>
          <a:lstStyle/>
          <a:p>
            <a:pPr>
              <a:lnSpc>
                <a:spcPct val="80000"/>
              </a:lnSpc>
            </a:pPr>
            <a:r>
              <a:rPr lang="en-US" sz="2000"/>
              <a:t>There are two principal forms of reinsurance:</a:t>
            </a:r>
          </a:p>
          <a:p>
            <a:pPr lvl="1">
              <a:lnSpc>
                <a:spcPct val="80000"/>
              </a:lnSpc>
            </a:pPr>
            <a:r>
              <a:rPr lang="en-US" sz="1800" u="sng"/>
              <a:t>Facultative reinsurance</a:t>
            </a:r>
            <a:r>
              <a:rPr lang="en-US" sz="1800"/>
              <a:t> is an optional, case-by-case method that is used when the ceding company receives an application for insurance that exceeds its retention limit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Facultative reinsurance is often used when the primary insurer has an application for a large amount of insurance</a:t>
            </a:r>
          </a:p>
          <a:p>
            <a:pPr lvl="1">
              <a:lnSpc>
                <a:spcPct val="80000"/>
              </a:lnSpc>
            </a:pPr>
            <a:r>
              <a:rPr lang="en-US" sz="1800" u="sng"/>
              <a:t>Treaty reinsurance</a:t>
            </a:r>
            <a:r>
              <a:rPr lang="en-US" sz="1800"/>
              <a:t> means the primary insurer has agreed to cede insurance to the reinsurer, and the reinsurer has agreed to accept the business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All business that falls within the scope of the agreement is automatically reinsured according to the terms of the treaty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Methods for Sharing Losses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/>
        <p:txBody>
          <a:bodyPr rIns="91440"/>
          <a:lstStyle/>
          <a:p>
            <a:pPr>
              <a:lnSpc>
                <a:spcPct val="80000"/>
              </a:lnSpc>
            </a:pPr>
            <a:r>
              <a:rPr lang="en-US" sz="2000"/>
              <a:t>There are two basic methods for sharing losses: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Under the </a:t>
            </a:r>
            <a:r>
              <a:rPr lang="en-US" sz="1800" u="sng"/>
              <a:t>Pro rata</a:t>
            </a:r>
            <a:r>
              <a:rPr lang="en-US" sz="1800"/>
              <a:t> method, where the ceding company and reinsurer agree to share losses and premiums based on some proportion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Under the </a:t>
            </a:r>
            <a:r>
              <a:rPr lang="en-US" sz="1800" u="sng"/>
              <a:t>Excess</a:t>
            </a:r>
            <a:r>
              <a:rPr lang="en-US" sz="1800"/>
              <a:t> method, where the reinsurer pays only when covered losses exceed aa certain level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Under a </a:t>
            </a:r>
            <a:r>
              <a:rPr lang="en-US" sz="1800" u="sng"/>
              <a:t>quota-share treaty</a:t>
            </a:r>
            <a:r>
              <a:rPr lang="en-US" sz="1800"/>
              <a:t>, the ceding insurer and the reinsurer agree to share premiums and losses based on some proportion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Under a </a:t>
            </a:r>
            <a:r>
              <a:rPr lang="en-US" sz="1800" u="sng"/>
              <a:t>surplus-share treaty</a:t>
            </a:r>
            <a:r>
              <a:rPr lang="en-US" sz="1800"/>
              <a:t>, the reinsurer agrees to accept insurance in excess of the ceding insurer’s retention limit, up to some maximum amount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An </a:t>
            </a:r>
            <a:r>
              <a:rPr lang="en-US" sz="1800" u="sng"/>
              <a:t>excess-of-loss treaty</a:t>
            </a:r>
            <a:r>
              <a:rPr lang="en-US" sz="1800"/>
              <a:t> is designed for catastrophic protection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 </a:t>
            </a:r>
            <a:r>
              <a:rPr lang="en-US" sz="1800" u="sng"/>
              <a:t>reinsurance pool</a:t>
            </a:r>
            <a:r>
              <a:rPr lang="en-US" sz="1800"/>
              <a:t> is an organization of insurers that underwrites insurance on a joint basis </a:t>
            </a:r>
          </a:p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Reinsurance Alternatives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r>
              <a:rPr lang="en-US" sz="2400"/>
              <a:t>Some insurers use the capital markets as an alternative to traditional reinsurance</a:t>
            </a:r>
          </a:p>
          <a:p>
            <a:r>
              <a:rPr lang="en-US" sz="2400" u="sng"/>
              <a:t>Securitization of risk</a:t>
            </a:r>
            <a:r>
              <a:rPr lang="en-US" sz="2400"/>
              <a:t> means that an insurable risk is transferred to the capital markets through the creation of a financial instrument, such as a futures contract</a:t>
            </a:r>
          </a:p>
          <a:p>
            <a:r>
              <a:rPr lang="en-US" sz="2400" u="sng"/>
              <a:t>Catastrophe bonds</a:t>
            </a:r>
            <a:r>
              <a:rPr lang="en-US" sz="2400"/>
              <a:t> are corporate bonds that permit the issuer of the bond to skip or reduce the interest payments if a catastrophic loss occurs </a:t>
            </a:r>
          </a:p>
          <a:p>
            <a:pPr lvl="1"/>
            <a:r>
              <a:rPr lang="en-US" sz="2000"/>
              <a:t>Catastrophe bonds are growing in importance and are now considered by many to be a standard supplement to traditional reinsurance.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Investments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76400"/>
            <a:ext cx="8534400" cy="4800600"/>
          </a:xfrm>
        </p:spPr>
        <p:txBody>
          <a:bodyPr rIns="91440"/>
          <a:lstStyle/>
          <a:p>
            <a:r>
              <a:rPr lang="en-US" sz="2400"/>
              <a:t>Because premiums are paid in advance, they can be invested until needed to pay claims and expenses</a:t>
            </a:r>
          </a:p>
          <a:p>
            <a:r>
              <a:rPr lang="en-US" sz="2400"/>
              <a:t>Investment income is extremely important in reducing the cost of insurance to policyowners and offsetting unfavorable underwriting experience</a:t>
            </a:r>
          </a:p>
          <a:p>
            <a:r>
              <a:rPr lang="en-US" sz="2400"/>
              <a:t>Life insurance contracts are long-term; thus, safety of principal is a primary consideration</a:t>
            </a:r>
          </a:p>
          <a:p>
            <a:r>
              <a:rPr lang="en-US" sz="2400"/>
              <a:t>In contrast to life insurance, property insurance contracts are short-term in nature, and claim payments can vary widely depending on catastrophic losses, inflation, medical costs, etc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86800" cy="1143000"/>
          </a:xfrm>
        </p:spPr>
        <p:txBody>
          <a:bodyPr anchor="ctr"/>
          <a:lstStyle/>
          <a:p>
            <a:r>
              <a:rPr lang="en-US" sz="2800"/>
              <a:t>Exhibit 6.1  </a:t>
            </a:r>
            <a:r>
              <a:rPr lang="en-US" sz="2800" b="0"/>
              <a:t>Growth of Life Insurers’ Assets</a:t>
            </a:r>
            <a:r>
              <a:rPr lang="en-US" sz="2800"/>
              <a:t> </a:t>
            </a:r>
          </a:p>
        </p:txBody>
      </p:sp>
      <p:pic>
        <p:nvPicPr>
          <p:cNvPr id="18437" name="Picture 5" descr="ex06_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823075" cy="4451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800"/>
              <a:t>Exhibit 6.2</a:t>
            </a:r>
            <a:r>
              <a:rPr lang="en-US" sz="2800" b="0"/>
              <a:t>  Asset Distribution of Life Insurers 2007</a:t>
            </a:r>
            <a:endParaRPr lang="en-US" sz="2800"/>
          </a:p>
        </p:txBody>
      </p:sp>
      <p:pic>
        <p:nvPicPr>
          <p:cNvPr id="19461" name="Picture 5" descr="ex06_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7351713" cy="42116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800"/>
              <a:t>Exhibit 6.3  </a:t>
            </a:r>
            <a:r>
              <a:rPr lang="en-US" sz="2800" b="0">
                <a:solidFill>
                  <a:srgbClr val="000000"/>
                </a:solidFill>
                <a:latin typeface="Helvetica" panose="020B0604020202020204" pitchFamily="34" charset="0"/>
              </a:rPr>
              <a:t>Investments, Property/Casualty Insurers, 2007 Investments by Type</a:t>
            </a:r>
            <a:endParaRPr lang="en-US" sz="1000" b="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pic>
        <p:nvPicPr>
          <p:cNvPr id="20485" name="Picture 5" descr="ex06_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5029200" cy="44815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800"/>
              <a:t>Other Insurance Company Functions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>
              <a:lnSpc>
                <a:spcPct val="80000"/>
              </a:lnSpc>
            </a:pPr>
            <a:r>
              <a:rPr lang="en-US" sz="2400"/>
              <a:t>The </a:t>
            </a:r>
            <a:r>
              <a:rPr lang="en-US" sz="2400" u="sng"/>
              <a:t>electronic data processing</a:t>
            </a:r>
            <a:r>
              <a:rPr lang="en-US" sz="2400"/>
              <a:t> area maintains information on premiums, claims, loss ratios, investments, and underwriting results</a:t>
            </a:r>
          </a:p>
          <a:p>
            <a:pPr>
              <a:lnSpc>
                <a:spcPct val="80000"/>
              </a:lnSpc>
            </a:pPr>
            <a:r>
              <a:rPr lang="en-US" sz="2400"/>
              <a:t>The </a:t>
            </a:r>
            <a:r>
              <a:rPr lang="en-US" sz="2400" u="sng"/>
              <a:t>accounting</a:t>
            </a:r>
            <a:r>
              <a:rPr lang="en-US" sz="2400"/>
              <a:t> department prepares financial statements and develops budgets</a:t>
            </a:r>
          </a:p>
          <a:p>
            <a:pPr>
              <a:lnSpc>
                <a:spcPct val="80000"/>
              </a:lnSpc>
            </a:pPr>
            <a:r>
              <a:rPr lang="en-US" sz="2400"/>
              <a:t>In the </a:t>
            </a:r>
            <a:r>
              <a:rPr lang="en-US" sz="2400" u="sng"/>
              <a:t>legal </a:t>
            </a:r>
            <a:r>
              <a:rPr lang="en-US" sz="2400"/>
              <a:t>department, attorneys are used in advanced underwriting and estate planning</a:t>
            </a:r>
          </a:p>
          <a:p>
            <a:pPr>
              <a:lnSpc>
                <a:spcPct val="80000"/>
              </a:lnSpc>
            </a:pPr>
            <a:r>
              <a:rPr lang="en-US" sz="2400"/>
              <a:t>Property and liability insurers provide numerous </a:t>
            </a:r>
            <a:r>
              <a:rPr lang="en-US" sz="2400" u="sng"/>
              <a:t>loss control</a:t>
            </a:r>
            <a:r>
              <a:rPr lang="en-US" sz="2400"/>
              <a:t> services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r>
              <a:rPr lang="en-US"/>
              <a:t>Rating and Ratemaking</a:t>
            </a:r>
          </a:p>
          <a:p>
            <a:r>
              <a:rPr lang="en-US"/>
              <a:t>Underwriting</a:t>
            </a:r>
          </a:p>
          <a:p>
            <a:r>
              <a:rPr lang="en-US"/>
              <a:t>Production</a:t>
            </a:r>
          </a:p>
          <a:p>
            <a:r>
              <a:rPr lang="en-US"/>
              <a:t>Claim settlement</a:t>
            </a:r>
          </a:p>
          <a:p>
            <a:r>
              <a:rPr lang="en-US"/>
              <a:t>Reinsurance</a:t>
            </a:r>
          </a:p>
          <a:p>
            <a:r>
              <a:rPr lang="en-US"/>
              <a:t>Investments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05800" y="6381750"/>
            <a:ext cx="838200" cy="476250"/>
          </a:xfrm>
          <a:prstGeom prst="rect">
            <a:avLst/>
          </a:prstGeom>
        </p:spPr>
        <p:txBody>
          <a:bodyPr/>
          <a:lstStyle/>
          <a:p>
            <a:fld id="{1B48CDCF-4AE2-4617-B910-EE5181B1AFBF}" type="slidenum">
              <a:rPr lang="en-US"/>
              <a:pPr/>
              <a:t>20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Nature of Insurance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Insurance involves not only risk transfer but also pooling and risk reduction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Pooling: The sharing of total losses among a group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Risk reduction: A decrease in the total amount of uncertainty present in a particular situation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Insurers accomplish this by combining a group of objects situated so that the aggregate losses become predictable within narrow limits </a:t>
            </a:r>
          </a:p>
          <a:p>
            <a:pPr>
              <a:lnSpc>
                <a:spcPct val="80000"/>
              </a:lnSpc>
            </a:pPr>
            <a:r>
              <a:rPr lang="en-US" sz="2400"/>
              <a:t>Overall risk for the group is reduced, and losses that result are pooled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Usually through the payment of an insurance premium</a:t>
            </a:r>
          </a:p>
          <a:p>
            <a:pPr>
              <a:lnSpc>
                <a:spcPct val="80000"/>
              </a:lnSpc>
            </a:pPr>
            <a:r>
              <a:rPr lang="en-US" sz="2400"/>
              <a:t>Insureds transfer various risks to the group and exchange a potentially large uncertain loss for a relatively smaller certain payment (the premium) </a:t>
            </a:r>
          </a:p>
        </p:txBody>
      </p:sp>
    </p:spTree>
    <p:extLst>
      <p:ext uri="{BB962C8B-B14F-4D97-AF65-F5344CB8AC3E}">
        <p14:creationId xmlns="" xmlns:p14="http://schemas.microsoft.com/office/powerpoint/2010/main" val="21891570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05800" y="6381750"/>
            <a:ext cx="838200" cy="476250"/>
          </a:xfrm>
          <a:prstGeom prst="rect">
            <a:avLst/>
          </a:prstGeom>
        </p:spPr>
        <p:txBody>
          <a:bodyPr/>
          <a:lstStyle/>
          <a:p>
            <a:fld id="{092C1901-7F16-4679-90E8-DF078DF1D3DE}" type="slidenum">
              <a:rPr lang="en-US"/>
              <a:pPr/>
              <a:t>21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Nature of Insurance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Gambling and insurance are exact opposites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Gambling creates a new risk where none existed before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Insurance is a method of eliminating or greatly  reducing an already existing risk </a:t>
            </a:r>
          </a:p>
          <a:p>
            <a:pPr>
              <a:lnSpc>
                <a:spcPct val="80000"/>
              </a:lnSpc>
            </a:pPr>
            <a:r>
              <a:rPr lang="en-US" sz="2800"/>
              <a:t>Insurance is usually implemented through legal contracts, or policies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Insurer promises to reimburse the insured for losses suffered during the term of the agreement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Implicit is the assumption that the insurer will be able to pay whatever losses may occur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Important to consider the financial condition of the insurer </a:t>
            </a:r>
          </a:p>
        </p:txBody>
      </p:sp>
    </p:spTree>
    <p:extLst>
      <p:ext uri="{BB962C8B-B14F-4D97-AF65-F5344CB8AC3E}">
        <p14:creationId xmlns="" xmlns:p14="http://schemas.microsoft.com/office/powerpoint/2010/main" val="3220703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05800" y="6381750"/>
            <a:ext cx="838200" cy="476250"/>
          </a:xfrm>
          <a:prstGeom prst="rect">
            <a:avLst/>
          </a:prstGeom>
        </p:spPr>
        <p:txBody>
          <a:bodyPr/>
          <a:lstStyle/>
          <a:p>
            <a:fld id="{4BF6EE99-F2C8-4E01-A4F9-91CDF58BDF71}" type="slidenum">
              <a:rPr lang="en-US"/>
              <a:pPr/>
              <a:t>22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Principle of Indemnity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One of the most important precepts for many types of insurance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Particularly property insurance</a:t>
            </a:r>
          </a:p>
          <a:p>
            <a:pPr>
              <a:lnSpc>
                <a:spcPct val="80000"/>
              </a:lnSpc>
            </a:pPr>
            <a:r>
              <a:rPr lang="en-US" sz="2800"/>
              <a:t>The insured may not collect more than the actual loss in the event of damage caused by an insured peril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Serves to control moral hazards that might otherwise exist </a:t>
            </a:r>
          </a:p>
          <a:p>
            <a:pPr>
              <a:lnSpc>
                <a:spcPct val="80000"/>
              </a:lnSpc>
            </a:pPr>
            <a:r>
              <a:rPr lang="en-US" sz="2800"/>
              <a:t>Indemnify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To restore insureds to the situations that existed prior to a loss </a:t>
            </a:r>
          </a:p>
          <a:p>
            <a:pPr>
              <a:lnSpc>
                <a:spcPct val="80000"/>
              </a:lnSpc>
            </a:pPr>
            <a:r>
              <a:rPr lang="en-US" sz="2800"/>
              <a:t>Likelihood of intentional loss is greatly reduced </a:t>
            </a:r>
          </a:p>
        </p:txBody>
      </p:sp>
    </p:spTree>
    <p:extLst>
      <p:ext uri="{BB962C8B-B14F-4D97-AF65-F5344CB8AC3E}">
        <p14:creationId xmlns="" xmlns:p14="http://schemas.microsoft.com/office/powerpoint/2010/main" val="9414573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05800" y="6381750"/>
            <a:ext cx="838200" cy="476250"/>
          </a:xfrm>
          <a:prstGeom prst="rect">
            <a:avLst/>
          </a:prstGeom>
        </p:spPr>
        <p:txBody>
          <a:bodyPr/>
          <a:lstStyle/>
          <a:p>
            <a:fld id="{6967CFAA-5A41-4CE0-BBC9-2AE5F3DDB4AD}" type="slidenum">
              <a:rPr lang="en-US"/>
              <a:pPr/>
              <a:t>23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Principle of Indemnity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Typically contained within property insurance contracts are clauses regarding the existence of other insurance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Such causes provide that all policies covering the same loss will share losses that occur </a:t>
            </a:r>
          </a:p>
          <a:p>
            <a:pPr>
              <a:lnSpc>
                <a:spcPct val="80000"/>
              </a:lnSpc>
            </a:pPr>
            <a:r>
              <a:rPr lang="en-US" sz="2400"/>
              <a:t>Some exceptions to the application of the principle of indemnity and property insurance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Appropriate way to measure losses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Replacement value or current value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Valued policy laws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An insurer must pay the entire face amount of the fire insurance policy in the event of total loss 	</a:t>
            </a:r>
          </a:p>
          <a:p>
            <a:pPr>
              <a:lnSpc>
                <a:spcPct val="80000"/>
              </a:lnSpc>
            </a:pPr>
            <a:r>
              <a:rPr lang="en-US" sz="2400"/>
              <a:t>Usually not applicable in the field of life insurance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No attempt is made to measure the amount of the loss when the insured dies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full amount of life insurance policy is paid</a:t>
            </a:r>
          </a:p>
        </p:txBody>
      </p:sp>
    </p:spTree>
    <p:extLst>
      <p:ext uri="{BB962C8B-B14F-4D97-AF65-F5344CB8AC3E}">
        <p14:creationId xmlns="" xmlns:p14="http://schemas.microsoft.com/office/powerpoint/2010/main" val="31417513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05800" y="6381750"/>
            <a:ext cx="838200" cy="476250"/>
          </a:xfrm>
          <a:prstGeom prst="rect">
            <a:avLst/>
          </a:prstGeom>
        </p:spPr>
        <p:txBody>
          <a:bodyPr/>
          <a:lstStyle/>
          <a:p>
            <a:fld id="{A0DD551C-9085-47A2-998F-16C26FC915F8}" type="slidenum">
              <a:rPr lang="en-US"/>
              <a:pPr/>
              <a:t>24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Principle of Insurable Interest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Holds that an insured must demonstrate a personal loss or else be unable to collect amounts due when a loss caused by an insured peril occurs </a:t>
            </a:r>
          </a:p>
          <a:p>
            <a:r>
              <a:rPr lang="en-US" sz="2800"/>
              <a:t>If insureds could collect without having an insurable interest a moral hazard would exist </a:t>
            </a:r>
          </a:p>
          <a:p>
            <a:r>
              <a:rPr lang="en-US" sz="2800"/>
              <a:t>Necessary to prevent insurance from becoming a gambling contract </a:t>
            </a:r>
          </a:p>
          <a:p>
            <a:pPr lvl="1"/>
            <a:r>
              <a:rPr lang="en-US" sz="2400"/>
              <a:t>Necessary to remove a possible incentive for murder </a:t>
            </a:r>
          </a:p>
        </p:txBody>
      </p:sp>
    </p:spTree>
    <p:extLst>
      <p:ext uri="{BB962C8B-B14F-4D97-AF65-F5344CB8AC3E}">
        <p14:creationId xmlns="" xmlns:p14="http://schemas.microsoft.com/office/powerpoint/2010/main" val="30866729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05800" y="6381750"/>
            <a:ext cx="838200" cy="476250"/>
          </a:xfrm>
          <a:prstGeom prst="rect">
            <a:avLst/>
          </a:prstGeom>
        </p:spPr>
        <p:txBody>
          <a:bodyPr/>
          <a:lstStyle/>
          <a:p>
            <a:fld id="{7F027592-FCCB-4FB2-BE9A-7FA57C12B16A}" type="slidenum">
              <a:rPr lang="en-US"/>
              <a:pPr/>
              <a:t>25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Constitutes Insurable Interest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legal owner of property having its value diminished by loss</a:t>
            </a:r>
          </a:p>
          <a:p>
            <a:pPr>
              <a:lnSpc>
                <a:spcPct val="90000"/>
              </a:lnSpc>
            </a:pPr>
            <a:r>
              <a:rPr lang="en-US"/>
              <a:t>Other rights exist that are sufficient to establish an insurable interest in addition to ownership </a:t>
            </a:r>
          </a:p>
          <a:p>
            <a:pPr lvl="1">
              <a:lnSpc>
                <a:spcPct val="90000"/>
              </a:lnSpc>
            </a:pPr>
            <a:r>
              <a:rPr lang="en-US"/>
              <a:t>The holder of a contract to receive royalties </a:t>
            </a:r>
          </a:p>
          <a:p>
            <a:pPr lvl="1">
              <a:lnSpc>
                <a:spcPct val="90000"/>
              </a:lnSpc>
            </a:pPr>
            <a:r>
              <a:rPr lang="en-US"/>
              <a:t>Legal liability resulting from contracts </a:t>
            </a:r>
          </a:p>
          <a:p>
            <a:pPr lvl="1">
              <a:lnSpc>
                <a:spcPct val="90000"/>
              </a:lnSpc>
            </a:pPr>
            <a:r>
              <a:rPr lang="en-US"/>
              <a:t>Secured creditors </a:t>
            </a:r>
          </a:p>
          <a:p>
            <a:pPr lvl="1">
              <a:lnSpc>
                <a:spcPct val="90000"/>
              </a:lnSpc>
            </a:pPr>
            <a:r>
              <a:rPr lang="en-US"/>
              <a:t>Building contractors, </a:t>
            </a:r>
            <a:r>
              <a:rPr lang="en-US" i="1"/>
              <a:t>etc</a:t>
            </a:r>
            <a:r>
              <a:rPr lang="en-US"/>
              <a:t>.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89953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05800" y="6381750"/>
            <a:ext cx="838200" cy="476250"/>
          </a:xfrm>
          <a:prstGeom prst="rect">
            <a:avLst/>
          </a:prstGeom>
        </p:spPr>
        <p:txBody>
          <a:bodyPr/>
          <a:lstStyle/>
          <a:p>
            <a:fld id="{11159249-5ABA-4787-9C27-73005874F0DF}" type="slidenum">
              <a:rPr lang="en-US"/>
              <a:pPr/>
              <a:t>26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Constitutes Insurable Interest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Always presumed to exist in life insurance for persons who voluntarily insure their own lives </a:t>
            </a:r>
          </a:p>
          <a:p>
            <a:r>
              <a:rPr lang="en-US" sz="2800"/>
              <a:t>However someone who purchases life insurance on another’s life must have an insurable interest in that person’s life </a:t>
            </a:r>
          </a:p>
          <a:p>
            <a:pPr lvl="1"/>
            <a:r>
              <a:rPr lang="en-US" sz="2400"/>
              <a:t>For instance, a business firm may insure the life of a key employee</a:t>
            </a:r>
          </a:p>
          <a:p>
            <a:pPr lvl="1"/>
            <a:r>
              <a:rPr lang="en-US" sz="2400"/>
              <a:t>A husband may insure the life of his wife </a:t>
            </a:r>
          </a:p>
          <a:p>
            <a:r>
              <a:rPr lang="en-US" sz="2800"/>
              <a:t>There are practical limits as to the amount of life insurance an individual may obtain</a:t>
            </a:r>
          </a:p>
        </p:txBody>
      </p:sp>
    </p:spTree>
    <p:extLst>
      <p:ext uri="{BB962C8B-B14F-4D97-AF65-F5344CB8AC3E}">
        <p14:creationId xmlns="" xmlns:p14="http://schemas.microsoft.com/office/powerpoint/2010/main" val="9205143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05800" y="6381750"/>
            <a:ext cx="838200" cy="476250"/>
          </a:xfrm>
          <a:prstGeom prst="rect">
            <a:avLst/>
          </a:prstGeom>
        </p:spPr>
        <p:txBody>
          <a:bodyPr/>
          <a:lstStyle/>
          <a:p>
            <a:fld id="{1FB13E9D-CB12-4FFA-81E1-28CD8155F04C}" type="slidenum">
              <a:rPr lang="en-US"/>
              <a:pPr/>
              <a:t>27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When the Insurable Interest Must Exist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94688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In property and liability insurance it is possible to effect coverage on property in which the insured does not have an insurable interest at the time the policy is written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However such an interest is expected in the future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Courts generally hold that in property insurance, insurable interest need exist only at the time of the loss and not at the inception of the policy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However, if at the time of the loss the insured no longer has an interest in the property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There is no liability under the policy </a:t>
            </a:r>
          </a:p>
        </p:txBody>
      </p:sp>
    </p:spTree>
    <p:extLst>
      <p:ext uri="{BB962C8B-B14F-4D97-AF65-F5344CB8AC3E}">
        <p14:creationId xmlns="" xmlns:p14="http://schemas.microsoft.com/office/powerpoint/2010/main" val="3895979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05800" y="6381750"/>
            <a:ext cx="838200" cy="476250"/>
          </a:xfrm>
          <a:prstGeom prst="rect">
            <a:avLst/>
          </a:prstGeom>
        </p:spPr>
        <p:txBody>
          <a:bodyPr/>
          <a:lstStyle/>
          <a:p>
            <a:fld id="{69AD8B16-2403-47E5-B47D-EE973AB74D4D}" type="slidenum">
              <a:rPr lang="en-US"/>
              <a:pPr/>
              <a:t>28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When the Insurable Interest Must Exist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life insurance, the general rule is that insurable interest must exist at the inception of the policy </a:t>
            </a:r>
          </a:p>
          <a:p>
            <a:pPr lvl="1"/>
            <a:r>
              <a:rPr lang="en-US"/>
              <a:t>It is not necessary at the time of the loss</a:t>
            </a:r>
          </a:p>
          <a:p>
            <a:r>
              <a:rPr lang="en-US"/>
              <a:t>Courts view life insurance as an investment contract </a:t>
            </a:r>
          </a:p>
        </p:txBody>
      </p:sp>
    </p:spTree>
    <p:extLst>
      <p:ext uri="{BB962C8B-B14F-4D97-AF65-F5344CB8AC3E}">
        <p14:creationId xmlns="" xmlns:p14="http://schemas.microsoft.com/office/powerpoint/2010/main" val="12059306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05800" y="6381750"/>
            <a:ext cx="838200" cy="476250"/>
          </a:xfrm>
          <a:prstGeom prst="rect">
            <a:avLst/>
          </a:prstGeom>
        </p:spPr>
        <p:txBody>
          <a:bodyPr/>
          <a:lstStyle/>
          <a:p>
            <a:fld id="{A0DAEFB0-F13D-40F7-A758-99E56C0EE702}" type="slidenum">
              <a:rPr lang="en-US"/>
              <a:pPr/>
              <a:t>29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Principle of Subrogation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Grows out of the principle of indemnity </a:t>
            </a:r>
          </a:p>
          <a:p>
            <a:pPr>
              <a:lnSpc>
                <a:spcPct val="90000"/>
              </a:lnSpc>
            </a:pPr>
            <a:r>
              <a:rPr lang="en-US" sz="2400"/>
              <a:t>One who has indemnified another’s loss is entitled to recovery from reliable third parties who are responsible </a:t>
            </a:r>
          </a:p>
          <a:p>
            <a:pPr>
              <a:lnSpc>
                <a:spcPct val="90000"/>
              </a:lnSpc>
            </a:pPr>
            <a:r>
              <a:rPr lang="en-US" sz="2400"/>
              <a:t>Reasons for subrogation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To reinforce the principle of indemnity 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To prevent the insured from collecting more than the actual amount of the loss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Keeps insurance premiums below what they would otherwise be 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burden of loss is more nearly placed on the shoulders of those responsible 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The party that caused the loss is held financially accountable for its actions </a:t>
            </a:r>
          </a:p>
        </p:txBody>
      </p:sp>
    </p:spTree>
    <p:extLst>
      <p:ext uri="{BB962C8B-B14F-4D97-AF65-F5344CB8AC3E}">
        <p14:creationId xmlns="" xmlns:p14="http://schemas.microsoft.com/office/powerpoint/2010/main" val="3175988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Rating and Ratemaking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76400"/>
            <a:ext cx="8534400" cy="4343400"/>
          </a:xfrm>
        </p:spPr>
        <p:txBody>
          <a:bodyPr rIns="91440"/>
          <a:lstStyle/>
          <a:p>
            <a:r>
              <a:rPr lang="en-US" sz="2400" u="sng"/>
              <a:t>Ratemaking</a:t>
            </a:r>
            <a:r>
              <a:rPr lang="en-US" sz="2400"/>
              <a:t> refers to the pricing of insurance and the calculation of insurance premiums</a:t>
            </a:r>
          </a:p>
          <a:p>
            <a:pPr lvl="1"/>
            <a:r>
              <a:rPr lang="en-US" sz="2000"/>
              <a:t>A rate is the price per unit of insurance</a:t>
            </a:r>
          </a:p>
          <a:p>
            <a:pPr lvl="1"/>
            <a:r>
              <a:rPr lang="en-US" sz="2000"/>
              <a:t>An exposure unit is the unit of measurement used in insurance pricing</a:t>
            </a:r>
          </a:p>
          <a:p>
            <a:pPr lvl="1"/>
            <a:endParaRPr lang="en-US" sz="2000"/>
          </a:p>
          <a:p>
            <a:pPr lvl="1"/>
            <a:r>
              <a:rPr lang="en-US" sz="2000"/>
              <a:t>Total premiums charged must be adequate for paying all claims and expenses during the policy period</a:t>
            </a:r>
          </a:p>
          <a:p>
            <a:pPr lvl="1"/>
            <a:r>
              <a:rPr lang="en-US" sz="2000"/>
              <a:t>Rates and premiums are determined by an </a:t>
            </a:r>
            <a:r>
              <a:rPr lang="en-US" sz="2000" u="sng"/>
              <a:t>actuary</a:t>
            </a:r>
            <a:r>
              <a:rPr lang="en-US" sz="2000"/>
              <a:t>, using the company’s past loss experience and industry statistics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743200" y="3505200"/>
          <a:ext cx="3810000" cy="381000"/>
        </p:xfrm>
        <a:graphic>
          <a:graphicData uri="http://schemas.openxmlformats.org/presentationml/2006/ole">
            <p:oleObj spid="_x0000_s1032" name="Equation" r:id="rId4" imgW="2032000" imgH="203200" progId="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05800" y="6381750"/>
            <a:ext cx="838200" cy="476250"/>
          </a:xfrm>
          <a:prstGeom prst="rect">
            <a:avLst/>
          </a:prstGeom>
        </p:spPr>
        <p:txBody>
          <a:bodyPr/>
          <a:lstStyle/>
          <a:p>
            <a:fld id="{F897DB35-0528-406D-9FB1-648D8D21C9C1}" type="slidenum">
              <a:rPr lang="en-US"/>
              <a:pPr/>
              <a:t>30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Exceptions to the Principle of Subrogation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Subrogation normally does not exist in such lines as life insurance and most types of health insurance </a:t>
            </a:r>
          </a:p>
          <a:p>
            <a:r>
              <a:rPr lang="en-US" sz="2800"/>
              <a:t>Subrogation does not give the insurer the right to collect against the insured</a:t>
            </a:r>
          </a:p>
          <a:p>
            <a:pPr lvl="1"/>
            <a:r>
              <a:rPr lang="en-US" sz="2400"/>
              <a:t>Even if the insured is negligent </a:t>
            </a:r>
          </a:p>
          <a:p>
            <a:r>
              <a:rPr lang="en-US" sz="2800"/>
              <a:t>It is not uncommon for an insurer to waive rights of subrogation under certain circumstances </a:t>
            </a:r>
          </a:p>
          <a:p>
            <a:pPr lvl="1"/>
            <a:r>
              <a:rPr lang="en-US" sz="2400"/>
              <a:t>Where, by doing so, there is no violation of the principle of indemnity </a:t>
            </a:r>
          </a:p>
        </p:txBody>
      </p:sp>
    </p:spTree>
    <p:extLst>
      <p:ext uri="{BB962C8B-B14F-4D97-AF65-F5344CB8AC3E}">
        <p14:creationId xmlns="" xmlns:p14="http://schemas.microsoft.com/office/powerpoint/2010/main" val="32827029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05800" y="6381750"/>
            <a:ext cx="838200" cy="476250"/>
          </a:xfrm>
          <a:prstGeom prst="rect">
            <a:avLst/>
          </a:prstGeom>
        </p:spPr>
        <p:txBody>
          <a:bodyPr/>
          <a:lstStyle/>
          <a:p>
            <a:fld id="{B9ACB002-8BA6-44BC-849B-42FE6273CB20}" type="slidenum">
              <a:rPr lang="en-US"/>
              <a:pPr/>
              <a:t>31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Exceptions to the Principle of Subrogation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294688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A waiver can be performed by inserting a waiver-of-subrogation clause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Such clauses are common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An insured who acts in such a way as to destroy or reduce the value of the insurer’s right of subrogation violates the provisions of most subrogation clauses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Forfeits all rights under the policy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Insurer’s subrogation rights also cannot be avoided by a settlement between the primary parties after the insurer has paid under the policy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The insurer is entitled to subrogation only after the insured has been fully indemnified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If the insured has borne part of the loss, the insurer may claim recovery only after these costs have been repaid 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Exception:  The insurer is entitled to legal expenses incurred in pursuing the subrogation process against a negligent third party </a:t>
            </a:r>
          </a:p>
        </p:txBody>
      </p:sp>
    </p:spTree>
    <p:extLst>
      <p:ext uri="{BB962C8B-B14F-4D97-AF65-F5344CB8AC3E}">
        <p14:creationId xmlns="" xmlns:p14="http://schemas.microsoft.com/office/powerpoint/2010/main" val="5110908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marL="0" indent="0" algn="ctr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dirty="0" smtClean="0"/>
              <a:t>End of Lecture 11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85671562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Underwriting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981200"/>
            <a:ext cx="8534400" cy="4343400"/>
          </a:xfrm>
        </p:spPr>
        <p:txBody>
          <a:bodyPr rIns="91440"/>
          <a:lstStyle/>
          <a:p>
            <a:pPr>
              <a:lnSpc>
                <a:spcPct val="90000"/>
              </a:lnSpc>
            </a:pPr>
            <a:r>
              <a:rPr lang="en-US" sz="2000" u="sng"/>
              <a:t>Underwriting</a:t>
            </a:r>
            <a:r>
              <a:rPr lang="en-US" sz="2000"/>
              <a:t> refers to the process of selecting, classifying, and pricing applicants for insurance</a:t>
            </a:r>
          </a:p>
          <a:p>
            <a:pPr>
              <a:lnSpc>
                <a:spcPct val="90000"/>
              </a:lnSpc>
            </a:pPr>
            <a:r>
              <a:rPr lang="en-US" sz="2000"/>
              <a:t>A </a:t>
            </a:r>
            <a:r>
              <a:rPr lang="en-US" sz="2000" u="sng"/>
              <a:t>statement of underwriting policy</a:t>
            </a:r>
            <a:r>
              <a:rPr lang="en-US" sz="2000"/>
              <a:t> establishes policies that are consistent with the company’s objectives, such as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Acceptable classes of business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Amounts of insurance that can be written</a:t>
            </a:r>
          </a:p>
          <a:p>
            <a:pPr>
              <a:lnSpc>
                <a:spcPct val="90000"/>
              </a:lnSpc>
            </a:pPr>
            <a:r>
              <a:rPr lang="en-US" sz="2000"/>
              <a:t>A </a:t>
            </a:r>
            <a:r>
              <a:rPr lang="en-US" sz="2000" u="sng"/>
              <a:t>line underwriter</a:t>
            </a:r>
            <a:r>
              <a:rPr lang="en-US" sz="2000"/>
              <a:t> makes daily decisions concerning the acceptance or rejection of business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Underwriting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76400"/>
            <a:ext cx="8534400" cy="4800600"/>
          </a:xfrm>
        </p:spPr>
        <p:txBody>
          <a:bodyPr rIns="91440"/>
          <a:lstStyle/>
          <a:p>
            <a:pPr>
              <a:lnSpc>
                <a:spcPct val="90000"/>
              </a:lnSpc>
            </a:pPr>
            <a:r>
              <a:rPr lang="en-US" sz="2400"/>
              <a:t>Important principles of underwriting: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primary objective of underwriting is to attain an underwriting profit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second principle is to select prospective insureds according to the company’s underwriting standards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purpose of underwriting standards is to reduce adverse selection against the insurer</a:t>
            </a:r>
          </a:p>
          <a:p>
            <a:pPr lvl="2">
              <a:lnSpc>
                <a:spcPct val="90000"/>
              </a:lnSpc>
            </a:pPr>
            <a:r>
              <a:rPr lang="en-US" sz="1800" u="sng"/>
              <a:t>Adverse selection</a:t>
            </a:r>
            <a:r>
              <a:rPr lang="en-US" sz="1800"/>
              <a:t> is the tendency of people with a higher-than-average chance of loss to seek insurance at standard rates. If not controlled by underwriting, this will result in higher-than-expected loss levels.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Underwriting should also maintain equity among the policyholders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One group of policyholders should not unduly subsidize another group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564438" cy="1143000"/>
          </a:xfrm>
        </p:spPr>
        <p:txBody>
          <a:bodyPr anchor="ctr"/>
          <a:lstStyle/>
          <a:p>
            <a:r>
              <a:rPr lang="en-US"/>
              <a:t>Underwriting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76400"/>
            <a:ext cx="8458200" cy="4648200"/>
          </a:xfrm>
        </p:spPr>
        <p:txBody>
          <a:bodyPr rIns="91440"/>
          <a:lstStyle/>
          <a:p>
            <a:pPr>
              <a:lnSpc>
                <a:spcPct val="80000"/>
              </a:lnSpc>
            </a:pPr>
            <a:r>
              <a:rPr lang="en-US" sz="2000"/>
              <a:t>Underwriting starts with the agent in the field</a:t>
            </a:r>
          </a:p>
          <a:p>
            <a:pPr>
              <a:lnSpc>
                <a:spcPct val="80000"/>
              </a:lnSpc>
            </a:pPr>
            <a:r>
              <a:rPr lang="en-US" sz="2000"/>
              <a:t>Information for underwriting comes from: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The application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The agent’s report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An inspection report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Physical inspection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 physical examination and attending physician’s report</a:t>
            </a:r>
          </a:p>
          <a:p>
            <a:pPr lvl="1">
              <a:lnSpc>
                <a:spcPct val="80000"/>
              </a:lnSpc>
            </a:pPr>
            <a:r>
              <a:rPr lang="en-US" sz="1800" u="sng"/>
              <a:t>MIB report</a:t>
            </a:r>
            <a:endParaRPr lang="en-US" sz="1800"/>
          </a:p>
          <a:p>
            <a:pPr>
              <a:lnSpc>
                <a:spcPct val="80000"/>
              </a:lnSpc>
            </a:pPr>
            <a:r>
              <a:rPr lang="en-US" sz="2000"/>
              <a:t>After reviewing the information, the underwriter can: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Accept the application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Accept the application subject to restrictions or modifications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Reject the application</a:t>
            </a:r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Production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8458200" cy="4495800"/>
          </a:xfrm>
        </p:spPr>
        <p:txBody>
          <a:bodyPr rIns="91440"/>
          <a:lstStyle/>
          <a:p>
            <a:pPr>
              <a:lnSpc>
                <a:spcPct val="80000"/>
              </a:lnSpc>
            </a:pPr>
            <a:r>
              <a:rPr lang="en-US" sz="2400" u="sng"/>
              <a:t>Production</a:t>
            </a:r>
            <a:r>
              <a:rPr lang="en-US" sz="2400"/>
              <a:t> refers to the sales and marketing activities of insurers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Agents are often referred to as </a:t>
            </a:r>
            <a:r>
              <a:rPr lang="en-US" sz="2000" u="sng"/>
              <a:t>producers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Life insurers have an agency or sales department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Property and liability insurers have marketing departments</a:t>
            </a:r>
          </a:p>
          <a:p>
            <a:pPr>
              <a:lnSpc>
                <a:spcPct val="80000"/>
              </a:lnSpc>
            </a:pPr>
            <a:r>
              <a:rPr lang="en-US" sz="2400"/>
              <a:t>An agent should be a competent professional with a high degree of technical knowledge in a particular area of insurance and who also places the needs of his or her clients first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Claim Settlement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752600"/>
            <a:ext cx="8610600" cy="4800600"/>
          </a:xfrm>
        </p:spPr>
        <p:txBody>
          <a:bodyPr rIns="91440"/>
          <a:lstStyle/>
          <a:p>
            <a:pPr>
              <a:lnSpc>
                <a:spcPct val="80000"/>
              </a:lnSpc>
            </a:pPr>
            <a:r>
              <a:rPr lang="en-US"/>
              <a:t>The objectives of claims settlement include:</a:t>
            </a:r>
          </a:p>
          <a:p>
            <a:pPr lvl="1">
              <a:lnSpc>
                <a:spcPct val="80000"/>
              </a:lnSpc>
            </a:pPr>
            <a:r>
              <a:rPr lang="en-US"/>
              <a:t>Verification of a covered loss</a:t>
            </a:r>
          </a:p>
          <a:p>
            <a:pPr lvl="1">
              <a:lnSpc>
                <a:spcPct val="80000"/>
              </a:lnSpc>
            </a:pPr>
            <a:r>
              <a:rPr lang="en-US"/>
              <a:t>Fair and prompt payment of claims</a:t>
            </a:r>
          </a:p>
          <a:p>
            <a:pPr lvl="1">
              <a:lnSpc>
                <a:spcPct val="80000"/>
              </a:lnSpc>
            </a:pPr>
            <a:r>
              <a:rPr lang="en-US"/>
              <a:t>Personal assistance to the insured</a:t>
            </a:r>
          </a:p>
          <a:p>
            <a:pPr>
              <a:lnSpc>
                <a:spcPct val="80000"/>
              </a:lnSpc>
            </a:pPr>
            <a:r>
              <a:rPr lang="en-US"/>
              <a:t>Some laws prohibit unfair claims practices, such as:</a:t>
            </a:r>
          </a:p>
          <a:p>
            <a:pPr lvl="1">
              <a:lnSpc>
                <a:spcPct val="80000"/>
              </a:lnSpc>
            </a:pPr>
            <a:r>
              <a:rPr lang="en-US"/>
              <a:t>Refusing to pay claims without conducting a reasonable investigation</a:t>
            </a:r>
          </a:p>
          <a:p>
            <a:pPr lvl="1">
              <a:lnSpc>
                <a:spcPct val="80000"/>
              </a:lnSpc>
            </a:pPr>
            <a:r>
              <a:rPr lang="en-US"/>
              <a:t>Not attempting to provide prompt, fair, and equitable settlements </a:t>
            </a:r>
          </a:p>
          <a:p>
            <a:pPr lvl="1">
              <a:lnSpc>
                <a:spcPct val="80000"/>
              </a:lnSpc>
            </a:pPr>
            <a:r>
              <a:rPr lang="en-US"/>
              <a:t>Offering lower settlements to compel insureds to institute lawsuits to recover amounts due</a:t>
            </a:r>
          </a:p>
          <a:p>
            <a:pPr lvl="1"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Claim Settlement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>
              <a:lnSpc>
                <a:spcPct val="80000"/>
              </a:lnSpc>
            </a:pPr>
            <a:r>
              <a:rPr lang="en-US" sz="2400"/>
              <a:t>The claim process begins with a notice of loss</a:t>
            </a:r>
          </a:p>
          <a:p>
            <a:pPr>
              <a:lnSpc>
                <a:spcPct val="80000"/>
              </a:lnSpc>
            </a:pPr>
            <a:r>
              <a:rPr lang="en-US" sz="2400"/>
              <a:t>Next, the claim is investigated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 </a:t>
            </a:r>
            <a:r>
              <a:rPr lang="en-US" sz="2000" u="sng"/>
              <a:t>claims adjustor</a:t>
            </a:r>
            <a:r>
              <a:rPr lang="en-US" sz="2000"/>
              <a:t> determines if a covered loss has occurred and the amount of the loss</a:t>
            </a:r>
          </a:p>
          <a:p>
            <a:pPr>
              <a:lnSpc>
                <a:spcPct val="80000"/>
              </a:lnSpc>
            </a:pPr>
            <a:r>
              <a:rPr lang="en-US" sz="2400"/>
              <a:t>The adjustor may require a proof of loss before the claim is paid</a:t>
            </a:r>
          </a:p>
          <a:p>
            <a:pPr>
              <a:lnSpc>
                <a:spcPct val="80000"/>
              </a:lnSpc>
            </a:pPr>
            <a:r>
              <a:rPr lang="en-US" sz="2400"/>
              <a:t>The adjustor decides if the claim should be paid or denied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Policy provisions address how disputes may be resolved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00_REJDA_6117643_11_RMI_C00">
  <a:themeElements>
    <a:clrScheme name="M00_REJDA_6117643_11_RMI_C0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00_REJDA_6117643_11_RMI_C00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M00_REJDA_6117643_11_RMI_C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HD:Users:stephanielindsey:Documents:AW_Rejda_PPT_Alison:Rejda_Template:M00_REJDA_6117643_11_RMI_C00.pot</Template>
  <TotalTime>752</TotalTime>
  <Words>2096</Words>
  <Application>Microsoft Office PowerPoint</Application>
  <PresentationFormat>On-screen Show (4:3)</PresentationFormat>
  <Paragraphs>232</Paragraphs>
  <Slides>32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M00_REJDA_6117643_11_RMI_C00</vt:lpstr>
      <vt:lpstr>Equation</vt:lpstr>
      <vt:lpstr>Slide 1</vt:lpstr>
      <vt:lpstr>Objectives</vt:lpstr>
      <vt:lpstr>Rating and Ratemaking</vt:lpstr>
      <vt:lpstr>Underwriting</vt:lpstr>
      <vt:lpstr>Underwriting</vt:lpstr>
      <vt:lpstr>Underwriting</vt:lpstr>
      <vt:lpstr>Production</vt:lpstr>
      <vt:lpstr>Claim Settlement</vt:lpstr>
      <vt:lpstr>Claim Settlement</vt:lpstr>
      <vt:lpstr>Reinsurance</vt:lpstr>
      <vt:lpstr>Reinsurance</vt:lpstr>
      <vt:lpstr>Types of Reinsurance Agreements</vt:lpstr>
      <vt:lpstr>Methods for Sharing Losses</vt:lpstr>
      <vt:lpstr>Reinsurance Alternatives</vt:lpstr>
      <vt:lpstr>Investments</vt:lpstr>
      <vt:lpstr>Exhibit 6.1  Growth of Life Insurers’ Assets </vt:lpstr>
      <vt:lpstr>Exhibit 6.2  Asset Distribution of Life Insurers 2007</vt:lpstr>
      <vt:lpstr>Exhibit 6.3  Investments, Property/Casualty Insurers, 2007 Investments by Type</vt:lpstr>
      <vt:lpstr>Other Insurance Company Functions</vt:lpstr>
      <vt:lpstr>The Nature of Insurance </vt:lpstr>
      <vt:lpstr>The Nature of Insurance </vt:lpstr>
      <vt:lpstr>Principle of Indemnity </vt:lpstr>
      <vt:lpstr>Principle of Indemnity</vt:lpstr>
      <vt:lpstr>Principle of Insurable Interest </vt:lpstr>
      <vt:lpstr>What Constitutes Insurable Interest </vt:lpstr>
      <vt:lpstr>What Constitutes Insurable Interest</vt:lpstr>
      <vt:lpstr>When the Insurable Interest Must Exist </vt:lpstr>
      <vt:lpstr>When the Insurable Interest Must Exist</vt:lpstr>
      <vt:lpstr>Principle of Subrogation </vt:lpstr>
      <vt:lpstr>Exceptions to the Principle of Subrogation </vt:lpstr>
      <vt:lpstr>Exceptions to the Principle of Subrogation</vt:lpstr>
      <vt:lpstr>Slide 32</vt:lpstr>
    </vt:vector>
  </TitlesOfParts>
  <Manager/>
  <Company>Copyright © 2011 Pearson Prentice Hall. All rights reserved.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subject>Insurance Company Operations</dc:subject>
  <dc:creator>George E. Rejda</dc:creator>
  <cp:keywords/>
  <dc:description/>
  <cp:lastModifiedBy>NTS</cp:lastModifiedBy>
  <cp:revision>99</cp:revision>
  <dcterms:created xsi:type="dcterms:W3CDTF">2004-08-04T08:00:35Z</dcterms:created>
  <dcterms:modified xsi:type="dcterms:W3CDTF">2014-06-18T10:14:18Z</dcterms:modified>
  <cp:category/>
</cp:coreProperties>
</file>