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8" r:id="rId1"/>
  </p:sldMasterIdLst>
  <p:notesMasterIdLst>
    <p:notesMasterId r:id="rId36"/>
  </p:notesMasterIdLst>
  <p:sldIdLst>
    <p:sldId id="471" r:id="rId2"/>
    <p:sldId id="439" r:id="rId3"/>
    <p:sldId id="440" r:id="rId4"/>
    <p:sldId id="441" r:id="rId5"/>
    <p:sldId id="442" r:id="rId6"/>
    <p:sldId id="443" r:id="rId7"/>
    <p:sldId id="444" r:id="rId8"/>
    <p:sldId id="445" r:id="rId9"/>
    <p:sldId id="446" r:id="rId10"/>
    <p:sldId id="447" r:id="rId11"/>
    <p:sldId id="448" r:id="rId12"/>
    <p:sldId id="449" r:id="rId13"/>
    <p:sldId id="450" r:id="rId14"/>
    <p:sldId id="451" r:id="rId15"/>
    <p:sldId id="452" r:id="rId16"/>
    <p:sldId id="453" r:id="rId17"/>
    <p:sldId id="454" r:id="rId18"/>
    <p:sldId id="455" r:id="rId19"/>
    <p:sldId id="456" r:id="rId20"/>
    <p:sldId id="457" r:id="rId21"/>
    <p:sldId id="458" r:id="rId22"/>
    <p:sldId id="459" r:id="rId23"/>
    <p:sldId id="460" r:id="rId24"/>
    <p:sldId id="461" r:id="rId25"/>
    <p:sldId id="462" r:id="rId26"/>
    <p:sldId id="463" r:id="rId27"/>
    <p:sldId id="464" r:id="rId28"/>
    <p:sldId id="465" r:id="rId29"/>
    <p:sldId id="466" r:id="rId30"/>
    <p:sldId id="467" r:id="rId31"/>
    <p:sldId id="468" r:id="rId32"/>
    <p:sldId id="469" r:id="rId33"/>
    <p:sldId id="470" r:id="rId34"/>
    <p:sldId id="473" r:id="rId3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DAA5"/>
    <a:srgbClr val="780F24"/>
    <a:srgbClr val="FAF199"/>
    <a:srgbClr val="00997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30" autoAdjust="0"/>
    <p:restoredTop sz="90929"/>
  </p:normalViewPr>
  <p:slideViewPr>
    <p:cSldViewPr>
      <p:cViewPr varScale="1">
        <p:scale>
          <a:sx n="71" d="100"/>
          <a:sy n="71" d="100"/>
        </p:scale>
        <p:origin x="-151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2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2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6D9282A-72A3-49E3-AB72-FFB2C98BCD53}" type="slidenum">
              <a:rPr lang="en-US"/>
              <a:pPr/>
              <a:t>‹#›</a:t>
            </a:fld>
            <a:endParaRPr lang="en-US"/>
          </a:p>
        </p:txBody>
      </p:sp>
    </p:spTree>
    <p:extLst>
      <p:ext uri="{BB962C8B-B14F-4D97-AF65-F5344CB8AC3E}">
        <p14:creationId xmlns:p14="http://schemas.microsoft.com/office/powerpoint/2010/main" xmlns="" val="10533548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402A84E-5501-439D-BE57-C8E5F9385CB3}" type="slidenum">
              <a:rPr lang="en-US" sz="1200"/>
              <a:pPr/>
              <a:t>1</a:t>
            </a:fld>
            <a:endParaRPr lang="en-US"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3355318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402A84E-5501-439D-BE57-C8E5F9385CB3}" type="slidenum">
              <a:rPr lang="en-US" sz="1200"/>
              <a:pPr/>
              <a:t>34</a:t>
            </a:fld>
            <a:endParaRPr lang="en-US"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42945894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8"/>
          <p:cNvSpPr>
            <a:spLocks noChangeArrowheads="1"/>
          </p:cNvSpPr>
          <p:nvPr/>
        </p:nvSpPr>
        <p:spPr bwMode="auto">
          <a:xfrm>
            <a:off x="1066800" y="6240463"/>
            <a:ext cx="5638800" cy="457200"/>
          </a:xfrm>
          <a:prstGeom prst="rect">
            <a:avLst/>
          </a:prstGeom>
          <a:noFill/>
          <a:ln w="9525">
            <a:noFill/>
            <a:miter lim="800000"/>
            <a:headEnd/>
            <a:tailEnd/>
          </a:ln>
          <a:effec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sz="800">
                <a:latin typeface="Arial" panose="020B0604020202020204" pitchFamily="34" charset="0"/>
              </a:rPr>
              <a:t>Copyright © 2011 Pearson Prentice Hall. All rights reserved.</a:t>
            </a:r>
          </a:p>
        </p:txBody>
      </p:sp>
      <p:pic>
        <p:nvPicPr>
          <p:cNvPr id="58371" name="Picture 9" descr="pearson_brand_logo_aug2008a"/>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6062663"/>
            <a:ext cx="823913" cy="5826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8372" name="Picture 1028" descr="Rejda-013611702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267200" y="533400"/>
            <a:ext cx="4479925" cy="55626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45090069"/>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152650"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3213"/>
            <a:ext cx="6305550"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12319509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50862105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xmlns="" val="580361144"/>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600200"/>
            <a:ext cx="407035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27550" y="1600200"/>
            <a:ext cx="4071938"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000437733"/>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4109449970"/>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960778715"/>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160841847"/>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xmlns="" val="1908104760"/>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xmlns="" val="4244472226"/>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bwMode="auto">
          <a:xfrm>
            <a:off x="304800" y="303213"/>
            <a:ext cx="8610600" cy="992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7347" name="Rectangle 3"/>
          <p:cNvSpPr>
            <a:spLocks noGrp="1" noChangeArrowheads="1"/>
          </p:cNvSpPr>
          <p:nvPr>
            <p:ph type="body" idx="1"/>
          </p:nvPr>
        </p:nvSpPr>
        <p:spPr bwMode="auto">
          <a:xfrm>
            <a:off x="304800" y="1600200"/>
            <a:ext cx="8294688" cy="457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CC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9867" name="Rectangle 11"/>
          <p:cNvSpPr>
            <a:spLocks noChangeArrowheads="1"/>
          </p:cNvSpPr>
          <p:nvPr/>
        </p:nvSpPr>
        <p:spPr bwMode="auto">
          <a:xfrm flipH="1">
            <a:off x="8229600" y="6172200"/>
            <a:ext cx="914400" cy="685800"/>
          </a:xfrm>
          <a:prstGeom prst="rect">
            <a:avLst/>
          </a:prstGeom>
          <a:solidFill>
            <a:srgbClr val="FFF5B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eaLnBrk="1" hangingPunct="1">
              <a:defRPr/>
            </a:pPr>
            <a:endParaRPr lang="en-US">
              <a:latin typeface="Tahoma" pitchFamily="34" charset="0"/>
            </a:endParaRPr>
          </a:p>
        </p:txBody>
      </p:sp>
      <p:sp>
        <p:nvSpPr>
          <p:cNvPr id="57349" name="Rectangle 5"/>
          <p:cNvSpPr>
            <a:spLocks noChangeArrowheads="1"/>
          </p:cNvSpPr>
          <p:nvPr/>
        </p:nvSpPr>
        <p:spPr bwMode="auto">
          <a:xfrm>
            <a:off x="0" y="0"/>
            <a:ext cx="9144000" cy="228600"/>
          </a:xfrm>
          <a:prstGeom prst="rect">
            <a:avLst/>
          </a:prstGeom>
          <a:solidFill>
            <a:srgbClr val="FFF5B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7350" name="Rectangle 6"/>
          <p:cNvSpPr>
            <a:spLocks noChangeArrowheads="1"/>
          </p:cNvSpPr>
          <p:nvPr/>
        </p:nvSpPr>
        <p:spPr bwMode="auto">
          <a:xfrm>
            <a:off x="8991600" y="0"/>
            <a:ext cx="152400" cy="6705600"/>
          </a:xfrm>
          <a:prstGeom prst="rect">
            <a:avLst/>
          </a:prstGeom>
          <a:solidFill>
            <a:srgbClr val="FFF5B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2" name="Rectangle 11"/>
          <p:cNvSpPr/>
          <p:nvPr/>
        </p:nvSpPr>
        <p:spPr>
          <a:xfrm>
            <a:off x="303213" y="6459538"/>
            <a:ext cx="4572000" cy="244475"/>
          </a:xfrm>
          <a:prstGeom prst="rect">
            <a:avLst/>
          </a:prstGeom>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r>
              <a:rPr lang="en-US" sz="1000">
                <a:solidFill>
                  <a:srgbClr val="1C1C1C"/>
                </a:solidFill>
                <a:latin typeface="Arial" panose="020B0604020202020204" pitchFamily="34" charset="0"/>
              </a:rPr>
              <a:t>Copyright © 2011 Pearson Prentice Hall. All rights reserved.</a:t>
            </a:r>
          </a:p>
        </p:txBody>
      </p:sp>
      <p:sp>
        <p:nvSpPr>
          <p:cNvPr id="57352" name="Text Box 8"/>
          <p:cNvSpPr txBox="1">
            <a:spLocks noChangeArrowheads="1"/>
          </p:cNvSpPr>
          <p:nvPr/>
        </p:nvSpPr>
        <p:spPr bwMode="auto">
          <a:xfrm>
            <a:off x="8305800" y="6324600"/>
            <a:ext cx="8382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r>
              <a:rPr lang="en-US" sz="1400" b="1">
                <a:latin typeface="Tahoma" panose="020B0604030504040204" pitchFamily="34" charset="0"/>
              </a:rPr>
              <a:t>6-</a:t>
            </a:r>
            <a:fld id="{3FA00E90-7E62-4416-9384-66927A4C58E9}" type="slidenum">
              <a:rPr lang="en-US" sz="1400" b="1">
                <a:latin typeface="Tahoma" panose="020B0604030504040204" pitchFamily="34" charset="0"/>
              </a:rPr>
              <a:pPr eaLnBrk="1" hangingPunct="1"/>
              <a:t>‹#›</a:t>
            </a:fld>
            <a:endParaRPr lang="en-US" sz="1800">
              <a:latin typeface="Verdan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ransition spd="med"/>
  <p:txStyles>
    <p:titleStyle>
      <a:lvl1pPr algn="l" rtl="0" fontAlgn="base">
        <a:spcBef>
          <a:spcPct val="0"/>
        </a:spcBef>
        <a:spcAft>
          <a:spcPct val="0"/>
        </a:spcAft>
        <a:defRPr sz="3200" b="1" kern="1200">
          <a:solidFill>
            <a:schemeClr val="tx1"/>
          </a:solidFill>
          <a:latin typeface="+mj-lt"/>
          <a:ea typeface="+mj-ea"/>
          <a:cs typeface="+mj-cs"/>
        </a:defRPr>
      </a:lvl1pPr>
      <a:lvl2pPr algn="l" rtl="0" fontAlgn="base">
        <a:spcBef>
          <a:spcPct val="0"/>
        </a:spcBef>
        <a:spcAft>
          <a:spcPct val="0"/>
        </a:spcAft>
        <a:defRPr sz="3200" b="1">
          <a:solidFill>
            <a:schemeClr val="tx1"/>
          </a:solidFill>
          <a:latin typeface="Verdana" panose="020B0604030504040204" pitchFamily="34" charset="0"/>
        </a:defRPr>
      </a:lvl2pPr>
      <a:lvl3pPr algn="l" rtl="0" fontAlgn="base">
        <a:spcBef>
          <a:spcPct val="0"/>
        </a:spcBef>
        <a:spcAft>
          <a:spcPct val="0"/>
        </a:spcAft>
        <a:defRPr sz="3200" b="1">
          <a:solidFill>
            <a:schemeClr val="tx1"/>
          </a:solidFill>
          <a:latin typeface="Verdana" panose="020B0604030504040204" pitchFamily="34" charset="0"/>
        </a:defRPr>
      </a:lvl3pPr>
      <a:lvl4pPr algn="l" rtl="0" fontAlgn="base">
        <a:spcBef>
          <a:spcPct val="0"/>
        </a:spcBef>
        <a:spcAft>
          <a:spcPct val="0"/>
        </a:spcAft>
        <a:defRPr sz="3200" b="1">
          <a:solidFill>
            <a:schemeClr val="tx1"/>
          </a:solidFill>
          <a:latin typeface="Verdana" panose="020B0604030504040204" pitchFamily="34" charset="0"/>
        </a:defRPr>
      </a:lvl4pPr>
      <a:lvl5pPr algn="l" rtl="0" fontAlgn="base">
        <a:spcBef>
          <a:spcPct val="0"/>
        </a:spcBef>
        <a:spcAft>
          <a:spcPct val="0"/>
        </a:spcAft>
        <a:defRPr sz="3200" b="1">
          <a:solidFill>
            <a:schemeClr val="tx1"/>
          </a:solidFill>
          <a:latin typeface="Verdana" panose="020B0604030504040204" pitchFamily="34" charset="0"/>
        </a:defRPr>
      </a:lvl5pPr>
      <a:lvl6pPr marL="457200" algn="l" rtl="0" fontAlgn="base">
        <a:spcBef>
          <a:spcPct val="0"/>
        </a:spcBef>
        <a:spcAft>
          <a:spcPct val="0"/>
        </a:spcAft>
        <a:defRPr sz="3200" b="1">
          <a:solidFill>
            <a:schemeClr val="tx1"/>
          </a:solidFill>
          <a:latin typeface="Verdana" panose="020B0604030504040204" pitchFamily="34" charset="0"/>
        </a:defRPr>
      </a:lvl6pPr>
      <a:lvl7pPr marL="914400" algn="l" rtl="0" fontAlgn="base">
        <a:spcBef>
          <a:spcPct val="0"/>
        </a:spcBef>
        <a:spcAft>
          <a:spcPct val="0"/>
        </a:spcAft>
        <a:defRPr sz="3200" b="1">
          <a:solidFill>
            <a:schemeClr val="tx1"/>
          </a:solidFill>
          <a:latin typeface="Verdana" panose="020B0604030504040204" pitchFamily="34" charset="0"/>
        </a:defRPr>
      </a:lvl7pPr>
      <a:lvl8pPr marL="1371600" algn="l" rtl="0" fontAlgn="base">
        <a:spcBef>
          <a:spcPct val="0"/>
        </a:spcBef>
        <a:spcAft>
          <a:spcPct val="0"/>
        </a:spcAft>
        <a:defRPr sz="3200" b="1">
          <a:solidFill>
            <a:schemeClr val="tx1"/>
          </a:solidFill>
          <a:latin typeface="Verdana" panose="020B0604030504040204" pitchFamily="34" charset="0"/>
        </a:defRPr>
      </a:lvl8pPr>
      <a:lvl9pPr marL="1828800" algn="l" rtl="0" fontAlgn="base">
        <a:spcBef>
          <a:spcPct val="0"/>
        </a:spcBef>
        <a:spcAft>
          <a:spcPct val="0"/>
        </a:spcAft>
        <a:defRPr sz="3200" b="1">
          <a:solidFill>
            <a:schemeClr val="tx1"/>
          </a:solidFill>
          <a:latin typeface="Verdana" panose="020B0604030504040204" pitchFamily="34" charset="0"/>
        </a:defRPr>
      </a:lvl9pPr>
    </p:titleStyle>
    <p:bodyStyle>
      <a:lvl1pPr marL="342900" indent="-342900" algn="l" rtl="0" fontAlgn="base">
        <a:spcBef>
          <a:spcPct val="20000"/>
        </a:spcBef>
        <a:spcAft>
          <a:spcPct val="0"/>
        </a:spcAft>
        <a:buChar char="•"/>
        <a:defRPr sz="2800" kern="1200">
          <a:solidFill>
            <a:schemeClr val="tx1"/>
          </a:solidFill>
          <a:latin typeface="+mn-lt"/>
          <a:ea typeface="+mn-ea"/>
          <a:cs typeface="+mn-cs"/>
        </a:defRPr>
      </a:lvl1pPr>
      <a:lvl2pPr marL="742950" indent="-285750" algn="l" rtl="0" fontAlgn="base">
        <a:spcBef>
          <a:spcPct val="20000"/>
        </a:spcBef>
        <a:spcAft>
          <a:spcPct val="0"/>
        </a:spcAft>
        <a:buChar char="–"/>
        <a:defRPr sz="2400" kern="1200">
          <a:solidFill>
            <a:schemeClr val="tx1"/>
          </a:solidFill>
          <a:latin typeface="+mn-lt"/>
          <a:ea typeface="+mn-ea"/>
          <a:cs typeface="+mn-cs"/>
        </a:defRPr>
      </a:lvl2pPr>
      <a:lvl3pPr marL="1143000" indent="-228600" algn="l" rtl="0" fontAlgn="base">
        <a:spcBef>
          <a:spcPct val="20000"/>
        </a:spcBef>
        <a:spcAft>
          <a:spcPct val="0"/>
        </a:spcAft>
        <a:buChar char="•"/>
        <a:defRPr sz="2000" kern="1200">
          <a:solidFill>
            <a:schemeClr val="tx1"/>
          </a:solidFill>
          <a:latin typeface="+mn-lt"/>
          <a:ea typeface="+mn-ea"/>
          <a:cs typeface="+mn-cs"/>
        </a:defRPr>
      </a:lvl3pPr>
      <a:lvl4pPr marL="1600200" indent="-228600" algn="l" rtl="0" fontAlgn="base">
        <a:spcBef>
          <a:spcPct val="20000"/>
        </a:spcBef>
        <a:spcAft>
          <a:spcPct val="0"/>
        </a:spcAft>
        <a:buChar char="–"/>
        <a:defRPr kern="1200">
          <a:solidFill>
            <a:schemeClr val="tx1"/>
          </a:solidFill>
          <a:latin typeface="+mn-lt"/>
          <a:ea typeface="+mn-ea"/>
          <a:cs typeface="+mn-cs"/>
        </a:defRPr>
      </a:lvl4pPr>
      <a:lvl5pPr marL="2057400" indent="-228600" algn="l" rtl="0" fontAlgn="base">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7.v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8.v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9.v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0.v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1.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6"/>
          <p:cNvSpPr>
            <a:spLocks noGrp="1" noChangeArrowheads="1"/>
          </p:cNvSpPr>
          <p:nvPr>
            <p:ph type="subTitle" idx="4294967295"/>
          </p:nvPr>
        </p:nvSpPr>
        <p:spPr>
          <a:xfrm>
            <a:off x="990600" y="3124200"/>
            <a:ext cx="6705600" cy="914400"/>
          </a:xfrm>
          <a:solidFill>
            <a:srgbClr val="00B050"/>
          </a:solidFill>
        </p:spPr>
        <p:txBody>
          <a:bodyPr anchor="ctr"/>
          <a:lstStyle/>
          <a:p>
            <a:pPr marL="0" indent="0" algn="ctr">
              <a:spcBef>
                <a:spcPct val="30000"/>
              </a:spcBef>
              <a:buClr>
                <a:schemeClr val="tx1"/>
              </a:buClr>
              <a:buFont typeface="Times" panose="02020603050405020304" pitchFamily="18" charset="0"/>
              <a:buNone/>
            </a:pPr>
            <a:r>
              <a:rPr lang="en-US" b="1" dirty="0" smtClean="0"/>
              <a:t>Insurance Company Operations</a:t>
            </a:r>
            <a:endParaRPr lang="en-US" b="1" dirty="0"/>
          </a:p>
        </p:txBody>
      </p:sp>
      <p:sp>
        <p:nvSpPr>
          <p:cNvPr id="14339" name="TextBox 1"/>
          <p:cNvSpPr txBox="1">
            <a:spLocks noChangeArrowheads="1"/>
          </p:cNvSpPr>
          <p:nvPr/>
        </p:nvSpPr>
        <p:spPr bwMode="auto">
          <a:xfrm>
            <a:off x="914400" y="2209800"/>
            <a:ext cx="21336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Verdana" panose="020B0604030504040204" pitchFamily="34" charset="0"/>
              </a:defRPr>
            </a:lvl1pPr>
            <a:lvl2pPr marL="742950" indent="-285750">
              <a:spcBef>
                <a:spcPct val="20000"/>
              </a:spcBef>
              <a:buChar char="–"/>
              <a:defRPr sz="2400">
                <a:solidFill>
                  <a:schemeClr val="tx1"/>
                </a:solidFill>
                <a:latin typeface="Verdana" panose="020B0604030504040204" pitchFamily="34" charset="0"/>
              </a:defRPr>
            </a:lvl2pPr>
            <a:lvl3pPr marL="1143000" indent="-228600">
              <a:spcBef>
                <a:spcPct val="20000"/>
              </a:spcBef>
              <a:buChar char="•"/>
              <a:defRPr sz="2000">
                <a:solidFill>
                  <a:schemeClr val="tx1"/>
                </a:solidFill>
                <a:latin typeface="Verdana" panose="020B0604030504040204" pitchFamily="34" charset="0"/>
              </a:defRPr>
            </a:lvl3pPr>
            <a:lvl4pPr marL="1600200" indent="-228600">
              <a:spcBef>
                <a:spcPct val="20000"/>
              </a:spcBef>
              <a:buChar char="–"/>
              <a:defRPr>
                <a:solidFill>
                  <a:schemeClr val="tx1"/>
                </a:solidFill>
                <a:latin typeface="Verdana" panose="020B0604030504040204" pitchFamily="34" charset="0"/>
              </a:defRPr>
            </a:lvl4pPr>
            <a:lvl5pPr marL="2057400" indent="-228600">
              <a:spcBef>
                <a:spcPct val="20000"/>
              </a:spcBef>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defRPr>
            </a:lvl9pPr>
          </a:lstStyle>
          <a:p>
            <a:pPr>
              <a:spcBef>
                <a:spcPct val="0"/>
              </a:spcBef>
              <a:buFontTx/>
              <a:buNone/>
            </a:pPr>
            <a:r>
              <a:rPr lang="en-US" sz="2400" b="1" i="1" u="sng" dirty="0">
                <a:latin typeface="Times" panose="02020603050405020304" pitchFamily="18" charset="0"/>
              </a:rPr>
              <a:t>Lecture No. </a:t>
            </a:r>
            <a:r>
              <a:rPr lang="en-US" sz="2400" b="1" i="1" u="sng" dirty="0" smtClean="0">
                <a:latin typeface="Times" panose="02020603050405020304" pitchFamily="18" charset="0"/>
              </a:rPr>
              <a:t>12  </a:t>
            </a:r>
            <a:endParaRPr lang="en-US" sz="2400" b="1" i="1" u="sng" dirty="0">
              <a:latin typeface="Times" panose="02020603050405020304" pitchFamily="18" charset="0"/>
            </a:endParaRPr>
          </a:p>
        </p:txBody>
      </p:sp>
    </p:spTree>
    <p:extLst>
      <p:ext uri="{BB962C8B-B14F-4D97-AF65-F5344CB8AC3E}">
        <p14:creationId xmlns:p14="http://schemas.microsoft.com/office/powerpoint/2010/main" xmlns="" val="1129984540"/>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AC4FD9C9-14BF-4721-B959-973BF4DA971C}" type="slidenum">
              <a:rPr lang="en-US"/>
              <a:pPr/>
              <a:t>10</a:t>
            </a:fld>
            <a:endParaRPr lang="en-US"/>
          </a:p>
        </p:txBody>
      </p:sp>
      <p:sp>
        <p:nvSpPr>
          <p:cNvPr id="32770" name="Rectangle 2"/>
          <p:cNvSpPr>
            <a:spLocks noGrp="1" noChangeArrowheads="1"/>
          </p:cNvSpPr>
          <p:nvPr>
            <p:ph type="title"/>
          </p:nvPr>
        </p:nvSpPr>
        <p:spPr/>
        <p:txBody>
          <a:bodyPr/>
          <a:lstStyle/>
          <a:p>
            <a:r>
              <a:rPr lang="en-US" sz="4000"/>
              <a:t>Large Number of Similar Objects</a:t>
            </a:r>
          </a:p>
        </p:txBody>
      </p:sp>
      <p:sp>
        <p:nvSpPr>
          <p:cNvPr id="32771" name="Rectangle 3"/>
          <p:cNvSpPr>
            <a:spLocks noGrp="1" noChangeArrowheads="1"/>
          </p:cNvSpPr>
          <p:nvPr>
            <p:ph type="body" idx="1"/>
          </p:nvPr>
        </p:nvSpPr>
        <p:spPr/>
        <p:txBody>
          <a:bodyPr/>
          <a:lstStyle/>
          <a:p>
            <a:pPr>
              <a:lnSpc>
                <a:spcPct val="80000"/>
              </a:lnSpc>
            </a:pPr>
            <a:r>
              <a:rPr lang="en-US" sz="2800"/>
              <a:t>Probable loss must be subject to advance estimation </a:t>
            </a:r>
          </a:p>
          <a:p>
            <a:pPr>
              <a:lnSpc>
                <a:spcPct val="80000"/>
              </a:lnSpc>
            </a:pPr>
            <a:r>
              <a:rPr lang="en-US" sz="2800"/>
              <a:t>Number of insured objects must be sufficiently large </a:t>
            </a:r>
          </a:p>
          <a:p>
            <a:pPr lvl="1">
              <a:lnSpc>
                <a:spcPct val="80000"/>
              </a:lnSpc>
            </a:pPr>
            <a:r>
              <a:rPr lang="en-US" sz="2400"/>
              <a:t>The objects themselves must be similar enough to allow the law of large numbers to operate </a:t>
            </a:r>
          </a:p>
          <a:p>
            <a:pPr>
              <a:lnSpc>
                <a:spcPct val="80000"/>
              </a:lnSpc>
            </a:pPr>
            <a:r>
              <a:rPr lang="en-US" sz="2800"/>
              <a:t>Nature of the objects must be enough alike so that reliable statistics on loss can be formulated </a:t>
            </a:r>
          </a:p>
          <a:p>
            <a:pPr>
              <a:lnSpc>
                <a:spcPct val="80000"/>
              </a:lnSpc>
            </a:pPr>
            <a:r>
              <a:rPr lang="en-US" sz="2800"/>
              <a:t>Sometimes insurers act as risk transferees even when it is impossible to obtain a sufficiently large number of exposure units to allow the law of large numbers to operate </a:t>
            </a:r>
          </a:p>
        </p:txBody>
      </p:sp>
    </p:spTree>
    <p:extLst>
      <p:ext uri="{BB962C8B-B14F-4D97-AF65-F5344CB8AC3E}">
        <p14:creationId xmlns:p14="http://schemas.microsoft.com/office/powerpoint/2010/main" xmlns="" val="1828744071"/>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EC6F1814-49F5-4763-8459-E796ED26713F}" type="slidenum">
              <a:rPr lang="en-US"/>
              <a:pPr/>
              <a:t>11</a:t>
            </a:fld>
            <a:endParaRPr lang="en-US"/>
          </a:p>
        </p:txBody>
      </p:sp>
      <p:sp>
        <p:nvSpPr>
          <p:cNvPr id="33794" name="Rectangle 2"/>
          <p:cNvSpPr>
            <a:spLocks noGrp="1" noChangeArrowheads="1"/>
          </p:cNvSpPr>
          <p:nvPr>
            <p:ph type="title"/>
          </p:nvPr>
        </p:nvSpPr>
        <p:spPr/>
        <p:txBody>
          <a:bodyPr/>
          <a:lstStyle/>
          <a:p>
            <a:r>
              <a:rPr lang="en-US" sz="4000"/>
              <a:t>Accidental and Unintentional Loss </a:t>
            </a:r>
          </a:p>
        </p:txBody>
      </p:sp>
      <p:sp>
        <p:nvSpPr>
          <p:cNvPr id="33795" name="Rectangle 3"/>
          <p:cNvSpPr>
            <a:spLocks noGrp="1" noChangeArrowheads="1"/>
          </p:cNvSpPr>
          <p:nvPr>
            <p:ph type="body" idx="1"/>
          </p:nvPr>
        </p:nvSpPr>
        <p:spPr/>
        <p:txBody>
          <a:bodyPr/>
          <a:lstStyle/>
          <a:p>
            <a:pPr>
              <a:lnSpc>
                <a:spcPct val="80000"/>
              </a:lnSpc>
            </a:pPr>
            <a:r>
              <a:rPr lang="en-US" sz="2000"/>
              <a:t>There must be some uncertainty surrounding the loss</a:t>
            </a:r>
          </a:p>
          <a:p>
            <a:pPr>
              <a:lnSpc>
                <a:spcPct val="80000"/>
              </a:lnSpc>
            </a:pPr>
            <a:r>
              <a:rPr lang="en-US" sz="2000"/>
              <a:t>Insurers normally exclude in all policies any loss caused intentionally by the insured </a:t>
            </a:r>
          </a:p>
          <a:p>
            <a:pPr lvl="1">
              <a:lnSpc>
                <a:spcPct val="80000"/>
              </a:lnSpc>
            </a:pPr>
            <a:r>
              <a:rPr lang="en-US" sz="1800"/>
              <a:t>If the insured knew that the insurer would pay for intentional losses </a:t>
            </a:r>
          </a:p>
          <a:p>
            <a:pPr lvl="2">
              <a:lnSpc>
                <a:spcPct val="80000"/>
              </a:lnSpc>
            </a:pPr>
            <a:r>
              <a:rPr lang="en-US" sz="1600"/>
              <a:t>A moral hazard would be introduced </a:t>
            </a:r>
          </a:p>
          <a:p>
            <a:pPr lvl="3">
              <a:lnSpc>
                <a:spcPct val="80000"/>
              </a:lnSpc>
            </a:pPr>
            <a:r>
              <a:rPr lang="en-US" sz="1400"/>
              <a:t>Causing losses and premiums to rise </a:t>
            </a:r>
          </a:p>
          <a:p>
            <a:pPr>
              <a:lnSpc>
                <a:spcPct val="80000"/>
              </a:lnSpc>
            </a:pPr>
            <a:r>
              <a:rPr lang="en-US" sz="2000"/>
              <a:t>Adverse selection </a:t>
            </a:r>
          </a:p>
          <a:p>
            <a:pPr lvl="1">
              <a:lnSpc>
                <a:spcPct val="80000"/>
              </a:lnSpc>
            </a:pPr>
            <a:r>
              <a:rPr lang="en-US" sz="1800"/>
              <a:t>Tendency of insureds who know that they have a greater than average chance of loss to seek to purchase more than an average amount of insurance </a:t>
            </a:r>
          </a:p>
          <a:p>
            <a:pPr lvl="1">
              <a:lnSpc>
                <a:spcPct val="80000"/>
              </a:lnSpc>
            </a:pPr>
            <a:r>
              <a:rPr lang="en-US" sz="1800"/>
              <a:t>Asymmetric information </a:t>
            </a:r>
          </a:p>
          <a:p>
            <a:pPr lvl="2">
              <a:lnSpc>
                <a:spcPct val="80000"/>
              </a:lnSpc>
            </a:pPr>
            <a:r>
              <a:rPr lang="en-US" sz="1600"/>
              <a:t>When an insured possesses knowledge about likely losses that is unavailable to insurers </a:t>
            </a:r>
          </a:p>
          <a:p>
            <a:pPr lvl="2">
              <a:lnSpc>
                <a:spcPct val="80000"/>
              </a:lnSpc>
            </a:pPr>
            <a:r>
              <a:rPr lang="en-US" sz="1600"/>
              <a:t>Its existence is one cause of adverse selection </a:t>
            </a:r>
          </a:p>
          <a:p>
            <a:pPr>
              <a:lnSpc>
                <a:spcPct val="80000"/>
              </a:lnSpc>
            </a:pPr>
            <a:r>
              <a:rPr lang="en-US" sz="2000"/>
              <a:t>Underwriting </a:t>
            </a:r>
          </a:p>
          <a:p>
            <a:pPr lvl="1">
              <a:lnSpc>
                <a:spcPct val="80000"/>
              </a:lnSpc>
            </a:pPr>
            <a:r>
              <a:rPr lang="en-US" sz="1800"/>
              <a:t>Process of selecting and classifying insureds from among the many applicants </a:t>
            </a:r>
          </a:p>
        </p:txBody>
      </p:sp>
    </p:spTree>
    <p:extLst>
      <p:ext uri="{BB962C8B-B14F-4D97-AF65-F5344CB8AC3E}">
        <p14:creationId xmlns:p14="http://schemas.microsoft.com/office/powerpoint/2010/main" xmlns="" val="296529766"/>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5A2CD1D5-00F6-4B40-9B60-171E61A82025}" type="slidenum">
              <a:rPr lang="en-US"/>
              <a:pPr/>
              <a:t>12</a:t>
            </a:fld>
            <a:endParaRPr lang="en-US"/>
          </a:p>
        </p:txBody>
      </p:sp>
      <p:sp>
        <p:nvSpPr>
          <p:cNvPr id="34818" name="Rectangle 2"/>
          <p:cNvSpPr>
            <a:spLocks noGrp="1" noChangeArrowheads="1"/>
          </p:cNvSpPr>
          <p:nvPr>
            <p:ph type="title"/>
          </p:nvPr>
        </p:nvSpPr>
        <p:spPr/>
        <p:txBody>
          <a:bodyPr/>
          <a:lstStyle/>
          <a:p>
            <a:r>
              <a:rPr lang="en-US" sz="4000"/>
              <a:t>Determinable and Measurable Loss </a:t>
            </a:r>
          </a:p>
        </p:txBody>
      </p:sp>
      <p:sp>
        <p:nvSpPr>
          <p:cNvPr id="34819" name="Rectangle 3"/>
          <p:cNvSpPr>
            <a:spLocks noGrp="1" noChangeArrowheads="1"/>
          </p:cNvSpPr>
          <p:nvPr>
            <p:ph type="body" idx="1"/>
          </p:nvPr>
        </p:nvSpPr>
        <p:spPr/>
        <p:txBody>
          <a:bodyPr/>
          <a:lstStyle/>
          <a:p>
            <a:r>
              <a:rPr lang="en-US"/>
              <a:t>The loss must be definite in time and place </a:t>
            </a:r>
          </a:p>
          <a:p>
            <a:r>
              <a:rPr lang="en-US"/>
              <a:t>Even if it is clear that a loss has occurred it may not be easy to measure it </a:t>
            </a:r>
          </a:p>
          <a:p>
            <a:pPr lvl="1"/>
            <a:r>
              <a:rPr lang="en-US"/>
              <a:t>For example, what is the loss from “pain and suffering” of an auto accident victim? </a:t>
            </a:r>
          </a:p>
        </p:txBody>
      </p:sp>
    </p:spTree>
    <p:extLst>
      <p:ext uri="{BB962C8B-B14F-4D97-AF65-F5344CB8AC3E}">
        <p14:creationId xmlns:p14="http://schemas.microsoft.com/office/powerpoint/2010/main" xmlns="" val="3353066130"/>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BA2B7EF4-2203-492E-A53A-3323006326ED}" type="slidenum">
              <a:rPr lang="en-US"/>
              <a:pPr/>
              <a:t>13</a:t>
            </a:fld>
            <a:endParaRPr lang="en-US"/>
          </a:p>
        </p:txBody>
      </p:sp>
      <p:sp>
        <p:nvSpPr>
          <p:cNvPr id="35842" name="Rectangle 2"/>
          <p:cNvSpPr>
            <a:spLocks noGrp="1" noChangeArrowheads="1"/>
          </p:cNvSpPr>
          <p:nvPr>
            <p:ph type="title"/>
          </p:nvPr>
        </p:nvSpPr>
        <p:spPr/>
        <p:txBody>
          <a:bodyPr/>
          <a:lstStyle/>
          <a:p>
            <a:r>
              <a:rPr lang="en-US" sz="4000"/>
              <a:t>Loss Not Subject to Catastrophic Hazard </a:t>
            </a:r>
          </a:p>
        </p:txBody>
      </p:sp>
      <p:sp>
        <p:nvSpPr>
          <p:cNvPr id="35843" name="Rectangle 3"/>
          <p:cNvSpPr>
            <a:spLocks noGrp="1" noChangeArrowheads="1"/>
          </p:cNvSpPr>
          <p:nvPr>
            <p:ph type="body" idx="1"/>
          </p:nvPr>
        </p:nvSpPr>
        <p:spPr/>
        <p:txBody>
          <a:bodyPr/>
          <a:lstStyle/>
          <a:p>
            <a:pPr>
              <a:lnSpc>
                <a:spcPct val="80000"/>
              </a:lnSpc>
            </a:pPr>
            <a:r>
              <a:rPr lang="en-US" sz="2400"/>
              <a:t>Conditions should not be such that all or most of the objects in the insured group might suffer loss at the same time and possibly from the same peril </a:t>
            </a:r>
          </a:p>
          <a:p>
            <a:pPr lvl="1">
              <a:lnSpc>
                <a:spcPct val="80000"/>
              </a:lnSpc>
            </a:pPr>
            <a:r>
              <a:rPr lang="en-US" sz="2000"/>
              <a:t>For instance, large fires, floods, earthquakes, hurricanes in particular major geographical areas </a:t>
            </a:r>
          </a:p>
          <a:p>
            <a:pPr>
              <a:lnSpc>
                <a:spcPct val="80000"/>
              </a:lnSpc>
            </a:pPr>
            <a:r>
              <a:rPr lang="en-US" sz="2400"/>
              <a:t>Most insurers reduce this possibility by dispersion of insured objects</a:t>
            </a:r>
          </a:p>
          <a:p>
            <a:pPr>
              <a:lnSpc>
                <a:spcPct val="80000"/>
              </a:lnSpc>
            </a:pPr>
            <a:r>
              <a:rPr lang="en-US" sz="2400"/>
              <a:t>Insurers themselves may purchase insurance against the possibilities of excessive losses </a:t>
            </a:r>
          </a:p>
          <a:p>
            <a:pPr lvl="1">
              <a:lnSpc>
                <a:spcPct val="80000"/>
              </a:lnSpc>
            </a:pPr>
            <a:r>
              <a:rPr lang="en-US" sz="2000"/>
              <a:t>Called reinsurance </a:t>
            </a:r>
          </a:p>
          <a:p>
            <a:pPr lvl="2">
              <a:lnSpc>
                <a:spcPct val="80000"/>
              </a:lnSpc>
            </a:pPr>
            <a:r>
              <a:rPr lang="en-US" sz="1800"/>
              <a:t>Following the 9/11 terrorist attacks many firms had difficulty obtaining insurance for trophy properties </a:t>
            </a:r>
          </a:p>
          <a:p>
            <a:pPr lvl="3">
              <a:lnSpc>
                <a:spcPct val="80000"/>
              </a:lnSpc>
            </a:pPr>
            <a:r>
              <a:rPr lang="en-US" sz="1600"/>
              <a:t>Due to the recognition by insurers of the catastrophic loss potential associated with these buildings </a:t>
            </a:r>
          </a:p>
          <a:p>
            <a:pPr>
              <a:lnSpc>
                <a:spcPct val="80000"/>
              </a:lnSpc>
            </a:pPr>
            <a:r>
              <a:rPr lang="en-US" sz="2400"/>
              <a:t>Effectively eliminates many speculative risks from the possibility of being insured  </a:t>
            </a:r>
          </a:p>
        </p:txBody>
      </p:sp>
    </p:spTree>
    <p:extLst>
      <p:ext uri="{BB962C8B-B14F-4D97-AF65-F5344CB8AC3E}">
        <p14:creationId xmlns:p14="http://schemas.microsoft.com/office/powerpoint/2010/main" xmlns="" val="3695959200"/>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D9A873FD-FD0B-45A0-82D4-AE9572EF8EAC}" type="slidenum">
              <a:rPr lang="en-US"/>
              <a:pPr/>
              <a:t>14</a:t>
            </a:fld>
            <a:endParaRPr lang="en-US"/>
          </a:p>
        </p:txBody>
      </p:sp>
      <p:sp>
        <p:nvSpPr>
          <p:cNvPr id="36866" name="Rectangle 2"/>
          <p:cNvSpPr>
            <a:spLocks noGrp="1" noChangeArrowheads="1"/>
          </p:cNvSpPr>
          <p:nvPr>
            <p:ph type="title"/>
          </p:nvPr>
        </p:nvSpPr>
        <p:spPr/>
        <p:txBody>
          <a:bodyPr/>
          <a:lstStyle/>
          <a:p>
            <a:r>
              <a:rPr lang="en-US"/>
              <a:t>Large Loss </a:t>
            </a:r>
          </a:p>
        </p:txBody>
      </p:sp>
      <p:sp>
        <p:nvSpPr>
          <p:cNvPr id="36867" name="Rectangle 3"/>
          <p:cNvSpPr>
            <a:spLocks noGrp="1" noChangeArrowheads="1"/>
          </p:cNvSpPr>
          <p:nvPr>
            <p:ph type="body" idx="1"/>
          </p:nvPr>
        </p:nvSpPr>
        <p:spPr/>
        <p:txBody>
          <a:bodyPr/>
          <a:lstStyle/>
          <a:p>
            <a:r>
              <a:rPr lang="en-US"/>
              <a:t>The maximum possible loss must be relatively large </a:t>
            </a:r>
          </a:p>
          <a:p>
            <a:pPr lvl="1"/>
            <a:r>
              <a:rPr lang="en-US"/>
              <a:t>A requisite from the standpoint of the insured </a:t>
            </a:r>
          </a:p>
          <a:p>
            <a:r>
              <a:rPr lang="en-US"/>
              <a:t>States that businesses and individuals should ensure potentially serious losses before relatively minor losses </a:t>
            </a:r>
          </a:p>
          <a:p>
            <a:pPr lvl="1"/>
            <a:r>
              <a:rPr lang="en-US"/>
              <a:t>To do otherwise is uneconomical </a:t>
            </a:r>
          </a:p>
          <a:p>
            <a:pPr lvl="2"/>
            <a:r>
              <a:rPr lang="en-US"/>
              <a:t>Small losses tend to occur frequently and are very costly to recover through insurance </a:t>
            </a:r>
          </a:p>
        </p:txBody>
      </p:sp>
    </p:spTree>
    <p:extLst>
      <p:ext uri="{BB962C8B-B14F-4D97-AF65-F5344CB8AC3E}">
        <p14:creationId xmlns:p14="http://schemas.microsoft.com/office/powerpoint/2010/main" xmlns="" val="3568628526"/>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E729BA28-6BFF-48E8-894A-B0278B438064}" type="slidenum">
              <a:rPr lang="en-US"/>
              <a:pPr/>
              <a:t>15</a:t>
            </a:fld>
            <a:endParaRPr lang="en-US"/>
          </a:p>
        </p:txBody>
      </p:sp>
      <p:sp>
        <p:nvSpPr>
          <p:cNvPr id="37890" name="Rectangle 2"/>
          <p:cNvSpPr>
            <a:spLocks noGrp="1" noChangeArrowheads="1"/>
          </p:cNvSpPr>
          <p:nvPr>
            <p:ph type="title"/>
          </p:nvPr>
        </p:nvSpPr>
        <p:spPr/>
        <p:txBody>
          <a:bodyPr/>
          <a:lstStyle/>
          <a:p>
            <a:r>
              <a:rPr lang="en-US" sz="4000"/>
              <a:t>Probability of Loss must not be too High </a:t>
            </a:r>
          </a:p>
        </p:txBody>
      </p:sp>
      <p:sp>
        <p:nvSpPr>
          <p:cNvPr id="37891" name="Rectangle 3"/>
          <p:cNvSpPr>
            <a:spLocks noGrp="1" noChangeArrowheads="1"/>
          </p:cNvSpPr>
          <p:nvPr>
            <p:ph type="body" idx="1"/>
          </p:nvPr>
        </p:nvSpPr>
        <p:spPr/>
        <p:txBody>
          <a:bodyPr/>
          <a:lstStyle/>
          <a:p>
            <a:pPr>
              <a:lnSpc>
                <a:spcPct val="90000"/>
              </a:lnSpc>
            </a:pPr>
            <a:r>
              <a:rPr lang="en-US"/>
              <a:t>Probability of loss must be reasonable </a:t>
            </a:r>
          </a:p>
          <a:p>
            <a:pPr lvl="1">
              <a:lnSpc>
                <a:spcPct val="90000"/>
              </a:lnSpc>
            </a:pPr>
            <a:r>
              <a:rPr lang="en-US"/>
              <a:t>Else the cost of risk transfer will be excessive </a:t>
            </a:r>
          </a:p>
          <a:p>
            <a:pPr>
              <a:lnSpc>
                <a:spcPct val="90000"/>
              </a:lnSpc>
            </a:pPr>
            <a:r>
              <a:rPr lang="en-US"/>
              <a:t>Insureds are often willing to pay more to avoid a loss than the true expected value of that loss </a:t>
            </a:r>
          </a:p>
          <a:p>
            <a:pPr lvl="1">
              <a:lnSpc>
                <a:spcPct val="90000"/>
              </a:lnSpc>
            </a:pPr>
            <a:r>
              <a:rPr lang="en-US"/>
              <a:t>If it were not for this phenomenon, insurance could not exist </a:t>
            </a:r>
          </a:p>
          <a:p>
            <a:pPr lvl="1">
              <a:lnSpc>
                <a:spcPct val="90000"/>
              </a:lnSpc>
            </a:pPr>
            <a:r>
              <a:rPr lang="en-US"/>
              <a:t>Insurers must always charge more for their service than the expected value of a loss </a:t>
            </a:r>
          </a:p>
        </p:txBody>
      </p:sp>
    </p:spTree>
    <p:extLst>
      <p:ext uri="{BB962C8B-B14F-4D97-AF65-F5344CB8AC3E}">
        <p14:creationId xmlns:p14="http://schemas.microsoft.com/office/powerpoint/2010/main" xmlns="" val="555067739"/>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14A733DC-A6FF-4A2C-8971-C2AF7057AAB4}" type="slidenum">
              <a:rPr lang="en-US"/>
              <a:pPr/>
              <a:t>16</a:t>
            </a:fld>
            <a:endParaRPr lang="en-US"/>
          </a:p>
        </p:txBody>
      </p:sp>
      <p:sp>
        <p:nvSpPr>
          <p:cNvPr id="39938" name="Rectangle 2"/>
          <p:cNvSpPr>
            <a:spLocks noGrp="1" noChangeArrowheads="1"/>
          </p:cNvSpPr>
          <p:nvPr>
            <p:ph type="title"/>
          </p:nvPr>
        </p:nvSpPr>
        <p:spPr/>
        <p:txBody>
          <a:bodyPr/>
          <a:lstStyle/>
          <a:p>
            <a:r>
              <a:rPr lang="en-US" sz="4000"/>
              <a:t>Table 6-1:  Examples of Requisites of Insurable Risks </a:t>
            </a:r>
          </a:p>
        </p:txBody>
      </p:sp>
      <p:pic>
        <p:nvPicPr>
          <p:cNvPr id="39940"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475" y="2139950"/>
            <a:ext cx="8305800" cy="31448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1967331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9940"/>
                                        </p:tgtEl>
                                        <p:attrNameLst>
                                          <p:attrName>style.visibility</p:attrName>
                                        </p:attrNameLst>
                                      </p:cBhvr>
                                      <p:to>
                                        <p:strVal val="visible"/>
                                      </p:to>
                                    </p:set>
                                    <p:animEffect transition="in" filter="checkerboard(across)">
                                      <p:cBhvr>
                                        <p:cTn id="7" dur="500"/>
                                        <p:tgtEl>
                                          <p:spTgt spid="39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890DBD25-2F22-43C4-B04E-1EC0DD63648C}" type="slidenum">
              <a:rPr lang="en-US"/>
              <a:pPr/>
              <a:t>17</a:t>
            </a:fld>
            <a:endParaRPr lang="en-US"/>
          </a:p>
        </p:txBody>
      </p:sp>
      <p:sp>
        <p:nvSpPr>
          <p:cNvPr id="38914" name="Rectangle 2"/>
          <p:cNvSpPr>
            <a:spLocks noGrp="1" noChangeArrowheads="1"/>
          </p:cNvSpPr>
          <p:nvPr>
            <p:ph type="title"/>
          </p:nvPr>
        </p:nvSpPr>
        <p:spPr/>
        <p:txBody>
          <a:bodyPr/>
          <a:lstStyle/>
          <a:p>
            <a:r>
              <a:rPr lang="en-US" sz="4000"/>
              <a:t>Requirements of all Valid Contracts </a:t>
            </a:r>
          </a:p>
        </p:txBody>
      </p:sp>
      <p:sp>
        <p:nvSpPr>
          <p:cNvPr id="38915" name="Rectangle 3"/>
          <p:cNvSpPr>
            <a:spLocks noGrp="1" noChangeArrowheads="1"/>
          </p:cNvSpPr>
          <p:nvPr>
            <p:ph type="body" idx="1"/>
          </p:nvPr>
        </p:nvSpPr>
        <p:spPr/>
        <p:txBody>
          <a:bodyPr/>
          <a:lstStyle/>
          <a:p>
            <a:pPr>
              <a:lnSpc>
                <a:spcPct val="80000"/>
              </a:lnSpc>
            </a:pPr>
            <a:r>
              <a:rPr lang="en-US" sz="2400"/>
              <a:t>Agreement must be for legal purpose </a:t>
            </a:r>
          </a:p>
          <a:p>
            <a:pPr>
              <a:lnSpc>
                <a:spcPct val="80000"/>
              </a:lnSpc>
            </a:pPr>
            <a:r>
              <a:rPr lang="en-US" sz="2400"/>
              <a:t>Parties must have legal capacity to contract </a:t>
            </a:r>
          </a:p>
          <a:p>
            <a:pPr>
              <a:lnSpc>
                <a:spcPct val="80000"/>
              </a:lnSpc>
            </a:pPr>
            <a:r>
              <a:rPr lang="en-US" sz="2400"/>
              <a:t>There must be a valid offer and acceptance </a:t>
            </a:r>
          </a:p>
          <a:p>
            <a:pPr lvl="1">
              <a:lnSpc>
                <a:spcPct val="80000"/>
              </a:lnSpc>
            </a:pPr>
            <a:r>
              <a:rPr lang="en-US" sz="2000"/>
              <a:t>In property and liability insurance, it is the custom to give local agents authority to accept offers of many lines of insurance on the spot </a:t>
            </a:r>
          </a:p>
          <a:p>
            <a:pPr lvl="2">
              <a:lnSpc>
                <a:spcPct val="80000"/>
              </a:lnSpc>
            </a:pPr>
            <a:r>
              <a:rPr lang="en-US" sz="1800"/>
              <a:t>The agent will bind the insurer </a:t>
            </a:r>
          </a:p>
          <a:p>
            <a:pPr lvl="1">
              <a:lnSpc>
                <a:spcPct val="80000"/>
              </a:lnSpc>
            </a:pPr>
            <a:r>
              <a:rPr lang="en-US" sz="2000"/>
              <a:t>A legal offer by an applicant for life insurance must be supported by a tender of the first premium 	</a:t>
            </a:r>
          </a:p>
          <a:p>
            <a:pPr lvl="2">
              <a:lnSpc>
                <a:spcPct val="80000"/>
              </a:lnSpc>
            </a:pPr>
            <a:r>
              <a:rPr lang="en-US" sz="1800"/>
              <a:t>Usually the agent gives the insured a conditional receipt </a:t>
            </a:r>
          </a:p>
          <a:p>
            <a:pPr lvl="3">
              <a:lnSpc>
                <a:spcPct val="80000"/>
              </a:lnSpc>
            </a:pPr>
            <a:r>
              <a:rPr lang="en-US" sz="1600"/>
              <a:t>Provides that acceptance takes place when the insurability of the applicant has been determined </a:t>
            </a:r>
          </a:p>
          <a:p>
            <a:pPr>
              <a:lnSpc>
                <a:spcPct val="80000"/>
              </a:lnSpc>
            </a:pPr>
            <a:r>
              <a:rPr lang="en-US" sz="2400"/>
              <a:t>Promises must be supported by the exchange of consideration </a:t>
            </a:r>
          </a:p>
          <a:p>
            <a:pPr lvl="1">
              <a:lnSpc>
                <a:spcPct val="80000"/>
              </a:lnSpc>
            </a:pPr>
            <a:r>
              <a:rPr lang="en-US" sz="2000"/>
              <a:t>The value given to each contracting party </a:t>
            </a:r>
          </a:p>
        </p:txBody>
      </p:sp>
    </p:spTree>
    <p:extLst>
      <p:ext uri="{BB962C8B-B14F-4D97-AF65-F5344CB8AC3E}">
        <p14:creationId xmlns:p14="http://schemas.microsoft.com/office/powerpoint/2010/main" xmlns="" val="1301553995"/>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4EBF409E-4A41-45C6-A0ED-0527777CF5CA}" type="slidenum">
              <a:rPr lang="en-US"/>
              <a:pPr/>
              <a:t>18</a:t>
            </a:fld>
            <a:endParaRPr lang="en-US"/>
          </a:p>
        </p:txBody>
      </p:sp>
      <p:sp>
        <p:nvSpPr>
          <p:cNvPr id="40962" name="Rectangle 2"/>
          <p:cNvSpPr>
            <a:spLocks noGrp="1" noChangeArrowheads="1"/>
          </p:cNvSpPr>
          <p:nvPr>
            <p:ph type="title"/>
          </p:nvPr>
        </p:nvSpPr>
        <p:spPr>
          <a:xfrm>
            <a:off x="152400" y="533400"/>
            <a:ext cx="8763000" cy="992187"/>
          </a:xfrm>
        </p:spPr>
        <p:txBody>
          <a:bodyPr/>
          <a:lstStyle/>
          <a:p>
            <a:r>
              <a:rPr lang="en-US" sz="4000" dirty="0"/>
              <a:t>Distinguishing Characteristics of Insurance Contracts </a:t>
            </a:r>
          </a:p>
        </p:txBody>
      </p:sp>
      <p:sp>
        <p:nvSpPr>
          <p:cNvPr id="40963" name="Rectangle 3"/>
          <p:cNvSpPr>
            <a:spLocks noGrp="1" noChangeArrowheads="1"/>
          </p:cNvSpPr>
          <p:nvPr>
            <p:ph type="body" idx="1"/>
          </p:nvPr>
        </p:nvSpPr>
        <p:spPr/>
        <p:txBody>
          <a:bodyPr/>
          <a:lstStyle/>
          <a:p>
            <a:pPr>
              <a:lnSpc>
                <a:spcPct val="80000"/>
              </a:lnSpc>
            </a:pPr>
            <a:r>
              <a:rPr lang="en-US" sz="2400"/>
              <a:t>Aleatory contract </a:t>
            </a:r>
          </a:p>
          <a:p>
            <a:pPr lvl="1">
              <a:lnSpc>
                <a:spcPct val="80000"/>
              </a:lnSpc>
            </a:pPr>
            <a:r>
              <a:rPr lang="en-US" sz="2000"/>
              <a:t>Values exchanged by the contracting parties are not necessarily equal </a:t>
            </a:r>
          </a:p>
          <a:p>
            <a:pPr lvl="2">
              <a:lnSpc>
                <a:spcPct val="80000"/>
              </a:lnSpc>
            </a:pPr>
            <a:r>
              <a:rPr lang="en-US" sz="1800"/>
              <a:t>Due to the fact that the outcome of the contract depends on the risk of whether a loss will occur </a:t>
            </a:r>
          </a:p>
          <a:p>
            <a:pPr lvl="3">
              <a:lnSpc>
                <a:spcPct val="80000"/>
              </a:lnSpc>
            </a:pPr>
            <a:r>
              <a:rPr lang="en-US" sz="1600"/>
              <a:t>If a loss takes place during the policy period, the amount paid by the insurer usually will exceed the premium paid by the insured </a:t>
            </a:r>
          </a:p>
          <a:p>
            <a:pPr lvl="3">
              <a:lnSpc>
                <a:spcPct val="80000"/>
              </a:lnSpc>
            </a:pPr>
            <a:r>
              <a:rPr lang="en-US" sz="1600"/>
              <a:t>If no loss occurs, the premium exceeds the amount paid by the insurer </a:t>
            </a:r>
          </a:p>
          <a:p>
            <a:pPr>
              <a:lnSpc>
                <a:spcPct val="80000"/>
              </a:lnSpc>
            </a:pPr>
            <a:r>
              <a:rPr lang="en-US" sz="2400"/>
              <a:t>Conditional contract </a:t>
            </a:r>
          </a:p>
          <a:p>
            <a:pPr lvl="1">
              <a:lnSpc>
                <a:spcPct val="80000"/>
              </a:lnSpc>
            </a:pPr>
            <a:r>
              <a:rPr lang="en-US" sz="2000"/>
              <a:t>Insureds must perform certain acts if recovery is to be made </a:t>
            </a:r>
          </a:p>
          <a:p>
            <a:pPr lvl="1">
              <a:lnSpc>
                <a:spcPct val="80000"/>
              </a:lnSpc>
            </a:pPr>
            <a:r>
              <a:rPr lang="en-US" sz="2000"/>
              <a:t>If the insured does not adhere to the conditions of the contract, payment is not made even though an insured peril causes a loss </a:t>
            </a:r>
          </a:p>
          <a:p>
            <a:pPr lvl="2">
              <a:lnSpc>
                <a:spcPct val="80000"/>
              </a:lnSpc>
            </a:pPr>
            <a:r>
              <a:rPr lang="en-US" sz="1800"/>
              <a:t>Typical conditions </a:t>
            </a:r>
          </a:p>
          <a:p>
            <a:pPr lvl="3">
              <a:lnSpc>
                <a:spcPct val="80000"/>
              </a:lnSpc>
            </a:pPr>
            <a:r>
              <a:rPr lang="en-US" sz="1600"/>
              <a:t>Payment of premium </a:t>
            </a:r>
          </a:p>
          <a:p>
            <a:pPr lvl="3">
              <a:lnSpc>
                <a:spcPct val="80000"/>
              </a:lnSpc>
            </a:pPr>
            <a:r>
              <a:rPr lang="en-US" sz="1600"/>
              <a:t>Providing adequate proof of loss </a:t>
            </a:r>
          </a:p>
          <a:p>
            <a:pPr lvl="3">
              <a:lnSpc>
                <a:spcPct val="80000"/>
              </a:lnSpc>
            </a:pPr>
            <a:r>
              <a:rPr lang="en-US" sz="1600"/>
              <a:t>Giving immediate notice to the insurer of loss </a:t>
            </a:r>
          </a:p>
        </p:txBody>
      </p:sp>
    </p:spTree>
    <p:extLst>
      <p:ext uri="{BB962C8B-B14F-4D97-AF65-F5344CB8AC3E}">
        <p14:creationId xmlns:p14="http://schemas.microsoft.com/office/powerpoint/2010/main" xmlns="" val="1205692371"/>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CB5743E1-1C69-4C0D-AD06-99034E57570B}" type="slidenum">
              <a:rPr lang="en-US"/>
              <a:pPr/>
              <a:t>19</a:t>
            </a:fld>
            <a:endParaRPr lang="en-US"/>
          </a:p>
        </p:txBody>
      </p:sp>
      <p:sp>
        <p:nvSpPr>
          <p:cNvPr id="41986" name="Rectangle 2"/>
          <p:cNvSpPr>
            <a:spLocks noGrp="1" noChangeArrowheads="1"/>
          </p:cNvSpPr>
          <p:nvPr>
            <p:ph type="title"/>
          </p:nvPr>
        </p:nvSpPr>
        <p:spPr>
          <a:xfrm>
            <a:off x="152400" y="533400"/>
            <a:ext cx="8763000" cy="992187"/>
          </a:xfrm>
        </p:spPr>
        <p:txBody>
          <a:bodyPr/>
          <a:lstStyle/>
          <a:p>
            <a:r>
              <a:rPr lang="en-US" sz="4000" dirty="0"/>
              <a:t>Distinguishing Characteristics of Insurance Contracts</a:t>
            </a:r>
          </a:p>
        </p:txBody>
      </p:sp>
      <p:sp>
        <p:nvSpPr>
          <p:cNvPr id="41987" name="Rectangle 3"/>
          <p:cNvSpPr>
            <a:spLocks noGrp="1" noChangeArrowheads="1"/>
          </p:cNvSpPr>
          <p:nvPr>
            <p:ph type="body" idx="1"/>
          </p:nvPr>
        </p:nvSpPr>
        <p:spPr/>
        <p:txBody>
          <a:bodyPr/>
          <a:lstStyle/>
          <a:p>
            <a:pPr>
              <a:lnSpc>
                <a:spcPct val="80000"/>
              </a:lnSpc>
            </a:pPr>
            <a:r>
              <a:rPr lang="en-US" sz="2000"/>
              <a:t>Contract of adhesion </a:t>
            </a:r>
          </a:p>
          <a:p>
            <a:pPr lvl="1">
              <a:lnSpc>
                <a:spcPct val="80000"/>
              </a:lnSpc>
            </a:pPr>
            <a:r>
              <a:rPr lang="en-US" sz="1800"/>
              <a:t>Any ambiguities or uncertainties in the wording of the agreement will be construed against the drafter—the insurer </a:t>
            </a:r>
          </a:p>
          <a:p>
            <a:pPr lvl="1">
              <a:lnSpc>
                <a:spcPct val="80000"/>
              </a:lnSpc>
            </a:pPr>
            <a:r>
              <a:rPr lang="en-US" sz="1800"/>
              <a:t>Insurer had the advantage of writing the terms of the contract to suit its particular purposes </a:t>
            </a:r>
          </a:p>
          <a:p>
            <a:pPr lvl="1">
              <a:lnSpc>
                <a:spcPct val="80000"/>
              </a:lnSpc>
            </a:pPr>
            <a:r>
              <a:rPr lang="en-US" sz="1800"/>
              <a:t>Insured has no opportunity to bargain over conditions, stipulations, exclusions </a:t>
            </a:r>
          </a:p>
          <a:p>
            <a:pPr lvl="1">
              <a:lnSpc>
                <a:spcPct val="80000"/>
              </a:lnSpc>
            </a:pPr>
            <a:r>
              <a:rPr lang="en-US" sz="1800"/>
              <a:t>Doctrine of reasonable expectations </a:t>
            </a:r>
          </a:p>
          <a:p>
            <a:pPr lvl="2">
              <a:lnSpc>
                <a:spcPct val="80000"/>
              </a:lnSpc>
            </a:pPr>
            <a:r>
              <a:rPr lang="en-US" sz="1600"/>
              <a:t>Coverage should be interpreted to be what the insured can reasonably expect </a:t>
            </a:r>
          </a:p>
          <a:p>
            <a:pPr lvl="2">
              <a:lnSpc>
                <a:spcPct val="80000"/>
              </a:lnSpc>
            </a:pPr>
            <a:r>
              <a:rPr lang="en-US" sz="1600"/>
              <a:t>Limitations and exclusions must be clear and conspicuous </a:t>
            </a:r>
          </a:p>
          <a:p>
            <a:pPr>
              <a:lnSpc>
                <a:spcPct val="80000"/>
              </a:lnSpc>
            </a:pPr>
            <a:r>
              <a:rPr lang="en-US" sz="2000"/>
              <a:t>Unilateral contract </a:t>
            </a:r>
          </a:p>
          <a:p>
            <a:pPr lvl="1">
              <a:lnSpc>
                <a:spcPct val="80000"/>
              </a:lnSpc>
            </a:pPr>
            <a:r>
              <a:rPr lang="en-US" sz="1800"/>
              <a:t>Only one of the parties makes promises that are legally enforceable </a:t>
            </a:r>
          </a:p>
          <a:p>
            <a:pPr lvl="1">
              <a:lnSpc>
                <a:spcPct val="80000"/>
              </a:lnSpc>
            </a:pPr>
            <a:r>
              <a:rPr lang="en-US" sz="1800"/>
              <a:t>Insureds cannot be forced to pay premiums or adhere to conditions </a:t>
            </a:r>
          </a:p>
          <a:p>
            <a:pPr lvl="2">
              <a:lnSpc>
                <a:spcPct val="80000"/>
              </a:lnSpc>
            </a:pPr>
            <a:r>
              <a:rPr lang="en-US" sz="1600"/>
              <a:t>If the insured does what has been promised, the insurer is legally obligated to perform in the event of a covered loss</a:t>
            </a:r>
          </a:p>
        </p:txBody>
      </p:sp>
    </p:spTree>
    <p:extLst>
      <p:ext uri="{BB962C8B-B14F-4D97-AF65-F5344CB8AC3E}">
        <p14:creationId xmlns:p14="http://schemas.microsoft.com/office/powerpoint/2010/main" xmlns="" val="3924474691"/>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5D08B5A1-6C8A-423F-96D1-3902B416CEA9}" type="slidenum">
              <a:rPr lang="en-US"/>
              <a:pPr/>
              <a:t>2</a:t>
            </a:fld>
            <a:endParaRPr lang="en-US"/>
          </a:p>
        </p:txBody>
      </p:sp>
      <p:sp>
        <p:nvSpPr>
          <p:cNvPr id="24578" name="Rectangle 2"/>
          <p:cNvSpPr>
            <a:spLocks noGrp="1" noChangeArrowheads="1"/>
          </p:cNvSpPr>
          <p:nvPr>
            <p:ph type="title"/>
          </p:nvPr>
        </p:nvSpPr>
        <p:spPr/>
        <p:txBody>
          <a:bodyPr/>
          <a:lstStyle/>
          <a:p>
            <a:r>
              <a:rPr lang="en-US"/>
              <a:t>Principle of Utmost Good Faith </a:t>
            </a:r>
          </a:p>
        </p:txBody>
      </p:sp>
      <p:sp>
        <p:nvSpPr>
          <p:cNvPr id="24579" name="Rectangle 3"/>
          <p:cNvSpPr>
            <a:spLocks noGrp="1" noChangeArrowheads="1"/>
          </p:cNvSpPr>
          <p:nvPr>
            <p:ph type="body" idx="1"/>
          </p:nvPr>
        </p:nvSpPr>
        <p:spPr/>
        <p:txBody>
          <a:bodyPr/>
          <a:lstStyle/>
          <a:p>
            <a:r>
              <a:rPr lang="en-US"/>
              <a:t>A higher standard of honesty is imposed on parties to an insurance agreement than is imposed through ordinary commercial contracts </a:t>
            </a:r>
          </a:p>
          <a:p>
            <a:r>
              <a:rPr lang="en-US"/>
              <a:t>Casts a very different light on the interpretation of insurance agreements than many persons often suppose </a:t>
            </a:r>
          </a:p>
        </p:txBody>
      </p:sp>
    </p:spTree>
    <p:extLst>
      <p:ext uri="{BB962C8B-B14F-4D97-AF65-F5344CB8AC3E}">
        <p14:creationId xmlns:p14="http://schemas.microsoft.com/office/powerpoint/2010/main" xmlns="" val="1346300406"/>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2BF03D58-E9F7-41F3-A131-B79399B01190}" type="slidenum">
              <a:rPr lang="en-US"/>
              <a:pPr/>
              <a:t>20</a:t>
            </a:fld>
            <a:endParaRPr lang="en-US"/>
          </a:p>
        </p:txBody>
      </p:sp>
      <p:sp>
        <p:nvSpPr>
          <p:cNvPr id="43010" name="Rectangle 2"/>
          <p:cNvSpPr>
            <a:spLocks noGrp="1" noChangeArrowheads="1"/>
          </p:cNvSpPr>
          <p:nvPr>
            <p:ph type="title"/>
          </p:nvPr>
        </p:nvSpPr>
        <p:spPr/>
        <p:txBody>
          <a:bodyPr/>
          <a:lstStyle/>
          <a:p>
            <a:r>
              <a:rPr lang="en-US"/>
              <a:t>Role of Agents and Brokers </a:t>
            </a:r>
          </a:p>
        </p:txBody>
      </p:sp>
      <p:sp>
        <p:nvSpPr>
          <p:cNvPr id="43011" name="Rectangle 3"/>
          <p:cNvSpPr>
            <a:spLocks noGrp="1" noChangeArrowheads="1"/>
          </p:cNvSpPr>
          <p:nvPr>
            <p:ph type="body" idx="1"/>
          </p:nvPr>
        </p:nvSpPr>
        <p:spPr/>
        <p:txBody>
          <a:bodyPr/>
          <a:lstStyle/>
          <a:p>
            <a:pPr>
              <a:lnSpc>
                <a:spcPct val="90000"/>
              </a:lnSpc>
            </a:pPr>
            <a:r>
              <a:rPr lang="en-US" sz="2400"/>
              <a:t>An agent is a person given power to act for a principal, who is legally bound by the acts of its agents </a:t>
            </a:r>
          </a:p>
          <a:p>
            <a:pPr>
              <a:lnSpc>
                <a:spcPct val="90000"/>
              </a:lnSpc>
            </a:pPr>
            <a:r>
              <a:rPr lang="en-US" sz="2400"/>
              <a:t>General agent </a:t>
            </a:r>
          </a:p>
          <a:p>
            <a:pPr lvl="1">
              <a:lnSpc>
                <a:spcPct val="90000"/>
              </a:lnSpc>
            </a:pPr>
            <a:r>
              <a:rPr lang="en-US" sz="2000"/>
              <a:t>Person authorized to conduct all of the principal’s business of a given kind in a particular place </a:t>
            </a:r>
          </a:p>
          <a:p>
            <a:pPr>
              <a:lnSpc>
                <a:spcPct val="90000"/>
              </a:lnSpc>
            </a:pPr>
            <a:r>
              <a:rPr lang="en-US" sz="2400"/>
              <a:t>Special agent </a:t>
            </a:r>
          </a:p>
          <a:p>
            <a:pPr lvl="1">
              <a:lnSpc>
                <a:spcPct val="90000"/>
              </a:lnSpc>
            </a:pPr>
            <a:r>
              <a:rPr lang="en-US" sz="2000"/>
              <a:t>Authorized to perform only a specific act or function </a:t>
            </a:r>
          </a:p>
          <a:p>
            <a:pPr>
              <a:lnSpc>
                <a:spcPct val="90000"/>
              </a:lnSpc>
            </a:pPr>
            <a:r>
              <a:rPr lang="en-US" sz="2400"/>
              <a:t>In a legal sense, insurance agents do not necessarily have to serve in the channel of distribution for insurance </a:t>
            </a:r>
          </a:p>
          <a:p>
            <a:pPr lvl="1">
              <a:lnSpc>
                <a:spcPct val="90000"/>
              </a:lnSpc>
            </a:pPr>
            <a:r>
              <a:rPr lang="en-US" sz="2000"/>
              <a:t>Although that is the most common use of the term insurance agent </a:t>
            </a:r>
          </a:p>
        </p:txBody>
      </p:sp>
    </p:spTree>
    <p:extLst>
      <p:ext uri="{BB962C8B-B14F-4D97-AF65-F5344CB8AC3E}">
        <p14:creationId xmlns:p14="http://schemas.microsoft.com/office/powerpoint/2010/main" xmlns="" val="1737877350"/>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3E6F76E4-16E6-4438-B989-A01329E74963}" type="slidenum">
              <a:rPr lang="en-US"/>
              <a:pPr/>
              <a:t>21</a:t>
            </a:fld>
            <a:endParaRPr lang="en-US"/>
          </a:p>
        </p:txBody>
      </p:sp>
      <p:sp>
        <p:nvSpPr>
          <p:cNvPr id="44034" name="Rectangle 2"/>
          <p:cNvSpPr>
            <a:spLocks noGrp="1" noChangeArrowheads="1"/>
          </p:cNvSpPr>
          <p:nvPr>
            <p:ph type="title"/>
          </p:nvPr>
        </p:nvSpPr>
        <p:spPr/>
        <p:txBody>
          <a:bodyPr/>
          <a:lstStyle/>
          <a:p>
            <a:r>
              <a:rPr lang="en-US"/>
              <a:t>Role of Agents and Brokers</a:t>
            </a:r>
          </a:p>
        </p:txBody>
      </p:sp>
      <p:sp>
        <p:nvSpPr>
          <p:cNvPr id="44035" name="Rectangle 3"/>
          <p:cNvSpPr>
            <a:spLocks noGrp="1" noChangeArrowheads="1"/>
          </p:cNvSpPr>
          <p:nvPr>
            <p:ph type="body" idx="1"/>
          </p:nvPr>
        </p:nvSpPr>
        <p:spPr/>
        <p:txBody>
          <a:bodyPr/>
          <a:lstStyle/>
          <a:p>
            <a:pPr>
              <a:lnSpc>
                <a:spcPct val="80000"/>
              </a:lnSpc>
            </a:pPr>
            <a:r>
              <a:rPr lang="en-US" sz="2400"/>
              <a:t>An insurance agent should be assumed to be the legal agent of the insurer </a:t>
            </a:r>
          </a:p>
          <a:p>
            <a:pPr lvl="1">
              <a:lnSpc>
                <a:spcPct val="80000"/>
              </a:lnSpc>
            </a:pPr>
            <a:r>
              <a:rPr lang="en-US" sz="2000"/>
              <a:t>Unless information to the contrary is known </a:t>
            </a:r>
          </a:p>
          <a:p>
            <a:pPr>
              <a:lnSpc>
                <a:spcPct val="80000"/>
              </a:lnSpc>
            </a:pPr>
            <a:r>
              <a:rPr lang="en-US" sz="2400"/>
              <a:t>An insurance broker is the legal agent of the prospective insured </a:t>
            </a:r>
          </a:p>
          <a:p>
            <a:pPr lvl="1">
              <a:lnSpc>
                <a:spcPct val="80000"/>
              </a:lnSpc>
            </a:pPr>
            <a:r>
              <a:rPr lang="en-US" sz="2000"/>
              <a:t>Is engaged to arrange insurance coverage on the best possible terms </a:t>
            </a:r>
          </a:p>
          <a:p>
            <a:pPr lvl="1">
              <a:lnSpc>
                <a:spcPct val="80000"/>
              </a:lnSpc>
            </a:pPr>
            <a:r>
              <a:rPr lang="en-US" sz="2000"/>
              <a:t>Free to deal with any insurer that will accept the business </a:t>
            </a:r>
          </a:p>
          <a:p>
            <a:pPr lvl="1">
              <a:lnSpc>
                <a:spcPct val="80000"/>
              </a:lnSpc>
            </a:pPr>
            <a:r>
              <a:rPr lang="en-US" sz="2000"/>
              <a:t>Cannot bind any insurer orally to a risk unless the broker has an agency agreement with the insurer </a:t>
            </a:r>
          </a:p>
          <a:p>
            <a:pPr lvl="1">
              <a:lnSpc>
                <a:spcPct val="80000"/>
              </a:lnSpc>
            </a:pPr>
            <a:r>
              <a:rPr lang="en-US" sz="2000"/>
              <a:t>When dealing with a broker one should not assume coverage the moment the insurance is ordered </a:t>
            </a:r>
          </a:p>
          <a:p>
            <a:pPr>
              <a:lnSpc>
                <a:spcPct val="80000"/>
              </a:lnSpc>
            </a:pPr>
            <a:r>
              <a:rPr lang="en-US" sz="2400"/>
              <a:t>The distinction between an agent and a broker is not always clear </a:t>
            </a:r>
          </a:p>
          <a:p>
            <a:pPr lvl="1">
              <a:lnSpc>
                <a:spcPct val="80000"/>
              </a:lnSpc>
            </a:pPr>
            <a:r>
              <a:rPr lang="en-US" sz="2000"/>
              <a:t>In some situations a person may simultaneously be both an agent and a broker </a:t>
            </a:r>
          </a:p>
        </p:txBody>
      </p:sp>
    </p:spTree>
    <p:extLst>
      <p:ext uri="{BB962C8B-B14F-4D97-AF65-F5344CB8AC3E}">
        <p14:creationId xmlns:p14="http://schemas.microsoft.com/office/powerpoint/2010/main" xmlns="" val="585109"/>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614B246E-6E91-42B3-B2C3-43B4F19F7E7F}" type="slidenum">
              <a:rPr lang="en-US"/>
              <a:pPr/>
              <a:t>22</a:t>
            </a:fld>
            <a:endParaRPr lang="en-US"/>
          </a:p>
        </p:txBody>
      </p:sp>
      <p:sp>
        <p:nvSpPr>
          <p:cNvPr id="45058" name="Rectangle 2"/>
          <p:cNvSpPr>
            <a:spLocks noGrp="1" noChangeArrowheads="1"/>
          </p:cNvSpPr>
          <p:nvPr>
            <p:ph type="title"/>
          </p:nvPr>
        </p:nvSpPr>
        <p:spPr/>
        <p:txBody>
          <a:bodyPr/>
          <a:lstStyle/>
          <a:p>
            <a:r>
              <a:rPr lang="en-US"/>
              <a:t>Authority of Agents and Brokers </a:t>
            </a:r>
          </a:p>
        </p:txBody>
      </p:sp>
      <p:sp>
        <p:nvSpPr>
          <p:cNvPr id="45059" name="Rectangle 3"/>
          <p:cNvSpPr>
            <a:spLocks noGrp="1" noChangeArrowheads="1"/>
          </p:cNvSpPr>
          <p:nvPr>
            <p:ph type="body" idx="1"/>
          </p:nvPr>
        </p:nvSpPr>
        <p:spPr/>
        <p:txBody>
          <a:bodyPr/>
          <a:lstStyle/>
          <a:p>
            <a:r>
              <a:rPr lang="en-US"/>
              <a:t>Agency agreement </a:t>
            </a:r>
          </a:p>
          <a:p>
            <a:pPr lvl="1"/>
            <a:r>
              <a:rPr lang="en-US"/>
              <a:t>Sets forth the specific duties, rights, and obligations of both the insurer and the agent </a:t>
            </a:r>
          </a:p>
          <a:p>
            <a:r>
              <a:rPr lang="en-US"/>
              <a:t> Ratification </a:t>
            </a:r>
          </a:p>
          <a:p>
            <a:pPr lvl="1"/>
            <a:r>
              <a:rPr lang="en-US"/>
              <a:t>If an agent performs some act outside the scope of the agency agreement to which the insurer later assents </a:t>
            </a:r>
          </a:p>
          <a:p>
            <a:pPr lvl="2"/>
            <a:r>
              <a:rPr lang="en-US"/>
              <a:t>The agent has achieved additional authority through ratification </a:t>
            </a:r>
          </a:p>
        </p:txBody>
      </p:sp>
    </p:spTree>
    <p:extLst>
      <p:ext uri="{BB962C8B-B14F-4D97-AF65-F5344CB8AC3E}">
        <p14:creationId xmlns:p14="http://schemas.microsoft.com/office/powerpoint/2010/main" xmlns="" val="3162091051"/>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659CDC55-363A-40A8-A5A9-FD52DD4C8C80}" type="slidenum">
              <a:rPr lang="en-US"/>
              <a:pPr/>
              <a:t>23</a:t>
            </a:fld>
            <a:endParaRPr lang="en-US"/>
          </a:p>
        </p:txBody>
      </p:sp>
      <p:sp>
        <p:nvSpPr>
          <p:cNvPr id="46082" name="Rectangle 2"/>
          <p:cNvSpPr>
            <a:spLocks noGrp="1" noChangeArrowheads="1"/>
          </p:cNvSpPr>
          <p:nvPr>
            <p:ph type="title"/>
          </p:nvPr>
        </p:nvSpPr>
        <p:spPr/>
        <p:txBody>
          <a:bodyPr/>
          <a:lstStyle/>
          <a:p>
            <a:r>
              <a:rPr lang="en-US"/>
              <a:t>Authority of Agents and Brokers</a:t>
            </a:r>
          </a:p>
        </p:txBody>
      </p:sp>
      <p:sp>
        <p:nvSpPr>
          <p:cNvPr id="46083" name="Rectangle 3"/>
          <p:cNvSpPr>
            <a:spLocks noGrp="1" noChangeArrowheads="1"/>
          </p:cNvSpPr>
          <p:nvPr>
            <p:ph type="body" idx="1"/>
          </p:nvPr>
        </p:nvSpPr>
        <p:spPr/>
        <p:txBody>
          <a:bodyPr/>
          <a:lstStyle/>
          <a:p>
            <a:pPr>
              <a:lnSpc>
                <a:spcPct val="90000"/>
              </a:lnSpc>
            </a:pPr>
            <a:r>
              <a:rPr lang="en-US" sz="2400"/>
              <a:t>Waiver </a:t>
            </a:r>
          </a:p>
          <a:p>
            <a:pPr lvl="1">
              <a:lnSpc>
                <a:spcPct val="90000"/>
              </a:lnSpc>
            </a:pPr>
            <a:r>
              <a:rPr lang="en-US" sz="2000"/>
              <a:t>Intentional relinquishing of a known right </a:t>
            </a:r>
          </a:p>
          <a:p>
            <a:pPr>
              <a:lnSpc>
                <a:spcPct val="90000"/>
              </a:lnSpc>
            </a:pPr>
            <a:r>
              <a:rPr lang="en-US" sz="2400"/>
              <a:t>Estoppel </a:t>
            </a:r>
          </a:p>
          <a:p>
            <a:pPr lvl="1">
              <a:lnSpc>
                <a:spcPct val="90000"/>
              </a:lnSpc>
            </a:pPr>
            <a:r>
              <a:rPr lang="en-US" sz="2000"/>
              <a:t>Operates when there has been no intentional relinquishing of a known right </a:t>
            </a:r>
          </a:p>
          <a:p>
            <a:pPr lvl="1">
              <a:lnSpc>
                <a:spcPct val="90000"/>
              </a:lnSpc>
            </a:pPr>
            <a:r>
              <a:rPr lang="en-US" sz="2000"/>
              <a:t>Operates to defeat a “right” that a party technically possesses </a:t>
            </a:r>
          </a:p>
          <a:p>
            <a:pPr>
              <a:lnSpc>
                <a:spcPct val="90000"/>
              </a:lnSpc>
            </a:pPr>
            <a:r>
              <a:rPr lang="en-US" sz="2400"/>
              <a:t>Waiver is based on consent </a:t>
            </a:r>
          </a:p>
          <a:p>
            <a:pPr lvl="1">
              <a:lnSpc>
                <a:spcPct val="90000"/>
              </a:lnSpc>
            </a:pPr>
            <a:r>
              <a:rPr lang="en-US" sz="2000"/>
              <a:t>Estoppel is an imposed liability </a:t>
            </a:r>
          </a:p>
          <a:p>
            <a:pPr lvl="1">
              <a:lnSpc>
                <a:spcPct val="90000"/>
              </a:lnSpc>
            </a:pPr>
            <a:r>
              <a:rPr lang="en-US" sz="2000"/>
              <a:t>Often these two doctrines are not clearly distinguished even in court actions </a:t>
            </a:r>
          </a:p>
          <a:p>
            <a:pPr lvl="2">
              <a:lnSpc>
                <a:spcPct val="90000"/>
              </a:lnSpc>
            </a:pPr>
            <a:r>
              <a:rPr lang="en-US" sz="1800"/>
              <a:t>Sometimes they’re used interchangeably </a:t>
            </a:r>
          </a:p>
          <a:p>
            <a:pPr>
              <a:lnSpc>
                <a:spcPct val="90000"/>
              </a:lnSpc>
            </a:pPr>
            <a:r>
              <a:rPr lang="en-US" sz="2400"/>
              <a:t>Waiver and estoppel situations often arise when the insurance policy is first put into force </a:t>
            </a:r>
          </a:p>
        </p:txBody>
      </p:sp>
    </p:spTree>
    <p:extLst>
      <p:ext uri="{BB962C8B-B14F-4D97-AF65-F5344CB8AC3E}">
        <p14:creationId xmlns:p14="http://schemas.microsoft.com/office/powerpoint/2010/main" xmlns="" val="2411360525"/>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6485752C-7109-49AC-9F6E-B3F7D1B4F1AE}" type="slidenum">
              <a:rPr lang="en-US"/>
              <a:pPr/>
              <a:t>24</a:t>
            </a:fld>
            <a:endParaRPr lang="en-US"/>
          </a:p>
        </p:txBody>
      </p:sp>
      <p:sp>
        <p:nvSpPr>
          <p:cNvPr id="47106" name="Rectangle 2"/>
          <p:cNvSpPr>
            <a:spLocks noGrp="1" noChangeArrowheads="1"/>
          </p:cNvSpPr>
          <p:nvPr>
            <p:ph type="title"/>
          </p:nvPr>
        </p:nvSpPr>
        <p:spPr/>
        <p:txBody>
          <a:bodyPr/>
          <a:lstStyle/>
          <a:p>
            <a:r>
              <a:rPr lang="en-US"/>
              <a:t>Principles of Social Insurance </a:t>
            </a:r>
          </a:p>
        </p:txBody>
      </p:sp>
      <p:sp>
        <p:nvSpPr>
          <p:cNvPr id="47107" name="Rectangle 3"/>
          <p:cNvSpPr>
            <a:spLocks noGrp="1" noChangeArrowheads="1"/>
          </p:cNvSpPr>
          <p:nvPr>
            <p:ph type="body" idx="1"/>
          </p:nvPr>
        </p:nvSpPr>
        <p:spPr>
          <a:xfrm>
            <a:off x="457200" y="1600200"/>
            <a:ext cx="8534400" cy="4525963"/>
          </a:xfrm>
        </p:spPr>
        <p:txBody>
          <a:bodyPr/>
          <a:lstStyle/>
          <a:p>
            <a:pPr>
              <a:lnSpc>
                <a:spcPct val="80000"/>
              </a:lnSpc>
            </a:pPr>
            <a:r>
              <a:rPr lang="en-US" sz="2000"/>
              <a:t>Social insurance is offered through some form of government </a:t>
            </a:r>
          </a:p>
          <a:p>
            <a:pPr lvl="1">
              <a:lnSpc>
                <a:spcPct val="80000"/>
              </a:lnSpc>
            </a:pPr>
            <a:r>
              <a:rPr lang="en-US" sz="1800"/>
              <a:t>Usually on a compulsory basis </a:t>
            </a:r>
          </a:p>
          <a:p>
            <a:pPr>
              <a:lnSpc>
                <a:spcPct val="80000"/>
              </a:lnSpc>
            </a:pPr>
            <a:r>
              <a:rPr lang="en-US" sz="2000"/>
              <a:t>Designed to benefit persons whose incomes are interrupted by an economic or social condition </a:t>
            </a:r>
          </a:p>
          <a:p>
            <a:pPr lvl="1">
              <a:lnSpc>
                <a:spcPct val="80000"/>
              </a:lnSpc>
            </a:pPr>
            <a:r>
              <a:rPr lang="en-US" sz="1800"/>
              <a:t>That society as a whole finds undesirable and for which a solution is generally beyond the control of the individual</a:t>
            </a:r>
          </a:p>
          <a:p>
            <a:pPr>
              <a:lnSpc>
                <a:spcPct val="80000"/>
              </a:lnSpc>
            </a:pPr>
            <a:r>
              <a:rPr lang="en-US" sz="2000"/>
              <a:t>Examples include crime, poverty, unemployment, mental disease, ill health, dependency of children or aged persons, drug addictions, industrial accidents, divorce, economic privation of a certain class </a:t>
            </a:r>
          </a:p>
          <a:p>
            <a:pPr lvl="1">
              <a:lnSpc>
                <a:spcPct val="80000"/>
              </a:lnSpc>
            </a:pPr>
            <a:r>
              <a:rPr lang="en-US" sz="1800"/>
              <a:t>Insurance is not an appropriate method of solution for many of these problems because the peril is not accidental, fortuitous, or predictable </a:t>
            </a:r>
          </a:p>
          <a:p>
            <a:pPr>
              <a:lnSpc>
                <a:spcPct val="80000"/>
              </a:lnSpc>
            </a:pPr>
            <a:r>
              <a:rPr lang="en-US" sz="2000"/>
              <a:t>Following the 9/11 attacks firms could not secure terrorism insurance in the private insurance market </a:t>
            </a:r>
          </a:p>
          <a:p>
            <a:pPr lvl="1">
              <a:lnSpc>
                <a:spcPct val="80000"/>
              </a:lnSpc>
            </a:pPr>
            <a:r>
              <a:rPr lang="en-US" sz="1800"/>
              <a:t>Leading to calls for a government role in providing such coverage </a:t>
            </a:r>
          </a:p>
        </p:txBody>
      </p:sp>
    </p:spTree>
    <p:extLst>
      <p:ext uri="{BB962C8B-B14F-4D97-AF65-F5344CB8AC3E}">
        <p14:creationId xmlns:p14="http://schemas.microsoft.com/office/powerpoint/2010/main" xmlns="" val="3364772796"/>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E0C5A294-B735-4065-8C73-7997518F1046}" type="slidenum">
              <a:rPr lang="en-US"/>
              <a:pPr/>
              <a:t>25</a:t>
            </a:fld>
            <a:endParaRPr lang="en-US"/>
          </a:p>
        </p:txBody>
      </p:sp>
      <p:sp>
        <p:nvSpPr>
          <p:cNvPr id="48130" name="Rectangle 2"/>
          <p:cNvSpPr>
            <a:spLocks noGrp="1" noChangeArrowheads="1"/>
          </p:cNvSpPr>
          <p:nvPr>
            <p:ph type="title"/>
          </p:nvPr>
        </p:nvSpPr>
        <p:spPr/>
        <p:txBody>
          <a:bodyPr/>
          <a:lstStyle/>
          <a:p>
            <a:r>
              <a:rPr lang="en-US"/>
              <a:t>Principles of Social Insurance</a:t>
            </a:r>
          </a:p>
        </p:txBody>
      </p:sp>
      <p:sp>
        <p:nvSpPr>
          <p:cNvPr id="48131" name="Rectangle 3"/>
          <p:cNvSpPr>
            <a:spLocks noGrp="1" noChangeArrowheads="1"/>
          </p:cNvSpPr>
          <p:nvPr>
            <p:ph type="body" idx="1"/>
          </p:nvPr>
        </p:nvSpPr>
        <p:spPr/>
        <p:txBody>
          <a:bodyPr/>
          <a:lstStyle/>
          <a:p>
            <a:pPr>
              <a:lnSpc>
                <a:spcPct val="80000"/>
              </a:lnSpc>
            </a:pPr>
            <a:r>
              <a:rPr lang="en-US" sz="2000"/>
              <a:t>Compulsion </a:t>
            </a:r>
          </a:p>
          <a:p>
            <a:pPr lvl="1">
              <a:lnSpc>
                <a:spcPct val="80000"/>
              </a:lnSpc>
            </a:pPr>
            <a:r>
              <a:rPr lang="en-US" sz="1800"/>
              <a:t>Necessary that everyone involved cooperate </a:t>
            </a:r>
          </a:p>
          <a:p>
            <a:pPr>
              <a:lnSpc>
                <a:spcPct val="80000"/>
              </a:lnSpc>
            </a:pPr>
            <a:r>
              <a:rPr lang="en-US" sz="2000"/>
              <a:t>Set level of benefits </a:t>
            </a:r>
          </a:p>
          <a:p>
            <a:pPr lvl="1">
              <a:lnSpc>
                <a:spcPct val="80000"/>
              </a:lnSpc>
            </a:pPr>
            <a:r>
              <a:rPr lang="en-US" sz="1800"/>
              <a:t>Little if any choice is usually given as to what level of benefits is provided </a:t>
            </a:r>
          </a:p>
          <a:p>
            <a:pPr lvl="1">
              <a:lnSpc>
                <a:spcPct val="80000"/>
              </a:lnSpc>
            </a:pPr>
            <a:r>
              <a:rPr lang="en-US" sz="1800"/>
              <a:t>All persons covered under the plan are subject to the same benefits schedules </a:t>
            </a:r>
          </a:p>
          <a:p>
            <a:pPr>
              <a:lnSpc>
                <a:spcPct val="80000"/>
              </a:lnSpc>
            </a:pPr>
            <a:r>
              <a:rPr lang="en-US" sz="2000"/>
              <a:t>Floor of protection </a:t>
            </a:r>
          </a:p>
          <a:p>
            <a:pPr lvl="1">
              <a:lnSpc>
                <a:spcPct val="80000"/>
              </a:lnSpc>
            </a:pPr>
            <a:r>
              <a:rPr lang="en-US" sz="1800"/>
              <a:t>Aims to provide a minimal level of economic security against perils that may interrupt  income </a:t>
            </a:r>
          </a:p>
          <a:p>
            <a:pPr>
              <a:lnSpc>
                <a:spcPct val="80000"/>
              </a:lnSpc>
            </a:pPr>
            <a:r>
              <a:rPr lang="en-US" sz="2000"/>
              <a:t>Subsidy </a:t>
            </a:r>
          </a:p>
          <a:p>
            <a:pPr lvl="1">
              <a:lnSpc>
                <a:spcPct val="80000"/>
              </a:lnSpc>
            </a:pPr>
            <a:r>
              <a:rPr lang="en-US" sz="1800"/>
              <a:t>Losses of the unfortunate few are shared with the fortune many who escape loss </a:t>
            </a:r>
          </a:p>
          <a:p>
            <a:pPr lvl="1">
              <a:lnSpc>
                <a:spcPct val="80000"/>
              </a:lnSpc>
            </a:pPr>
            <a:r>
              <a:rPr lang="en-US" sz="1800"/>
              <a:t>It is anticipated that an insured group may not pay its own way </a:t>
            </a:r>
          </a:p>
          <a:p>
            <a:pPr lvl="2">
              <a:lnSpc>
                <a:spcPct val="80000"/>
              </a:lnSpc>
            </a:pPr>
            <a:r>
              <a:rPr lang="en-US" sz="1600"/>
              <a:t>It will be subsidized either via other insured groups or by taxpayers </a:t>
            </a:r>
          </a:p>
        </p:txBody>
      </p:sp>
    </p:spTree>
    <p:extLst>
      <p:ext uri="{BB962C8B-B14F-4D97-AF65-F5344CB8AC3E}">
        <p14:creationId xmlns:p14="http://schemas.microsoft.com/office/powerpoint/2010/main" xmlns="" val="178433584"/>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206190DF-543B-4DCC-B12E-01231E2F87E1}" type="slidenum">
              <a:rPr lang="en-US"/>
              <a:pPr/>
              <a:t>26</a:t>
            </a:fld>
            <a:endParaRPr lang="en-US"/>
          </a:p>
        </p:txBody>
      </p:sp>
      <p:sp>
        <p:nvSpPr>
          <p:cNvPr id="49154" name="Rectangle 2"/>
          <p:cNvSpPr>
            <a:spLocks noGrp="1" noChangeArrowheads="1"/>
          </p:cNvSpPr>
          <p:nvPr>
            <p:ph type="title"/>
          </p:nvPr>
        </p:nvSpPr>
        <p:spPr/>
        <p:txBody>
          <a:bodyPr/>
          <a:lstStyle/>
          <a:p>
            <a:r>
              <a:rPr lang="en-US"/>
              <a:t>Principles of Social Insurance</a:t>
            </a:r>
          </a:p>
        </p:txBody>
      </p:sp>
      <p:sp>
        <p:nvSpPr>
          <p:cNvPr id="49155" name="Rectangle 3"/>
          <p:cNvSpPr>
            <a:spLocks noGrp="1" noChangeArrowheads="1"/>
          </p:cNvSpPr>
          <p:nvPr>
            <p:ph type="body" idx="1"/>
          </p:nvPr>
        </p:nvSpPr>
        <p:spPr/>
        <p:txBody>
          <a:bodyPr/>
          <a:lstStyle/>
          <a:p>
            <a:pPr>
              <a:lnSpc>
                <a:spcPct val="90000"/>
              </a:lnSpc>
            </a:pPr>
            <a:r>
              <a:rPr lang="en-US"/>
              <a:t>Unpredictability of loss </a:t>
            </a:r>
          </a:p>
          <a:p>
            <a:pPr lvl="1">
              <a:lnSpc>
                <a:spcPct val="90000"/>
              </a:lnSpc>
            </a:pPr>
            <a:r>
              <a:rPr lang="en-US"/>
              <a:t>Cost of benefits under social insurance cannot usually be predicted with great accuracy </a:t>
            </a:r>
          </a:p>
          <a:p>
            <a:pPr lvl="1">
              <a:lnSpc>
                <a:spcPct val="90000"/>
              </a:lnSpc>
            </a:pPr>
            <a:r>
              <a:rPr lang="en-US"/>
              <a:t>Therefore the cost of some types of social insurance is unstable </a:t>
            </a:r>
          </a:p>
          <a:p>
            <a:pPr>
              <a:lnSpc>
                <a:spcPct val="90000"/>
              </a:lnSpc>
            </a:pPr>
            <a:r>
              <a:rPr lang="en-US"/>
              <a:t>Conditional benefits </a:t>
            </a:r>
          </a:p>
          <a:p>
            <a:pPr lvl="1">
              <a:lnSpc>
                <a:spcPct val="90000"/>
              </a:lnSpc>
            </a:pPr>
            <a:r>
              <a:rPr lang="en-US"/>
              <a:t>For example, if one earns more than a specified amount, various social insurance benefits may be lost </a:t>
            </a:r>
          </a:p>
          <a:p>
            <a:pPr>
              <a:lnSpc>
                <a:spcPct val="90000"/>
              </a:lnSpc>
            </a:pPr>
            <a:endParaRPr lang="en-US"/>
          </a:p>
        </p:txBody>
      </p:sp>
    </p:spTree>
    <p:extLst>
      <p:ext uri="{BB962C8B-B14F-4D97-AF65-F5344CB8AC3E}">
        <p14:creationId xmlns:p14="http://schemas.microsoft.com/office/powerpoint/2010/main" xmlns="" val="1509979893"/>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31CD7C1C-1229-448C-8E9F-0E587DB6A276}" type="slidenum">
              <a:rPr lang="en-US"/>
              <a:pPr/>
              <a:t>27</a:t>
            </a:fld>
            <a:endParaRPr lang="en-US"/>
          </a:p>
        </p:txBody>
      </p:sp>
      <p:sp>
        <p:nvSpPr>
          <p:cNvPr id="50178" name="Rectangle 2"/>
          <p:cNvSpPr>
            <a:spLocks noGrp="1" noChangeArrowheads="1"/>
          </p:cNvSpPr>
          <p:nvPr>
            <p:ph type="title"/>
          </p:nvPr>
        </p:nvSpPr>
        <p:spPr/>
        <p:txBody>
          <a:bodyPr/>
          <a:lstStyle/>
          <a:p>
            <a:r>
              <a:rPr lang="en-US"/>
              <a:t>Principles of Social Insurance</a:t>
            </a:r>
          </a:p>
        </p:txBody>
      </p:sp>
      <p:sp>
        <p:nvSpPr>
          <p:cNvPr id="50179" name="Rectangle 3"/>
          <p:cNvSpPr>
            <a:spLocks noGrp="1" noChangeArrowheads="1"/>
          </p:cNvSpPr>
          <p:nvPr>
            <p:ph type="body" idx="1"/>
          </p:nvPr>
        </p:nvSpPr>
        <p:spPr/>
        <p:txBody>
          <a:bodyPr/>
          <a:lstStyle/>
          <a:p>
            <a:pPr>
              <a:lnSpc>
                <a:spcPct val="80000"/>
              </a:lnSpc>
            </a:pPr>
            <a:r>
              <a:rPr lang="en-US" sz="2800"/>
              <a:t>Contributions required </a:t>
            </a:r>
          </a:p>
          <a:p>
            <a:pPr lvl="1">
              <a:lnSpc>
                <a:spcPct val="80000"/>
              </a:lnSpc>
            </a:pPr>
            <a:r>
              <a:rPr lang="en-US" sz="2400"/>
              <a:t>A public program should require a contribution, directly or indirectly, from the persons covered, the employer, or both </a:t>
            </a:r>
          </a:p>
          <a:p>
            <a:pPr lvl="1">
              <a:lnSpc>
                <a:spcPct val="80000"/>
              </a:lnSpc>
            </a:pPr>
            <a:r>
              <a:rPr lang="en-US" sz="2400"/>
              <a:t>Social insurance does not include public assistance programs </a:t>
            </a:r>
          </a:p>
          <a:p>
            <a:pPr lvl="2">
              <a:lnSpc>
                <a:spcPct val="80000"/>
              </a:lnSpc>
            </a:pPr>
            <a:r>
              <a:rPr lang="en-US" sz="2000"/>
              <a:t>Wherein the needy person receives an outright gift and must generally prove inability to pay for the costs involved </a:t>
            </a:r>
          </a:p>
          <a:p>
            <a:pPr>
              <a:lnSpc>
                <a:spcPct val="80000"/>
              </a:lnSpc>
            </a:pPr>
            <a:r>
              <a:rPr lang="en-US" sz="2800"/>
              <a:t>Attachment to the labor force </a:t>
            </a:r>
          </a:p>
          <a:p>
            <a:pPr lvl="1">
              <a:lnSpc>
                <a:spcPct val="80000"/>
              </a:lnSpc>
            </a:pPr>
            <a:r>
              <a:rPr lang="en-US" sz="2400"/>
              <a:t>Most social Insurance plans cover only groups that are or have been attached to the labor force </a:t>
            </a:r>
          </a:p>
          <a:p>
            <a:pPr lvl="2">
              <a:lnSpc>
                <a:spcPct val="80000"/>
              </a:lnSpc>
            </a:pPr>
            <a:r>
              <a:rPr lang="en-US" sz="2000"/>
              <a:t>Nearly all such plans are directed at those perils that interrupt income </a:t>
            </a:r>
          </a:p>
        </p:txBody>
      </p:sp>
    </p:spTree>
    <p:extLst>
      <p:ext uri="{BB962C8B-B14F-4D97-AF65-F5344CB8AC3E}">
        <p14:creationId xmlns:p14="http://schemas.microsoft.com/office/powerpoint/2010/main" xmlns="" val="4254226986"/>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8605A878-803C-40D7-8380-6468EE1B0135}" type="slidenum">
              <a:rPr lang="en-US"/>
              <a:pPr/>
              <a:t>28</a:t>
            </a:fld>
            <a:endParaRPr lang="en-US"/>
          </a:p>
        </p:txBody>
      </p:sp>
      <p:sp>
        <p:nvSpPr>
          <p:cNvPr id="56322" name="Rectangle 2"/>
          <p:cNvSpPr>
            <a:spLocks noGrp="1" noChangeArrowheads="1"/>
          </p:cNvSpPr>
          <p:nvPr>
            <p:ph type="title"/>
          </p:nvPr>
        </p:nvSpPr>
        <p:spPr/>
        <p:txBody>
          <a:bodyPr/>
          <a:lstStyle/>
          <a:p>
            <a:r>
              <a:rPr lang="en-US"/>
              <a:t>Principles of Social Insurance</a:t>
            </a:r>
          </a:p>
        </p:txBody>
      </p:sp>
      <p:sp>
        <p:nvSpPr>
          <p:cNvPr id="56323" name="Rectangle 3"/>
          <p:cNvSpPr>
            <a:spLocks noGrp="1" noChangeArrowheads="1"/>
          </p:cNvSpPr>
          <p:nvPr>
            <p:ph type="body" idx="1"/>
          </p:nvPr>
        </p:nvSpPr>
        <p:spPr/>
        <p:txBody>
          <a:bodyPr/>
          <a:lstStyle/>
          <a:p>
            <a:pPr>
              <a:lnSpc>
                <a:spcPct val="90000"/>
              </a:lnSpc>
            </a:pPr>
            <a:r>
              <a:rPr lang="en-US"/>
              <a:t>Minimal advance funding </a:t>
            </a:r>
          </a:p>
          <a:p>
            <a:pPr lvl="1">
              <a:lnSpc>
                <a:spcPct val="90000"/>
              </a:lnSpc>
            </a:pPr>
            <a:r>
              <a:rPr lang="en-US"/>
              <a:t>Social insurance usually does not provide large accumulations for advance funding </a:t>
            </a:r>
          </a:p>
          <a:p>
            <a:pPr lvl="2">
              <a:lnSpc>
                <a:spcPct val="90000"/>
              </a:lnSpc>
            </a:pPr>
            <a:r>
              <a:rPr lang="en-US"/>
              <a:t>If, for example, a future retirement benefit is promised, the full cost of paying for this benefit is not set aside in the year which the promise is made </a:t>
            </a:r>
          </a:p>
          <a:p>
            <a:pPr lvl="3">
              <a:lnSpc>
                <a:spcPct val="90000"/>
              </a:lnSpc>
            </a:pPr>
            <a:r>
              <a:rPr lang="en-US"/>
              <a:t>Instead, the benefit is paid from future revenues at the time the benefits must be paid out to the retiring worker </a:t>
            </a:r>
          </a:p>
          <a:p>
            <a:pPr lvl="2">
              <a:lnSpc>
                <a:spcPct val="90000"/>
              </a:lnSpc>
            </a:pPr>
            <a:r>
              <a:rPr lang="en-US"/>
              <a:t>Social insurance programs and the revenues to support them are expected to continue indefinitely and require no advance funding </a:t>
            </a:r>
          </a:p>
        </p:txBody>
      </p:sp>
    </p:spTree>
    <p:extLst>
      <p:ext uri="{BB962C8B-B14F-4D97-AF65-F5344CB8AC3E}">
        <p14:creationId xmlns:p14="http://schemas.microsoft.com/office/powerpoint/2010/main" xmlns="" val="1659782837"/>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3C8A31CC-362F-4961-96DF-0DA365A5EAD5}" type="slidenum">
              <a:rPr lang="en-US"/>
              <a:pPr/>
              <a:t>29</a:t>
            </a:fld>
            <a:endParaRPr lang="en-US"/>
          </a:p>
        </p:txBody>
      </p:sp>
      <p:sp>
        <p:nvSpPr>
          <p:cNvPr id="51202" name="Rectangle 2"/>
          <p:cNvSpPr>
            <a:spLocks noGrp="1" noChangeArrowheads="1"/>
          </p:cNvSpPr>
          <p:nvPr>
            <p:ph type="title"/>
          </p:nvPr>
        </p:nvSpPr>
        <p:spPr/>
        <p:txBody>
          <a:bodyPr/>
          <a:lstStyle/>
          <a:p>
            <a:r>
              <a:rPr lang="en-US"/>
              <a:t>Social and Economic Values </a:t>
            </a:r>
          </a:p>
        </p:txBody>
      </p:sp>
      <p:sp>
        <p:nvSpPr>
          <p:cNvPr id="51203" name="Rectangle 3"/>
          <p:cNvSpPr>
            <a:spLocks noGrp="1" noChangeArrowheads="1"/>
          </p:cNvSpPr>
          <p:nvPr>
            <p:ph type="body" idx="1"/>
          </p:nvPr>
        </p:nvSpPr>
        <p:spPr/>
        <p:txBody>
          <a:bodyPr/>
          <a:lstStyle/>
          <a:p>
            <a:pPr>
              <a:lnSpc>
                <a:spcPct val="80000"/>
              </a:lnSpc>
            </a:pPr>
            <a:r>
              <a:rPr lang="en-US" sz="2400"/>
              <a:t>Reduced reserve requirements </a:t>
            </a:r>
          </a:p>
          <a:p>
            <a:pPr lvl="1">
              <a:lnSpc>
                <a:spcPct val="80000"/>
              </a:lnSpc>
            </a:pPr>
            <a:r>
              <a:rPr lang="en-US" sz="2000"/>
              <a:t>One of the chief economic burdens of risk is the necessity of accumulating funds to meet possible losses </a:t>
            </a:r>
          </a:p>
          <a:p>
            <a:pPr lvl="1">
              <a:lnSpc>
                <a:spcPct val="80000"/>
              </a:lnSpc>
            </a:pPr>
            <a:r>
              <a:rPr lang="en-US" sz="2000"/>
              <a:t>One of the great advantages of insurance is that it greatly reduces the total of such reserves necessary for a given economy </a:t>
            </a:r>
          </a:p>
          <a:p>
            <a:pPr lvl="2">
              <a:lnSpc>
                <a:spcPct val="80000"/>
              </a:lnSpc>
            </a:pPr>
            <a:r>
              <a:rPr lang="en-US" sz="1800"/>
              <a:t>Because the insurer can predict the losses in advance</a:t>
            </a:r>
          </a:p>
          <a:p>
            <a:pPr lvl="3">
              <a:lnSpc>
                <a:spcPct val="80000"/>
              </a:lnSpc>
            </a:pPr>
            <a:r>
              <a:rPr lang="en-US" sz="1600"/>
              <a:t>Needs to keep readily available only enough funds to meet those losses and to cover expenses </a:t>
            </a:r>
          </a:p>
          <a:p>
            <a:pPr lvl="2">
              <a:lnSpc>
                <a:spcPct val="80000"/>
              </a:lnSpc>
            </a:pPr>
            <a:r>
              <a:rPr lang="en-US" sz="1800"/>
              <a:t>If each insured had to set aside such funds, there would be need for a far greater amount </a:t>
            </a:r>
          </a:p>
          <a:p>
            <a:pPr>
              <a:lnSpc>
                <a:spcPct val="80000"/>
              </a:lnSpc>
            </a:pPr>
            <a:r>
              <a:rPr lang="en-US" sz="2400"/>
              <a:t>Capital freed for investment </a:t>
            </a:r>
          </a:p>
          <a:p>
            <a:pPr lvl="1">
              <a:lnSpc>
                <a:spcPct val="80000"/>
              </a:lnSpc>
            </a:pPr>
            <a:r>
              <a:rPr lang="en-US" sz="2000"/>
              <a:t>Cash reserves that insurers accumulate are made available for investment </a:t>
            </a:r>
          </a:p>
          <a:p>
            <a:pPr lvl="1">
              <a:lnSpc>
                <a:spcPct val="80000"/>
              </a:lnSpc>
            </a:pPr>
            <a:r>
              <a:rPr lang="en-US" sz="2000"/>
              <a:t>Insurers as a group, and life insurance firms in particular, are among the largest and most important institutions collecting and distributing the nation’s savings </a:t>
            </a:r>
          </a:p>
        </p:txBody>
      </p:sp>
    </p:spTree>
    <p:extLst>
      <p:ext uri="{BB962C8B-B14F-4D97-AF65-F5344CB8AC3E}">
        <p14:creationId xmlns:p14="http://schemas.microsoft.com/office/powerpoint/2010/main" xmlns="" val="2873950399"/>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ECCE6CB2-C474-4D80-B8E3-8004ED0E5808}" type="slidenum">
              <a:rPr lang="en-US"/>
              <a:pPr/>
              <a:t>3</a:t>
            </a:fld>
            <a:endParaRPr lang="en-US"/>
          </a:p>
        </p:txBody>
      </p:sp>
      <p:sp>
        <p:nvSpPr>
          <p:cNvPr id="25602" name="Rectangle 2"/>
          <p:cNvSpPr>
            <a:spLocks noGrp="1" noChangeArrowheads="1"/>
          </p:cNvSpPr>
          <p:nvPr>
            <p:ph type="title"/>
          </p:nvPr>
        </p:nvSpPr>
        <p:spPr>
          <a:xfrm>
            <a:off x="304800" y="0"/>
            <a:ext cx="8610600" cy="992187"/>
          </a:xfrm>
        </p:spPr>
        <p:txBody>
          <a:bodyPr/>
          <a:lstStyle/>
          <a:p>
            <a:r>
              <a:rPr lang="en-US" dirty="0"/>
              <a:t>Representations </a:t>
            </a:r>
          </a:p>
        </p:txBody>
      </p:sp>
      <p:sp>
        <p:nvSpPr>
          <p:cNvPr id="25603" name="Rectangle 3"/>
          <p:cNvSpPr>
            <a:spLocks noGrp="1" noChangeArrowheads="1"/>
          </p:cNvSpPr>
          <p:nvPr>
            <p:ph type="body" idx="1"/>
          </p:nvPr>
        </p:nvSpPr>
        <p:spPr>
          <a:xfrm>
            <a:off x="304800" y="990600"/>
            <a:ext cx="8294688" cy="4572000"/>
          </a:xfrm>
        </p:spPr>
        <p:txBody>
          <a:bodyPr/>
          <a:lstStyle/>
          <a:p>
            <a:pPr>
              <a:lnSpc>
                <a:spcPct val="80000"/>
              </a:lnSpc>
            </a:pPr>
            <a:r>
              <a:rPr lang="en-US" sz="2400" dirty="0"/>
              <a:t>Statements made by an applicant for insurance before the policy is issued </a:t>
            </a:r>
          </a:p>
          <a:p>
            <a:pPr lvl="1">
              <a:lnSpc>
                <a:spcPct val="80000"/>
              </a:lnSpc>
            </a:pPr>
            <a:r>
              <a:rPr lang="en-US" sz="2000" dirty="0"/>
              <a:t>Usually embodied in a written application </a:t>
            </a:r>
          </a:p>
          <a:p>
            <a:pPr>
              <a:lnSpc>
                <a:spcPct val="80000"/>
              </a:lnSpc>
            </a:pPr>
            <a:r>
              <a:rPr lang="en-US" sz="2400" dirty="0"/>
              <a:t>If the representation is relied on by the insurer in entering  into the contract and if it proves to have been false at the time it was made or becomes false before the contract is signed </a:t>
            </a:r>
          </a:p>
          <a:p>
            <a:pPr lvl="1">
              <a:lnSpc>
                <a:spcPct val="80000"/>
              </a:lnSpc>
            </a:pPr>
            <a:r>
              <a:rPr lang="en-US" sz="2000" dirty="0"/>
              <a:t>There exists legal grounds for the insurer to avoid the contract </a:t>
            </a:r>
          </a:p>
          <a:p>
            <a:pPr>
              <a:lnSpc>
                <a:spcPct val="80000"/>
              </a:lnSpc>
            </a:pPr>
            <a:r>
              <a:rPr lang="en-US" sz="2400" dirty="0"/>
              <a:t>Avoiding the contract does not follow unless the misrepresentation is material to the risk </a:t>
            </a:r>
          </a:p>
          <a:p>
            <a:pPr lvl="1">
              <a:lnSpc>
                <a:spcPct val="80000"/>
              </a:lnSpc>
            </a:pPr>
            <a:r>
              <a:rPr lang="en-US" sz="2000" dirty="0"/>
              <a:t>If the truth had been known, the contract either would not have been issued or would have been issued on different terms </a:t>
            </a:r>
          </a:p>
          <a:p>
            <a:pPr lvl="1">
              <a:lnSpc>
                <a:spcPct val="80000"/>
              </a:lnSpc>
            </a:pPr>
            <a:r>
              <a:rPr lang="en-US" sz="2000" dirty="0"/>
              <a:t>If the misrepresentation is inconsequential, its falsity will not affect the contract </a:t>
            </a:r>
          </a:p>
          <a:p>
            <a:pPr>
              <a:lnSpc>
                <a:spcPct val="80000"/>
              </a:lnSpc>
            </a:pPr>
            <a:r>
              <a:rPr lang="en-US" sz="2400" dirty="0"/>
              <a:t>Generally, even an innocent misrepresentation of a material fact is no defense for the insured if the insurer elects to avoid the contract </a:t>
            </a:r>
          </a:p>
        </p:txBody>
      </p:sp>
    </p:spTree>
    <p:extLst>
      <p:ext uri="{BB962C8B-B14F-4D97-AF65-F5344CB8AC3E}">
        <p14:creationId xmlns:p14="http://schemas.microsoft.com/office/powerpoint/2010/main" xmlns="" val="2116213705"/>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652F9AE0-B080-41D3-B46C-F07F98D38CF0}" type="slidenum">
              <a:rPr lang="en-US"/>
              <a:pPr/>
              <a:t>30</a:t>
            </a:fld>
            <a:endParaRPr lang="en-US"/>
          </a:p>
        </p:txBody>
      </p:sp>
      <p:sp>
        <p:nvSpPr>
          <p:cNvPr id="52226" name="Rectangle 2"/>
          <p:cNvSpPr>
            <a:spLocks noGrp="1" noChangeArrowheads="1"/>
          </p:cNvSpPr>
          <p:nvPr>
            <p:ph type="title"/>
          </p:nvPr>
        </p:nvSpPr>
        <p:spPr/>
        <p:txBody>
          <a:bodyPr/>
          <a:lstStyle/>
          <a:p>
            <a:r>
              <a:rPr lang="en-US"/>
              <a:t>Social and Economic Values</a:t>
            </a:r>
          </a:p>
        </p:txBody>
      </p:sp>
      <p:sp>
        <p:nvSpPr>
          <p:cNvPr id="52227" name="Rectangle 3"/>
          <p:cNvSpPr>
            <a:spLocks noGrp="1" noChangeArrowheads="1"/>
          </p:cNvSpPr>
          <p:nvPr>
            <p:ph type="body" idx="1"/>
          </p:nvPr>
        </p:nvSpPr>
        <p:spPr/>
        <p:txBody>
          <a:bodyPr/>
          <a:lstStyle/>
          <a:p>
            <a:pPr>
              <a:lnSpc>
                <a:spcPct val="80000"/>
              </a:lnSpc>
            </a:pPr>
            <a:r>
              <a:rPr lang="en-US" sz="2800"/>
              <a:t>Reduced cost of capital </a:t>
            </a:r>
          </a:p>
          <a:p>
            <a:pPr lvl="1">
              <a:lnSpc>
                <a:spcPct val="80000"/>
              </a:lnSpc>
            </a:pPr>
            <a:r>
              <a:rPr lang="en-US" sz="2400"/>
              <a:t>Because the supply of investable funds is greater than it would be without insurance </a:t>
            </a:r>
          </a:p>
          <a:p>
            <a:pPr lvl="2">
              <a:lnSpc>
                <a:spcPct val="80000"/>
              </a:lnSpc>
            </a:pPr>
            <a:r>
              <a:rPr lang="en-US" sz="2000"/>
              <a:t>Capital is available at a lower cost than would otherwise be possible </a:t>
            </a:r>
          </a:p>
          <a:p>
            <a:pPr lvl="2">
              <a:lnSpc>
                <a:spcPct val="80000"/>
              </a:lnSpc>
            </a:pPr>
            <a:r>
              <a:rPr lang="en-US" sz="2000"/>
              <a:t>Brings about a higher standard of living because increased investment will raise production and cause lower prices than would otherwise be the case </a:t>
            </a:r>
          </a:p>
          <a:p>
            <a:pPr>
              <a:lnSpc>
                <a:spcPct val="80000"/>
              </a:lnSpc>
            </a:pPr>
            <a:r>
              <a:rPr lang="en-US" sz="2800"/>
              <a:t>Reduced credit risk </a:t>
            </a:r>
          </a:p>
          <a:p>
            <a:pPr lvl="1">
              <a:lnSpc>
                <a:spcPct val="80000"/>
              </a:lnSpc>
            </a:pPr>
            <a:r>
              <a:rPr lang="en-US" sz="2400"/>
              <a:t>Insurance has been called the basis of the nation’s credit system </a:t>
            </a:r>
          </a:p>
          <a:p>
            <a:pPr lvl="1">
              <a:lnSpc>
                <a:spcPct val="80000"/>
              </a:lnSpc>
            </a:pPr>
            <a:r>
              <a:rPr lang="en-US" sz="2400"/>
              <a:t>An entrepreneur is a better credit risk if adequate insurance is carried </a:t>
            </a:r>
          </a:p>
        </p:txBody>
      </p:sp>
    </p:spTree>
    <p:extLst>
      <p:ext uri="{BB962C8B-B14F-4D97-AF65-F5344CB8AC3E}">
        <p14:creationId xmlns:p14="http://schemas.microsoft.com/office/powerpoint/2010/main" xmlns="" val="3430393687"/>
      </p:ext>
    </p:extLst>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8506C453-2140-435A-94E3-7BADB471204C}" type="slidenum">
              <a:rPr lang="en-US"/>
              <a:pPr/>
              <a:t>31</a:t>
            </a:fld>
            <a:endParaRPr lang="en-US"/>
          </a:p>
        </p:txBody>
      </p:sp>
      <p:sp>
        <p:nvSpPr>
          <p:cNvPr id="53250" name="Rectangle 2"/>
          <p:cNvSpPr>
            <a:spLocks noGrp="1" noChangeArrowheads="1"/>
          </p:cNvSpPr>
          <p:nvPr>
            <p:ph type="title"/>
          </p:nvPr>
        </p:nvSpPr>
        <p:spPr>
          <a:xfrm>
            <a:off x="304800" y="20397"/>
            <a:ext cx="8610600" cy="992187"/>
          </a:xfrm>
        </p:spPr>
        <p:txBody>
          <a:bodyPr/>
          <a:lstStyle/>
          <a:p>
            <a:r>
              <a:rPr lang="en-US" dirty="0"/>
              <a:t>Social and Economic Values</a:t>
            </a:r>
          </a:p>
        </p:txBody>
      </p:sp>
      <p:sp>
        <p:nvSpPr>
          <p:cNvPr id="53251" name="Rectangle 3"/>
          <p:cNvSpPr>
            <a:spLocks noGrp="1" noChangeArrowheads="1"/>
          </p:cNvSpPr>
          <p:nvPr>
            <p:ph type="body" idx="1"/>
          </p:nvPr>
        </p:nvSpPr>
        <p:spPr>
          <a:xfrm>
            <a:off x="304800" y="1012584"/>
            <a:ext cx="8294688" cy="4572000"/>
          </a:xfrm>
        </p:spPr>
        <p:txBody>
          <a:bodyPr/>
          <a:lstStyle/>
          <a:p>
            <a:pPr>
              <a:lnSpc>
                <a:spcPct val="80000"/>
              </a:lnSpc>
            </a:pPr>
            <a:r>
              <a:rPr lang="en-US" sz="2400" dirty="0"/>
              <a:t>Loss control activities </a:t>
            </a:r>
          </a:p>
          <a:p>
            <a:pPr lvl="1">
              <a:lnSpc>
                <a:spcPct val="80000"/>
              </a:lnSpc>
            </a:pPr>
            <a:r>
              <a:rPr lang="en-US" sz="2000" dirty="0"/>
              <a:t>Although the main function of insurance is not to reduce loss but to spread losses among members of the insured group </a:t>
            </a:r>
          </a:p>
          <a:p>
            <a:pPr lvl="2">
              <a:lnSpc>
                <a:spcPct val="80000"/>
              </a:lnSpc>
            </a:pPr>
            <a:r>
              <a:rPr lang="en-US" sz="1800" dirty="0"/>
              <a:t>Insurers are nevertheless vitally interested in keeping losses at a minimum  </a:t>
            </a:r>
          </a:p>
          <a:p>
            <a:pPr lvl="2">
              <a:lnSpc>
                <a:spcPct val="80000"/>
              </a:lnSpc>
            </a:pPr>
            <a:r>
              <a:rPr lang="en-US" sz="1800" dirty="0"/>
              <a:t>Otherwise losses and premiums would have a tendency to rise </a:t>
            </a:r>
          </a:p>
          <a:p>
            <a:pPr lvl="1">
              <a:lnSpc>
                <a:spcPct val="80000"/>
              </a:lnSpc>
            </a:pPr>
            <a:r>
              <a:rPr lang="en-US" sz="2000" dirty="0"/>
              <a:t>Illustrations of loss prevention and control in the field of property and liability insurance </a:t>
            </a:r>
          </a:p>
          <a:p>
            <a:pPr lvl="2">
              <a:lnSpc>
                <a:spcPct val="80000"/>
              </a:lnSpc>
            </a:pPr>
            <a:r>
              <a:rPr lang="en-US" sz="1800" dirty="0"/>
              <a:t>Investigation of fraudulent insurance claims </a:t>
            </a:r>
          </a:p>
          <a:p>
            <a:pPr lvl="2">
              <a:lnSpc>
                <a:spcPct val="80000"/>
              </a:lnSpc>
            </a:pPr>
            <a:r>
              <a:rPr lang="en-US" sz="1800" dirty="0"/>
              <a:t>Research into the causes of susceptibility to loss on highways </a:t>
            </a:r>
          </a:p>
          <a:p>
            <a:pPr lvl="2">
              <a:lnSpc>
                <a:spcPct val="80000"/>
              </a:lnSpc>
            </a:pPr>
            <a:r>
              <a:rPr lang="en-US" sz="1800" dirty="0"/>
              <a:t>Recovery of stolen vehicles and other auto theft prevention work  </a:t>
            </a:r>
          </a:p>
          <a:p>
            <a:pPr lvl="2">
              <a:lnSpc>
                <a:spcPct val="80000"/>
              </a:lnSpc>
            </a:pPr>
            <a:r>
              <a:rPr lang="en-US" sz="1800" dirty="0"/>
              <a:t>Development of fire safety standards and public educational programs </a:t>
            </a:r>
          </a:p>
          <a:p>
            <a:pPr lvl="2">
              <a:lnSpc>
                <a:spcPct val="80000"/>
              </a:lnSpc>
            </a:pPr>
            <a:r>
              <a:rPr lang="en-US" sz="1800" dirty="0"/>
              <a:t>Provision of leadership in the field of general safety </a:t>
            </a:r>
          </a:p>
          <a:p>
            <a:pPr lvl="2">
              <a:lnSpc>
                <a:spcPct val="80000"/>
              </a:lnSpc>
            </a:pPr>
            <a:r>
              <a:rPr lang="en-US" sz="1800" dirty="0"/>
              <a:t>Provision of fire protection and engineering counsel for oil producers </a:t>
            </a:r>
          </a:p>
          <a:p>
            <a:pPr lvl="2">
              <a:lnSpc>
                <a:spcPct val="80000"/>
              </a:lnSpc>
            </a:pPr>
            <a:r>
              <a:rPr lang="en-US" sz="1800" dirty="0"/>
              <a:t>Investigation and testing of building materials to see that fire prevention standards are being met </a:t>
            </a:r>
          </a:p>
        </p:txBody>
      </p:sp>
    </p:spTree>
    <p:extLst>
      <p:ext uri="{BB962C8B-B14F-4D97-AF65-F5344CB8AC3E}">
        <p14:creationId xmlns:p14="http://schemas.microsoft.com/office/powerpoint/2010/main" xmlns="" val="1238320135"/>
      </p:ext>
    </p:extLst>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E004E54A-1828-45F4-B8A9-FA653F5FF688}" type="slidenum">
              <a:rPr lang="en-US"/>
              <a:pPr/>
              <a:t>32</a:t>
            </a:fld>
            <a:endParaRPr lang="en-US"/>
          </a:p>
        </p:txBody>
      </p:sp>
      <p:sp>
        <p:nvSpPr>
          <p:cNvPr id="54274" name="Rectangle 2"/>
          <p:cNvSpPr>
            <a:spLocks noGrp="1" noChangeArrowheads="1"/>
          </p:cNvSpPr>
          <p:nvPr>
            <p:ph type="title"/>
          </p:nvPr>
        </p:nvSpPr>
        <p:spPr/>
        <p:txBody>
          <a:bodyPr/>
          <a:lstStyle/>
          <a:p>
            <a:r>
              <a:rPr lang="en-US"/>
              <a:t>Social and Economic Values</a:t>
            </a:r>
          </a:p>
        </p:txBody>
      </p:sp>
      <p:sp>
        <p:nvSpPr>
          <p:cNvPr id="54275" name="Rectangle 3"/>
          <p:cNvSpPr>
            <a:spLocks noGrp="1" noChangeArrowheads="1"/>
          </p:cNvSpPr>
          <p:nvPr>
            <p:ph type="body" idx="1"/>
          </p:nvPr>
        </p:nvSpPr>
        <p:spPr/>
        <p:txBody>
          <a:bodyPr/>
          <a:lstStyle/>
          <a:p>
            <a:r>
              <a:rPr lang="en-US"/>
              <a:t>Business and social stability </a:t>
            </a:r>
          </a:p>
          <a:p>
            <a:pPr lvl="1"/>
            <a:r>
              <a:rPr lang="en-US"/>
              <a:t>For example, if adequately protected, a business need not face the prospect of liquidation following a loss </a:t>
            </a:r>
          </a:p>
          <a:p>
            <a:pPr lvl="1"/>
            <a:r>
              <a:rPr lang="en-US"/>
              <a:t>Similarly, a family may not break up following the death or permanent disability of one or more income producers </a:t>
            </a:r>
          </a:p>
        </p:txBody>
      </p:sp>
    </p:spTree>
    <p:extLst>
      <p:ext uri="{BB962C8B-B14F-4D97-AF65-F5344CB8AC3E}">
        <p14:creationId xmlns:p14="http://schemas.microsoft.com/office/powerpoint/2010/main" xmlns="" val="1403768014"/>
      </p:ext>
    </p:extLst>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8502A475-1EC0-4F26-AAD8-6551555ED07A}" type="slidenum">
              <a:rPr lang="en-US"/>
              <a:pPr/>
              <a:t>33</a:t>
            </a:fld>
            <a:endParaRPr lang="en-US"/>
          </a:p>
        </p:txBody>
      </p:sp>
      <p:sp>
        <p:nvSpPr>
          <p:cNvPr id="55298" name="Rectangle 2"/>
          <p:cNvSpPr>
            <a:spLocks noGrp="1" noChangeArrowheads="1"/>
          </p:cNvSpPr>
          <p:nvPr>
            <p:ph type="title"/>
          </p:nvPr>
        </p:nvSpPr>
        <p:spPr>
          <a:xfrm>
            <a:off x="304800" y="33649"/>
            <a:ext cx="8610600" cy="992187"/>
          </a:xfrm>
        </p:spPr>
        <p:txBody>
          <a:bodyPr/>
          <a:lstStyle/>
          <a:p>
            <a:r>
              <a:rPr lang="en-US" dirty="0"/>
              <a:t>Social Costs of Insurance</a:t>
            </a:r>
          </a:p>
        </p:txBody>
      </p:sp>
      <p:sp>
        <p:nvSpPr>
          <p:cNvPr id="55299" name="Rectangle 3"/>
          <p:cNvSpPr>
            <a:spLocks noGrp="1" noChangeArrowheads="1"/>
          </p:cNvSpPr>
          <p:nvPr>
            <p:ph type="body" idx="1"/>
          </p:nvPr>
        </p:nvSpPr>
        <p:spPr>
          <a:xfrm>
            <a:off x="304800" y="914400"/>
            <a:ext cx="8294688" cy="4572000"/>
          </a:xfrm>
        </p:spPr>
        <p:txBody>
          <a:bodyPr/>
          <a:lstStyle/>
          <a:p>
            <a:r>
              <a:rPr lang="en-US" sz="2800" dirty="0"/>
              <a:t>The costs for an insurance institution include </a:t>
            </a:r>
          </a:p>
          <a:p>
            <a:pPr lvl="1"/>
            <a:r>
              <a:rPr lang="en-US" sz="2400" dirty="0"/>
              <a:t>Operation of the insurance business </a:t>
            </a:r>
          </a:p>
          <a:p>
            <a:pPr lvl="2"/>
            <a:r>
              <a:rPr lang="en-US" sz="2000" dirty="0"/>
              <a:t>Mainly labor to operate the business </a:t>
            </a:r>
          </a:p>
          <a:p>
            <a:pPr lvl="3"/>
            <a:r>
              <a:rPr lang="en-US" sz="1800" dirty="0"/>
              <a:t>Average annual overhead of property insurers accounts for about 27% of their earned premiums but ranges widely </a:t>
            </a:r>
          </a:p>
          <a:p>
            <a:pPr lvl="1"/>
            <a:r>
              <a:rPr lang="en-US" sz="2400" dirty="0"/>
              <a:t>Losses that are caused intentionally </a:t>
            </a:r>
          </a:p>
          <a:p>
            <a:pPr lvl="2"/>
            <a:r>
              <a:rPr lang="en-US" sz="2000" dirty="0"/>
              <a:t>If it were not for insurance, certain losses would not occur </a:t>
            </a:r>
          </a:p>
          <a:p>
            <a:pPr lvl="3"/>
            <a:r>
              <a:rPr lang="en-US" sz="1800" dirty="0"/>
              <a:t>Losses that are caused intentionally by people in order to collect on their policies </a:t>
            </a:r>
          </a:p>
          <a:p>
            <a:pPr lvl="1"/>
            <a:r>
              <a:rPr lang="en-US" sz="2400" dirty="0"/>
              <a:t>Losses that are exaggerated </a:t>
            </a:r>
          </a:p>
          <a:p>
            <a:pPr lvl="2"/>
            <a:r>
              <a:rPr lang="en-US" sz="2000" dirty="0"/>
              <a:t>Tendency for some </a:t>
            </a:r>
            <a:r>
              <a:rPr lang="en-US" sz="2000" dirty="0" err="1"/>
              <a:t>insureds</a:t>
            </a:r>
            <a:r>
              <a:rPr lang="en-US" sz="2000" dirty="0"/>
              <a:t> to exaggerate the extent of damage that results from purely unintentional losses </a:t>
            </a:r>
          </a:p>
        </p:txBody>
      </p:sp>
    </p:spTree>
    <p:extLst>
      <p:ext uri="{BB962C8B-B14F-4D97-AF65-F5344CB8AC3E}">
        <p14:creationId xmlns:p14="http://schemas.microsoft.com/office/powerpoint/2010/main" xmlns="" val="1664259881"/>
      </p:ext>
    </p:extLst>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6"/>
          <p:cNvSpPr>
            <a:spLocks noGrp="1" noChangeArrowheads="1"/>
          </p:cNvSpPr>
          <p:nvPr>
            <p:ph type="subTitle" idx="4294967295"/>
          </p:nvPr>
        </p:nvSpPr>
        <p:spPr>
          <a:xfrm>
            <a:off x="990600" y="3124200"/>
            <a:ext cx="6705600" cy="914400"/>
          </a:xfrm>
          <a:solidFill>
            <a:srgbClr val="00B050"/>
          </a:solidFill>
        </p:spPr>
        <p:txBody>
          <a:bodyPr anchor="ctr"/>
          <a:lstStyle/>
          <a:p>
            <a:pPr marL="0" indent="0" algn="ctr">
              <a:spcBef>
                <a:spcPct val="30000"/>
              </a:spcBef>
              <a:buClr>
                <a:schemeClr val="tx1"/>
              </a:buClr>
              <a:buFont typeface="Times" panose="02020603050405020304" pitchFamily="18" charset="0"/>
              <a:buNone/>
            </a:pPr>
            <a:r>
              <a:rPr lang="en-US" b="1" dirty="0" smtClean="0"/>
              <a:t>End of Lecture 12</a:t>
            </a:r>
            <a:endParaRPr lang="en-US" b="1" dirty="0"/>
          </a:p>
        </p:txBody>
      </p:sp>
    </p:spTree>
    <p:extLst>
      <p:ext uri="{BB962C8B-B14F-4D97-AF65-F5344CB8AC3E}">
        <p14:creationId xmlns:p14="http://schemas.microsoft.com/office/powerpoint/2010/main" xmlns="" val="85671562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77D76AA0-5B8B-45CF-AAD1-F33044107C84}" type="slidenum">
              <a:rPr lang="en-US"/>
              <a:pPr/>
              <a:t>4</a:t>
            </a:fld>
            <a:endParaRPr lang="en-US"/>
          </a:p>
        </p:txBody>
      </p:sp>
      <p:sp>
        <p:nvSpPr>
          <p:cNvPr id="26626" name="Rectangle 2"/>
          <p:cNvSpPr>
            <a:spLocks noGrp="1" noChangeArrowheads="1"/>
          </p:cNvSpPr>
          <p:nvPr>
            <p:ph type="title"/>
          </p:nvPr>
        </p:nvSpPr>
        <p:spPr/>
        <p:txBody>
          <a:bodyPr/>
          <a:lstStyle/>
          <a:p>
            <a:r>
              <a:rPr lang="en-US"/>
              <a:t>Warranties </a:t>
            </a:r>
          </a:p>
        </p:txBody>
      </p:sp>
      <p:sp>
        <p:nvSpPr>
          <p:cNvPr id="26627" name="Rectangle 3"/>
          <p:cNvSpPr>
            <a:spLocks noGrp="1" noChangeArrowheads="1"/>
          </p:cNvSpPr>
          <p:nvPr>
            <p:ph type="body" idx="1"/>
          </p:nvPr>
        </p:nvSpPr>
        <p:spPr/>
        <p:txBody>
          <a:bodyPr/>
          <a:lstStyle/>
          <a:p>
            <a:r>
              <a:rPr lang="en-US"/>
              <a:t>A clause in an insurance contract stating that before the insurer is liable </a:t>
            </a:r>
          </a:p>
          <a:p>
            <a:pPr lvl="1"/>
            <a:r>
              <a:rPr lang="en-US"/>
              <a:t>A certain fact, condition, or circumstance affecting the risk must exist </a:t>
            </a:r>
          </a:p>
          <a:p>
            <a:r>
              <a:rPr lang="en-US"/>
              <a:t>Creates a condition of the contract, and any breach of warranty, even if immaterial, will void the contract </a:t>
            </a:r>
          </a:p>
          <a:p>
            <a:pPr lvl="1"/>
            <a:r>
              <a:rPr lang="en-US"/>
              <a:t>This is the central distinction between a warranty and a representation </a:t>
            </a:r>
          </a:p>
        </p:txBody>
      </p:sp>
    </p:spTree>
    <p:extLst>
      <p:ext uri="{BB962C8B-B14F-4D97-AF65-F5344CB8AC3E}">
        <p14:creationId xmlns:p14="http://schemas.microsoft.com/office/powerpoint/2010/main" xmlns="" val="3301795495"/>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23AA91D1-7967-4BAB-A17B-BF05DC7C82AB}" type="slidenum">
              <a:rPr lang="en-US"/>
              <a:pPr/>
              <a:t>5</a:t>
            </a:fld>
            <a:endParaRPr lang="en-US"/>
          </a:p>
        </p:txBody>
      </p:sp>
      <p:sp>
        <p:nvSpPr>
          <p:cNvPr id="27650" name="Rectangle 2"/>
          <p:cNvSpPr>
            <a:spLocks noGrp="1" noChangeArrowheads="1"/>
          </p:cNvSpPr>
          <p:nvPr>
            <p:ph type="title"/>
          </p:nvPr>
        </p:nvSpPr>
        <p:spPr/>
        <p:txBody>
          <a:bodyPr/>
          <a:lstStyle/>
          <a:p>
            <a:r>
              <a:rPr lang="en-US"/>
              <a:t>Warranties</a:t>
            </a:r>
          </a:p>
        </p:txBody>
      </p:sp>
      <p:sp>
        <p:nvSpPr>
          <p:cNvPr id="27651" name="Rectangle 3"/>
          <p:cNvSpPr>
            <a:spLocks noGrp="1" noChangeArrowheads="1"/>
          </p:cNvSpPr>
          <p:nvPr>
            <p:ph type="body" idx="1"/>
          </p:nvPr>
        </p:nvSpPr>
        <p:spPr/>
        <p:txBody>
          <a:bodyPr/>
          <a:lstStyle/>
          <a:p>
            <a:pPr>
              <a:lnSpc>
                <a:spcPct val="80000"/>
              </a:lnSpc>
            </a:pPr>
            <a:r>
              <a:rPr lang="en-US" sz="2800"/>
              <a:t>Express warranties </a:t>
            </a:r>
          </a:p>
          <a:p>
            <a:pPr lvl="1">
              <a:lnSpc>
                <a:spcPct val="80000"/>
              </a:lnSpc>
            </a:pPr>
            <a:r>
              <a:rPr lang="en-US" sz="2400"/>
              <a:t>Stated in the contract </a:t>
            </a:r>
          </a:p>
          <a:p>
            <a:pPr>
              <a:lnSpc>
                <a:spcPct val="80000"/>
              </a:lnSpc>
            </a:pPr>
            <a:r>
              <a:rPr lang="en-US" sz="2800"/>
              <a:t>Implied warranties </a:t>
            </a:r>
          </a:p>
          <a:p>
            <a:pPr lvl="1">
              <a:lnSpc>
                <a:spcPct val="80000"/>
              </a:lnSpc>
            </a:pPr>
            <a:r>
              <a:rPr lang="en-US" sz="2400"/>
              <a:t>Not found in the contract but are assumed by the parties to the contract </a:t>
            </a:r>
          </a:p>
          <a:p>
            <a:pPr>
              <a:lnSpc>
                <a:spcPct val="80000"/>
              </a:lnSpc>
            </a:pPr>
            <a:r>
              <a:rPr lang="en-US" sz="2800"/>
              <a:t>Promissory warranty </a:t>
            </a:r>
          </a:p>
          <a:p>
            <a:pPr lvl="1">
              <a:lnSpc>
                <a:spcPct val="80000"/>
              </a:lnSpc>
            </a:pPr>
            <a:r>
              <a:rPr lang="en-US" sz="2400"/>
              <a:t>Describes a condition, fact, or circumstance to which the insured agrees to be held during the life of the contract </a:t>
            </a:r>
          </a:p>
          <a:p>
            <a:pPr>
              <a:lnSpc>
                <a:spcPct val="80000"/>
              </a:lnSpc>
            </a:pPr>
            <a:r>
              <a:rPr lang="en-US" sz="2800"/>
              <a:t>Affirmative warranty </a:t>
            </a:r>
          </a:p>
          <a:p>
            <a:pPr lvl="1">
              <a:lnSpc>
                <a:spcPct val="80000"/>
              </a:lnSpc>
            </a:pPr>
            <a:r>
              <a:rPr lang="en-US" sz="2400"/>
              <a:t>One that must exist only at the time the contract is first put into effect </a:t>
            </a:r>
          </a:p>
        </p:txBody>
      </p:sp>
    </p:spTree>
    <p:extLst>
      <p:ext uri="{BB962C8B-B14F-4D97-AF65-F5344CB8AC3E}">
        <p14:creationId xmlns:p14="http://schemas.microsoft.com/office/powerpoint/2010/main" xmlns="" val="4047959170"/>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AD253ADF-B68C-45EE-98D4-70A9DAEE6D5E}" type="slidenum">
              <a:rPr lang="en-US"/>
              <a:pPr/>
              <a:t>6</a:t>
            </a:fld>
            <a:endParaRPr lang="en-US"/>
          </a:p>
        </p:txBody>
      </p:sp>
      <p:sp>
        <p:nvSpPr>
          <p:cNvPr id="28674" name="Rectangle 2"/>
          <p:cNvSpPr>
            <a:spLocks noGrp="1" noChangeArrowheads="1"/>
          </p:cNvSpPr>
          <p:nvPr>
            <p:ph type="title"/>
          </p:nvPr>
        </p:nvSpPr>
        <p:spPr/>
        <p:txBody>
          <a:bodyPr/>
          <a:lstStyle/>
          <a:p>
            <a:r>
              <a:rPr lang="en-US"/>
              <a:t>Concealments </a:t>
            </a:r>
          </a:p>
        </p:txBody>
      </p:sp>
      <p:sp>
        <p:nvSpPr>
          <p:cNvPr id="28675" name="Rectangle 3"/>
          <p:cNvSpPr>
            <a:spLocks noGrp="1" noChangeArrowheads="1"/>
          </p:cNvSpPr>
          <p:nvPr>
            <p:ph type="body" idx="1"/>
          </p:nvPr>
        </p:nvSpPr>
        <p:spPr/>
        <p:txBody>
          <a:bodyPr/>
          <a:lstStyle/>
          <a:p>
            <a:r>
              <a:rPr lang="en-US"/>
              <a:t>Silence when obligated to speak </a:t>
            </a:r>
          </a:p>
          <a:p>
            <a:r>
              <a:rPr lang="en-US"/>
              <a:t>Has approximately the same legal effect as the misrepresentation of a material fact </a:t>
            </a:r>
          </a:p>
          <a:p>
            <a:r>
              <a:rPr lang="en-US"/>
              <a:t>The applicant must volunteer material facts </a:t>
            </a:r>
          </a:p>
          <a:p>
            <a:pPr lvl="1"/>
            <a:r>
              <a:rPr lang="en-US"/>
              <a:t>Even if disclosure of facts might result in rejection of the application or the payment of a higher premium </a:t>
            </a:r>
          </a:p>
        </p:txBody>
      </p:sp>
    </p:spTree>
    <p:extLst>
      <p:ext uri="{BB962C8B-B14F-4D97-AF65-F5344CB8AC3E}">
        <p14:creationId xmlns:p14="http://schemas.microsoft.com/office/powerpoint/2010/main" xmlns="" val="399287319"/>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2D0F7E93-D20D-4C49-9170-0042A0B8D384}" type="slidenum">
              <a:rPr lang="en-US"/>
              <a:pPr/>
              <a:t>7</a:t>
            </a:fld>
            <a:endParaRPr lang="en-US"/>
          </a:p>
        </p:txBody>
      </p:sp>
      <p:sp>
        <p:nvSpPr>
          <p:cNvPr id="29698" name="Rectangle 2"/>
          <p:cNvSpPr>
            <a:spLocks noGrp="1" noChangeArrowheads="1"/>
          </p:cNvSpPr>
          <p:nvPr>
            <p:ph type="title"/>
          </p:nvPr>
        </p:nvSpPr>
        <p:spPr/>
        <p:txBody>
          <a:bodyPr/>
          <a:lstStyle/>
          <a:p>
            <a:r>
              <a:rPr lang="en-US"/>
              <a:t>Concealments</a:t>
            </a:r>
          </a:p>
        </p:txBody>
      </p:sp>
      <p:sp>
        <p:nvSpPr>
          <p:cNvPr id="29699" name="Rectangle 3"/>
          <p:cNvSpPr>
            <a:spLocks noGrp="1" noChangeArrowheads="1"/>
          </p:cNvSpPr>
          <p:nvPr>
            <p:ph type="body" idx="1"/>
          </p:nvPr>
        </p:nvSpPr>
        <p:spPr/>
        <p:txBody>
          <a:bodyPr/>
          <a:lstStyle/>
          <a:p>
            <a:pPr>
              <a:lnSpc>
                <a:spcPct val="80000"/>
              </a:lnSpc>
            </a:pPr>
            <a:r>
              <a:rPr lang="en-US" sz="2400"/>
              <a:t>The important question about concealment lies in whether the applicant knew the fact withheld to be material </a:t>
            </a:r>
          </a:p>
          <a:p>
            <a:pPr>
              <a:lnSpc>
                <a:spcPct val="80000"/>
              </a:lnSpc>
            </a:pPr>
            <a:r>
              <a:rPr lang="en-US" sz="2400"/>
              <a:t>The tests of the concealment are </a:t>
            </a:r>
          </a:p>
          <a:p>
            <a:pPr lvl="1">
              <a:lnSpc>
                <a:spcPct val="80000"/>
              </a:lnSpc>
            </a:pPr>
            <a:r>
              <a:rPr lang="en-US" sz="2000"/>
              <a:t>Did the insured know of a certain fact? </a:t>
            </a:r>
          </a:p>
          <a:p>
            <a:pPr lvl="1">
              <a:lnSpc>
                <a:spcPct val="80000"/>
              </a:lnSpc>
            </a:pPr>
            <a:r>
              <a:rPr lang="en-US" sz="2000"/>
              <a:t>Was this fact material? </a:t>
            </a:r>
          </a:p>
          <a:p>
            <a:pPr lvl="1">
              <a:lnSpc>
                <a:spcPct val="80000"/>
              </a:lnSpc>
            </a:pPr>
            <a:r>
              <a:rPr lang="en-US" sz="2000"/>
              <a:t>Was the insurer ignorant of the fact?</a:t>
            </a:r>
          </a:p>
          <a:p>
            <a:pPr lvl="1">
              <a:lnSpc>
                <a:spcPct val="80000"/>
              </a:lnSpc>
            </a:pPr>
            <a:r>
              <a:rPr lang="en-US" sz="2000"/>
              <a:t>Did the insured know the insurer was ignorant of the fact? </a:t>
            </a:r>
          </a:p>
          <a:p>
            <a:pPr>
              <a:lnSpc>
                <a:spcPct val="80000"/>
              </a:lnSpc>
            </a:pPr>
            <a:r>
              <a:rPr lang="en-US" sz="2400"/>
              <a:t>The test of materiality is especially difficult because often the applicant is not an insurance expert </a:t>
            </a:r>
          </a:p>
          <a:p>
            <a:pPr lvl="1">
              <a:lnSpc>
                <a:spcPct val="80000"/>
              </a:lnSpc>
            </a:pPr>
            <a:r>
              <a:rPr lang="en-US" sz="2000"/>
              <a:t>Is not expected to know the full significance of every fact that might be of vital concern to the insurer </a:t>
            </a:r>
          </a:p>
          <a:p>
            <a:pPr>
              <a:lnSpc>
                <a:spcPct val="80000"/>
              </a:lnSpc>
            </a:pPr>
            <a:r>
              <a:rPr lang="en-US" sz="2400"/>
              <a:t>Final determination of materiality </a:t>
            </a:r>
          </a:p>
          <a:p>
            <a:pPr lvl="1">
              <a:lnSpc>
                <a:spcPct val="80000"/>
              </a:lnSpc>
            </a:pPr>
            <a:r>
              <a:rPr lang="en-US" sz="2000"/>
              <a:t>Would the contract be issued on the same terms if the concealed fact had been known?</a:t>
            </a:r>
          </a:p>
        </p:txBody>
      </p:sp>
    </p:spTree>
    <p:extLst>
      <p:ext uri="{BB962C8B-B14F-4D97-AF65-F5344CB8AC3E}">
        <p14:creationId xmlns:p14="http://schemas.microsoft.com/office/powerpoint/2010/main" xmlns="" val="2541005778"/>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7E44AE9E-C772-47A5-8DDE-0E6412FF057D}" type="slidenum">
              <a:rPr lang="en-US"/>
              <a:pPr/>
              <a:t>8</a:t>
            </a:fld>
            <a:endParaRPr lang="en-US"/>
          </a:p>
        </p:txBody>
      </p:sp>
      <p:sp>
        <p:nvSpPr>
          <p:cNvPr id="30722" name="Rectangle 2"/>
          <p:cNvSpPr>
            <a:spLocks noGrp="1" noChangeArrowheads="1"/>
          </p:cNvSpPr>
          <p:nvPr>
            <p:ph type="title"/>
          </p:nvPr>
        </p:nvSpPr>
        <p:spPr/>
        <p:txBody>
          <a:bodyPr/>
          <a:lstStyle/>
          <a:p>
            <a:r>
              <a:rPr lang="en-US"/>
              <a:t>Mistakes </a:t>
            </a:r>
          </a:p>
        </p:txBody>
      </p:sp>
      <p:sp>
        <p:nvSpPr>
          <p:cNvPr id="30723" name="Rectangle 3"/>
          <p:cNvSpPr>
            <a:spLocks noGrp="1" noChangeArrowheads="1"/>
          </p:cNvSpPr>
          <p:nvPr>
            <p:ph type="body" idx="1"/>
          </p:nvPr>
        </p:nvSpPr>
        <p:spPr/>
        <p:txBody>
          <a:bodyPr/>
          <a:lstStyle/>
          <a:p>
            <a:pPr>
              <a:lnSpc>
                <a:spcPct val="90000"/>
              </a:lnSpc>
            </a:pPr>
            <a:r>
              <a:rPr lang="en-US"/>
              <a:t>When an honest mistake is made in a written contract of insurance </a:t>
            </a:r>
          </a:p>
          <a:p>
            <a:pPr lvl="1">
              <a:lnSpc>
                <a:spcPct val="90000"/>
              </a:lnSpc>
            </a:pPr>
            <a:r>
              <a:rPr lang="en-US"/>
              <a:t>Steps can be taken to correct it after the policy is issued </a:t>
            </a:r>
          </a:p>
          <a:p>
            <a:pPr>
              <a:lnSpc>
                <a:spcPct val="90000"/>
              </a:lnSpc>
            </a:pPr>
            <a:r>
              <a:rPr lang="en-US"/>
              <a:t>Generally a policy can be reformed if there is proof of a mutual mistake </a:t>
            </a:r>
          </a:p>
          <a:p>
            <a:pPr lvl="1">
              <a:lnSpc>
                <a:spcPct val="90000"/>
              </a:lnSpc>
            </a:pPr>
            <a:r>
              <a:rPr lang="en-US"/>
              <a:t>Or mistake on one side that is known to be a mistake by the other party </a:t>
            </a:r>
          </a:p>
          <a:p>
            <a:pPr lvl="2">
              <a:lnSpc>
                <a:spcPct val="90000"/>
              </a:lnSpc>
            </a:pPr>
            <a:r>
              <a:rPr lang="en-US"/>
              <a:t>Where no mention was made of it at the time the agreement was made </a:t>
            </a:r>
          </a:p>
        </p:txBody>
      </p:sp>
    </p:spTree>
    <p:extLst>
      <p:ext uri="{BB962C8B-B14F-4D97-AF65-F5344CB8AC3E}">
        <p14:creationId xmlns:p14="http://schemas.microsoft.com/office/powerpoint/2010/main" xmlns="" val="330565168"/>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8305800" y="6381750"/>
            <a:ext cx="838200" cy="476250"/>
          </a:xfrm>
          <a:prstGeom prst="rect">
            <a:avLst/>
          </a:prstGeom>
        </p:spPr>
        <p:txBody>
          <a:bodyPr/>
          <a:lstStyle/>
          <a:p>
            <a:fld id="{758AFB5F-FCDC-470F-86A0-148169E80BAB}" type="slidenum">
              <a:rPr lang="en-US"/>
              <a:pPr/>
              <a:t>9</a:t>
            </a:fld>
            <a:endParaRPr lang="en-US"/>
          </a:p>
        </p:txBody>
      </p:sp>
      <p:sp>
        <p:nvSpPr>
          <p:cNvPr id="31746" name="Rectangle 2"/>
          <p:cNvSpPr>
            <a:spLocks noGrp="1" noChangeArrowheads="1"/>
          </p:cNvSpPr>
          <p:nvPr>
            <p:ph type="title"/>
          </p:nvPr>
        </p:nvSpPr>
        <p:spPr/>
        <p:txBody>
          <a:bodyPr/>
          <a:lstStyle/>
          <a:p>
            <a:r>
              <a:rPr lang="en-US"/>
              <a:t>Requisites of Insurable Risks </a:t>
            </a:r>
          </a:p>
        </p:txBody>
      </p:sp>
      <p:sp>
        <p:nvSpPr>
          <p:cNvPr id="31747" name="Rectangle 3"/>
          <p:cNvSpPr>
            <a:spLocks noGrp="1" noChangeArrowheads="1"/>
          </p:cNvSpPr>
          <p:nvPr>
            <p:ph type="body" idx="1"/>
          </p:nvPr>
        </p:nvSpPr>
        <p:spPr>
          <a:xfrm>
            <a:off x="304800" y="1219200"/>
            <a:ext cx="8294688" cy="4572000"/>
          </a:xfrm>
        </p:spPr>
        <p:txBody>
          <a:bodyPr/>
          <a:lstStyle/>
          <a:p>
            <a:r>
              <a:rPr lang="en-US" sz="2800" dirty="0"/>
              <a:t>Not all risks are commercially insurable </a:t>
            </a:r>
          </a:p>
          <a:p>
            <a:r>
              <a:rPr lang="en-US" sz="2800" dirty="0"/>
              <a:t>Requisites of insurable risks </a:t>
            </a:r>
          </a:p>
          <a:p>
            <a:pPr lvl="1"/>
            <a:r>
              <a:rPr lang="en-US" sz="2400" dirty="0"/>
              <a:t>Characteristics of risks that make it feasible for private insurers to offer insurance </a:t>
            </a:r>
          </a:p>
          <a:p>
            <a:r>
              <a:rPr lang="en-US" sz="2800" dirty="0"/>
              <a:t>Should be viewed as guides or standards that are not always completely attained in practice </a:t>
            </a:r>
          </a:p>
          <a:p>
            <a:r>
              <a:rPr lang="en-US" sz="2800" dirty="0"/>
              <a:t>Even when their absence makes it impossible for insurance to be offered by private insurers </a:t>
            </a:r>
          </a:p>
          <a:p>
            <a:pPr lvl="1"/>
            <a:r>
              <a:rPr lang="en-US" sz="2400" dirty="0"/>
              <a:t>Government agencies may offer some protection </a:t>
            </a:r>
          </a:p>
        </p:txBody>
      </p:sp>
    </p:spTree>
    <p:extLst>
      <p:ext uri="{BB962C8B-B14F-4D97-AF65-F5344CB8AC3E}">
        <p14:creationId xmlns:p14="http://schemas.microsoft.com/office/powerpoint/2010/main" xmlns="" val="2879281817"/>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M00_REJDA_6117643_11_RMI_C00">
  <a:themeElements>
    <a:clrScheme name="M00_REJDA_6117643_11_RMI_C0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00_REJDA_6117643_11_RMI_C00">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M00_REJDA_6117643_11_RMI_C0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00_REJDA_6117643_11_RMI_C0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00_REJDA_6117643_11_RMI_C0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00_REJDA_6117643_11_RMI_C0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00_REJDA_6117643_11_RMI_C0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00_REJDA_6117643_11_RMI_C0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00_REJDA_6117643_11_RMI_C00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00_REJDA_6117643_11_RMI_C0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00_REJDA_6117643_11_RMI_C0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00_REJDA_6117643_11_RMI_C0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00_REJDA_6117643_11_RMI_C0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00_REJDA_6117643_11_RMI_C0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HD:Users:stephanielindsey:Documents:AW_Rejda_PPT_Alison:Rejda_Template:M00_REJDA_6117643_11_RMI_C00.pot</Template>
  <TotalTime>750</TotalTime>
  <Words>2753</Words>
  <Application>Microsoft Office PowerPoint</Application>
  <PresentationFormat>On-screen Show (4:3)</PresentationFormat>
  <Paragraphs>294</Paragraphs>
  <Slides>34</Slides>
  <Notes>2</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M00_REJDA_6117643_11_RMI_C00</vt:lpstr>
      <vt:lpstr>Slide 1</vt:lpstr>
      <vt:lpstr>Principle of Utmost Good Faith </vt:lpstr>
      <vt:lpstr>Representations </vt:lpstr>
      <vt:lpstr>Warranties </vt:lpstr>
      <vt:lpstr>Warranties</vt:lpstr>
      <vt:lpstr>Concealments </vt:lpstr>
      <vt:lpstr>Concealments</vt:lpstr>
      <vt:lpstr>Mistakes </vt:lpstr>
      <vt:lpstr>Requisites of Insurable Risks </vt:lpstr>
      <vt:lpstr>Large Number of Similar Objects</vt:lpstr>
      <vt:lpstr>Accidental and Unintentional Loss </vt:lpstr>
      <vt:lpstr>Determinable and Measurable Loss </vt:lpstr>
      <vt:lpstr>Loss Not Subject to Catastrophic Hazard </vt:lpstr>
      <vt:lpstr>Large Loss </vt:lpstr>
      <vt:lpstr>Probability of Loss must not be too High </vt:lpstr>
      <vt:lpstr>Table 6-1:  Examples of Requisites of Insurable Risks </vt:lpstr>
      <vt:lpstr>Requirements of all Valid Contracts </vt:lpstr>
      <vt:lpstr>Distinguishing Characteristics of Insurance Contracts </vt:lpstr>
      <vt:lpstr>Distinguishing Characteristics of Insurance Contracts</vt:lpstr>
      <vt:lpstr>Role of Agents and Brokers </vt:lpstr>
      <vt:lpstr>Role of Agents and Brokers</vt:lpstr>
      <vt:lpstr>Authority of Agents and Brokers </vt:lpstr>
      <vt:lpstr>Authority of Agents and Brokers</vt:lpstr>
      <vt:lpstr>Principles of Social Insurance </vt:lpstr>
      <vt:lpstr>Principles of Social Insurance</vt:lpstr>
      <vt:lpstr>Principles of Social Insurance</vt:lpstr>
      <vt:lpstr>Principles of Social Insurance</vt:lpstr>
      <vt:lpstr>Principles of Social Insurance</vt:lpstr>
      <vt:lpstr>Social and Economic Values </vt:lpstr>
      <vt:lpstr>Social and Economic Values</vt:lpstr>
      <vt:lpstr>Social and Economic Values</vt:lpstr>
      <vt:lpstr>Social and Economic Values</vt:lpstr>
      <vt:lpstr>Social Costs of Insurance</vt:lpstr>
      <vt:lpstr>Slide 34</vt:lpstr>
    </vt:vector>
  </TitlesOfParts>
  <Manager/>
  <Company>Copyright © 2011 Pearson Prentice Hall. All rights reserved.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dc:title>
  <dc:subject>Insurance Company Operations</dc:subject>
  <dc:creator>George E. Rejda</dc:creator>
  <cp:keywords/>
  <dc:description/>
  <cp:lastModifiedBy>Administrator</cp:lastModifiedBy>
  <cp:revision>100</cp:revision>
  <dcterms:created xsi:type="dcterms:W3CDTF">2004-08-04T08:00:35Z</dcterms:created>
  <dcterms:modified xsi:type="dcterms:W3CDTF">2014-06-18T11:31:21Z</dcterms:modified>
  <cp:category/>
</cp:coreProperties>
</file>