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0" r:id="rId1"/>
  </p:sldMasterIdLst>
  <p:notesMasterIdLst>
    <p:notesMasterId r:id="rId38"/>
  </p:notesMasterIdLst>
  <p:sldIdLst>
    <p:sldId id="460" r:id="rId2"/>
    <p:sldId id="425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7" r:id="rId24"/>
    <p:sldId id="448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2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0845" autoAdjust="0"/>
  </p:normalViewPr>
  <p:slideViewPr>
    <p:cSldViewPr>
      <p:cViewPr varScale="1">
        <p:scale>
          <a:sx n="63" d="100"/>
          <a:sy n="63" d="100"/>
        </p:scale>
        <p:origin x="-17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D473C9-FF4A-42DE-8EB6-0573DF9F5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625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363581D-9290-4BA3-8DE1-E311208B61F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6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9CFD749-F387-4992-869E-25D12A994ABA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98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454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2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35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39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7760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11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1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49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690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0741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7646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7-</a:t>
            </a:r>
            <a:fld id="{D310D50F-64CC-44D4-8AA6-DE85524907BD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Financial Operations of Insurers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14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99C44BE-C116-4F9C-BF82-FB0A4D142E52}" type="slidenum">
              <a:rPr lang="en-US"/>
              <a:pPr/>
              <a:t>10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813"/>
            <a:ext cx="8610600" cy="992187"/>
          </a:xfrm>
        </p:spPr>
        <p:txBody>
          <a:bodyPr/>
          <a:lstStyle/>
          <a:p>
            <a:pPr eaLnBrk="1" hangingPunct="1"/>
            <a:r>
              <a:rPr lang="en-US" smtClean="0"/>
              <a:t>Excluded Losses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0438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Most insurance contracts contain provisions excluding certain types of losses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Even though the policy may cover the peril that causes these losses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 example, commercial property policies usually cover any direct loss for which covered perils are the proximate cause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peril may be said to cause a loss if there is an unbroken chain of events leading from the peril to the ultimate loss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policies covering only direct losses, any resulting loss of income from the interruption of business operations is considered an indirect loss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a health insurance policy is designed to cover medical expenses due to accident or illness (a direct loss)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It generally will not cover the lost wages that result when the injured or sick person cannot go to work (an indirect loss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indirect loss must be covered under a separate contract often known as disability insurance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2AC582D-B93C-4B8C-A6E4-C53E207325C3}" type="slidenum">
              <a:rPr lang="en-US"/>
              <a:pPr/>
              <a:t>11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Excluded Property 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 property insurance policy may be written to cover certain perils and resultant losses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But it will be limited to certain types of property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For example, a common exclusion is loss to money, deeds, bills, bullion, and manuscripts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Unless it is written to cover the contents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policy on a building includes only the integral parts of the building itself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Excludes all contents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Why are certain types of property excluded?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It may be the intent of the insurer to cover certain types of property under separate contracts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property involved might be subjected to a unusually severe physical or moral hazard sub or be especially susceptible to loss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Because of difficulties in obtaining accurate estimates of its value at the time of loss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5CBB8B-5728-4EFD-B9C5-80BE11DAF8ED}" type="slidenum">
              <a:rPr lang="en-US"/>
              <a:pPr/>
              <a:t>12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Excluded Locations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insuring agreement for property policies makes it clear that the coverage applies only while the insured property is at a location specified in the declarations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Relatively few property insurance contracts give complete worldwide protection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Rationale for limitation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Property risks vary greatly depending on the location of the property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Insurers wish to restrict their coverage to areas that they have had an opportunity to inspect and approve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Exception in property policies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a loss threatens and the property is moved to a safe place for the sake of preserving it from destruction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Permission is usually granted to remove the goods to another place for a limited time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1EE7462-2FB9-4D26-B317-5D4423B9D10D}" type="slidenum">
              <a:rPr lang="en-US"/>
              <a:pPr/>
              <a:t>13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Policy Conditions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insurance contracts are written subject to certain conditions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Breach of which is usually grounds for refusal to pay in the event of loss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Most of the conditions have to do with matters such as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Loss settlements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Actions required at the time of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Valuation of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Cancellation of coverage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Suits against the insurer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Fraud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Many contracts state that misrepresentation of a material fact, concealment, or fraud will void the contract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0C7D877-274C-4A06-AADE-120698AA544B}" type="slidenum">
              <a:rPr lang="en-US"/>
              <a:pPr/>
              <a:t>14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for Mortgagees 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Mortgagee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Person or organization holding the mortgage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Requires some kind of protection by the insurance policy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Because if the property were to be destroyed it is much less likely that the debt would ever be paid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Separate insurance for the mortgagee’s interest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Has the disadvantage that both the mortgagee and the mortgagor will be obtaining insurance on the same values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Assignment by the insured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Insured could take out a policy and assign its benefits to the mortgagee after obtaining the permission of the insurer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Problem is that if the owner defaults on the premium or otherwise violates a policy provision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Coverage may be canceled and with it the protection of the mortgagee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4DE5AA0-E195-4F61-9BEE-7EA7DC3C85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for Mortgagees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payable clause </a:t>
            </a:r>
          </a:p>
          <a:p>
            <a:pPr lvl="1" eaLnBrk="1" hangingPunct="1"/>
            <a:r>
              <a:rPr lang="en-US" smtClean="0"/>
              <a:t>States that the benefits, if any, shall be payable to the person named </a:t>
            </a:r>
          </a:p>
          <a:p>
            <a:pPr lvl="1" eaLnBrk="1" hangingPunct="1"/>
            <a:r>
              <a:rPr lang="en-US" smtClean="0"/>
              <a:t>However, if that insured were to violate the policy, no loss would be payable</a:t>
            </a:r>
          </a:p>
          <a:p>
            <a:pPr lvl="2" eaLnBrk="1" hangingPunct="1"/>
            <a:r>
              <a:rPr lang="en-US" smtClean="0"/>
              <a:t>The mortgagee would receive no payment 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40B3DFC-CCDA-489E-A338-55A5BFE97D3F}" type="slidenum">
              <a:rPr lang="en-US"/>
              <a:pPr/>
              <a:t>16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for Mortgagees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Mortgagee clause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Overcomes the limitations of the other methods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Is now in almost universal use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Mortgagee has the following rights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received any loss or damage payments as its interest may appear regardless of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Any default of the property owner under the insurance contract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Any change of ownership or increase of the hazard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receive ten days notice of cancellation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sue under the policy in its own name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Mortgagee has the following obligations under the standard clause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notify the insurer of any change of ownership or occupancy or increase of the hazard that comes to the knowledge of the mortgagee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pay the premium if the owner or mortgagor fails to pay 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render proof-of-loss to the insurer in case the owner or mortgagor fails to do so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surrender to the insurer any claims it has against the mortgagor to the extent that it receives payment from the insurer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2B72E5B-BB83-4832-AFFC-21BE89249F3D}" type="slidenum">
              <a:rPr lang="en-US"/>
              <a:pPr/>
              <a:t>17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Policy Conditions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Notice of loss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Most contracts require the insured to give it an immediate written notice of any loss, if practical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If it is not practical, the loss must be reported within a reasonable length of time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Purpose of provision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To give the insurer a reasonable opportunity to inspect the loss before important evidence needed to support the claim and establish the actual amount of damage is dissipated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Proof of loss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insured has a certain period, usually 60 to 90 days, to give the insurer formal proof of the loss and its amount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It is not enough that the insurer be notified of the loss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It is necessary for the insured to prove the amount of the loss before being able to collect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In some cases, establishing the proof-of-loss is an extremely specialized and expensive task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Once the proof-of-loss is agreed upon by all parties, payment is due within 60 days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Any legal suit must be commenced within twelve months of the loss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D0E9D7C-4DF0-44EE-8531-55CE42883BBF}" type="slidenum">
              <a:rPr lang="en-US"/>
              <a:pPr/>
              <a:t>18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Policy Conditions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Appraisal </a:t>
            </a:r>
          </a:p>
          <a:p>
            <a:pPr lvl="1" eaLnBrk="1" hangingPunct="1"/>
            <a:r>
              <a:rPr lang="en-US" smtClean="0"/>
              <a:t>Most contracts of property insurance provide that if the two parties cannot agree on a loss settlement </a:t>
            </a:r>
          </a:p>
          <a:p>
            <a:pPr lvl="2" eaLnBrk="1" hangingPunct="1"/>
            <a:r>
              <a:rPr lang="en-US" smtClean="0"/>
              <a:t>Each may select a competent and disinterested appraiser to determine the loss</a:t>
            </a:r>
          </a:p>
          <a:p>
            <a:pPr lvl="1" eaLnBrk="1" hangingPunct="1"/>
            <a:r>
              <a:rPr lang="en-US" smtClean="0"/>
              <a:t>During the settlement process, the insurer reserves the right to </a:t>
            </a:r>
          </a:p>
          <a:p>
            <a:pPr lvl="2" eaLnBrk="1" hangingPunct="1"/>
            <a:r>
              <a:rPr lang="en-US" smtClean="0"/>
              <a:t>Take over the damaged property and to pay the insured its sound value </a:t>
            </a:r>
          </a:p>
          <a:p>
            <a:pPr lvl="2" eaLnBrk="1" hangingPunct="1"/>
            <a:r>
              <a:rPr lang="en-US" smtClean="0"/>
              <a:t>Repair or rebuild it </a:t>
            </a:r>
          </a:p>
          <a:p>
            <a:pPr lvl="2" eaLnBrk="1" hangingPunct="1"/>
            <a:r>
              <a:rPr lang="en-US" smtClean="0"/>
              <a:t>Make a cash settlement for the amount of the loss</a:t>
            </a:r>
          </a:p>
          <a:p>
            <a:pPr lvl="3" eaLnBrk="1" hangingPunct="1"/>
            <a:r>
              <a:rPr lang="en-US" smtClean="0"/>
              <a:t>Normally this is the method used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30219D-172F-4A01-B07D-D0A7D452E47E}" type="slidenum">
              <a:rPr lang="en-US"/>
              <a:pPr/>
              <a:t>19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Policy Conditions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Preservation of the property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Requires the insured to do everything possible to minimize losses to insured property from the insured peril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Cancellation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All contracts specify the conditions under which the policy may or may not be terminated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Generally, life insurance and some health insurance contracts may be terminated by the insured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But not by the insurer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For property and liability insurance, contracts may usually be canceled by either party on specific notice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CE584FD-FA04-47F7-A006-AF771A89F763}" type="slidenum">
              <a:rPr lang="en-US"/>
              <a:pPr/>
              <a:t>2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Identify and understand the basic parts of an insurance policy</a:t>
            </a:r>
          </a:p>
          <a:p>
            <a:pPr eaLnBrk="1" hangingPunct="1"/>
            <a:r>
              <a:rPr lang="en-US" sz="1800" smtClean="0"/>
              <a:t>Explain the difference between named perils and open perils property insurance coverage</a:t>
            </a:r>
          </a:p>
          <a:p>
            <a:pPr eaLnBrk="1" hangingPunct="1"/>
            <a:r>
              <a:rPr lang="en-US" sz="1800" smtClean="0"/>
              <a:t>Explain why exclusions are used in insurance contracts and identify the major types of exclusions</a:t>
            </a:r>
          </a:p>
          <a:p>
            <a:pPr eaLnBrk="1" hangingPunct="1"/>
            <a:r>
              <a:rPr lang="en-US" sz="1800" smtClean="0"/>
              <a:t>Describe how the interests of mortgagees are protected in insurance policies and why the mortgagee clause gives the best protection to the  mortgagee</a:t>
            </a:r>
          </a:p>
          <a:p>
            <a:pPr eaLnBrk="1" hangingPunct="1"/>
            <a:r>
              <a:rPr lang="en-US" sz="1800" smtClean="0"/>
              <a:t>Distinguish between the actual cash value basis of recovery and replacement cost</a:t>
            </a:r>
          </a:p>
          <a:p>
            <a:pPr eaLnBrk="1" hangingPunct="1"/>
            <a:r>
              <a:rPr lang="en-US" sz="1800" smtClean="0"/>
              <a:t>Describe the different types of deductibles and explain why deductibles are used in insurance policies</a:t>
            </a:r>
          </a:p>
          <a:p>
            <a:pPr eaLnBrk="1" hangingPunct="1"/>
            <a:r>
              <a:rPr lang="en-US" sz="1800" smtClean="0"/>
              <a:t>Indicate why insurance companies use insurance to value provisions and explain how the coinsurance clause operates</a:t>
            </a:r>
          </a:p>
          <a:p>
            <a:pPr eaLnBrk="1" hangingPunct="1"/>
            <a:r>
              <a:rPr lang="en-US" sz="1800" smtClean="0"/>
              <a:t>Explain what apportionment clauses are and how the prorated clause operates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AF8BFD-F868-40F2-99E1-BDCEB9556EE5}" type="slidenum">
              <a:rPr lang="en-US"/>
              <a:pPr/>
              <a:t>20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Policy Conditions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Assignment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transfer of the rights of one party to another, usually by means of a written document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common to allow the insured to assign personal rights under the contract to another person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Such commission must be specifically granted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Assignor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The party granting the right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Assignee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The party to whom the right is granted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life insurance, the policy provides that if another person is to be given it any rights under the contract the insurance company must be notified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Such as the right to receive death proceeds to the extent of a debt that existed between the assignor in the assignee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property is sold, the existing property insurance policy may be transferred to the new owner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However, contracts provide that assignment of the policy rights will not be valid without the written consent of the issuer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194933-C9A0-43D6-BD87-7E6ADED71AB2}" type="slidenum">
              <a:rPr lang="en-US"/>
              <a:pPr/>
              <a:t>21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 Cash Value 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Many property policies state that only the actual cash value of the property at the time of loss will be reimbursed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Not to exceed the amount that it would cost to repair or replace the property with material of like kind and quality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insurer sets the actual cash value as the maximum reimbursement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Interpreted to mean replacement cost at the time of loss less any depreciation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Depreciation refers to actual economic depreciation as opposed to accounting or tax depreciation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2C6B991-8D67-4A99-B0E9-43021DEC5078}" type="slidenum">
              <a:rPr lang="en-US"/>
              <a:pPr/>
              <a:t>22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Replacement Cost 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Allows for recovery with no deductions for depreciation </a:t>
            </a:r>
          </a:p>
          <a:p>
            <a:pPr eaLnBrk="1" hangingPunct="1"/>
            <a:r>
              <a:rPr lang="en-US" smtClean="0"/>
              <a:t>However, the total reimbursement figure is limited to the cost of repairing, replacing, or rebuilding with similar materials and labor </a:t>
            </a:r>
          </a:p>
          <a:p>
            <a:pPr eaLnBrk="1" hangingPunct="1"/>
            <a:r>
              <a:rPr lang="en-US" smtClean="0"/>
              <a:t>To collect on replacement cost basis the property must actually be replaced </a:t>
            </a:r>
          </a:p>
          <a:p>
            <a:pPr lvl="1" eaLnBrk="1" hangingPunct="1"/>
            <a:r>
              <a:rPr lang="en-US" smtClean="0"/>
              <a:t>The insured may not use insurance proceeds for other purposes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A2DFFED-7B60-4C48-B5FA-4D250AFE2E6E}" type="slidenum">
              <a:rPr lang="en-US"/>
              <a:pPr/>
              <a:t>23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Dollar Limits 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Specific dollar limits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Restrict payments to a maximum amount on any one type of loss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May be a specific type of property or one resulting from a specified peril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Aggregate dollar limits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Restrict payments on any one group of property items or group of losses from the same peril to some overall maximum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 of dollar limits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Insurers restrict their liability for losses resulting from bodily injury liability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Usually there is a specific limit of liability for damage to any one person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And an aggregate limit of liability applicable to loss in any one accident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9DE331-4CC6-4995-9D3F-8B123167A3CB}" type="slidenum">
              <a:rPr lang="en-US"/>
              <a:pPr/>
              <a:t>24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Deductibles 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specific dollar amount that will be borne by the insured before the insurer becomes liable for payment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Reasons for deductibles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eliminate small claims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Small losses are expensive to pay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Sometimes causing more administrative expense than the actual amount of payment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reduce the moral and morale hazards that might otherwise be present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06235AB-F73B-4A76-9AF5-D1DD93889986}" type="slidenum">
              <a:rPr lang="en-US"/>
              <a:pPr/>
              <a:t>25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Deductibles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Straight deductible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Applies to each loss and is subtracted before any loss payment is made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One of the simplest and most effective deductibles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Aggregate deductible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Applies for an entire year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insured absorbs all losses until the deductible level is reached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At that point, the insurer pays for all losses over the specified amount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Calendar-year deductible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Aggregate deductibles in the health expense insurance industry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819F8A5-9997-4E53-B792-2AEE135DF076}" type="slidenum">
              <a:rPr lang="en-US"/>
              <a:pPr/>
              <a:t>26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Deductibles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Disappearing deductible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size of the deductible decreases as the size of the loss increases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 a given level of loss, the deductible completely disappears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Franchise deductible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Expressed either as a percentage of value or as a dollar amount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There is no liability on the part of the insurer unless the loss exceeds the amount stated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Once the loss exceeds this amount, the insurer must pay the entire claim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36B8794-2FDB-4FDF-AFF7-815F4A025C57}" type="slidenum">
              <a:rPr lang="en-US"/>
              <a:pPr/>
              <a:t>27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Coinsurance 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 different meanings in various types of insurance </a:t>
            </a:r>
          </a:p>
          <a:p>
            <a:pPr lvl="1" eaLnBrk="1" hangingPunct="1"/>
            <a:r>
              <a:rPr lang="en-US" smtClean="0"/>
              <a:t>Health insurance </a:t>
            </a:r>
          </a:p>
          <a:p>
            <a:pPr lvl="2" eaLnBrk="1" hangingPunct="1"/>
            <a:r>
              <a:rPr lang="en-US" smtClean="0"/>
              <a:t>Functions much like a straight deductible, expressed as a percentage </a:t>
            </a:r>
          </a:p>
          <a:p>
            <a:pPr lvl="2" eaLnBrk="1" hangingPunct="1"/>
            <a:r>
              <a:rPr lang="en-US" smtClean="0"/>
              <a:t>Often referred to as the copayment </a:t>
            </a:r>
          </a:p>
          <a:p>
            <a:pPr lvl="1" eaLnBrk="1" hangingPunct="1"/>
            <a:r>
              <a:rPr lang="en-US" smtClean="0"/>
              <a:t>Property insurance </a:t>
            </a:r>
          </a:p>
          <a:p>
            <a:pPr lvl="2" eaLnBrk="1" hangingPunct="1"/>
            <a:r>
              <a:rPr lang="en-US" smtClean="0"/>
              <a:t>Device used to make the insured bear a portion of every loss only when underinsured </a:t>
            </a:r>
          </a:p>
          <a:p>
            <a:pPr lvl="4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606C9E2-75D9-45CB-B862-B08E06A4F4A9}" type="slidenum">
              <a:rPr lang="en-US"/>
              <a:pPr/>
              <a:t>28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Coinsurance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Underinsurance is undesirable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Insurers are supposed to restore their insureds to the positions or situations they had before the loss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They cannot accomplish this unless the insured is willing to protect the whole value of the property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costs relatively more to insure the businesses of those who are underinsured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Than to handle the businesses of those who purchase insurance equal to the full value of the objects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2577193-C2B9-4AAF-A80C-AF32A160D074}" type="slidenum">
              <a:rPr lang="en-US"/>
              <a:pPr/>
              <a:t>29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Coinsurance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 of the coinsurance clause </a:t>
            </a:r>
          </a:p>
          <a:p>
            <a:pPr lvl="1" eaLnBrk="1" hangingPunct="1"/>
            <a:r>
              <a:rPr lang="en-US" smtClean="0"/>
              <a:t>Typically pro-rates partial losses between the insurer and the insured </a:t>
            </a:r>
          </a:p>
          <a:p>
            <a:pPr lvl="2" eaLnBrk="1" hangingPunct="1"/>
            <a:r>
              <a:rPr lang="en-US" smtClean="0"/>
              <a:t>In the proportion that the actual insurance carried bears to the amount required under the clause </a:t>
            </a:r>
          </a:p>
          <a:p>
            <a:pPr lvl="3" eaLnBrk="1" hangingPunct="1"/>
            <a:r>
              <a:rPr lang="en-US" smtClean="0"/>
              <a:t>Usually 80 or 90 percent of the value of the property is the amount required 	</a:t>
            </a:r>
          </a:p>
          <a:p>
            <a:pPr lvl="1" eaLnBrk="1" hangingPunct="1"/>
            <a:r>
              <a:rPr lang="en-US" smtClean="0"/>
              <a:t>Places the burden on the insured to keep the amount of insurance equal to or above the amount required by the clause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92B7A-00A6-4333-9521-014D6D9EA393}" type="slidenum">
              <a:rPr lang="en-US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Parts of a Policy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Declaration</a:t>
            </a:r>
          </a:p>
          <a:p>
            <a:pPr eaLnBrk="1" hangingPunct="1"/>
            <a:r>
              <a:rPr lang="en-US" smtClean="0"/>
              <a:t>Insuring agreement</a:t>
            </a:r>
          </a:p>
          <a:p>
            <a:pPr eaLnBrk="1" hangingPunct="1"/>
            <a:r>
              <a:rPr lang="en-US" smtClean="0"/>
              <a:t>Exclusions</a:t>
            </a:r>
          </a:p>
          <a:p>
            <a:pPr eaLnBrk="1" hangingPunct="1"/>
            <a:r>
              <a:rPr lang="en-US" smtClean="0"/>
              <a:t>Conditions</a:t>
            </a:r>
          </a:p>
          <a:p>
            <a:pPr eaLnBrk="1" hangingPunct="1"/>
            <a:r>
              <a:rPr lang="en-US" smtClean="0"/>
              <a:t>Other important aspects of a policy</a:t>
            </a:r>
          </a:p>
          <a:p>
            <a:pPr lvl="1" eaLnBrk="1" hangingPunct="1"/>
            <a:r>
              <a:rPr lang="en-US" smtClean="0"/>
              <a:t>Definitions</a:t>
            </a:r>
          </a:p>
          <a:p>
            <a:pPr lvl="1" eaLnBrk="1" hangingPunct="1"/>
            <a:r>
              <a:rPr lang="en-US" smtClean="0"/>
              <a:t>Basis of recovery</a:t>
            </a:r>
          </a:p>
          <a:p>
            <a:pPr lvl="1" eaLnBrk="1" hangingPunct="1"/>
            <a:r>
              <a:rPr lang="en-US" smtClean="0"/>
              <a:t>Clauses limiting the amount of recovery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8703AE8-6F5A-40B6-9686-D8C8556B5218}" type="slidenum">
              <a:rPr lang="en-US"/>
              <a:pPr/>
              <a:t>30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Illustrations of the Operation of the Coinsurance Clause 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38200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800FC8D-A65D-4641-B7EB-45E4670C63E4}" type="slidenum">
              <a:rPr lang="en-US"/>
              <a:pPr/>
              <a:t>31</a:t>
            </a:fld>
            <a:endParaRPr 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Coinsurance 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Dangers of coinsurance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Increasing value of exposed property without corresponding adjustments in the amount of insurance coverage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Several factors might unintentionally cause an insured to become a coinsurer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Inflation may increase the replacement cost of the insured’s property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Unexpected or temporary increases in inventory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Increases in supplier prices for replacement goods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Increased investment within the plant or store that modifies or improves the building or its equipment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One possible solution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Maintain an appraisal program under which periodic reviews are undertaken by qualified appraisers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Coinsurance credits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 return for accepting a coinsurance clause in the contract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The insured is offered certain credits in its premium rates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For instance, a typical reduction in the building and/or content premium is 5%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When one moves from an 80% coinsurance clause to a 90% requirement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By accepting the coinsurance clause, obtaining the lower rate, and buying the minimal amounts of coverage required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The insured can obtain greater insurance coverage for the same total premium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584DDD-0729-4732-B757-CE7209116848}" type="slidenum">
              <a:rPr lang="en-US"/>
              <a:pPr/>
              <a:t>32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Limitations 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Time is of the essence in many insurance policies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Some states require that property policies become effective at noon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absence of that requirement, policies usually start at midnight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policy term provisions states that standard time at the location of the property governs the time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There are also time limits that affect the dollar amount of coverage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There are often waiting periods before recovery begins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There may also be time limitations that restrict the maximum period for which payments may be made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For instance with a disability policy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It is common to provide that no income shall be payable during the first 30 to 90 days of disability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6DAC3D-8427-42A6-95CA-4E01B2D71BA8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Insurance Clauses 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May limit the insurer’s liability in case additional insurance contracts also cover the loss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purpose is to establish the procedure by which each insurer’s liability may be determined when more than one policy covers the same loss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These clauses uphold the principle of indemnity in insurance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Without such clauses the insured might collect more than the loss itself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Creating a moral hazard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Also known as apportionment clauses (property insurance) or coordination of benefits provisions (health insurance)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Life insurance policies do not contain other clauses because life insurance is not a contract of indemnity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person may have several life insurance policies that will all pay the full amount at death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05345D0-8648-45BC-B6D8-D26E341CA813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Pro-Rata Clause 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type of apportionment clause found in many property insurance contracts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Typically states that if more than one policy is in force on a given piece of property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policy will pay in the ratio of the face value of each policy divided by the total amount of insurance in force on the property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problem arises when one of the insurers goes bankrupt or for some other reason refuses to contribute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clause the states that the proration takes place whether all the insurance is collectible or not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Pro-rata clause applies only to policies that cover the same legal interest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7DE366C-249E-45AD-907A-1F3ED4B36C3C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Insurance Clauses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 Equal shares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Insurers covering the same loss share the loss equally, up to their respective limits of liability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An alternative to the pro-rata approach to apportionment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Often used in liability insurance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Other insurance prohibited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 some property policies, the other insurance clause specifically prohibits the purchase of other insurance on the covered property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Many homeowners insurance policies have this type of other insurance clause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Excess and primary coverage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the policy pays last the policy is said to be excess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The insurance applies to losses only after the limits of liability of all applicable insurance contracts have been exhausted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Primary coverage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 particular policy will pay up to its limits before any other coverage becomes payable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14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A816D33-E2AD-4380-A8AD-CBC15E76946C}" type="slidenum">
              <a:rPr lang="en-US"/>
              <a:pPr/>
              <a:t>4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Declaration 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Usually on the first page and provides </a:t>
            </a:r>
          </a:p>
          <a:p>
            <a:pPr lvl="1" eaLnBrk="1" hangingPunct="1"/>
            <a:r>
              <a:rPr lang="en-US" smtClean="0"/>
              <a:t>Policy number </a:t>
            </a:r>
          </a:p>
          <a:p>
            <a:pPr lvl="1" eaLnBrk="1" hangingPunct="1"/>
            <a:r>
              <a:rPr lang="en-US" smtClean="0"/>
              <a:t>Address of the insured or insured property </a:t>
            </a:r>
          </a:p>
          <a:p>
            <a:pPr lvl="1" eaLnBrk="1" hangingPunct="1"/>
            <a:r>
              <a:rPr lang="en-US" smtClean="0"/>
              <a:t>Insured’s name </a:t>
            </a:r>
          </a:p>
          <a:p>
            <a:pPr lvl="1" eaLnBrk="1" hangingPunct="1"/>
            <a:r>
              <a:rPr lang="en-US" smtClean="0"/>
              <a:t>Agent’s name </a:t>
            </a:r>
          </a:p>
          <a:p>
            <a:pPr lvl="1" eaLnBrk="1" hangingPunct="1"/>
            <a:r>
              <a:rPr lang="en-US" smtClean="0"/>
              <a:t>Premium amount </a:t>
            </a:r>
          </a:p>
          <a:p>
            <a:pPr lvl="1" eaLnBrk="1" hangingPunct="1"/>
            <a:r>
              <a:rPr lang="en-US" smtClean="0"/>
              <a:t>May contain some underwriting information </a:t>
            </a:r>
          </a:p>
          <a:p>
            <a:pPr lvl="1" eaLnBrk="1" hangingPunct="1"/>
            <a:r>
              <a:rPr lang="en-US" smtClean="0"/>
              <a:t>If policy contains options they will be listed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1542983-D1D1-4461-8942-1B5E319C6FEF}" type="slidenum">
              <a:rPr lang="en-US"/>
              <a:pPr/>
              <a:t>5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hangingPunct="1"/>
            <a:r>
              <a:rPr lang="en-US" smtClean="0"/>
              <a:t>The Insuring Agreement 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0438"/>
            <a:ext cx="8686800" cy="4525962"/>
          </a:xfrm>
        </p:spPr>
        <p:txBody>
          <a:bodyPr/>
          <a:lstStyle/>
          <a:p>
            <a:pPr eaLnBrk="1" hangingPunct="1"/>
            <a:r>
              <a:rPr lang="en-US" smtClean="0"/>
              <a:t>Normally states what the insurer agrees to do and major conditions under which it so agrees </a:t>
            </a:r>
          </a:p>
          <a:p>
            <a:pPr eaLnBrk="1" hangingPunct="1"/>
            <a:r>
              <a:rPr lang="en-US" smtClean="0"/>
              <a:t>Most crucial part of the agreement </a:t>
            </a:r>
          </a:p>
          <a:p>
            <a:pPr lvl="1" eaLnBrk="1" hangingPunct="1"/>
            <a:r>
              <a:rPr lang="en-US" smtClean="0"/>
              <a:t>Statement of what the insurer promises </a:t>
            </a:r>
          </a:p>
          <a:p>
            <a:pPr eaLnBrk="1" hangingPunct="1"/>
            <a:r>
              <a:rPr lang="en-US" smtClean="0"/>
              <a:t>May also find a list of the perils insured against and the definition of the insured </a:t>
            </a:r>
          </a:p>
          <a:p>
            <a:pPr eaLnBrk="1" hangingPunct="1"/>
            <a:r>
              <a:rPr lang="en-US" smtClean="0"/>
              <a:t>Named perils vs open perils </a:t>
            </a:r>
          </a:p>
          <a:p>
            <a:pPr lvl="1" eaLnBrk="1" hangingPunct="1"/>
            <a:r>
              <a:rPr lang="en-US" smtClean="0"/>
              <a:t>Named perils lists the perils that are covered </a:t>
            </a:r>
          </a:p>
          <a:p>
            <a:pPr lvl="1" eaLnBrk="1" hangingPunct="1"/>
            <a:r>
              <a:rPr lang="en-US" smtClean="0"/>
              <a:t>Open perils states that it is the insurer’s intention to cover risks of accidental loss to the described property </a:t>
            </a:r>
          </a:p>
          <a:p>
            <a:pPr lvl="2" eaLnBrk="1" hangingPunct="1"/>
            <a:r>
              <a:rPr lang="en-US" smtClean="0"/>
              <a:t>Except those perils specifically excluded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70EC70F-D62E-420D-AD3A-07E4FD5B350A}" type="slidenum">
              <a:rPr lang="en-US"/>
              <a:pPr/>
              <a:t>6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Insured 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Named insured </a:t>
            </a:r>
          </a:p>
          <a:p>
            <a:pPr lvl="1" eaLnBrk="1" hangingPunct="1"/>
            <a:r>
              <a:rPr lang="en-US" smtClean="0"/>
              <a:t>Person or organization that is to receive the benefit of the coverage provided </a:t>
            </a:r>
          </a:p>
          <a:p>
            <a:pPr lvl="2" eaLnBrk="1" hangingPunct="1"/>
            <a:r>
              <a:rPr lang="en-US" smtClean="0"/>
              <a:t>In life insurance that person may also be called the policyholder </a:t>
            </a:r>
          </a:p>
          <a:p>
            <a:pPr eaLnBrk="1" hangingPunct="1"/>
            <a:r>
              <a:rPr lang="en-US" smtClean="0"/>
              <a:t>Additional insureds </a:t>
            </a:r>
          </a:p>
          <a:p>
            <a:pPr lvl="1" eaLnBrk="1" hangingPunct="1"/>
            <a:r>
              <a:rPr lang="en-US" smtClean="0"/>
              <a:t>Normally receive coverage somewhat less complete than that of the named insured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4349604-2D53-40C8-9814-58C5152ED485}" type="slidenum">
              <a:rPr lang="en-US"/>
              <a:pPr/>
              <a:t>7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Exclusions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Used to help define and limit the coverage provided by an insurer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Policies often have very broad insuring agreements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With the coverage narrowed by the use of exclusions 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Typically exclusions are used to restrict coverage of given perils, losses, property, and locations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FD22A31-33E6-484A-A69B-BAFF0327E02E}" type="slidenum">
              <a:rPr lang="en-US"/>
              <a:pPr/>
              <a:t>8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Excluded Perils 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Practically all insurance policies exclude from coverage certain perils among those factors that can cause losses </a:t>
            </a:r>
          </a:p>
          <a:p>
            <a:pPr lvl="1" eaLnBrk="1" hangingPunct="1"/>
            <a:r>
              <a:rPr lang="en-US" smtClean="0"/>
              <a:t>This is normally a separate section of the contract </a:t>
            </a:r>
          </a:p>
          <a:p>
            <a:pPr lvl="2" eaLnBrk="1" hangingPunct="1"/>
            <a:r>
              <a:rPr lang="en-US" smtClean="0"/>
              <a:t>Lists and describes all excluded perils </a:t>
            </a:r>
          </a:p>
          <a:p>
            <a:pPr eaLnBrk="1" hangingPunct="1"/>
            <a:r>
              <a:rPr lang="en-US" smtClean="0"/>
              <a:t>Complicating factor 	</a:t>
            </a:r>
          </a:p>
          <a:p>
            <a:pPr lvl="1" eaLnBrk="1" hangingPunct="1"/>
            <a:r>
              <a:rPr lang="en-US" smtClean="0"/>
              <a:t>Policies may define and limit the peril in such a way that it is partially covered, but not completely </a:t>
            </a:r>
          </a:p>
          <a:p>
            <a:pPr eaLnBrk="1" hangingPunct="1"/>
            <a:r>
              <a:rPr lang="en-US" smtClean="0"/>
              <a:t>In life insurance, death from war may not be covered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79AEF2A-2733-4646-98E6-9FE9E8F83EE2}" type="slidenum">
              <a:rPr lang="en-US"/>
              <a:pPr/>
              <a:t>9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Excluded Perils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Perils that are basically uninsurable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It is very common to exclude loss arising out of war, warlike action, insurrection, and rebellion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Losses from such sources cannot be predicted with any degree of reliability and are often catastrophic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Perils such as wear and tear, gradual deterioration, and damage by moth and vermin are excluded in most property policies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Losses from these sources are not accidental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 life insurance, suicide within two years of the application is an excluded peril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Perils to be covered elsewhere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Some perils can be more easily covered in contracts specifically designed for them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Perils covered under endorsement at extra premium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Excluded because the insurer intends to charge extra for their coverage through an endorsement that may be added to the policy at the option of the insured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1464</TotalTime>
  <Words>2903</Words>
  <Application>Microsoft Office PowerPoint</Application>
  <PresentationFormat>On-screen Show (4:3)</PresentationFormat>
  <Paragraphs>340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M00_REJDA_6117643_11_RMI_C00</vt:lpstr>
      <vt:lpstr>Slide 1</vt:lpstr>
      <vt:lpstr>Objectives</vt:lpstr>
      <vt:lpstr>Major Parts of a Policy</vt:lpstr>
      <vt:lpstr>Declaration </vt:lpstr>
      <vt:lpstr>The Insuring Agreement </vt:lpstr>
      <vt:lpstr>Defining the Insured </vt:lpstr>
      <vt:lpstr>Exclusions </vt:lpstr>
      <vt:lpstr>Excluded Perils </vt:lpstr>
      <vt:lpstr>Excluded Perils </vt:lpstr>
      <vt:lpstr>Excluded Losses </vt:lpstr>
      <vt:lpstr>Excluded Property </vt:lpstr>
      <vt:lpstr>Excluded Locations </vt:lpstr>
      <vt:lpstr>Common Policy Conditions </vt:lpstr>
      <vt:lpstr>Protection for Mortgagees </vt:lpstr>
      <vt:lpstr>Protection for Mortgagees</vt:lpstr>
      <vt:lpstr>Protection for Mortgagees</vt:lpstr>
      <vt:lpstr>Common Policy Conditions</vt:lpstr>
      <vt:lpstr>Common Policy Conditions</vt:lpstr>
      <vt:lpstr>Common Policy Conditions</vt:lpstr>
      <vt:lpstr>Common Policy Conditions</vt:lpstr>
      <vt:lpstr>Actual Cash Value </vt:lpstr>
      <vt:lpstr>Replacement Cost </vt:lpstr>
      <vt:lpstr>Dollar Limits </vt:lpstr>
      <vt:lpstr>Deductibles </vt:lpstr>
      <vt:lpstr>Deductibles</vt:lpstr>
      <vt:lpstr>Deductibles</vt:lpstr>
      <vt:lpstr>Coinsurance </vt:lpstr>
      <vt:lpstr>Coinsurance</vt:lpstr>
      <vt:lpstr>Coinsurance</vt:lpstr>
      <vt:lpstr>Illustrations of the Operation of the Coinsurance Clause </vt:lpstr>
      <vt:lpstr>Coinsurance </vt:lpstr>
      <vt:lpstr>Time Limitations </vt:lpstr>
      <vt:lpstr>Other Insurance Clauses </vt:lpstr>
      <vt:lpstr>Pro-Rata Clause </vt:lpstr>
      <vt:lpstr>Other Insurance Clauses</vt:lpstr>
      <vt:lpstr>Slide 36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Financial Operations of Insurers</dc:subject>
  <dc:creator>George E. Rejda</dc:creator>
  <cp:keywords/>
  <dc:description/>
  <cp:lastModifiedBy>Administrator</cp:lastModifiedBy>
  <cp:revision>100</cp:revision>
  <dcterms:created xsi:type="dcterms:W3CDTF">2004-08-04T08:00:35Z</dcterms:created>
  <dcterms:modified xsi:type="dcterms:W3CDTF">2014-06-18T14:29:05Z</dcterms:modified>
  <cp:category/>
</cp:coreProperties>
</file>