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8" r:id="rId1"/>
  </p:sldMasterIdLst>
  <p:notesMasterIdLst>
    <p:notesMasterId r:id="rId31"/>
  </p:notesMasterIdLst>
  <p:sldIdLst>
    <p:sldId id="468" r:id="rId2"/>
    <p:sldId id="394" r:id="rId3"/>
    <p:sldId id="393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17" r:id="rId15"/>
    <p:sldId id="414" r:id="rId16"/>
    <p:sldId id="418" r:id="rId17"/>
    <p:sldId id="405" r:id="rId18"/>
    <p:sldId id="406" r:id="rId19"/>
    <p:sldId id="407" r:id="rId20"/>
    <p:sldId id="408" r:id="rId21"/>
    <p:sldId id="410" r:id="rId22"/>
    <p:sldId id="411" r:id="rId23"/>
    <p:sldId id="412" r:id="rId24"/>
    <p:sldId id="423" r:id="rId25"/>
    <p:sldId id="424" r:id="rId26"/>
    <p:sldId id="425" r:id="rId27"/>
    <p:sldId id="426" r:id="rId28"/>
    <p:sldId id="427" r:id="rId29"/>
    <p:sldId id="470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AA5"/>
    <a:srgbClr val="780F24"/>
    <a:srgbClr val="FAF199"/>
    <a:srgbClr val="00997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0" autoAdjust="0"/>
    <p:restoredTop sz="95205" autoAdjust="0"/>
  </p:normalViewPr>
  <p:slideViewPr>
    <p:cSldViewPr>
      <p:cViewPr varScale="1">
        <p:scale>
          <a:sx n="67" d="100"/>
          <a:sy n="67" d="100"/>
        </p:scale>
        <p:origin x="-16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-2128" y="-10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A8B53C1-E7A7-413A-A19D-70B989F60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8556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752345C-6698-4639-A0BC-B5786087A60B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95087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2B9EE5E-D416-4EE1-9BC5-0E962CC45810}" type="slidenum">
              <a:rPr lang="en-US" sz="1200"/>
              <a:pPr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42199519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B61172D-BCE9-4F75-A8AC-98D2C0398556}" type="slidenum">
              <a:rPr lang="en-US" sz="1200"/>
              <a:pPr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2156181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86CD61B-04DB-478C-B029-4F72459CAB4E}" type="slidenum">
              <a:rPr lang="en-US" sz="1200"/>
              <a:pPr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2308303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15E8D04-4970-4583-BE80-4E1C805B31A2}" type="slidenum">
              <a:rPr lang="en-US" sz="1200"/>
              <a:pPr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103326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54D3DDD-C424-48F9-92CE-068EAFE6CB5D}" type="slidenum">
              <a:rPr lang="en-US" sz="1200"/>
              <a:pPr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10008965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A9F79EF-0E15-441D-B3E6-398E30A00605}" type="slidenum">
              <a:rPr lang="en-US" sz="1200"/>
              <a:pPr/>
              <a:t>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21848004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46084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77FA945D-9CD0-423E-B78B-8D3D4698A765}" type="slidenum">
              <a:rPr lang="en-US" sz="1200"/>
              <a:pPr algn="r"/>
              <a:t>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3598797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96B9BD8-7469-4BB5-A9DC-01D3FCDC66F2}" type="slidenum">
              <a:rPr lang="en-US" sz="1200"/>
              <a:pPr/>
              <a:t>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30155193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4FCFEF6-B108-45E8-813A-48C330C5B20D}" type="slidenum">
              <a:rPr lang="en-US" sz="1200"/>
              <a:pPr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11247020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98E7929-201D-4F65-9E2A-C01E8BC5636F}" type="slidenum">
              <a:rPr lang="en-US" sz="1200"/>
              <a:pPr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450176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EC1659E-FF9D-4B5F-9BFF-DC70D181C15E}" type="slidenum">
              <a:rPr lang="en-US" sz="1200"/>
              <a:pPr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37220557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A3554BC-FF5A-41F2-AE5E-3DF7C96D713F}" type="slidenum">
              <a:rPr lang="en-US" sz="1200"/>
              <a:pPr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34817270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32D3DF7-B180-45E4-83D7-EF16A97E1D05}" type="slidenum">
              <a:rPr lang="en-US" sz="1200"/>
              <a:pPr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42400255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68865B0-C058-4F3A-AEBA-21C2B9BCF6BF}" type="slidenum">
              <a:rPr lang="en-US" sz="1200"/>
              <a:pPr/>
              <a:t>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9798950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9F0B05F-162E-4E9F-999D-CA2507239033}" type="slidenum">
              <a:rPr lang="en-US" sz="1200"/>
              <a:pPr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23969235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4F531FD-EDEE-481E-B985-8124935BE070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8455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CF5D0EA-ADD6-459F-B03C-BDED7F387F77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1200">
                <a:latin typeface="Times New Roman" panose="02020603050405020304" pitchFamily="18" charset="0"/>
              </a:rPr>
              <a:t>Transparency Master 1.2</a:t>
            </a:r>
          </a:p>
        </p:txBody>
      </p:sp>
      <p:sp>
        <p:nvSpPr>
          <p:cNvPr id="19461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w="12700" cap="flat"/>
        </p:spPr>
      </p:sp>
      <p:sp>
        <p:nvSpPr>
          <p:cNvPr id="19462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084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7F3E3CF-D276-4DEC-84B2-D73274839129}" type="slidenum">
              <a:rPr lang="en-US" sz="1200"/>
              <a:pPr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3424324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A0B5133-A162-425C-BDF2-F8005D982554}" type="slidenum">
              <a:rPr lang="en-US" sz="1200"/>
              <a:pPr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2614996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179CF07-8A53-4ECD-B18C-44899DD9AD1D}" type="slidenum">
              <a:rPr lang="en-US" sz="1200"/>
              <a:pPr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3691047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E925052-489C-400A-A8BF-AE29056DDDF5}" type="slidenum">
              <a:rPr lang="en-US" sz="1200"/>
              <a:pPr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3871786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FCA69D0-B30F-49C7-A218-9110ABDF84BD}" type="slidenum">
              <a:rPr lang="en-US" sz="1200"/>
              <a:pPr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3409011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anose="02020603050405020304" pitchFamily="18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F892856-3DB6-4001-AF67-640B9236B280}" type="slidenum">
              <a:rPr lang="en-US" sz="1200"/>
              <a:pPr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1304577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66800" y="6240463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smtClean="0">
                <a:latin typeface="Arial" panose="020B0604020202020204" pitchFamily="34" charset="0"/>
              </a:rPr>
              <a:t>Copyright © 2011 Pearson Prentice Hall. All rights reserved.</a:t>
            </a:r>
          </a:p>
        </p:txBody>
      </p:sp>
      <p:pic>
        <p:nvPicPr>
          <p:cNvPr id="3" name="Picture 9" descr="pearson_brand_logo_aug2008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62663"/>
            <a:ext cx="823913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28" descr="Rejda-01361170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33400"/>
            <a:ext cx="4479925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8315645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546387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3213"/>
            <a:ext cx="21526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3213"/>
            <a:ext cx="63055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413574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337858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52782285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7550" y="1600200"/>
            <a:ext cx="4071938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804299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938615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062806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78733764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71789751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34946416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3213"/>
            <a:ext cx="8610600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294688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11"/>
          <p:cNvSpPr>
            <a:spLocks noChangeArrowheads="1"/>
          </p:cNvSpPr>
          <p:nvPr/>
        </p:nvSpPr>
        <p:spPr bwMode="auto">
          <a:xfrm flipH="1">
            <a:off x="8229600" y="6172200"/>
            <a:ext cx="914400" cy="685800"/>
          </a:xfrm>
          <a:prstGeom prst="rect">
            <a:avLst/>
          </a:prstGeom>
          <a:solidFill>
            <a:srgbClr val="FFF5B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endParaRPr lang="en-US">
              <a:latin typeface="Tahoma" panose="020B0604030504040204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F5B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8991600" y="0"/>
            <a:ext cx="152400" cy="6705600"/>
          </a:xfrm>
          <a:prstGeom prst="rect">
            <a:avLst/>
          </a:prstGeom>
          <a:solidFill>
            <a:srgbClr val="FFF5B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3213" y="6459538"/>
            <a:ext cx="4572000" cy="2444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1000" smtClean="0">
                <a:solidFill>
                  <a:srgbClr val="1C1C1C"/>
                </a:solidFill>
                <a:latin typeface="Arial" panose="020B0604020202020204" pitchFamily="34" charset="0"/>
              </a:rPr>
              <a:t>Copyright © 2011 Pearson Prentice Hall. All rights reserved.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8305800" y="63246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sz="1400" b="1">
                <a:latin typeface="Tahoma" panose="020B0604030504040204" pitchFamily="34" charset="0"/>
              </a:rPr>
              <a:t>8-</a:t>
            </a:r>
            <a:fld id="{9D2884C4-0343-4594-94EE-4A61C1C6644D}" type="slidenum">
              <a:rPr lang="en-US" sz="1400" b="1">
                <a:latin typeface="Tahoma" panose="020B0604030504040204" pitchFamily="34" charset="0"/>
              </a:rPr>
              <a:pPr eaLnBrk="1" hangingPunct="1"/>
              <a:t>‹#›</a:t>
            </a:fld>
            <a:endParaRPr lang="en-US" sz="1800"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3124200"/>
            <a:ext cx="6705600" cy="914400"/>
          </a:xfrm>
          <a:solidFill>
            <a:srgbClr val="00B050"/>
          </a:solidFill>
        </p:spPr>
        <p:txBody>
          <a:bodyPr anchor="ctr"/>
          <a:lstStyle/>
          <a:p>
            <a:pPr algn="ctr" eaLnBrk="1" hangingPunct="1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None/>
            </a:pPr>
            <a:r>
              <a:rPr lang="en-US" b="1" smtClean="0"/>
              <a:t>Government Regulation of Insurance</a:t>
            </a:r>
          </a:p>
        </p:txBody>
      </p:sp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914400" y="2209800"/>
            <a:ext cx="213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 i="1" u="sng">
                <a:latin typeface="Times" panose="02020603050405020304" pitchFamily="18" charset="0"/>
              </a:rPr>
              <a:t>Lecture No. 15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What Areas Are Regulated?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294688" cy="4408488"/>
          </a:xfrm>
        </p:spPr>
        <p:txBody>
          <a:bodyPr rIns="91440"/>
          <a:lstStyle/>
          <a:p>
            <a:pPr lvl="1" eaLnBrk="1" hangingPunct="1"/>
            <a:r>
              <a:rPr lang="en-US" smtClean="0"/>
              <a:t>The purpose of investment regulations is to prevent insurers from making unsound investments that could threaten the company’s solvency and harm the policyowners</a:t>
            </a:r>
          </a:p>
          <a:p>
            <a:pPr lvl="2" eaLnBrk="1" hangingPunct="1"/>
            <a:r>
              <a:rPr lang="en-US" smtClean="0"/>
              <a:t>Laws generally place a limit on the proportion of assets in a specific asset category, such as real estate</a:t>
            </a:r>
          </a:p>
          <a:p>
            <a:pPr lvl="1" eaLnBrk="1" hangingPunct="1"/>
            <a:r>
              <a:rPr lang="en-US" smtClean="0"/>
              <a:t>Many states limit the amount of surplus a participating life insurer can accumulate, rather than pay as dividends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What Areas Are Regulated?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752600"/>
            <a:ext cx="8763000" cy="5105400"/>
          </a:xfrm>
        </p:spPr>
        <p:txBody>
          <a:bodyPr rIns="91440"/>
          <a:lstStyle/>
          <a:p>
            <a:pPr lvl="1" eaLnBrk="1" hangingPunct="1">
              <a:lnSpc>
                <a:spcPct val="90000"/>
              </a:lnSpc>
            </a:pPr>
            <a:r>
              <a:rPr lang="en-US" smtClean="0"/>
              <a:t>Each insurer must file an annual report with the state insurance department in the states where it does business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state insurance department assumes control of insurance companies that they determine to be financially impaired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All states have </a:t>
            </a:r>
            <a:r>
              <a:rPr lang="en-US" u="sng" smtClean="0"/>
              <a:t>guaranty funds</a:t>
            </a:r>
            <a:r>
              <a:rPr lang="en-US" smtClean="0"/>
              <a:t> that provide for the payment of unpaid claims of insolvent property and casualty insurers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States have guaranty laws and guaranty associations that pay the claims of policyowners of insolvent life and health insurers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The </a:t>
            </a:r>
            <a:r>
              <a:rPr lang="en-US" u="sng" smtClean="0"/>
              <a:t>assessment method</a:t>
            </a:r>
            <a:r>
              <a:rPr lang="en-US" smtClean="0"/>
              <a:t> is the major method used to raise the necessary funds to pay unpaid claims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04800"/>
            <a:ext cx="7564438" cy="1143000"/>
          </a:xfrm>
        </p:spPr>
        <p:txBody>
          <a:bodyPr anchor="ctr"/>
          <a:lstStyle/>
          <a:p>
            <a:pPr eaLnBrk="1" hangingPunct="1"/>
            <a:r>
              <a:rPr lang="en-US" smtClean="0"/>
              <a:t>What Areas Are Regulated?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5720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Rate regulation takes a variety of forms across states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Forms of rate regulation for property and casualty insurance include: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Prior approval law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Modified prior approval law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File-and-use law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Use-and-file law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Flex-rating law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State-made rates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No filing required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Many states exempt insurers from filing rates for large commercial accounts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Life insurance rates are not directly regulated by the states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What Areas Are Regulated?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752600"/>
            <a:ext cx="8686800" cy="47244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State insurance commissioners have the authority to approve or disapprove new policy forms before the contracts are sold to the public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Sales practices are regulated by the laws concerning the licensing of agents and brokers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All states require agents and brokers to be licensed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Insurance laws prohibit a variety of unfair trade practices, such as misrepresentation, twisting, and rebating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u="sng" smtClean="0"/>
              <a:t>Twisting</a:t>
            </a:r>
            <a:r>
              <a:rPr lang="en-US" sz="1800" smtClean="0"/>
              <a:t> is the inducement of a policyowner to drop an existing policy and replace it with a new one that provides little or no economic benefit to the client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u="sng" smtClean="0"/>
              <a:t>Rebating</a:t>
            </a:r>
            <a:r>
              <a:rPr lang="en-US" sz="1800" smtClean="0"/>
              <a:t> is the practice of giving an individual a premium reduction or some other financial advantage not stated in the policy as an inducement to purchase the policy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What Areas Are Regulated?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smtClean="0"/>
              <a:t>State insurance departments typically have a complaint division for handling consumer complaints</a:t>
            </a:r>
          </a:p>
          <a:p>
            <a:pPr lvl="1" eaLnBrk="1" hangingPunct="1"/>
            <a:r>
              <a:rPr lang="en-US" sz="2000" smtClean="0"/>
              <a:t>Most complaints involve claims</a:t>
            </a:r>
          </a:p>
          <a:p>
            <a:pPr eaLnBrk="1" hangingPunct="1"/>
            <a:r>
              <a:rPr lang="en-US" sz="2400" smtClean="0"/>
              <a:t>Information is provided to consumers on insurance department websites and in brochures</a:t>
            </a:r>
          </a:p>
          <a:p>
            <a:pPr eaLnBrk="1" hangingPunct="1"/>
            <a:r>
              <a:rPr lang="en-US" sz="2400" smtClean="0"/>
              <a:t>Insurers pay numerous local, state, and federal taxes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534400" cy="1371600"/>
          </a:xfrm>
        </p:spPr>
        <p:txBody>
          <a:bodyPr anchor="ctr"/>
          <a:lstStyle/>
          <a:p>
            <a:pPr eaLnBrk="1" hangingPunct="1"/>
            <a:r>
              <a:rPr lang="en-US" sz="2800" smtClean="0"/>
              <a:t>Insight 8.2</a:t>
            </a:r>
            <a:r>
              <a:rPr lang="en-US" sz="2800" b="0" smtClean="0"/>
              <a:t>  2008 Annual Ranking of Automobile Insurance Complaints in New York State (based on 2007 data) </a:t>
            </a:r>
            <a:r>
              <a:rPr lang="en-US" sz="2800" b="0" i="1" smtClean="0"/>
              <a:t>(cont.)</a:t>
            </a:r>
            <a:endParaRPr lang="en-US" sz="2800" i="1" smtClean="0"/>
          </a:p>
        </p:txBody>
      </p:sp>
      <p:pic>
        <p:nvPicPr>
          <p:cNvPr id="43011" name="Picture 5" descr="ins08_0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8001000" cy="404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457200"/>
            <a:ext cx="2895600" cy="2895600"/>
          </a:xfrm>
        </p:spPr>
        <p:txBody>
          <a:bodyPr anchor="t"/>
          <a:lstStyle/>
          <a:p>
            <a:pPr eaLnBrk="1" hangingPunct="1"/>
            <a:r>
              <a:rPr lang="en-US" sz="2000" smtClean="0"/>
              <a:t>Insight 8.2</a:t>
            </a:r>
            <a:r>
              <a:rPr lang="en-US" sz="2000" b="0" smtClean="0"/>
              <a:t>  2008 Annual Ranking of Automobile Insurance Complaints in New York State (based on 2007 data)</a:t>
            </a:r>
            <a:endParaRPr lang="en-US" sz="2000" i="1" smtClean="0"/>
          </a:p>
        </p:txBody>
      </p:sp>
      <p:pic>
        <p:nvPicPr>
          <p:cNvPr id="45059" name="Picture 4" descr="ins08_02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57200"/>
            <a:ext cx="5545138" cy="561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smtClean="0"/>
              <a:t>State versus Federal Regulation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7875588" cy="3509963"/>
          </a:xfrm>
        </p:spPr>
        <p:txBody>
          <a:bodyPr rIns="91440"/>
          <a:lstStyle/>
          <a:p>
            <a:pPr eaLnBrk="1" hangingPunct="1"/>
            <a:r>
              <a:rPr lang="en-US" smtClean="0"/>
              <a:t>Should the McCarran-Ferguson Act be repealed?</a:t>
            </a:r>
          </a:p>
          <a:p>
            <a:pPr eaLnBrk="1" hangingPunct="1"/>
            <a:r>
              <a:rPr lang="en-US" smtClean="0"/>
              <a:t>Arguments for federal regulation include:</a:t>
            </a:r>
          </a:p>
          <a:p>
            <a:pPr lvl="1" eaLnBrk="1" hangingPunct="1"/>
            <a:r>
              <a:rPr lang="en-US" smtClean="0"/>
              <a:t>Uniformity of laws and standards</a:t>
            </a:r>
          </a:p>
          <a:p>
            <a:pPr lvl="1" eaLnBrk="1" hangingPunct="1"/>
            <a:r>
              <a:rPr lang="en-US" smtClean="0"/>
              <a:t>Greater efficiency</a:t>
            </a:r>
          </a:p>
          <a:p>
            <a:pPr lvl="1" eaLnBrk="1" hangingPunct="1"/>
            <a:r>
              <a:rPr lang="en-US" smtClean="0"/>
              <a:t>More competent regulators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smtClean="0"/>
              <a:t>State versus Federal Regulation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126413" cy="4081463"/>
          </a:xfrm>
        </p:spPr>
        <p:txBody>
          <a:bodyPr rIns="91440"/>
          <a:lstStyle/>
          <a:p>
            <a:pPr eaLnBrk="1" hangingPunct="1"/>
            <a:r>
              <a:rPr lang="en-US" smtClean="0"/>
              <a:t>Advantages of state regulation include:</a:t>
            </a:r>
          </a:p>
          <a:p>
            <a:pPr lvl="1" eaLnBrk="1" hangingPunct="1"/>
            <a:r>
              <a:rPr lang="en-US" smtClean="0"/>
              <a:t>Greater responsiveness to local needs</a:t>
            </a:r>
          </a:p>
          <a:p>
            <a:pPr lvl="1" eaLnBrk="1" hangingPunct="1"/>
            <a:r>
              <a:rPr lang="en-US" smtClean="0"/>
              <a:t>Promotion of uniform laws by the NAIC</a:t>
            </a:r>
          </a:p>
          <a:p>
            <a:pPr lvl="1" eaLnBrk="1" hangingPunct="1"/>
            <a:r>
              <a:rPr lang="en-US" smtClean="0"/>
              <a:t>Greater opportunity for innovation</a:t>
            </a:r>
          </a:p>
          <a:p>
            <a:pPr lvl="1" eaLnBrk="1" hangingPunct="1"/>
            <a:r>
              <a:rPr lang="en-US" smtClean="0"/>
              <a:t>Unknown consequences of federal regulation</a:t>
            </a:r>
          </a:p>
          <a:p>
            <a:pPr lvl="1" eaLnBrk="1" hangingPunct="1"/>
            <a:r>
              <a:rPr lang="en-US" smtClean="0"/>
              <a:t>Decentralization of political power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smtClean="0"/>
              <a:t>State versus Federal Regulation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Shortcomings of state regulation include: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Inadequate protection against insolvency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Inadequate protection of consumers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Inadequate market conduct examinations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Insurance availability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Regulators may be overly responsive to the insurance industry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 smtClean="0"/>
              <a:t>Objectives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52600"/>
            <a:ext cx="8610600" cy="4572000"/>
          </a:xfrm>
        </p:spPr>
        <p:txBody>
          <a:bodyPr rIns="91440"/>
          <a:lstStyle/>
          <a:p>
            <a:pPr eaLnBrk="1" hangingPunct="1"/>
            <a:r>
              <a:rPr lang="en-US" smtClean="0"/>
              <a:t>Reasons for Insurance Regulation</a:t>
            </a:r>
          </a:p>
          <a:p>
            <a:pPr eaLnBrk="1" hangingPunct="1"/>
            <a:r>
              <a:rPr lang="en-US" smtClean="0"/>
              <a:t>Historical Development of Insurance Regulation</a:t>
            </a:r>
          </a:p>
          <a:p>
            <a:pPr eaLnBrk="1" hangingPunct="1"/>
            <a:r>
              <a:rPr lang="en-US" smtClean="0"/>
              <a:t>Methods for Regulating Insurers</a:t>
            </a:r>
          </a:p>
          <a:p>
            <a:pPr eaLnBrk="1" hangingPunct="1"/>
            <a:r>
              <a:rPr lang="en-US" smtClean="0"/>
              <a:t>What Areas are Regulated?</a:t>
            </a:r>
          </a:p>
          <a:p>
            <a:pPr eaLnBrk="1" hangingPunct="1"/>
            <a:r>
              <a:rPr lang="en-US" smtClean="0"/>
              <a:t>State versus Federal Regulation</a:t>
            </a:r>
          </a:p>
          <a:p>
            <a:pPr eaLnBrk="1" hangingPunct="1"/>
            <a:r>
              <a:rPr lang="en-US" smtClean="0"/>
              <a:t>Current Problems and Issues in Insurance Regulation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smtClean="0"/>
              <a:t>Current Problems and Issues in Insurance Regulation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Crisis in Insurance Regulation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Critics believe that lax regulatory oversight at both the state and federal levels contributed to the current financial meltdown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federal government bailout of AIG limited the worldwide repercussions of the crisis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Modernizing Insurance Regulation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Critics believe the current regulatory system is broken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Proposals for reform are moving in two directions: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A dual system of regulation that would allow insurers to choose either a state or federal system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smtClean="0"/>
              <a:t>An </a:t>
            </a:r>
            <a:r>
              <a:rPr lang="en-US" sz="1400" u="sng" smtClean="0"/>
              <a:t>optional federal charter</a:t>
            </a:r>
            <a:r>
              <a:rPr lang="en-US" sz="1400" smtClean="0"/>
              <a:t> proposal would allow life insurers to choose a federal or state charter</a:t>
            </a:r>
            <a:endParaRPr lang="en-US" sz="1600" smtClean="0"/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Modernization of regulation at the state level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smtClean="0"/>
              <a:t>Current Problems and Issues in Insurance Regulation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Insolvency of insurers continues to be an important regulatory concern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Reasons for insolvencies include: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Inadequate rates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Inadequate reserves for claims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Rapid growth and inadequate surplus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Problems with affiliates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Overstatement of assets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Alleged fraud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Failure of reinsurers to pay claims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Mismanagement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Catastrophic losses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smtClean="0"/>
              <a:t>Current Problems and Issues in Insurance Regulation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mtClean="0"/>
              <a:t>The principal methods of ensuring insolvency are:</a:t>
            </a:r>
          </a:p>
          <a:p>
            <a:pPr lvl="1" eaLnBrk="1" hangingPunct="1"/>
            <a:r>
              <a:rPr lang="en-US" smtClean="0"/>
              <a:t>Minimum capital and surplus requirements</a:t>
            </a:r>
          </a:p>
          <a:p>
            <a:pPr lvl="1" eaLnBrk="1" hangingPunct="1"/>
            <a:r>
              <a:rPr lang="en-US" smtClean="0"/>
              <a:t>Risk-based capital standards </a:t>
            </a:r>
          </a:p>
          <a:p>
            <a:pPr lvl="1" eaLnBrk="1" hangingPunct="1"/>
            <a:r>
              <a:rPr lang="en-US" smtClean="0"/>
              <a:t>Review of annual financial statements</a:t>
            </a:r>
          </a:p>
          <a:p>
            <a:pPr lvl="1" eaLnBrk="1" hangingPunct="1"/>
            <a:r>
              <a:rPr lang="en-US" smtClean="0"/>
              <a:t>Field examinations</a:t>
            </a:r>
          </a:p>
          <a:p>
            <a:pPr lvl="1" eaLnBrk="1" hangingPunct="1"/>
            <a:r>
              <a:rPr lang="en-US" smtClean="0"/>
              <a:t>Early warning system (IRIS ratios)</a:t>
            </a:r>
          </a:p>
          <a:p>
            <a:pPr lvl="1" eaLnBrk="1" hangingPunct="1"/>
            <a:r>
              <a:rPr lang="en-US" smtClean="0"/>
              <a:t>FAST system analysis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smtClean="0"/>
              <a:t>Current Problems and Issues in Insurance Regulation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600200"/>
            <a:ext cx="8610600" cy="44196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An increasing number of insurers are using a </a:t>
            </a:r>
            <a:r>
              <a:rPr lang="en-US" sz="2400" u="sng" smtClean="0"/>
              <a:t>credit-based insurance score</a:t>
            </a:r>
            <a:r>
              <a:rPr lang="en-US" sz="2400" smtClean="0"/>
              <a:t> for underwriting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Proponents argue: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There is a high correlation between an applicant’s credit record and future claims experience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Insurance scores benefit consumers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smtClean="0"/>
              <a:t>Underwriting and rating can be more objective and consistent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smtClean="0"/>
              <a:t>Most consumers have good credit scores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Critics argue: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The use of credit data in underwriting or rating discriminates against minorities and other groups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Credit reports often contain errors that can harm insurance applicants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Credit-based insurance scores may penalize consumers unfairly during business recessions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05800" y="6381750"/>
            <a:ext cx="838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E613E70-5435-4AA0-AB57-06BB4F8EE47B}" type="slidenum">
              <a:rPr lang="en-US"/>
              <a:pPr/>
              <a:t>24</a:t>
            </a:fld>
            <a:endParaRPr 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Avoid Risks if Possible 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Risks that can be eliminated without an adverse effect on the goals of an individual or business probably should be avoided </a:t>
            </a:r>
          </a:p>
          <a:p>
            <a:pPr eaLnBrk="1" hangingPunct="1"/>
            <a:r>
              <a:rPr lang="en-US" smtClean="0"/>
              <a:t>Without a systematic identification of pure risk exposures </a:t>
            </a:r>
          </a:p>
          <a:p>
            <a:pPr lvl="1" eaLnBrk="1" hangingPunct="1"/>
            <a:r>
              <a:rPr lang="en-US" smtClean="0"/>
              <a:t>Some risks that easily could be avoided may inadvertently be retained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05800" y="6381750"/>
            <a:ext cx="838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8FCADBB-F9C5-44B1-981F-37636A3E4AE6}" type="slidenum">
              <a:rPr lang="en-US"/>
              <a:pPr/>
              <a:t>25</a:t>
            </a:fld>
            <a:endParaRPr lang="en-US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Implement Appropriate Loss Control Measures 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For risks that a business or individual cannot or does not wish to avoid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Consideration should be given to available loss control measures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In analyzing the likely costs and benefits of loss control alternatives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Should recognize that loss control will always be used in conjunction with either risk retention or risk transfer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Therefore, part of the cost/benefit analysis regarding potential loss control is recognition of the likely effects on the transfer or retention of the risk existing after loss control measures are implemented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selection between risk retention and risk transfer as the optimal risk management technique may change after loss control expenditures are made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05800" y="6381750"/>
            <a:ext cx="838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712598A-8B6C-434C-A5F3-545CAB45CA01}" type="slidenum">
              <a:rPr lang="en-US"/>
              <a:pPr/>
              <a:t>26</a:t>
            </a:fld>
            <a:endParaRPr lang="en-US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Analyzing Loss Control Decisions 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Capital budgeting techniques from finance and accounting can be applied to risk management decisions regarding loss control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For example, Cole Department Store has been experiencing substantial shoplifting losses and occasional vandalism to its building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The company is considering hiring 24-hour security guards to decrease the frequency and severity of these losses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Its estimated annual cost of the protection is $60,000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Covers salaries and employee benefits for the guards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Cole estimates that the presence of security guards will decrease shoplifting losses by $30,000 and vandalism losses by $20,000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Additionally its insurance premiums are expected to decrease by $5,000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Should Cole hire the guards?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05800" y="6381750"/>
            <a:ext cx="838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F6DDDE8-F5A9-4A8A-B4E6-CCD2EC0DCB60}" type="slidenum">
              <a:rPr lang="en-US"/>
              <a:pPr/>
              <a:t>27</a:t>
            </a:fld>
            <a:endParaRPr lang="en-US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Analyzing Loss Control Decisions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After examining only the financial considerations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Since the estimated $55,000 in savings is less than the estimated $60,000 cost of hiring the guards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The firm should not hire the guards 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However the company should consider whether there are any additional relevant factors that may have been overlooked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For instance, will the presence of the security guards make employees feel safer?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Will the firm be able to hire better employees?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Will customer relations be enhanced by the presence of a guard?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05800" y="6381750"/>
            <a:ext cx="838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9AA03CF-AE6A-4469-989B-C6278C5BC80B}" type="slidenum">
              <a:rPr lang="en-US"/>
              <a:pPr/>
              <a:t>28</a:t>
            </a:fld>
            <a:endParaRPr lang="en-US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Analyzing Loss Control Decisions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the Cole Department Store example all the benefits and costs were expected to happen in the same year </a:t>
            </a:r>
          </a:p>
          <a:p>
            <a:pPr eaLnBrk="1" hangingPunct="1"/>
            <a:r>
              <a:rPr lang="en-US" smtClean="0"/>
              <a:t>When a longer period of time is involved the calculations become more complicated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3124200"/>
            <a:ext cx="6705600" cy="914400"/>
          </a:xfrm>
          <a:solidFill>
            <a:srgbClr val="00B050"/>
          </a:solidFill>
        </p:spPr>
        <p:txBody>
          <a:bodyPr anchor="ctr"/>
          <a:lstStyle/>
          <a:p>
            <a:pPr algn="ctr" eaLnBrk="1" hangingPunct="1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None/>
            </a:pPr>
            <a:r>
              <a:rPr lang="en-US" b="1" dirty="0" smtClean="0"/>
              <a:t>End of Lecture 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smtClean="0"/>
              <a:t>Reasons for Insurance Regulation</a:t>
            </a:r>
            <a:endParaRPr lang="en-US" smtClean="0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Maintain insurer solvency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Compensate for inadequate consumer knowledge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Ensure reasonable rates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Make insurance available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smtClean="0"/>
              <a:t>Historical Development of Insurance Regulation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52600"/>
            <a:ext cx="8610600" cy="4648200"/>
          </a:xfrm>
        </p:spPr>
        <p:txBody>
          <a:bodyPr rIns="91440"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Insurers were initially subject to few regulatory controls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u="sng" smtClean="0"/>
              <a:t>Paul v. Virginia</a:t>
            </a:r>
            <a:r>
              <a:rPr lang="en-US" sz="2400" smtClean="0"/>
              <a:t> (1868) affirmed the right of the states to regulate insurance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The court ruled that insurance was not interstate commerce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In </a:t>
            </a:r>
            <a:r>
              <a:rPr lang="en-US" sz="2400" i="1" u="sng" smtClean="0"/>
              <a:t>U.S. v. South-Eastern Underwriters Association</a:t>
            </a:r>
            <a:r>
              <a:rPr lang="en-US" sz="2400" i="1" smtClean="0"/>
              <a:t> </a:t>
            </a:r>
            <a:r>
              <a:rPr lang="en-US" sz="2400" smtClean="0"/>
              <a:t>(1944) the court ruled that insurance was interstate commerce when conducted across state lines and was subject to federal regulation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The legality of rating bureaus was questioned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28600"/>
            <a:ext cx="7391400" cy="1143000"/>
          </a:xfrm>
        </p:spPr>
        <p:txBody>
          <a:bodyPr anchor="ctr"/>
          <a:lstStyle/>
          <a:p>
            <a:pPr eaLnBrk="1" hangingPunct="1"/>
            <a:r>
              <a:rPr lang="en-US" sz="2800" smtClean="0"/>
              <a:t>Historical Development of Insurance Regulation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52600"/>
            <a:ext cx="8610600" cy="4724400"/>
          </a:xfrm>
        </p:spPr>
        <p:txBody>
          <a:bodyPr rIns="91440"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The </a:t>
            </a:r>
            <a:r>
              <a:rPr lang="en-US" sz="2400" u="sng" smtClean="0"/>
              <a:t>McCarran-Ferguson Act</a:t>
            </a:r>
            <a:r>
              <a:rPr lang="en-US" sz="2400" smtClean="0"/>
              <a:t> (1945) states that continued regulation and taxation of the insurance industry by the states are in the public interest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Federal antitrust laws apply to insurance only to the extent that the insurance industry is not regulated by state law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e.g., insurers are not exempt from the Sherman Act provisions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</a:t>
            </a:r>
            <a:r>
              <a:rPr lang="en-US" sz="2400" u="sng" smtClean="0"/>
              <a:t>Financial Modernization Act</a:t>
            </a:r>
            <a:r>
              <a:rPr lang="en-US" sz="2400" smtClean="0"/>
              <a:t> (1999) changed federal law that earlier prevented banks, insurers, and investment firms from competing outside their core area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Methods of Regulating Insurers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752600"/>
            <a:ext cx="8686800" cy="4648200"/>
          </a:xfrm>
        </p:spPr>
        <p:txBody>
          <a:bodyPr rIns="91440"/>
          <a:lstStyle/>
          <a:p>
            <a:pPr eaLnBrk="1" hangingPunct="1"/>
            <a:r>
              <a:rPr lang="en-US" sz="2400" smtClean="0"/>
              <a:t>The three principal methods of regulating insurers are:</a:t>
            </a:r>
          </a:p>
          <a:p>
            <a:pPr lvl="1" eaLnBrk="1" hangingPunct="1"/>
            <a:r>
              <a:rPr lang="en-US" sz="2000" smtClean="0"/>
              <a:t>Legislation, through both state and federal laws</a:t>
            </a:r>
          </a:p>
          <a:p>
            <a:pPr lvl="1" eaLnBrk="1" hangingPunct="1"/>
            <a:r>
              <a:rPr lang="en-US" sz="2000" smtClean="0"/>
              <a:t>Court decisions, e.g., interpreting policy provisions</a:t>
            </a:r>
          </a:p>
          <a:p>
            <a:pPr lvl="1" eaLnBrk="1" hangingPunct="1"/>
            <a:r>
              <a:rPr lang="en-US" sz="2000" smtClean="0"/>
              <a:t>State insurance departments</a:t>
            </a:r>
          </a:p>
          <a:p>
            <a:pPr lvl="2" eaLnBrk="1" hangingPunct="1"/>
            <a:r>
              <a:rPr lang="en-US" sz="1800" smtClean="0"/>
              <a:t>Every state has an insurance commissioner, who administers state insurance laws</a:t>
            </a:r>
          </a:p>
          <a:p>
            <a:pPr lvl="2" eaLnBrk="1" hangingPunct="1"/>
            <a:r>
              <a:rPr lang="en-US" sz="1800" smtClean="0"/>
              <a:t>The </a:t>
            </a:r>
            <a:r>
              <a:rPr lang="en-US" sz="1800" u="sng" smtClean="0"/>
              <a:t>National Association of Insurance Commissioners</a:t>
            </a:r>
            <a:r>
              <a:rPr lang="en-US" sz="1800" smtClean="0"/>
              <a:t> meets periodically to discuss industry problems and draft model laws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	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What Areas Are Regulated?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752600"/>
            <a:ext cx="8686800" cy="4724400"/>
          </a:xfrm>
        </p:spPr>
        <p:txBody>
          <a:bodyPr rIns="91440"/>
          <a:lstStyle/>
          <a:p>
            <a:pPr eaLnBrk="1" hangingPunct="1"/>
            <a:r>
              <a:rPr lang="en-US" smtClean="0"/>
              <a:t>All states have requirements for the formation and licensing of insurers</a:t>
            </a:r>
          </a:p>
          <a:p>
            <a:pPr lvl="1" eaLnBrk="1" hangingPunct="1"/>
            <a:r>
              <a:rPr lang="en-US" smtClean="0"/>
              <a:t>Licensing includes minimum capital and surplus requirements</a:t>
            </a:r>
          </a:p>
          <a:p>
            <a:pPr lvl="1" eaLnBrk="1" hangingPunct="1"/>
            <a:r>
              <a:rPr lang="en-US" smtClean="0"/>
              <a:t>A </a:t>
            </a:r>
            <a:r>
              <a:rPr lang="en-US" u="sng" smtClean="0"/>
              <a:t>domestic insurer</a:t>
            </a:r>
            <a:r>
              <a:rPr lang="en-US" smtClean="0"/>
              <a:t> is domiciled in the state</a:t>
            </a:r>
          </a:p>
          <a:p>
            <a:pPr lvl="1" eaLnBrk="1" hangingPunct="1"/>
            <a:r>
              <a:rPr lang="en-US" smtClean="0"/>
              <a:t>A </a:t>
            </a:r>
            <a:r>
              <a:rPr lang="en-US" u="sng" smtClean="0"/>
              <a:t>foreign insurer</a:t>
            </a:r>
            <a:r>
              <a:rPr lang="en-US" smtClean="0"/>
              <a:t> is an out-of-state insurer that is chartered by another state, but licensed to operate in the state</a:t>
            </a:r>
          </a:p>
          <a:p>
            <a:pPr lvl="1" eaLnBrk="1" hangingPunct="1"/>
            <a:r>
              <a:rPr lang="en-US" smtClean="0"/>
              <a:t>An </a:t>
            </a:r>
            <a:r>
              <a:rPr lang="en-US" u="sng" smtClean="0"/>
              <a:t>alien insurer</a:t>
            </a:r>
            <a:r>
              <a:rPr lang="en-US" smtClean="0"/>
              <a:t> is an insurer that is chartered by a foreign country, but is licensed to operate in the state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What Areas Are Regulated?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mtClean="0"/>
              <a:t>Insurers are subject to financial regulations designed to maintain solvency</a:t>
            </a:r>
          </a:p>
          <a:p>
            <a:pPr lvl="1" eaLnBrk="1" hangingPunct="1"/>
            <a:r>
              <a:rPr lang="en-US" smtClean="0"/>
              <a:t>Assets must be sufficient to offset liabilities</a:t>
            </a:r>
          </a:p>
          <a:p>
            <a:pPr lvl="2" eaLnBrk="1" hangingPunct="1"/>
            <a:r>
              <a:rPr lang="en-US" u="sng" smtClean="0"/>
              <a:t>Admitted assets</a:t>
            </a:r>
            <a:r>
              <a:rPr lang="en-US" smtClean="0"/>
              <a:t> are assets that an insurer can show on its statutory balance sheet in determining its financial condition</a:t>
            </a:r>
          </a:p>
          <a:p>
            <a:pPr lvl="1" eaLnBrk="1" hangingPunct="1"/>
            <a:r>
              <a:rPr lang="en-US" smtClean="0"/>
              <a:t>States have regulations that address the calculation of reserves</a:t>
            </a:r>
          </a:p>
          <a:p>
            <a:pPr lvl="1" eaLnBrk="1" hangingPunct="1"/>
            <a:r>
              <a:rPr lang="en-US" smtClean="0"/>
              <a:t>An insurer’s surplus position is carefully monitored by state regulators 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What Areas Are Regulated?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752600"/>
            <a:ext cx="8686800" cy="4648200"/>
          </a:xfrm>
        </p:spPr>
        <p:txBody>
          <a:bodyPr rIns="91440"/>
          <a:lstStyle/>
          <a:p>
            <a:pPr lvl="1" eaLnBrk="1" hangingPunct="1"/>
            <a:r>
              <a:rPr lang="en-US" smtClean="0"/>
              <a:t>Life and health insurers must meet certain risk-based capital standards</a:t>
            </a:r>
          </a:p>
          <a:p>
            <a:pPr lvl="2" eaLnBrk="1" hangingPunct="1"/>
            <a:r>
              <a:rPr lang="en-US" smtClean="0"/>
              <a:t>A </a:t>
            </a:r>
            <a:r>
              <a:rPr lang="en-US" u="sng" smtClean="0"/>
              <a:t>risk-based capital</a:t>
            </a:r>
            <a:r>
              <a:rPr lang="en-US" smtClean="0"/>
              <a:t> (RBC) standard means that insurers must have a certain amount of capital, depending on the riskiness of their investments and insurance operations</a:t>
            </a:r>
          </a:p>
          <a:p>
            <a:pPr lvl="2" eaLnBrk="1" hangingPunct="1"/>
            <a:r>
              <a:rPr lang="en-US" smtClean="0"/>
              <a:t>An insurer’s RBC depends on:</a:t>
            </a:r>
          </a:p>
          <a:p>
            <a:pPr lvl="3" eaLnBrk="1" hangingPunct="1"/>
            <a:r>
              <a:rPr lang="en-US" smtClean="0"/>
              <a:t>Asset risk</a:t>
            </a:r>
          </a:p>
          <a:p>
            <a:pPr lvl="3" eaLnBrk="1" hangingPunct="1"/>
            <a:r>
              <a:rPr lang="en-US" smtClean="0"/>
              <a:t>Underwriting risk</a:t>
            </a:r>
          </a:p>
          <a:p>
            <a:pPr lvl="3" eaLnBrk="1" hangingPunct="1"/>
            <a:r>
              <a:rPr lang="en-US" smtClean="0"/>
              <a:t>Interest rate risk</a:t>
            </a:r>
          </a:p>
          <a:p>
            <a:pPr lvl="3" eaLnBrk="1" hangingPunct="1"/>
            <a:r>
              <a:rPr lang="en-US" smtClean="0"/>
              <a:t>Business risk</a:t>
            </a:r>
          </a:p>
          <a:p>
            <a:pPr lvl="2" eaLnBrk="1" hangingPunct="1"/>
            <a:r>
              <a:rPr lang="en-US" smtClean="0"/>
              <a:t>A comparison of the company’s total adjusted capital to the amount of required risk-based capital determines whether company or regulatory action is required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00_REJDA_6117643_11_RMI_C00">
  <a:themeElements>
    <a:clrScheme name="M00_REJDA_6117643_11_RMI_C0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00_REJDA_6117643_11_RMI_C00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M00_REJDA_6117643_11_RMI_C0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00_REJDA_6117643_11_RMI_C0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00_REJDA_6117643_11_RMI_C0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00_REJDA_6117643_11_RMI_C0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00_REJDA_6117643_11_RMI_C0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00_REJDA_6117643_11_RMI_C0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00_REJDA_6117643_11_RMI_C0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00_REJDA_6117643_11_RMI_C0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00_REJDA_6117643_11_RMI_C0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00_REJDA_6117643_11_RMI_C0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00_REJDA_6117643_11_RMI_C0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00_REJDA_6117643_11_RMI_C0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HD:Users:stephanielindsey:Documents:AW_Rejda_PPT_Alison:Rejda_Template:M00_REJDA_6117643_11_RMI_C00.pot</Template>
  <TotalTime>1373</TotalTime>
  <Words>1737</Words>
  <Application>Microsoft Office PowerPoint</Application>
  <PresentationFormat>On-screen Show (4:3)</PresentationFormat>
  <Paragraphs>214</Paragraphs>
  <Slides>29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M00_REJDA_6117643_11_RMI_C00</vt:lpstr>
      <vt:lpstr>Slide 1</vt:lpstr>
      <vt:lpstr>Objectives</vt:lpstr>
      <vt:lpstr>Reasons for Insurance Regulation</vt:lpstr>
      <vt:lpstr>Historical Development of Insurance Regulation</vt:lpstr>
      <vt:lpstr>Historical Development of Insurance Regulation</vt:lpstr>
      <vt:lpstr>Methods of Regulating Insurers</vt:lpstr>
      <vt:lpstr>What Areas Are Regulated?</vt:lpstr>
      <vt:lpstr>What Areas Are Regulated?</vt:lpstr>
      <vt:lpstr>What Areas Are Regulated?</vt:lpstr>
      <vt:lpstr>What Areas Are Regulated?</vt:lpstr>
      <vt:lpstr>What Areas Are Regulated?</vt:lpstr>
      <vt:lpstr>What Areas Are Regulated?</vt:lpstr>
      <vt:lpstr>What Areas Are Regulated?</vt:lpstr>
      <vt:lpstr>What Areas Are Regulated?</vt:lpstr>
      <vt:lpstr>Insight 8.2  2008 Annual Ranking of Automobile Insurance Complaints in New York State (based on 2007 data) (cont.)</vt:lpstr>
      <vt:lpstr>Insight 8.2  2008 Annual Ranking of Automobile Insurance Complaints in New York State (based on 2007 data)</vt:lpstr>
      <vt:lpstr>State versus Federal Regulation</vt:lpstr>
      <vt:lpstr>State versus Federal Regulation</vt:lpstr>
      <vt:lpstr>State versus Federal Regulation</vt:lpstr>
      <vt:lpstr>Current Problems and Issues in Insurance Regulation</vt:lpstr>
      <vt:lpstr>Current Problems and Issues in Insurance Regulation</vt:lpstr>
      <vt:lpstr>Current Problems and Issues in Insurance Regulation</vt:lpstr>
      <vt:lpstr>Current Problems and Issues in Insurance Regulation</vt:lpstr>
      <vt:lpstr>Avoid Risks if Possible </vt:lpstr>
      <vt:lpstr>Implement Appropriate Loss Control Measures </vt:lpstr>
      <vt:lpstr>Analyzing Loss Control Decisions </vt:lpstr>
      <vt:lpstr>Analyzing Loss Control Decisions</vt:lpstr>
      <vt:lpstr>Analyzing Loss Control Decisions</vt:lpstr>
      <vt:lpstr>Slide 29</vt:lpstr>
    </vt:vector>
  </TitlesOfParts>
  <Manager/>
  <Company>Copyright © 2011 Pearson Prentice Hall. All rights reserved.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</dc:title>
  <dc:subject>Government Regulation of Insurance</dc:subject>
  <dc:creator>George E. Rejda</dc:creator>
  <cp:keywords/>
  <dc:description/>
  <cp:lastModifiedBy>Administrator</cp:lastModifiedBy>
  <cp:revision>103</cp:revision>
  <dcterms:created xsi:type="dcterms:W3CDTF">2004-08-04T08:00:35Z</dcterms:created>
  <dcterms:modified xsi:type="dcterms:W3CDTF">2014-06-18T15:39:32Z</dcterms:modified>
  <cp:category/>
</cp:coreProperties>
</file>