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8" r:id="rId1"/>
  </p:sldMasterIdLst>
  <p:notesMasterIdLst>
    <p:notesMasterId r:id="rId44"/>
  </p:notesMasterIdLst>
  <p:sldIdLst>
    <p:sldId id="468" r:id="rId2"/>
    <p:sldId id="428" r:id="rId3"/>
    <p:sldId id="429" r:id="rId4"/>
    <p:sldId id="430" r:id="rId5"/>
    <p:sldId id="431" r:id="rId6"/>
    <p:sldId id="432" r:id="rId7"/>
    <p:sldId id="433" r:id="rId8"/>
    <p:sldId id="434" r:id="rId9"/>
    <p:sldId id="435" r:id="rId10"/>
    <p:sldId id="436" r:id="rId11"/>
    <p:sldId id="437" r:id="rId12"/>
    <p:sldId id="438" r:id="rId13"/>
    <p:sldId id="439" r:id="rId14"/>
    <p:sldId id="440" r:id="rId15"/>
    <p:sldId id="441" r:id="rId16"/>
    <p:sldId id="442" r:id="rId17"/>
    <p:sldId id="443" r:id="rId18"/>
    <p:sldId id="444" r:id="rId19"/>
    <p:sldId id="445" r:id="rId20"/>
    <p:sldId id="446" r:id="rId21"/>
    <p:sldId id="447" r:id="rId22"/>
    <p:sldId id="448" r:id="rId23"/>
    <p:sldId id="449" r:id="rId24"/>
    <p:sldId id="450" r:id="rId25"/>
    <p:sldId id="451" r:id="rId26"/>
    <p:sldId id="452" r:id="rId27"/>
    <p:sldId id="453" r:id="rId28"/>
    <p:sldId id="454" r:id="rId29"/>
    <p:sldId id="455" r:id="rId30"/>
    <p:sldId id="456" r:id="rId31"/>
    <p:sldId id="457" r:id="rId32"/>
    <p:sldId id="458" r:id="rId33"/>
    <p:sldId id="459" r:id="rId34"/>
    <p:sldId id="460" r:id="rId35"/>
    <p:sldId id="461" r:id="rId36"/>
    <p:sldId id="462" r:id="rId37"/>
    <p:sldId id="463" r:id="rId38"/>
    <p:sldId id="464" r:id="rId39"/>
    <p:sldId id="465" r:id="rId40"/>
    <p:sldId id="466" r:id="rId41"/>
    <p:sldId id="467" r:id="rId42"/>
    <p:sldId id="470" r:id="rId4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DAA5"/>
    <a:srgbClr val="780F24"/>
    <a:srgbClr val="FAF199"/>
    <a:srgbClr val="00997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30" autoAdjust="0"/>
    <p:restoredTop sz="95205" autoAdjust="0"/>
  </p:normalViewPr>
  <p:slideViewPr>
    <p:cSldViewPr>
      <p:cViewPr varScale="1">
        <p:scale>
          <a:sx n="67" d="100"/>
          <a:sy n="67" d="100"/>
        </p:scale>
        <p:origin x="-163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2128" y="-1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0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0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2730340-BCB6-4F33-8AF8-58B7656D173A}" type="slidenum">
              <a:rPr lang="en-US"/>
              <a:pPr>
                <a:defRPr/>
              </a:pPr>
              <a:t>‹#›</a:t>
            </a:fld>
            <a:endParaRPr lang="en-US"/>
          </a:p>
        </p:txBody>
      </p:sp>
    </p:spTree>
    <p:extLst>
      <p:ext uri="{BB962C8B-B14F-4D97-AF65-F5344CB8AC3E}">
        <p14:creationId xmlns:p14="http://schemas.microsoft.com/office/powerpoint/2010/main" xmlns="" val="12178886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E264A5D-E8D3-45F5-ADC3-4C017BD3BA71}" type="slidenum">
              <a:rPr lang="en-US" sz="1200"/>
              <a:pPr/>
              <a:t>1</a:t>
            </a:fld>
            <a:endParaRPr 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110679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5F91A1B-7AB5-4E55-8966-513F39ED3DAB}" type="slidenum">
              <a:rPr lang="en-US" sz="1200"/>
              <a:pPr/>
              <a:t>42</a:t>
            </a:fld>
            <a:endParaRPr lang="en-US" sz="120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10653106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1"/>
          <p:cNvSpPr>
            <a:spLocks noChangeArrowheads="1"/>
          </p:cNvSpPr>
          <p:nvPr/>
        </p:nvSpPr>
        <p:spPr bwMode="auto">
          <a:xfrm>
            <a:off x="1066800" y="6240463"/>
            <a:ext cx="5638800" cy="457200"/>
          </a:xfrm>
          <a:prstGeom prst="rect">
            <a:avLst/>
          </a:prstGeom>
          <a:noFill/>
          <a:ln w="9525">
            <a:noFill/>
            <a:miter lim="800000"/>
            <a:headEnd/>
            <a:tailEnd/>
          </a:ln>
          <a:effec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defRPr/>
            </a:pPr>
            <a:r>
              <a:rPr lang="en-US" sz="800" smtClean="0">
                <a:latin typeface="Arial" panose="020B0604020202020204" pitchFamily="34" charset="0"/>
              </a:rPr>
              <a:t>Copyright © 2011 Pearson Prentice Hall. All rights reserved.</a:t>
            </a:r>
          </a:p>
        </p:txBody>
      </p:sp>
      <p:pic>
        <p:nvPicPr>
          <p:cNvPr id="3" name="Picture 9" descr="pearson_brand_logo_aug2008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062663"/>
            <a:ext cx="823913" cy="582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1028" descr="Rejda-013611702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67200" y="533400"/>
            <a:ext cx="4479925"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444943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394512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15265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3213"/>
            <a:ext cx="63055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248609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378127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xmlns="" val="1724036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600200"/>
            <a:ext cx="407035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27550" y="1600200"/>
            <a:ext cx="4071938"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577195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986920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3222114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884144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xmlns="" val="270159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xmlns="" val="3575062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03213"/>
            <a:ext cx="8610600" cy="992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600200"/>
            <a:ext cx="8294688" cy="457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CC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11"/>
          <p:cNvSpPr>
            <a:spLocks noChangeArrowheads="1"/>
          </p:cNvSpPr>
          <p:nvPr/>
        </p:nvSpPr>
        <p:spPr bwMode="auto">
          <a:xfrm flipH="1">
            <a:off x="8229600" y="6172200"/>
            <a:ext cx="914400" cy="685800"/>
          </a:xfrm>
          <a:prstGeom prst="rect">
            <a:avLst/>
          </a:prstGeom>
          <a:solidFill>
            <a:srgbClr val="FFF5B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endParaRPr lang="en-US">
              <a:latin typeface="Tahoma" panose="020B0604030504040204" pitchFamily="34" charset="0"/>
            </a:endParaRPr>
          </a:p>
        </p:txBody>
      </p:sp>
      <p:sp>
        <p:nvSpPr>
          <p:cNvPr id="1029" name="Rectangle 5"/>
          <p:cNvSpPr>
            <a:spLocks noChangeArrowheads="1"/>
          </p:cNvSpPr>
          <p:nvPr/>
        </p:nvSpPr>
        <p:spPr bwMode="auto">
          <a:xfrm>
            <a:off x="0" y="0"/>
            <a:ext cx="9144000" cy="228600"/>
          </a:xfrm>
          <a:prstGeom prst="rect">
            <a:avLst/>
          </a:prstGeom>
          <a:solidFill>
            <a:srgbClr val="FFF5B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1030" name="Rectangle 6"/>
          <p:cNvSpPr>
            <a:spLocks noChangeArrowheads="1"/>
          </p:cNvSpPr>
          <p:nvPr/>
        </p:nvSpPr>
        <p:spPr bwMode="auto">
          <a:xfrm>
            <a:off x="8991600" y="0"/>
            <a:ext cx="152400" cy="6705600"/>
          </a:xfrm>
          <a:prstGeom prst="rect">
            <a:avLst/>
          </a:prstGeom>
          <a:solidFill>
            <a:srgbClr val="FFF5B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12" name="Rectangle 11"/>
          <p:cNvSpPr/>
          <p:nvPr/>
        </p:nvSpPr>
        <p:spPr>
          <a:xfrm>
            <a:off x="303213" y="6459538"/>
            <a:ext cx="4572000" cy="244475"/>
          </a:xfrm>
          <a:prstGeom prst="rect">
            <a:avLst/>
          </a:prstGeom>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defRPr/>
            </a:pPr>
            <a:r>
              <a:rPr lang="en-US" sz="1000" smtClean="0">
                <a:solidFill>
                  <a:srgbClr val="1C1C1C"/>
                </a:solidFill>
                <a:latin typeface="Arial" panose="020B0604020202020204" pitchFamily="34" charset="0"/>
              </a:rPr>
              <a:t>Copyright © 2011 Pearson Prentice Hall. All rights reserved.</a:t>
            </a:r>
          </a:p>
        </p:txBody>
      </p:sp>
      <p:sp>
        <p:nvSpPr>
          <p:cNvPr id="1032" name="Text Box 8"/>
          <p:cNvSpPr txBox="1">
            <a:spLocks noChangeArrowheads="1"/>
          </p:cNvSpPr>
          <p:nvPr/>
        </p:nvSpPr>
        <p:spPr bwMode="auto">
          <a:xfrm>
            <a:off x="8305800" y="6324600"/>
            <a:ext cx="8382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US" sz="1400" b="1">
                <a:latin typeface="Tahoma" panose="020B0604030504040204" pitchFamily="34" charset="0"/>
              </a:rPr>
              <a:t>8-</a:t>
            </a:r>
            <a:fld id="{6662631B-7F4D-41D3-8EB4-8F838A724E73}" type="slidenum">
              <a:rPr lang="en-US" sz="1400" b="1">
                <a:latin typeface="Tahoma" panose="020B0604030504040204" pitchFamily="34" charset="0"/>
              </a:rPr>
              <a:pPr eaLnBrk="1" hangingPunct="1"/>
              <a:t>‹#›</a:t>
            </a:fld>
            <a:endParaRPr lang="en-US" sz="1800">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rtl="0" eaLnBrk="0" fontAlgn="base" hangingPunct="0">
        <a:spcBef>
          <a:spcPct val="0"/>
        </a:spcBef>
        <a:spcAft>
          <a:spcPct val="0"/>
        </a:spcAft>
        <a:defRPr sz="3200" b="1" kern="1200">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Verdana" panose="020B0604030504040204" pitchFamily="34" charset="0"/>
        </a:defRPr>
      </a:lvl2pPr>
      <a:lvl3pPr algn="l" rtl="0" eaLnBrk="0" fontAlgn="base" hangingPunct="0">
        <a:spcBef>
          <a:spcPct val="0"/>
        </a:spcBef>
        <a:spcAft>
          <a:spcPct val="0"/>
        </a:spcAft>
        <a:defRPr sz="3200" b="1">
          <a:solidFill>
            <a:schemeClr val="tx1"/>
          </a:solidFill>
          <a:latin typeface="Verdana" panose="020B0604030504040204" pitchFamily="34" charset="0"/>
        </a:defRPr>
      </a:lvl3pPr>
      <a:lvl4pPr algn="l" rtl="0" eaLnBrk="0" fontAlgn="base" hangingPunct="0">
        <a:spcBef>
          <a:spcPct val="0"/>
        </a:spcBef>
        <a:spcAft>
          <a:spcPct val="0"/>
        </a:spcAft>
        <a:defRPr sz="3200" b="1">
          <a:solidFill>
            <a:schemeClr val="tx1"/>
          </a:solidFill>
          <a:latin typeface="Verdana" panose="020B0604030504040204" pitchFamily="34" charset="0"/>
        </a:defRPr>
      </a:lvl4pPr>
      <a:lvl5pPr algn="l" rtl="0" eaLnBrk="0" fontAlgn="base" hangingPunct="0">
        <a:spcBef>
          <a:spcPct val="0"/>
        </a:spcBef>
        <a:spcAft>
          <a:spcPct val="0"/>
        </a:spcAft>
        <a:defRPr sz="3200" b="1">
          <a:solidFill>
            <a:schemeClr val="tx1"/>
          </a:solidFill>
          <a:latin typeface="Verdana" panose="020B0604030504040204" pitchFamily="34" charset="0"/>
        </a:defRPr>
      </a:lvl5pPr>
      <a:lvl6pPr marL="457200" algn="l" rtl="0" fontAlgn="base">
        <a:spcBef>
          <a:spcPct val="0"/>
        </a:spcBef>
        <a:spcAft>
          <a:spcPct val="0"/>
        </a:spcAft>
        <a:defRPr sz="3200" b="1">
          <a:solidFill>
            <a:schemeClr val="tx1"/>
          </a:solidFill>
          <a:latin typeface="Verdana" panose="020B0604030504040204" pitchFamily="34" charset="0"/>
        </a:defRPr>
      </a:lvl6pPr>
      <a:lvl7pPr marL="914400" algn="l" rtl="0" fontAlgn="base">
        <a:spcBef>
          <a:spcPct val="0"/>
        </a:spcBef>
        <a:spcAft>
          <a:spcPct val="0"/>
        </a:spcAft>
        <a:defRPr sz="3200" b="1">
          <a:solidFill>
            <a:schemeClr val="tx1"/>
          </a:solidFill>
          <a:latin typeface="Verdana" panose="020B0604030504040204" pitchFamily="34" charset="0"/>
        </a:defRPr>
      </a:lvl7pPr>
      <a:lvl8pPr marL="1371600" algn="l" rtl="0" fontAlgn="base">
        <a:spcBef>
          <a:spcPct val="0"/>
        </a:spcBef>
        <a:spcAft>
          <a:spcPct val="0"/>
        </a:spcAft>
        <a:defRPr sz="3200" b="1">
          <a:solidFill>
            <a:schemeClr val="tx1"/>
          </a:solidFill>
          <a:latin typeface="Verdana" panose="020B0604030504040204" pitchFamily="34" charset="0"/>
        </a:defRPr>
      </a:lvl8pPr>
      <a:lvl9pPr marL="1828800" algn="l" rtl="0" fontAlgn="base">
        <a:spcBef>
          <a:spcPct val="0"/>
        </a:spcBef>
        <a:spcAft>
          <a:spcPct val="0"/>
        </a:spcAft>
        <a:defRPr sz="3200" b="1">
          <a:solidFill>
            <a:schemeClr val="tx1"/>
          </a:solidFill>
          <a:latin typeface="Verdana" panose="020B060403050404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1.v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22.v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23.v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4.v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5.v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6.v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7.v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8.v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9.v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0.v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1.v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2.v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3.v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4.v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mlDrawing" Target="../drawings/vmlDrawing35.v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6.v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7.v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8.vml"/></Relationships>
</file>

<file path=ppt/slides/_rels/slide4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mlDrawing" Target="../drawings/vmlDrawing39.v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6"/>
          <p:cNvSpPr>
            <a:spLocks noGrp="1" noChangeArrowheads="1"/>
          </p:cNvSpPr>
          <p:nvPr>
            <p:ph type="subTitle" idx="4294967295"/>
          </p:nvPr>
        </p:nvSpPr>
        <p:spPr>
          <a:xfrm>
            <a:off x="990600" y="3124200"/>
            <a:ext cx="6705600" cy="914400"/>
          </a:xfrm>
          <a:solidFill>
            <a:srgbClr val="00B050"/>
          </a:solidFill>
        </p:spPr>
        <p:txBody>
          <a:bodyPr anchor="ctr"/>
          <a:lstStyle/>
          <a:p>
            <a:pPr algn="ctr" eaLnBrk="1" hangingPunct="1">
              <a:spcBef>
                <a:spcPct val="30000"/>
              </a:spcBef>
              <a:buClr>
                <a:schemeClr val="tx1"/>
              </a:buClr>
              <a:buFont typeface="Times" panose="02020603050405020304" pitchFamily="18" charset="0"/>
              <a:buNone/>
            </a:pPr>
            <a:r>
              <a:rPr lang="en-US" b="1" smtClean="0"/>
              <a:t>Government Regulation of Insurance</a:t>
            </a:r>
          </a:p>
        </p:txBody>
      </p:sp>
      <p:sp>
        <p:nvSpPr>
          <p:cNvPr id="14339" name="TextBox 1"/>
          <p:cNvSpPr txBox="1">
            <a:spLocks noChangeArrowheads="1"/>
          </p:cNvSpPr>
          <p:nvPr/>
        </p:nvSpPr>
        <p:spPr bwMode="auto">
          <a:xfrm>
            <a:off x="914400" y="2209800"/>
            <a:ext cx="21336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Verdana" panose="020B0604030504040204" pitchFamily="34" charset="0"/>
              </a:defRPr>
            </a:lvl1pPr>
            <a:lvl2pPr marL="742950" indent="-285750">
              <a:spcBef>
                <a:spcPct val="20000"/>
              </a:spcBef>
              <a:buChar char="–"/>
              <a:defRPr sz="2400">
                <a:solidFill>
                  <a:schemeClr val="tx1"/>
                </a:solidFill>
                <a:latin typeface="Verdana" panose="020B0604030504040204" pitchFamily="34" charset="0"/>
              </a:defRPr>
            </a:lvl2pPr>
            <a:lvl3pPr marL="1143000" indent="-228600">
              <a:spcBef>
                <a:spcPct val="20000"/>
              </a:spcBef>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defRPr>
            </a:lvl9pPr>
          </a:lstStyle>
          <a:p>
            <a:pPr>
              <a:spcBef>
                <a:spcPct val="0"/>
              </a:spcBef>
              <a:buFontTx/>
              <a:buNone/>
            </a:pPr>
            <a:r>
              <a:rPr lang="en-US" sz="2400" b="1" i="1" u="sng" dirty="0">
                <a:latin typeface="Times" panose="02020603050405020304" pitchFamily="18" charset="0"/>
              </a:rPr>
              <a:t>Lecture No. </a:t>
            </a:r>
            <a:r>
              <a:rPr lang="en-US" sz="2400" b="1" i="1" u="sng" dirty="0" smtClean="0">
                <a:latin typeface="Times" panose="02020603050405020304" pitchFamily="18" charset="0"/>
              </a:rPr>
              <a:t>16  </a:t>
            </a:r>
            <a:endParaRPr lang="en-US" sz="2400" b="1" i="1" u="sng" dirty="0">
              <a:latin typeface="Times" panose="02020603050405020304" pitchFamily="18" charset="0"/>
            </a:endParaRP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A554690-D7FA-4A37-A164-AF3F98DB8FBC}" type="slidenum">
              <a:rPr lang="en-US"/>
              <a:pPr/>
              <a:t>10</a:t>
            </a:fld>
            <a:endParaRPr lang="en-US"/>
          </a:p>
        </p:txBody>
      </p:sp>
      <p:sp>
        <p:nvSpPr>
          <p:cNvPr id="76803" name="Rectangle 2"/>
          <p:cNvSpPr>
            <a:spLocks noGrp="1" noChangeArrowheads="1"/>
          </p:cNvSpPr>
          <p:nvPr>
            <p:ph type="title"/>
          </p:nvPr>
        </p:nvSpPr>
        <p:spPr/>
        <p:txBody>
          <a:bodyPr/>
          <a:lstStyle/>
          <a:p>
            <a:pPr eaLnBrk="1" hangingPunct="1"/>
            <a:r>
              <a:rPr lang="en-US" smtClean="0"/>
              <a:t>The Deductible Decision</a:t>
            </a:r>
          </a:p>
        </p:txBody>
      </p:sp>
      <p:sp>
        <p:nvSpPr>
          <p:cNvPr id="76804" name="Rectangle 3"/>
          <p:cNvSpPr>
            <a:spLocks noGrp="1" noChangeArrowheads="1"/>
          </p:cNvSpPr>
          <p:nvPr>
            <p:ph type="body" idx="1"/>
          </p:nvPr>
        </p:nvSpPr>
        <p:spPr/>
        <p:txBody>
          <a:bodyPr/>
          <a:lstStyle/>
          <a:p>
            <a:pPr eaLnBrk="1" hangingPunct="1">
              <a:lnSpc>
                <a:spcPct val="90000"/>
              </a:lnSpc>
            </a:pPr>
            <a:r>
              <a:rPr lang="en-US" smtClean="0"/>
              <a:t>Hall Shoe Corporation operates 100 shoe stores in 100 cities </a:t>
            </a:r>
          </a:p>
          <a:p>
            <a:pPr eaLnBrk="1" hangingPunct="1">
              <a:lnSpc>
                <a:spcPct val="90000"/>
              </a:lnSpc>
            </a:pPr>
            <a:r>
              <a:rPr lang="en-US" smtClean="0"/>
              <a:t>All stores</a:t>
            </a:r>
          </a:p>
          <a:p>
            <a:pPr lvl="1" eaLnBrk="1" hangingPunct="1">
              <a:lnSpc>
                <a:spcPct val="90000"/>
              </a:lnSpc>
            </a:pPr>
            <a:r>
              <a:rPr lang="en-US" smtClean="0"/>
              <a:t>Are located in suburban shopping centers </a:t>
            </a:r>
          </a:p>
          <a:p>
            <a:pPr lvl="1" eaLnBrk="1" hangingPunct="1">
              <a:lnSpc>
                <a:spcPct val="90000"/>
              </a:lnSpc>
            </a:pPr>
            <a:r>
              <a:rPr lang="en-US" smtClean="0"/>
              <a:t>Have similar construction characteristics </a:t>
            </a:r>
          </a:p>
          <a:p>
            <a:pPr lvl="1" eaLnBrk="1" hangingPunct="1">
              <a:lnSpc>
                <a:spcPct val="90000"/>
              </a:lnSpc>
            </a:pPr>
            <a:r>
              <a:rPr lang="en-US" smtClean="0"/>
              <a:t>Have the same fire rating </a:t>
            </a:r>
          </a:p>
          <a:p>
            <a:pPr lvl="1" eaLnBrk="1" hangingPunct="1">
              <a:lnSpc>
                <a:spcPct val="90000"/>
              </a:lnSpc>
            </a:pPr>
            <a:r>
              <a:rPr lang="en-US" smtClean="0"/>
              <a:t>Have a value of $150,000</a:t>
            </a:r>
          </a:p>
          <a:p>
            <a:pPr eaLnBrk="1" hangingPunct="1">
              <a:lnSpc>
                <a:spcPct val="90000"/>
              </a:lnSpc>
            </a:pPr>
            <a:r>
              <a:rPr lang="en-US" smtClean="0"/>
              <a:t>Table 8-3 shows the firm’s losses for the past twelve months </a:t>
            </a:r>
          </a:p>
          <a:p>
            <a:pPr lvl="1" eaLnBrk="1" hangingPunct="1">
              <a:lnSpc>
                <a:spcPct val="90000"/>
              </a:lnSpc>
            </a:pPr>
            <a:r>
              <a:rPr lang="en-US" smtClean="0"/>
              <a:t>Are typical of its loss experience during the past several years </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F029CC0-89BD-4F64-9D54-6EE2EBF18535}" type="slidenum">
              <a:rPr lang="en-US"/>
              <a:pPr/>
              <a:t>11</a:t>
            </a:fld>
            <a:endParaRPr lang="en-US"/>
          </a:p>
        </p:txBody>
      </p:sp>
      <p:sp>
        <p:nvSpPr>
          <p:cNvPr id="77827" name="Rectangle 2"/>
          <p:cNvSpPr>
            <a:spLocks noGrp="1" noChangeArrowheads="1"/>
          </p:cNvSpPr>
          <p:nvPr>
            <p:ph type="title"/>
          </p:nvPr>
        </p:nvSpPr>
        <p:spPr/>
        <p:txBody>
          <a:bodyPr/>
          <a:lstStyle/>
          <a:p>
            <a:pPr eaLnBrk="1" hangingPunct="1"/>
            <a:r>
              <a:rPr lang="en-US" sz="4000" smtClean="0"/>
              <a:t>Table 8-3:  Hall Shoe Corporation’s Fire Losses</a:t>
            </a:r>
          </a:p>
        </p:txBody>
      </p:sp>
      <p:pic>
        <p:nvPicPr>
          <p:cNvPr id="55300"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51000" y="2447925"/>
            <a:ext cx="5041900" cy="2836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5300"/>
                                        </p:tgtEl>
                                        <p:attrNameLst>
                                          <p:attrName>style.visibility</p:attrName>
                                        </p:attrNameLst>
                                      </p:cBhvr>
                                      <p:to>
                                        <p:strVal val="visible"/>
                                      </p:to>
                                    </p:set>
                                    <p:animEffect transition="in" filter="checkerboard(across)">
                                      <p:cBhvr>
                                        <p:cTn id="7" dur="500"/>
                                        <p:tgtEl>
                                          <p:spTgt spid="55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E862EB5-7FD2-4595-B407-A73F79A7DE5C}" type="slidenum">
              <a:rPr lang="en-US"/>
              <a:pPr/>
              <a:t>12</a:t>
            </a:fld>
            <a:endParaRPr lang="en-US"/>
          </a:p>
        </p:txBody>
      </p:sp>
      <p:sp>
        <p:nvSpPr>
          <p:cNvPr id="78851" name="Rectangle 2"/>
          <p:cNvSpPr>
            <a:spLocks noGrp="1" noChangeArrowheads="1"/>
          </p:cNvSpPr>
          <p:nvPr>
            <p:ph type="title"/>
          </p:nvPr>
        </p:nvSpPr>
        <p:spPr/>
        <p:txBody>
          <a:bodyPr/>
          <a:lstStyle/>
          <a:p>
            <a:pPr eaLnBrk="1" hangingPunct="1"/>
            <a:r>
              <a:rPr lang="en-US" smtClean="0"/>
              <a:t>The Deductible Decision</a:t>
            </a:r>
          </a:p>
        </p:txBody>
      </p:sp>
      <p:sp>
        <p:nvSpPr>
          <p:cNvPr id="78852" name="Rectangle 3"/>
          <p:cNvSpPr>
            <a:spLocks noGrp="1" noChangeArrowheads="1"/>
          </p:cNvSpPr>
          <p:nvPr>
            <p:ph type="body" idx="1"/>
          </p:nvPr>
        </p:nvSpPr>
        <p:spPr/>
        <p:txBody>
          <a:bodyPr/>
          <a:lstStyle/>
          <a:p>
            <a:pPr eaLnBrk="1" hangingPunct="1">
              <a:lnSpc>
                <a:spcPct val="90000"/>
              </a:lnSpc>
            </a:pPr>
            <a:r>
              <a:rPr lang="en-US" sz="2400" smtClean="0"/>
              <a:t>From Table 8-3 Hall Shoe’s risk manager can determine that </a:t>
            </a:r>
          </a:p>
          <a:p>
            <a:pPr lvl="1" eaLnBrk="1" hangingPunct="1">
              <a:lnSpc>
                <a:spcPct val="90000"/>
              </a:lnSpc>
            </a:pPr>
            <a:r>
              <a:rPr lang="en-US" sz="2000" smtClean="0"/>
              <a:t>The mean loss was $8,000</a:t>
            </a:r>
          </a:p>
          <a:p>
            <a:pPr lvl="1" eaLnBrk="1" hangingPunct="1">
              <a:lnSpc>
                <a:spcPct val="90000"/>
              </a:lnSpc>
            </a:pPr>
            <a:r>
              <a:rPr lang="en-US" sz="2000" smtClean="0"/>
              <a:t>The median loss was $2,500</a:t>
            </a:r>
          </a:p>
          <a:p>
            <a:pPr lvl="1" eaLnBrk="1" hangingPunct="1">
              <a:lnSpc>
                <a:spcPct val="90000"/>
              </a:lnSpc>
            </a:pPr>
            <a:r>
              <a:rPr lang="en-US" sz="2000" smtClean="0"/>
              <a:t>The standard deviation is about $11,000</a:t>
            </a:r>
          </a:p>
          <a:p>
            <a:pPr lvl="1" eaLnBrk="1" hangingPunct="1">
              <a:lnSpc>
                <a:spcPct val="90000"/>
              </a:lnSpc>
            </a:pPr>
            <a:r>
              <a:rPr lang="en-US" sz="2000" smtClean="0"/>
              <a:t>The loss frequency is five fires per year per 100 stores </a:t>
            </a:r>
          </a:p>
          <a:p>
            <a:pPr eaLnBrk="1" hangingPunct="1">
              <a:lnSpc>
                <a:spcPct val="90000"/>
              </a:lnSpc>
            </a:pPr>
            <a:r>
              <a:rPr lang="en-US" sz="2400" smtClean="0"/>
              <a:t>The firm is willing to retain no more than $10,000 in fire losses during the year </a:t>
            </a:r>
          </a:p>
          <a:p>
            <a:pPr lvl="1" eaLnBrk="1" hangingPunct="1">
              <a:lnSpc>
                <a:spcPct val="90000"/>
              </a:lnSpc>
            </a:pPr>
            <a:r>
              <a:rPr lang="en-US" sz="2000" smtClean="0"/>
              <a:t>In effect, it wants to have an aggregate deductible equal to $10,000</a:t>
            </a:r>
          </a:p>
          <a:p>
            <a:pPr eaLnBrk="1" hangingPunct="1">
              <a:lnSpc>
                <a:spcPct val="90000"/>
              </a:lnSpc>
            </a:pPr>
            <a:r>
              <a:rPr lang="en-US" sz="2400" smtClean="0"/>
              <a:t>The risk manager must determine the size of the per-occurrence deductible that should be selected in order to absorb no more than $10,000 in losses during the year </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089CA90-EF65-460D-80FE-703D93AD8CC8}" type="slidenum">
              <a:rPr lang="en-US"/>
              <a:pPr/>
              <a:t>13</a:t>
            </a:fld>
            <a:endParaRPr lang="en-US"/>
          </a:p>
        </p:txBody>
      </p:sp>
      <p:sp>
        <p:nvSpPr>
          <p:cNvPr id="79875" name="Rectangle 2"/>
          <p:cNvSpPr>
            <a:spLocks noGrp="1" noChangeArrowheads="1"/>
          </p:cNvSpPr>
          <p:nvPr>
            <p:ph type="title"/>
          </p:nvPr>
        </p:nvSpPr>
        <p:spPr/>
        <p:txBody>
          <a:bodyPr/>
          <a:lstStyle/>
          <a:p>
            <a:pPr eaLnBrk="1" hangingPunct="1"/>
            <a:r>
              <a:rPr lang="en-US" smtClean="0"/>
              <a:t>The Deductible Decision</a:t>
            </a:r>
          </a:p>
        </p:txBody>
      </p:sp>
      <p:sp>
        <p:nvSpPr>
          <p:cNvPr id="79876" name="Rectangle 3"/>
          <p:cNvSpPr>
            <a:spLocks noGrp="1" noChangeArrowheads="1"/>
          </p:cNvSpPr>
          <p:nvPr>
            <p:ph type="body" idx="1"/>
          </p:nvPr>
        </p:nvSpPr>
        <p:spPr>
          <a:xfrm>
            <a:off x="228600" y="1143000"/>
            <a:ext cx="8521700" cy="4525963"/>
          </a:xfrm>
        </p:spPr>
        <p:txBody>
          <a:bodyPr/>
          <a:lstStyle/>
          <a:p>
            <a:pPr eaLnBrk="1" hangingPunct="1"/>
            <a:r>
              <a:rPr lang="en-US" sz="3600" smtClean="0"/>
              <a:t>The firm has more than 50 loss exposures </a:t>
            </a:r>
          </a:p>
          <a:p>
            <a:pPr eaLnBrk="1" hangingPunct="1"/>
            <a:r>
              <a:rPr lang="en-US" sz="3600" smtClean="0"/>
              <a:t>The probability of loss is less than 10%  </a:t>
            </a:r>
          </a:p>
          <a:p>
            <a:pPr lvl="1" eaLnBrk="1" hangingPunct="1"/>
            <a:r>
              <a:rPr lang="en-US" sz="3200" smtClean="0"/>
              <a:t>These two characteristics indicate that the Poisson distribution may be suitable to use in simulating losses </a:t>
            </a:r>
          </a:p>
          <a:p>
            <a:pPr lvl="2" eaLnBrk="1" hangingPunct="1"/>
            <a:r>
              <a:rPr lang="en-US" sz="2800" smtClean="0"/>
              <a:t>In this case because the mean is distorted by the $30,000 loss</a:t>
            </a:r>
          </a:p>
          <a:p>
            <a:pPr lvl="3" eaLnBrk="1" hangingPunct="1"/>
            <a:r>
              <a:rPr lang="en-US" sz="2400" smtClean="0"/>
              <a:t>The median is the better measure of central tendency </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2601926-B367-483E-823C-EBFE58804735}" type="slidenum">
              <a:rPr lang="en-US"/>
              <a:pPr/>
              <a:t>14</a:t>
            </a:fld>
            <a:endParaRPr lang="en-US"/>
          </a:p>
        </p:txBody>
      </p:sp>
      <p:sp>
        <p:nvSpPr>
          <p:cNvPr id="80899" name="Rectangle 2"/>
          <p:cNvSpPr>
            <a:spLocks noGrp="1" noChangeArrowheads="1"/>
          </p:cNvSpPr>
          <p:nvPr>
            <p:ph type="title"/>
          </p:nvPr>
        </p:nvSpPr>
        <p:spPr/>
        <p:txBody>
          <a:bodyPr/>
          <a:lstStyle/>
          <a:p>
            <a:pPr eaLnBrk="1" hangingPunct="1"/>
            <a:r>
              <a:rPr lang="en-US" smtClean="0"/>
              <a:t>The Deductible Decision</a:t>
            </a:r>
          </a:p>
        </p:txBody>
      </p:sp>
      <p:sp>
        <p:nvSpPr>
          <p:cNvPr id="80900" name="Rectangle 3"/>
          <p:cNvSpPr>
            <a:spLocks noGrp="1" noChangeArrowheads="1"/>
          </p:cNvSpPr>
          <p:nvPr>
            <p:ph type="body" idx="1"/>
          </p:nvPr>
        </p:nvSpPr>
        <p:spPr/>
        <p:txBody>
          <a:bodyPr/>
          <a:lstStyle/>
          <a:p>
            <a:pPr eaLnBrk="1" hangingPunct="1">
              <a:lnSpc>
                <a:spcPct val="80000"/>
              </a:lnSpc>
            </a:pPr>
            <a:r>
              <a:rPr lang="en-US" sz="2400" smtClean="0"/>
              <a:t>Using the Poisson distribution and an average loss frequency of five per year </a:t>
            </a:r>
          </a:p>
          <a:p>
            <a:pPr lvl="1" eaLnBrk="1" hangingPunct="1">
              <a:lnSpc>
                <a:spcPct val="80000"/>
              </a:lnSpc>
            </a:pPr>
            <a:r>
              <a:rPr lang="en-US" sz="2000" smtClean="0"/>
              <a:t>The probability of losses can be computed as shown in Table 8-4</a:t>
            </a:r>
          </a:p>
          <a:p>
            <a:pPr eaLnBrk="1" hangingPunct="1">
              <a:lnSpc>
                <a:spcPct val="80000"/>
              </a:lnSpc>
            </a:pPr>
            <a:r>
              <a:rPr lang="en-US" sz="2400" smtClean="0"/>
              <a:t>For example, the probability of no losses at all would be </a:t>
            </a:r>
          </a:p>
          <a:p>
            <a:pPr lvl="1" eaLnBrk="1" hangingPunct="1">
              <a:lnSpc>
                <a:spcPct val="80000"/>
              </a:lnSpc>
            </a:pPr>
            <a:r>
              <a:rPr lang="en-US" sz="2000" smtClean="0"/>
              <a:t>(5</a:t>
            </a:r>
            <a:r>
              <a:rPr lang="en-US" sz="2000" baseline="30000" smtClean="0"/>
              <a:t>0</a:t>
            </a:r>
            <a:r>
              <a:rPr lang="en-US" sz="2000" smtClean="0"/>
              <a:t>e</a:t>
            </a:r>
            <a:r>
              <a:rPr lang="en-US" sz="2000" baseline="30000" smtClean="0"/>
              <a:t>-5</a:t>
            </a:r>
            <a:r>
              <a:rPr lang="en-US" sz="2000" smtClean="0"/>
              <a:t>) </a:t>
            </a:r>
            <a:r>
              <a:rPr lang="en-US" sz="2000" smtClean="0">
                <a:cs typeface="Arial" panose="020B0604020202020204" pitchFamily="34" charset="0"/>
              </a:rPr>
              <a:t>÷ 1 = 0.0067</a:t>
            </a:r>
          </a:p>
          <a:p>
            <a:pPr lvl="2" eaLnBrk="1" hangingPunct="1">
              <a:lnSpc>
                <a:spcPct val="80000"/>
              </a:lnSpc>
            </a:pPr>
            <a:r>
              <a:rPr lang="en-US" sz="1800" smtClean="0">
                <a:cs typeface="Arial" panose="020B0604020202020204" pitchFamily="34" charset="0"/>
              </a:rPr>
              <a:t>Therefore the probability of one or more losses is one minus 0.0067, or 0.9933</a:t>
            </a:r>
          </a:p>
          <a:p>
            <a:pPr eaLnBrk="1" hangingPunct="1">
              <a:lnSpc>
                <a:spcPct val="80000"/>
              </a:lnSpc>
            </a:pPr>
            <a:r>
              <a:rPr lang="en-US" sz="2400" smtClean="0">
                <a:cs typeface="Arial" panose="020B0604020202020204" pitchFamily="34" charset="0"/>
              </a:rPr>
              <a:t>If Hall Shoe Corporation chooses a deductible of $1,000 per occurrence there is a </a:t>
            </a:r>
          </a:p>
          <a:p>
            <a:pPr lvl="1" eaLnBrk="1" hangingPunct="1">
              <a:lnSpc>
                <a:spcPct val="80000"/>
              </a:lnSpc>
            </a:pPr>
            <a:r>
              <a:rPr lang="en-US" sz="2000" smtClean="0">
                <a:cs typeface="Arial" panose="020B0604020202020204" pitchFamily="34" charset="0"/>
              </a:rPr>
              <a:t>0.0318 chance that its losses will equal or be greater than $10,000</a:t>
            </a:r>
          </a:p>
          <a:p>
            <a:pPr lvl="1" eaLnBrk="1" hangingPunct="1">
              <a:lnSpc>
                <a:spcPct val="80000"/>
              </a:lnSpc>
            </a:pPr>
            <a:r>
              <a:rPr lang="en-US" sz="2000" smtClean="0">
                <a:cs typeface="Arial" panose="020B0604020202020204" pitchFamily="34" charset="0"/>
              </a:rPr>
              <a:t>0.0681 chance that the losses will equal or be greater than $9,000,</a:t>
            </a:r>
            <a:r>
              <a:rPr lang="en-US" sz="2000" i="1" smtClean="0">
                <a:cs typeface="Arial" panose="020B0604020202020204" pitchFamily="34" charset="0"/>
              </a:rPr>
              <a:t> etc</a:t>
            </a:r>
            <a:r>
              <a:rPr lang="en-US" sz="2000" smtClean="0">
                <a:cs typeface="Arial" panose="020B0604020202020204" pitchFamily="34" charset="0"/>
              </a:rPr>
              <a:t>. </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B015E02-A41E-4AB1-A4E7-1FC2B8EEEDB7}" type="slidenum">
              <a:rPr lang="en-US"/>
              <a:pPr/>
              <a:t>15</a:t>
            </a:fld>
            <a:endParaRPr lang="en-US"/>
          </a:p>
        </p:txBody>
      </p:sp>
      <p:sp>
        <p:nvSpPr>
          <p:cNvPr id="81923" name="Rectangle 2"/>
          <p:cNvSpPr>
            <a:spLocks noGrp="1" noChangeArrowheads="1"/>
          </p:cNvSpPr>
          <p:nvPr>
            <p:ph type="title"/>
          </p:nvPr>
        </p:nvSpPr>
        <p:spPr>
          <a:xfrm>
            <a:off x="339725" y="381000"/>
            <a:ext cx="8610600" cy="992187"/>
          </a:xfrm>
        </p:spPr>
        <p:txBody>
          <a:bodyPr/>
          <a:lstStyle/>
          <a:p>
            <a:pPr eaLnBrk="1" hangingPunct="1"/>
            <a:r>
              <a:rPr lang="en-US" sz="3600" dirty="0" smtClean="0"/>
              <a:t>Probability of Losses Using a Poisson Distribution with m = 5 </a:t>
            </a:r>
          </a:p>
        </p:txBody>
      </p:sp>
      <p:pic>
        <p:nvPicPr>
          <p:cNvPr id="28676"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7238" y="1644650"/>
            <a:ext cx="7775575" cy="454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checkerboard(across)">
                                      <p:cBhvr>
                                        <p:cTn id="7" dur="5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D80CD47-7449-4058-8268-B700C6EBBC46}" type="slidenum">
              <a:rPr lang="en-US"/>
              <a:pPr/>
              <a:t>16</a:t>
            </a:fld>
            <a:endParaRPr lang="en-US"/>
          </a:p>
        </p:txBody>
      </p:sp>
      <p:sp>
        <p:nvSpPr>
          <p:cNvPr id="82947" name="Rectangle 2"/>
          <p:cNvSpPr>
            <a:spLocks noGrp="1" noChangeArrowheads="1"/>
          </p:cNvSpPr>
          <p:nvPr>
            <p:ph type="title"/>
          </p:nvPr>
        </p:nvSpPr>
        <p:spPr/>
        <p:txBody>
          <a:bodyPr/>
          <a:lstStyle/>
          <a:p>
            <a:pPr eaLnBrk="1" hangingPunct="1"/>
            <a:r>
              <a:rPr lang="en-US" smtClean="0"/>
              <a:t>The Self-Insurance Decision </a:t>
            </a:r>
          </a:p>
        </p:txBody>
      </p:sp>
      <p:sp>
        <p:nvSpPr>
          <p:cNvPr id="82948" name="Rectangle 3"/>
          <p:cNvSpPr>
            <a:spLocks noGrp="1" noChangeArrowheads="1"/>
          </p:cNvSpPr>
          <p:nvPr>
            <p:ph type="body" idx="1"/>
          </p:nvPr>
        </p:nvSpPr>
        <p:spPr/>
        <p:txBody>
          <a:bodyPr/>
          <a:lstStyle/>
          <a:p>
            <a:pPr eaLnBrk="1" hangingPunct="1">
              <a:lnSpc>
                <a:spcPct val="90000"/>
              </a:lnSpc>
            </a:pPr>
            <a:r>
              <a:rPr lang="en-US" sz="2400" smtClean="0"/>
              <a:t>The possibility of self-insurance is another way of mixing risk retention and risk transfer </a:t>
            </a:r>
          </a:p>
          <a:p>
            <a:pPr eaLnBrk="1" hangingPunct="1">
              <a:lnSpc>
                <a:spcPct val="90000"/>
              </a:lnSpc>
            </a:pPr>
            <a:r>
              <a:rPr lang="en-US" sz="2400" smtClean="0"/>
              <a:t>The same statistical techniques used to select deductibles can be used in choosing a retention level for a self-insurance program </a:t>
            </a:r>
          </a:p>
          <a:p>
            <a:pPr eaLnBrk="1" hangingPunct="1">
              <a:lnSpc>
                <a:spcPct val="90000"/>
              </a:lnSpc>
            </a:pPr>
            <a:r>
              <a:rPr lang="en-US" sz="2400" smtClean="0"/>
              <a:t>The cash flow advantage of funds set aside in a reserve fund is an additional factor that must be considered in assessing value of self-insurance </a:t>
            </a:r>
          </a:p>
          <a:p>
            <a:pPr lvl="1" eaLnBrk="1" hangingPunct="1">
              <a:lnSpc>
                <a:spcPct val="90000"/>
              </a:lnSpc>
            </a:pPr>
            <a:r>
              <a:rPr lang="en-US" sz="2000" smtClean="0"/>
              <a:t>Because losses are not always paid out in the year in which the event producing them occurs </a:t>
            </a:r>
          </a:p>
          <a:p>
            <a:pPr lvl="2" eaLnBrk="1" hangingPunct="1">
              <a:lnSpc>
                <a:spcPct val="90000"/>
              </a:lnSpc>
            </a:pPr>
            <a:r>
              <a:rPr lang="en-US" sz="1800" smtClean="0"/>
              <a:t>A company has the use of self-insurance funds for varying periods </a:t>
            </a:r>
          </a:p>
          <a:p>
            <a:pPr lvl="3" eaLnBrk="1" hangingPunct="1">
              <a:lnSpc>
                <a:spcPct val="90000"/>
              </a:lnSpc>
            </a:pPr>
            <a:r>
              <a:rPr lang="en-US" sz="1600" smtClean="0"/>
              <a:t>May earn interest on them until such a time as the losses are actually paid </a:t>
            </a:r>
          </a:p>
          <a:p>
            <a:pPr lvl="1" eaLnBrk="1" hangingPunct="1">
              <a:lnSpc>
                <a:spcPct val="90000"/>
              </a:lnSpc>
            </a:pPr>
            <a:endParaRPr lang="en-US" sz="2000" smtClean="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C982BDD-3E0C-4D8C-AC48-865629F02DA3}" type="slidenum">
              <a:rPr lang="en-US"/>
              <a:pPr/>
              <a:t>17</a:t>
            </a:fld>
            <a:endParaRPr lang="en-US"/>
          </a:p>
        </p:txBody>
      </p:sp>
      <p:sp>
        <p:nvSpPr>
          <p:cNvPr id="83971" name="Rectangle 2"/>
          <p:cNvSpPr>
            <a:spLocks noGrp="1" noChangeArrowheads="1"/>
          </p:cNvSpPr>
          <p:nvPr>
            <p:ph type="title"/>
          </p:nvPr>
        </p:nvSpPr>
        <p:spPr/>
        <p:txBody>
          <a:bodyPr/>
          <a:lstStyle/>
          <a:p>
            <a:pPr eaLnBrk="1" hangingPunct="1"/>
            <a:r>
              <a:rPr lang="en-US" smtClean="0"/>
              <a:t>The Self-Insurance Decision</a:t>
            </a:r>
          </a:p>
        </p:txBody>
      </p:sp>
      <p:sp>
        <p:nvSpPr>
          <p:cNvPr id="83972" name="Rectangle 3"/>
          <p:cNvSpPr>
            <a:spLocks noGrp="1" noChangeArrowheads="1"/>
          </p:cNvSpPr>
          <p:nvPr>
            <p:ph type="body" idx="1"/>
          </p:nvPr>
        </p:nvSpPr>
        <p:spPr/>
        <p:txBody>
          <a:bodyPr/>
          <a:lstStyle/>
          <a:p>
            <a:pPr eaLnBrk="1" hangingPunct="1">
              <a:lnSpc>
                <a:spcPct val="90000"/>
              </a:lnSpc>
            </a:pPr>
            <a:r>
              <a:rPr lang="en-US" smtClean="0"/>
              <a:t>In assessing the financial aspects of a self-insurance program</a:t>
            </a:r>
          </a:p>
          <a:p>
            <a:pPr lvl="1" eaLnBrk="1" hangingPunct="1">
              <a:lnSpc>
                <a:spcPct val="90000"/>
              </a:lnSpc>
            </a:pPr>
            <a:r>
              <a:rPr lang="en-US" smtClean="0"/>
              <a:t>The value of operating funds to the firm must also be considered </a:t>
            </a:r>
          </a:p>
          <a:p>
            <a:pPr eaLnBrk="1" hangingPunct="1">
              <a:lnSpc>
                <a:spcPct val="90000"/>
              </a:lnSpc>
            </a:pPr>
            <a:r>
              <a:rPr lang="en-US" smtClean="0"/>
              <a:t>If the monies in the reserve fund are invested in a liquid form that can be readily converted to cash </a:t>
            </a:r>
          </a:p>
          <a:p>
            <a:pPr lvl="1" eaLnBrk="1" hangingPunct="1">
              <a:lnSpc>
                <a:spcPct val="90000"/>
              </a:lnSpc>
            </a:pPr>
            <a:r>
              <a:rPr lang="en-US" smtClean="0"/>
              <a:t>The firm may experience some loss because the funds might have been more profitably used in the business as working capital </a:t>
            </a:r>
          </a:p>
          <a:p>
            <a:pPr lvl="2" eaLnBrk="1" hangingPunct="1">
              <a:lnSpc>
                <a:spcPct val="90000"/>
              </a:lnSpc>
            </a:pPr>
            <a:r>
              <a:rPr lang="en-US" smtClean="0"/>
              <a:t>Known as an opportunity cost of funds </a:t>
            </a: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1810EB5-2980-4678-BD75-06A4B6B810FB}" type="slidenum">
              <a:rPr lang="en-US"/>
              <a:pPr/>
              <a:t>18</a:t>
            </a:fld>
            <a:endParaRPr lang="en-US"/>
          </a:p>
        </p:txBody>
      </p:sp>
      <p:sp>
        <p:nvSpPr>
          <p:cNvPr id="84995" name="Rectangle 2"/>
          <p:cNvSpPr>
            <a:spLocks noGrp="1" noChangeArrowheads="1"/>
          </p:cNvSpPr>
          <p:nvPr>
            <p:ph type="title"/>
          </p:nvPr>
        </p:nvSpPr>
        <p:spPr/>
        <p:txBody>
          <a:bodyPr/>
          <a:lstStyle/>
          <a:p>
            <a:pPr eaLnBrk="1" hangingPunct="1"/>
            <a:r>
              <a:rPr lang="en-US" smtClean="0"/>
              <a:t>The Self-Insurance Decision</a:t>
            </a:r>
          </a:p>
        </p:txBody>
      </p:sp>
      <p:sp>
        <p:nvSpPr>
          <p:cNvPr id="84996" name="Rectangle 3"/>
          <p:cNvSpPr>
            <a:spLocks noGrp="1" noChangeArrowheads="1"/>
          </p:cNvSpPr>
          <p:nvPr>
            <p:ph type="body" idx="1"/>
          </p:nvPr>
        </p:nvSpPr>
        <p:spPr/>
        <p:txBody>
          <a:bodyPr/>
          <a:lstStyle/>
          <a:p>
            <a:pPr eaLnBrk="1" hangingPunct="1">
              <a:lnSpc>
                <a:spcPct val="90000"/>
              </a:lnSpc>
            </a:pPr>
            <a:r>
              <a:rPr lang="en-US" smtClean="0"/>
              <a:t>Even though it may be clear that a firm can save money in the long run with self-insurance </a:t>
            </a:r>
          </a:p>
          <a:p>
            <a:pPr lvl="1" eaLnBrk="1" hangingPunct="1">
              <a:lnSpc>
                <a:spcPct val="90000"/>
              </a:lnSpc>
            </a:pPr>
            <a:r>
              <a:rPr lang="en-US" smtClean="0"/>
              <a:t>Management may prefer stable, predictable insurance premiums each year </a:t>
            </a:r>
          </a:p>
          <a:p>
            <a:pPr eaLnBrk="1" hangingPunct="1">
              <a:lnSpc>
                <a:spcPct val="90000"/>
              </a:lnSpc>
            </a:pPr>
            <a:r>
              <a:rPr lang="en-US" smtClean="0"/>
              <a:t>Some companies prefer to avoid the details of managing self-insurance programs </a:t>
            </a:r>
          </a:p>
          <a:p>
            <a:pPr lvl="1" eaLnBrk="1" hangingPunct="1">
              <a:lnSpc>
                <a:spcPct val="90000"/>
              </a:lnSpc>
            </a:pPr>
            <a:r>
              <a:rPr lang="en-US" smtClean="0"/>
              <a:t>Rather, focusing on their main operations </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8FB0E66-0B6D-47C2-AF87-F4EEA8B7C0FA}" type="slidenum">
              <a:rPr lang="en-US"/>
              <a:pPr/>
              <a:t>19</a:t>
            </a:fld>
            <a:endParaRPr lang="en-US"/>
          </a:p>
        </p:txBody>
      </p:sp>
      <p:sp>
        <p:nvSpPr>
          <p:cNvPr id="86019" name="Rectangle 2"/>
          <p:cNvSpPr>
            <a:spLocks noGrp="1" noChangeArrowheads="1"/>
          </p:cNvSpPr>
          <p:nvPr>
            <p:ph type="title"/>
          </p:nvPr>
        </p:nvSpPr>
        <p:spPr/>
        <p:txBody>
          <a:bodyPr/>
          <a:lstStyle/>
          <a:p>
            <a:pPr eaLnBrk="1" hangingPunct="1"/>
            <a:r>
              <a:rPr lang="en-US" smtClean="0"/>
              <a:t>The Self-Insurance Decision</a:t>
            </a:r>
          </a:p>
        </p:txBody>
      </p:sp>
      <p:sp>
        <p:nvSpPr>
          <p:cNvPr id="86020" name="Rectangle 3"/>
          <p:cNvSpPr>
            <a:spLocks noGrp="1" noChangeArrowheads="1"/>
          </p:cNvSpPr>
          <p:nvPr>
            <p:ph type="body" idx="1"/>
          </p:nvPr>
        </p:nvSpPr>
        <p:spPr>
          <a:xfrm>
            <a:off x="457200" y="1600200"/>
            <a:ext cx="8540750" cy="4525963"/>
          </a:xfrm>
        </p:spPr>
        <p:txBody>
          <a:bodyPr/>
          <a:lstStyle/>
          <a:p>
            <a:pPr eaLnBrk="1" hangingPunct="1">
              <a:lnSpc>
                <a:spcPct val="90000"/>
              </a:lnSpc>
            </a:pPr>
            <a:r>
              <a:rPr lang="en-US" smtClean="0"/>
              <a:t>The following conditions are suggestive of the types of situations where self-insurance is both possible and feasible </a:t>
            </a:r>
          </a:p>
          <a:p>
            <a:pPr lvl="1" eaLnBrk="1" hangingPunct="1">
              <a:lnSpc>
                <a:spcPct val="90000"/>
              </a:lnSpc>
            </a:pPr>
            <a:r>
              <a:rPr lang="en-US" smtClean="0"/>
              <a:t>The firm should have a sufficient number of objects so situated that they’re not subject to simultaneous destruction </a:t>
            </a:r>
          </a:p>
          <a:p>
            <a:pPr lvl="2" eaLnBrk="1" hangingPunct="1">
              <a:lnSpc>
                <a:spcPct val="90000"/>
              </a:lnSpc>
            </a:pPr>
            <a:r>
              <a:rPr lang="en-US" smtClean="0"/>
              <a:t>The objects should also be reasonably similar in nature and value so that the calculations of probable losses will be accurate within a narrow range </a:t>
            </a:r>
          </a:p>
          <a:p>
            <a:pPr lvl="1" eaLnBrk="1" hangingPunct="1">
              <a:lnSpc>
                <a:spcPct val="90000"/>
              </a:lnSpc>
            </a:pPr>
            <a:r>
              <a:rPr lang="en-US" smtClean="0"/>
              <a:t>The firm must have accurate records or have access to satisfactory statistics to enable it to make good estimates of expected losses </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679CC10-C56F-488E-811E-A1C4AF96B6A2}" type="slidenum">
              <a:rPr lang="en-US"/>
              <a:pPr/>
              <a:t>2</a:t>
            </a:fld>
            <a:endParaRPr lang="en-US"/>
          </a:p>
        </p:txBody>
      </p:sp>
      <p:sp>
        <p:nvSpPr>
          <p:cNvPr id="68611" name="Rectangle 2"/>
          <p:cNvSpPr>
            <a:spLocks noGrp="1" noChangeArrowheads="1"/>
          </p:cNvSpPr>
          <p:nvPr>
            <p:ph type="title"/>
          </p:nvPr>
        </p:nvSpPr>
        <p:spPr/>
        <p:txBody>
          <a:bodyPr/>
          <a:lstStyle/>
          <a:p>
            <a:pPr eaLnBrk="1" hangingPunct="1"/>
            <a:r>
              <a:rPr lang="en-US" smtClean="0"/>
              <a:t>Present Value Analysis </a:t>
            </a:r>
          </a:p>
        </p:txBody>
      </p:sp>
      <p:sp>
        <p:nvSpPr>
          <p:cNvPr id="68612" name="Rectangle 3"/>
          <p:cNvSpPr>
            <a:spLocks noGrp="1" noChangeArrowheads="1"/>
          </p:cNvSpPr>
          <p:nvPr>
            <p:ph type="body" idx="1"/>
          </p:nvPr>
        </p:nvSpPr>
        <p:spPr>
          <a:xfrm>
            <a:off x="304800" y="1219200"/>
            <a:ext cx="8294688" cy="4572000"/>
          </a:xfrm>
        </p:spPr>
        <p:txBody>
          <a:bodyPr/>
          <a:lstStyle/>
          <a:p>
            <a:pPr eaLnBrk="1" hangingPunct="1">
              <a:lnSpc>
                <a:spcPct val="80000"/>
              </a:lnSpc>
            </a:pPr>
            <a:r>
              <a:rPr lang="en-US" smtClean="0"/>
              <a:t>If $1 is invested in an interest rate of i</a:t>
            </a:r>
          </a:p>
          <a:p>
            <a:pPr lvl="1" eaLnBrk="1" hangingPunct="1">
              <a:lnSpc>
                <a:spcPct val="80000"/>
              </a:lnSpc>
            </a:pPr>
            <a:r>
              <a:rPr lang="en-US" smtClean="0"/>
              <a:t>The interest earned during the first year is i </a:t>
            </a:r>
            <a:r>
              <a:rPr lang="en-US" smtClean="0">
                <a:cs typeface="Arial" panose="020B0604020202020204" pitchFamily="34" charset="0"/>
              </a:rPr>
              <a:t>×</a:t>
            </a:r>
            <a:r>
              <a:rPr lang="en-US" smtClean="0"/>
              <a:t> 1 = i </a:t>
            </a:r>
          </a:p>
          <a:p>
            <a:pPr lvl="2" eaLnBrk="1" hangingPunct="1">
              <a:lnSpc>
                <a:spcPct val="80000"/>
              </a:lnSpc>
            </a:pPr>
            <a:r>
              <a:rPr lang="en-US" smtClean="0"/>
              <a:t>The total in the fund at the end of the year is 1 + i</a:t>
            </a:r>
          </a:p>
          <a:p>
            <a:pPr lvl="3" eaLnBrk="1" hangingPunct="1">
              <a:lnSpc>
                <a:spcPct val="80000"/>
              </a:lnSpc>
            </a:pPr>
            <a:r>
              <a:rPr lang="en-US" smtClean="0"/>
              <a:t>Which represents the original $1 plus the $i in interest earnings </a:t>
            </a:r>
          </a:p>
          <a:p>
            <a:pPr eaLnBrk="1" hangingPunct="1">
              <a:lnSpc>
                <a:spcPct val="80000"/>
              </a:lnSpc>
            </a:pPr>
            <a:r>
              <a:rPr lang="en-US" smtClean="0"/>
              <a:t>If no payments are made from the fund during the second year </a:t>
            </a:r>
          </a:p>
          <a:p>
            <a:pPr lvl="1" eaLnBrk="1" hangingPunct="1">
              <a:lnSpc>
                <a:spcPct val="80000"/>
              </a:lnSpc>
            </a:pPr>
            <a:r>
              <a:rPr lang="en-US" smtClean="0"/>
              <a:t>The total amount in the fund after two years will be </a:t>
            </a:r>
          </a:p>
          <a:p>
            <a:pPr lvl="2" eaLnBrk="1" hangingPunct="1">
              <a:lnSpc>
                <a:spcPct val="80000"/>
              </a:lnSpc>
            </a:pPr>
            <a:r>
              <a:rPr lang="en-US" smtClean="0"/>
              <a:t>Principal + interest = (1 + i) </a:t>
            </a:r>
            <a:r>
              <a:rPr lang="en-US" smtClean="0">
                <a:cs typeface="Arial" panose="020B0604020202020204" pitchFamily="34" charset="0"/>
              </a:rPr>
              <a:t>×</a:t>
            </a:r>
            <a:r>
              <a:rPr lang="en-US" smtClean="0"/>
              <a:t> i(1 + i) = (1 + i)</a:t>
            </a:r>
            <a:r>
              <a:rPr lang="en-US" baseline="30000" smtClean="0"/>
              <a:t>2</a:t>
            </a:r>
          </a:p>
          <a:p>
            <a:pPr eaLnBrk="1" hangingPunct="1">
              <a:lnSpc>
                <a:spcPct val="80000"/>
              </a:lnSpc>
            </a:pPr>
            <a:r>
              <a:rPr lang="en-US" smtClean="0"/>
              <a:t>The relationship is such that an original sum of $P invested at an annual interest rate of i for N years will accumulate to a value of $Q as follows </a:t>
            </a:r>
          </a:p>
          <a:p>
            <a:pPr lvl="1" eaLnBrk="1" hangingPunct="1">
              <a:lnSpc>
                <a:spcPct val="80000"/>
              </a:lnSpc>
            </a:pPr>
            <a:r>
              <a:rPr lang="en-US" smtClean="0"/>
              <a:t>P(1 + i)</a:t>
            </a:r>
            <a:r>
              <a:rPr lang="en-US" baseline="30000" smtClean="0"/>
              <a:t>N</a:t>
            </a:r>
            <a:r>
              <a:rPr lang="en-US" smtClean="0"/>
              <a:t> = Q</a:t>
            </a:r>
            <a:r>
              <a:rPr lang="en-US" baseline="30000" smtClean="0"/>
              <a:t> </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EF4D165-D4A0-4BF9-8550-7A8D905C154C}" type="slidenum">
              <a:rPr lang="en-US"/>
              <a:pPr/>
              <a:t>20</a:t>
            </a:fld>
            <a:endParaRPr lang="en-US"/>
          </a:p>
        </p:txBody>
      </p:sp>
      <p:sp>
        <p:nvSpPr>
          <p:cNvPr id="87043" name="Rectangle 2"/>
          <p:cNvSpPr>
            <a:spLocks noGrp="1" noChangeArrowheads="1"/>
          </p:cNvSpPr>
          <p:nvPr>
            <p:ph type="title"/>
          </p:nvPr>
        </p:nvSpPr>
        <p:spPr/>
        <p:txBody>
          <a:bodyPr/>
          <a:lstStyle/>
          <a:p>
            <a:pPr eaLnBrk="1" hangingPunct="1"/>
            <a:r>
              <a:rPr lang="en-US" smtClean="0"/>
              <a:t>The Self-Insurance Decision</a:t>
            </a:r>
          </a:p>
        </p:txBody>
      </p:sp>
      <p:sp>
        <p:nvSpPr>
          <p:cNvPr id="87044" name="Rectangle 3"/>
          <p:cNvSpPr>
            <a:spLocks noGrp="1" noChangeArrowheads="1"/>
          </p:cNvSpPr>
          <p:nvPr>
            <p:ph type="body" idx="1"/>
          </p:nvPr>
        </p:nvSpPr>
        <p:spPr>
          <a:xfrm>
            <a:off x="457200" y="1600200"/>
            <a:ext cx="8540750" cy="4525963"/>
          </a:xfrm>
        </p:spPr>
        <p:txBody>
          <a:bodyPr/>
          <a:lstStyle/>
          <a:p>
            <a:pPr eaLnBrk="1" hangingPunct="1">
              <a:lnSpc>
                <a:spcPct val="80000"/>
              </a:lnSpc>
            </a:pPr>
            <a:r>
              <a:rPr lang="en-US" smtClean="0"/>
              <a:t>The firm must make arrangements for administering the plan and managing the self-insurance fund </a:t>
            </a:r>
          </a:p>
          <a:p>
            <a:pPr lvl="1" eaLnBrk="1" hangingPunct="1">
              <a:lnSpc>
                <a:spcPct val="80000"/>
              </a:lnSpc>
            </a:pPr>
            <a:r>
              <a:rPr lang="en-US" smtClean="0"/>
              <a:t>Someone must pay claims, inspect exposures, implement appropriate loss control measures, keep necessary records, and take care of the many administrative details </a:t>
            </a:r>
          </a:p>
          <a:p>
            <a:pPr lvl="2" eaLnBrk="1" hangingPunct="1">
              <a:lnSpc>
                <a:spcPct val="80000"/>
              </a:lnSpc>
            </a:pPr>
            <a:r>
              <a:rPr lang="en-US" smtClean="0"/>
              <a:t>It may be possible to contract for these services to be done by an independent third-party administrator </a:t>
            </a:r>
          </a:p>
          <a:p>
            <a:pPr eaLnBrk="1" hangingPunct="1">
              <a:lnSpc>
                <a:spcPct val="80000"/>
              </a:lnSpc>
            </a:pPr>
            <a:r>
              <a:rPr lang="en-US" smtClean="0"/>
              <a:t>The general financial condition of the firm should be satisfactory </a:t>
            </a:r>
          </a:p>
          <a:p>
            <a:pPr lvl="1" eaLnBrk="1" hangingPunct="1">
              <a:lnSpc>
                <a:spcPct val="80000"/>
              </a:lnSpc>
            </a:pPr>
            <a:r>
              <a:rPr lang="en-US" smtClean="0"/>
              <a:t>Firm’s management must be willing and able to deal with large and unusual losses </a:t>
            </a: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23DCBA0-B46E-42EC-A5F2-A5CAA834D117}" type="slidenum">
              <a:rPr lang="en-US"/>
              <a:pPr/>
              <a:t>21</a:t>
            </a:fld>
            <a:endParaRPr lang="en-US"/>
          </a:p>
        </p:txBody>
      </p:sp>
      <p:sp>
        <p:nvSpPr>
          <p:cNvPr id="88067" name="Rectangle 2"/>
          <p:cNvSpPr>
            <a:spLocks noGrp="1" noChangeArrowheads="1"/>
          </p:cNvSpPr>
          <p:nvPr>
            <p:ph type="title"/>
          </p:nvPr>
        </p:nvSpPr>
        <p:spPr/>
        <p:txBody>
          <a:bodyPr/>
          <a:lstStyle/>
          <a:p>
            <a:pPr eaLnBrk="1" hangingPunct="1"/>
            <a:r>
              <a:rPr lang="en-US" smtClean="0"/>
              <a:t>Implementing Decisions </a:t>
            </a:r>
          </a:p>
        </p:txBody>
      </p:sp>
      <p:sp>
        <p:nvSpPr>
          <p:cNvPr id="88068" name="Rectangle 3"/>
          <p:cNvSpPr>
            <a:spLocks noGrp="1" noChangeArrowheads="1"/>
          </p:cNvSpPr>
          <p:nvPr>
            <p:ph type="body" idx="1"/>
          </p:nvPr>
        </p:nvSpPr>
        <p:spPr/>
        <p:txBody>
          <a:bodyPr/>
          <a:lstStyle/>
          <a:p>
            <a:pPr eaLnBrk="1" hangingPunct="1"/>
            <a:r>
              <a:rPr lang="en-US" smtClean="0"/>
              <a:t>This step may involve considerable interaction among </a:t>
            </a:r>
          </a:p>
          <a:p>
            <a:pPr lvl="1" eaLnBrk="1" hangingPunct="1"/>
            <a:r>
              <a:rPr lang="en-US" smtClean="0"/>
              <a:t>Risk managers</a:t>
            </a:r>
          </a:p>
          <a:p>
            <a:pPr lvl="1" eaLnBrk="1" hangingPunct="1"/>
            <a:r>
              <a:rPr lang="en-US" smtClean="0"/>
              <a:t>Insurance agents</a:t>
            </a:r>
          </a:p>
          <a:p>
            <a:pPr lvl="1" eaLnBrk="1" hangingPunct="1"/>
            <a:r>
              <a:rPr lang="en-US" smtClean="0"/>
              <a:t>Brokers</a:t>
            </a:r>
          </a:p>
          <a:p>
            <a:pPr lvl="1" eaLnBrk="1" hangingPunct="1"/>
            <a:r>
              <a:rPr lang="en-US" smtClean="0"/>
              <a:t>Insurance carriers </a:t>
            </a:r>
          </a:p>
          <a:p>
            <a:pPr eaLnBrk="1" hangingPunct="1"/>
            <a:endParaRPr lang="en-US" smtClean="0"/>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98D76BE-39E1-4B2A-800C-9317C7EBFF69}" type="slidenum">
              <a:rPr lang="en-US"/>
              <a:pPr/>
              <a:t>22</a:t>
            </a:fld>
            <a:endParaRPr lang="en-US"/>
          </a:p>
        </p:txBody>
      </p:sp>
      <p:sp>
        <p:nvSpPr>
          <p:cNvPr id="89091" name="Rectangle 2"/>
          <p:cNvSpPr>
            <a:spLocks noGrp="1" noChangeArrowheads="1"/>
          </p:cNvSpPr>
          <p:nvPr>
            <p:ph type="title"/>
          </p:nvPr>
        </p:nvSpPr>
        <p:spPr/>
        <p:txBody>
          <a:bodyPr/>
          <a:lstStyle/>
          <a:p>
            <a:pPr eaLnBrk="1" hangingPunct="1"/>
            <a:r>
              <a:rPr lang="en-US" sz="4000" smtClean="0"/>
              <a:t>Risk Manager versus Insurance Agent</a:t>
            </a:r>
          </a:p>
        </p:txBody>
      </p:sp>
      <p:sp>
        <p:nvSpPr>
          <p:cNvPr id="89092" name="Rectangle 3"/>
          <p:cNvSpPr>
            <a:spLocks noGrp="1" noChangeArrowheads="1"/>
          </p:cNvSpPr>
          <p:nvPr>
            <p:ph type="body" idx="1"/>
          </p:nvPr>
        </p:nvSpPr>
        <p:spPr/>
        <p:txBody>
          <a:bodyPr/>
          <a:lstStyle/>
          <a:p>
            <a:pPr eaLnBrk="1" hangingPunct="1">
              <a:lnSpc>
                <a:spcPct val="80000"/>
              </a:lnSpc>
            </a:pPr>
            <a:r>
              <a:rPr lang="en-US" sz="2400" smtClean="0"/>
              <a:t>Students sometimes wonder why an employee in a business firm is needed to handle loss exposure </a:t>
            </a:r>
          </a:p>
          <a:p>
            <a:pPr lvl="1" eaLnBrk="1" hangingPunct="1">
              <a:lnSpc>
                <a:spcPct val="80000"/>
              </a:lnSpc>
            </a:pPr>
            <a:r>
              <a:rPr lang="en-US" sz="2000" smtClean="0"/>
              <a:t>When similar services are offered by commercial insurance agents or brokers</a:t>
            </a:r>
          </a:p>
          <a:p>
            <a:pPr eaLnBrk="1" hangingPunct="1">
              <a:lnSpc>
                <a:spcPct val="80000"/>
              </a:lnSpc>
            </a:pPr>
            <a:r>
              <a:rPr lang="en-US" sz="2400" smtClean="0"/>
              <a:t>There are reasons this is the case </a:t>
            </a:r>
          </a:p>
          <a:p>
            <a:pPr lvl="1" eaLnBrk="1" hangingPunct="1">
              <a:lnSpc>
                <a:spcPct val="80000"/>
              </a:lnSpc>
            </a:pPr>
            <a:r>
              <a:rPr lang="en-US" sz="2000" smtClean="0"/>
              <a:t>The risk manager and the insurance agent or broker do not perform identical functions </a:t>
            </a:r>
          </a:p>
          <a:p>
            <a:pPr lvl="2" eaLnBrk="1" hangingPunct="1">
              <a:lnSpc>
                <a:spcPct val="80000"/>
              </a:lnSpc>
            </a:pPr>
            <a:r>
              <a:rPr lang="en-US" sz="1800" smtClean="0"/>
              <a:t>The job of the risk manager is broader in scope </a:t>
            </a:r>
          </a:p>
          <a:p>
            <a:pPr lvl="1" eaLnBrk="1" hangingPunct="1">
              <a:lnSpc>
                <a:spcPct val="80000"/>
              </a:lnSpc>
            </a:pPr>
            <a:r>
              <a:rPr lang="en-US" sz="2000" smtClean="0"/>
              <a:t>Firms have often found that it is difficult to coordinate insurance programs without having someone from inside the firm primarily responsible </a:t>
            </a:r>
          </a:p>
          <a:p>
            <a:pPr lvl="2" eaLnBrk="1" hangingPunct="1">
              <a:lnSpc>
                <a:spcPct val="80000"/>
              </a:lnSpc>
            </a:pPr>
            <a:r>
              <a:rPr lang="en-US" sz="1800" smtClean="0"/>
              <a:t>An outside broker cannot have the degree of familiarity with internal business affairs necessary to perform the insurance-buying function </a:t>
            </a:r>
          </a:p>
          <a:p>
            <a:pPr lvl="1" eaLnBrk="1" hangingPunct="1">
              <a:lnSpc>
                <a:spcPct val="80000"/>
              </a:lnSpc>
            </a:pPr>
            <a:r>
              <a:rPr lang="en-US" sz="2000" smtClean="0"/>
              <a:t>The firm needs someone with primary concern for the needs of the firm </a:t>
            </a:r>
          </a:p>
          <a:p>
            <a:pPr lvl="1" eaLnBrk="1" hangingPunct="1">
              <a:lnSpc>
                <a:spcPct val="80000"/>
              </a:lnSpc>
            </a:pPr>
            <a:r>
              <a:rPr lang="en-US" sz="2000" smtClean="0"/>
              <a:t>The responsibility for the protection of corporate property is often considered too important to place in the hands of an outsider </a:t>
            </a: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3887443-DF57-4809-8068-CD7B97A73ADB}" type="slidenum">
              <a:rPr lang="en-US"/>
              <a:pPr/>
              <a:t>23</a:t>
            </a:fld>
            <a:endParaRPr lang="en-US"/>
          </a:p>
        </p:txBody>
      </p:sp>
      <p:sp>
        <p:nvSpPr>
          <p:cNvPr id="90115" name="Rectangle 2"/>
          <p:cNvSpPr>
            <a:spLocks noGrp="1" noChangeArrowheads="1"/>
          </p:cNvSpPr>
          <p:nvPr>
            <p:ph type="title"/>
          </p:nvPr>
        </p:nvSpPr>
        <p:spPr/>
        <p:txBody>
          <a:bodyPr/>
          <a:lstStyle/>
          <a:p>
            <a:pPr eaLnBrk="1" hangingPunct="1"/>
            <a:r>
              <a:rPr lang="en-US" sz="4000" smtClean="0"/>
              <a:t>Organization for Risk Management </a:t>
            </a:r>
          </a:p>
        </p:txBody>
      </p:sp>
      <p:sp>
        <p:nvSpPr>
          <p:cNvPr id="90116" name="Rectangle 3"/>
          <p:cNvSpPr>
            <a:spLocks noGrp="1" noChangeArrowheads="1"/>
          </p:cNvSpPr>
          <p:nvPr>
            <p:ph type="body" idx="1"/>
          </p:nvPr>
        </p:nvSpPr>
        <p:spPr/>
        <p:txBody>
          <a:bodyPr/>
          <a:lstStyle/>
          <a:p>
            <a:pPr eaLnBrk="1" hangingPunct="1">
              <a:lnSpc>
                <a:spcPct val="80000"/>
              </a:lnSpc>
            </a:pPr>
            <a:r>
              <a:rPr lang="en-US" sz="2400" smtClean="0"/>
              <a:t>Figure 8-1 shows an organizational chart for the risk management function in a large firm </a:t>
            </a:r>
          </a:p>
          <a:p>
            <a:pPr eaLnBrk="1" hangingPunct="1">
              <a:lnSpc>
                <a:spcPct val="80000"/>
              </a:lnSpc>
            </a:pPr>
            <a:r>
              <a:rPr lang="en-US" sz="2400" smtClean="0"/>
              <a:t>In this firm the risk manager supervises a variety of activities </a:t>
            </a:r>
          </a:p>
          <a:p>
            <a:pPr lvl="1" eaLnBrk="1" hangingPunct="1">
              <a:lnSpc>
                <a:spcPct val="80000"/>
              </a:lnSpc>
            </a:pPr>
            <a:r>
              <a:rPr lang="en-US" sz="2000" smtClean="0"/>
              <a:t>Including all kinds of insurance, self-insurance programs, foreign risks, and safety administration </a:t>
            </a:r>
          </a:p>
          <a:p>
            <a:pPr eaLnBrk="1" hangingPunct="1">
              <a:lnSpc>
                <a:spcPct val="80000"/>
              </a:lnSpc>
            </a:pPr>
            <a:r>
              <a:rPr lang="en-US" sz="2400" smtClean="0"/>
              <a:t>Claims and loss records are also under the risk manager’s control </a:t>
            </a:r>
          </a:p>
          <a:p>
            <a:pPr eaLnBrk="1" hangingPunct="1">
              <a:lnSpc>
                <a:spcPct val="80000"/>
              </a:lnSpc>
            </a:pPr>
            <a:r>
              <a:rPr lang="en-US" sz="2400" smtClean="0"/>
              <a:t>The risk manager is only two levels beneath the president of the firm </a:t>
            </a:r>
          </a:p>
          <a:p>
            <a:pPr lvl="1" eaLnBrk="1" hangingPunct="1">
              <a:lnSpc>
                <a:spcPct val="80000"/>
              </a:lnSpc>
            </a:pPr>
            <a:r>
              <a:rPr lang="en-US" sz="2000" smtClean="0"/>
              <a:t>And may have 5 to 10 professional employees to assist in administering risk management </a:t>
            </a:r>
          </a:p>
          <a:p>
            <a:pPr eaLnBrk="1" hangingPunct="1">
              <a:lnSpc>
                <a:spcPct val="80000"/>
              </a:lnSpc>
            </a:pPr>
            <a:r>
              <a:rPr lang="en-US" sz="2400" smtClean="0"/>
              <a:t>The duties and responsibilities of the risk manager tend to increase with the size of the firm </a:t>
            </a:r>
          </a:p>
          <a:p>
            <a:pPr lvl="1" eaLnBrk="1" hangingPunct="1">
              <a:lnSpc>
                <a:spcPct val="80000"/>
              </a:lnSpc>
            </a:pPr>
            <a:r>
              <a:rPr lang="en-US" sz="2000" smtClean="0"/>
              <a:t>As does a risk manager’s compensation </a:t>
            </a: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1AD92E3-AAE8-4CDB-9C24-091E7D9FFFB5}" type="slidenum">
              <a:rPr lang="en-US"/>
              <a:pPr/>
              <a:t>24</a:t>
            </a:fld>
            <a:endParaRPr lang="en-US"/>
          </a:p>
        </p:txBody>
      </p:sp>
      <p:sp>
        <p:nvSpPr>
          <p:cNvPr id="91139" name="Rectangle 2"/>
          <p:cNvSpPr>
            <a:spLocks noGrp="1" noChangeArrowheads="1"/>
          </p:cNvSpPr>
          <p:nvPr>
            <p:ph type="title"/>
          </p:nvPr>
        </p:nvSpPr>
        <p:spPr/>
        <p:txBody>
          <a:bodyPr/>
          <a:lstStyle/>
          <a:p>
            <a:pPr eaLnBrk="1" hangingPunct="1"/>
            <a:r>
              <a:rPr lang="en-US" sz="4000" smtClean="0"/>
              <a:t>Figure 8-1:  Organization for Risk Management</a:t>
            </a:r>
          </a:p>
        </p:txBody>
      </p:sp>
      <p:pic>
        <p:nvPicPr>
          <p:cNvPr id="36868"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63563" y="1643063"/>
            <a:ext cx="7751762" cy="4822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checkerboard(across)">
                                      <p:cBhvr>
                                        <p:cTn id="7" dur="5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D88DD14-9219-4255-9B60-23F749CB6153}" type="slidenum">
              <a:rPr lang="en-US"/>
              <a:pPr/>
              <a:t>25</a:t>
            </a:fld>
            <a:endParaRPr lang="en-US"/>
          </a:p>
        </p:txBody>
      </p:sp>
      <p:sp>
        <p:nvSpPr>
          <p:cNvPr id="92163" name="Rectangle 2"/>
          <p:cNvSpPr>
            <a:spLocks noGrp="1" noChangeArrowheads="1"/>
          </p:cNvSpPr>
          <p:nvPr>
            <p:ph type="title"/>
          </p:nvPr>
        </p:nvSpPr>
        <p:spPr>
          <a:xfrm>
            <a:off x="304800" y="942182"/>
            <a:ext cx="8610600" cy="992187"/>
          </a:xfrm>
        </p:spPr>
        <p:txBody>
          <a:bodyPr/>
          <a:lstStyle/>
          <a:p>
            <a:pPr eaLnBrk="1" hangingPunct="1"/>
            <a:r>
              <a:rPr lang="en-US" sz="4000" dirty="0" smtClean="0"/>
              <a:t>Table 8-6:  Average 2002 Compensation of Risk Managers</a:t>
            </a:r>
          </a:p>
        </p:txBody>
      </p:sp>
      <p:pic>
        <p:nvPicPr>
          <p:cNvPr id="37892"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81050" y="2205038"/>
            <a:ext cx="8362950" cy="3409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checkerboard(across)">
                                      <p:cBhvr>
                                        <p:cTn id="7"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BDB46D3-C443-4E55-83A8-E633F4EA786E}" type="slidenum">
              <a:rPr lang="en-US"/>
              <a:pPr/>
              <a:t>26</a:t>
            </a:fld>
            <a:endParaRPr lang="en-US"/>
          </a:p>
        </p:txBody>
      </p:sp>
      <p:sp>
        <p:nvSpPr>
          <p:cNvPr id="93187" name="Rectangle 2"/>
          <p:cNvSpPr>
            <a:spLocks noGrp="1" noChangeArrowheads="1"/>
          </p:cNvSpPr>
          <p:nvPr>
            <p:ph type="title"/>
          </p:nvPr>
        </p:nvSpPr>
        <p:spPr>
          <a:xfrm>
            <a:off x="304800" y="152400"/>
            <a:ext cx="8610600" cy="992187"/>
          </a:xfrm>
        </p:spPr>
        <p:txBody>
          <a:bodyPr/>
          <a:lstStyle/>
          <a:p>
            <a:pPr eaLnBrk="1" hangingPunct="1"/>
            <a:r>
              <a:rPr lang="en-US" dirty="0" smtClean="0"/>
              <a:t>Commercial Risk Management </a:t>
            </a:r>
          </a:p>
        </p:txBody>
      </p:sp>
      <p:sp>
        <p:nvSpPr>
          <p:cNvPr id="93188" name="Rectangle 3"/>
          <p:cNvSpPr>
            <a:spLocks noGrp="1" noChangeArrowheads="1"/>
          </p:cNvSpPr>
          <p:nvPr>
            <p:ph type="body" idx="1"/>
          </p:nvPr>
        </p:nvSpPr>
        <p:spPr>
          <a:xfrm>
            <a:off x="228600" y="1219200"/>
            <a:ext cx="8540750" cy="4525963"/>
          </a:xfrm>
        </p:spPr>
        <p:txBody>
          <a:bodyPr/>
          <a:lstStyle/>
          <a:p>
            <a:pPr eaLnBrk="1" hangingPunct="1">
              <a:lnSpc>
                <a:spcPct val="90000"/>
              </a:lnSpc>
            </a:pPr>
            <a:r>
              <a:rPr lang="en-US" dirty="0" smtClean="0"/>
              <a:t>One of the first actions a risk manager should take when developing a program </a:t>
            </a:r>
          </a:p>
          <a:p>
            <a:pPr lvl="1" eaLnBrk="1" hangingPunct="1">
              <a:lnSpc>
                <a:spcPct val="90000"/>
              </a:lnSpc>
            </a:pPr>
            <a:r>
              <a:rPr lang="en-US" dirty="0" smtClean="0"/>
              <a:t>Develop a risk management policy statement to guide the decision-making efforts of the risk management department </a:t>
            </a:r>
          </a:p>
          <a:p>
            <a:pPr lvl="1" eaLnBrk="1" hangingPunct="1">
              <a:lnSpc>
                <a:spcPct val="90000"/>
              </a:lnSpc>
            </a:pPr>
            <a:r>
              <a:rPr lang="en-US" dirty="0" smtClean="0"/>
              <a:t>This statement is normally expressed in general terms </a:t>
            </a:r>
          </a:p>
          <a:p>
            <a:pPr eaLnBrk="1" hangingPunct="1">
              <a:lnSpc>
                <a:spcPct val="90000"/>
              </a:lnSpc>
            </a:pPr>
            <a:r>
              <a:rPr lang="en-US" dirty="0" smtClean="0"/>
              <a:t>Risk management policy </a:t>
            </a:r>
          </a:p>
          <a:p>
            <a:pPr lvl="1" eaLnBrk="1" hangingPunct="1">
              <a:lnSpc>
                <a:spcPct val="90000"/>
              </a:lnSpc>
            </a:pPr>
            <a:r>
              <a:rPr lang="en-US" dirty="0" smtClean="0"/>
              <a:t>A plan, procedure, or rule of action followed for the purpose of securing consistent action over a period of time </a:t>
            </a:r>
          </a:p>
          <a:p>
            <a:pPr lvl="1" eaLnBrk="1" hangingPunct="1">
              <a:lnSpc>
                <a:spcPct val="90000"/>
              </a:lnSpc>
            </a:pPr>
            <a:r>
              <a:rPr lang="en-US" dirty="0" smtClean="0"/>
              <a:t>The advantage of having definite policies to guide risk managers </a:t>
            </a:r>
          </a:p>
          <a:p>
            <a:pPr lvl="2" eaLnBrk="1" hangingPunct="1">
              <a:lnSpc>
                <a:spcPct val="90000"/>
              </a:lnSpc>
            </a:pPr>
            <a:r>
              <a:rPr lang="en-US" dirty="0" smtClean="0"/>
              <a:t>Once the rule is adopted, executives do not have to restudy recurring problems before making decisions </a:t>
            </a: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CFAAA40-1295-4C33-8045-C40FC4DB7B23}" type="slidenum">
              <a:rPr lang="en-US"/>
              <a:pPr/>
              <a:t>27</a:t>
            </a:fld>
            <a:endParaRPr lang="en-US"/>
          </a:p>
        </p:txBody>
      </p:sp>
      <p:sp>
        <p:nvSpPr>
          <p:cNvPr id="94211" name="Rectangle 2"/>
          <p:cNvSpPr>
            <a:spLocks noGrp="1" noChangeArrowheads="1"/>
          </p:cNvSpPr>
          <p:nvPr>
            <p:ph type="title"/>
          </p:nvPr>
        </p:nvSpPr>
        <p:spPr/>
        <p:txBody>
          <a:bodyPr/>
          <a:lstStyle/>
          <a:p>
            <a:pPr eaLnBrk="1" hangingPunct="1"/>
            <a:r>
              <a:rPr lang="en-US" sz="4000" smtClean="0"/>
              <a:t>Managing a Risk Management Program </a:t>
            </a:r>
          </a:p>
        </p:txBody>
      </p:sp>
      <p:sp>
        <p:nvSpPr>
          <p:cNvPr id="94212" name="Rectangle 3"/>
          <p:cNvSpPr>
            <a:spLocks noGrp="1" noChangeArrowheads="1"/>
          </p:cNvSpPr>
          <p:nvPr>
            <p:ph type="body" idx="1"/>
          </p:nvPr>
        </p:nvSpPr>
        <p:spPr/>
        <p:txBody>
          <a:bodyPr/>
          <a:lstStyle/>
          <a:p>
            <a:pPr eaLnBrk="1" hangingPunct="1">
              <a:lnSpc>
                <a:spcPct val="80000"/>
              </a:lnSpc>
            </a:pPr>
            <a:r>
              <a:rPr lang="en-US" sz="2400" smtClean="0"/>
              <a:t>The loss exposures must be identified and measured with respect to size and frequency </a:t>
            </a:r>
          </a:p>
          <a:p>
            <a:pPr lvl="1" eaLnBrk="1" hangingPunct="1">
              <a:lnSpc>
                <a:spcPct val="80000"/>
              </a:lnSpc>
            </a:pPr>
            <a:r>
              <a:rPr lang="en-US" sz="2000" smtClean="0"/>
              <a:t>An analysis must be made to determine how to treat the loss exposure </a:t>
            </a:r>
          </a:p>
          <a:p>
            <a:pPr lvl="2" eaLnBrk="1" hangingPunct="1">
              <a:lnSpc>
                <a:spcPct val="80000"/>
              </a:lnSpc>
            </a:pPr>
            <a:r>
              <a:rPr lang="en-US" sz="1800" smtClean="0"/>
              <a:t>Avoid, retain, prevent or transfer </a:t>
            </a:r>
          </a:p>
          <a:p>
            <a:pPr eaLnBrk="1" hangingPunct="1">
              <a:lnSpc>
                <a:spcPct val="80000"/>
              </a:lnSpc>
            </a:pPr>
            <a:r>
              <a:rPr lang="en-US" sz="2400" smtClean="0"/>
              <a:t>When putting the plan into action, the risk manager must decide who is to do the work </a:t>
            </a:r>
          </a:p>
          <a:p>
            <a:pPr lvl="1" eaLnBrk="1" hangingPunct="1">
              <a:lnSpc>
                <a:spcPct val="80000"/>
              </a:lnSpc>
            </a:pPr>
            <a:r>
              <a:rPr lang="en-US" sz="2000" smtClean="0"/>
              <a:t>Will in-house staff be employed or will the work be given to people outside the firm? </a:t>
            </a:r>
          </a:p>
          <a:p>
            <a:pPr eaLnBrk="1" hangingPunct="1">
              <a:lnSpc>
                <a:spcPct val="80000"/>
              </a:lnSpc>
            </a:pPr>
            <a:r>
              <a:rPr lang="en-US" sz="2400" smtClean="0"/>
              <a:t>When a risk manager is building the insurance side of the risk management program </a:t>
            </a:r>
          </a:p>
          <a:p>
            <a:pPr lvl="1" eaLnBrk="1" hangingPunct="1">
              <a:lnSpc>
                <a:spcPct val="80000"/>
              </a:lnSpc>
            </a:pPr>
            <a:r>
              <a:rPr lang="en-US" sz="2000" smtClean="0"/>
              <a:t>Specifications for coverages must be developed </a:t>
            </a:r>
          </a:p>
          <a:p>
            <a:pPr lvl="2" eaLnBrk="1" hangingPunct="1">
              <a:lnSpc>
                <a:spcPct val="80000"/>
              </a:lnSpc>
            </a:pPr>
            <a:r>
              <a:rPr lang="en-US" sz="1800" smtClean="0"/>
              <a:t>Several brokers will bid for the account </a:t>
            </a:r>
          </a:p>
          <a:p>
            <a:pPr lvl="1" eaLnBrk="1" hangingPunct="1">
              <a:lnSpc>
                <a:spcPct val="80000"/>
              </a:lnSpc>
            </a:pPr>
            <a:r>
              <a:rPr lang="en-US" sz="2000" smtClean="0"/>
              <a:t>Most risk managers take their program to the market at least once every three to five years </a:t>
            </a:r>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48715D8-F375-41D8-8945-A6F4A0AEE195}" type="slidenum">
              <a:rPr lang="en-US"/>
              <a:pPr/>
              <a:t>28</a:t>
            </a:fld>
            <a:endParaRPr lang="en-US"/>
          </a:p>
        </p:txBody>
      </p:sp>
      <p:sp>
        <p:nvSpPr>
          <p:cNvPr id="95235" name="Rectangle 2"/>
          <p:cNvSpPr>
            <a:spLocks noGrp="1" noChangeArrowheads="1"/>
          </p:cNvSpPr>
          <p:nvPr>
            <p:ph type="title"/>
          </p:nvPr>
        </p:nvSpPr>
        <p:spPr/>
        <p:txBody>
          <a:bodyPr/>
          <a:lstStyle/>
          <a:p>
            <a:pPr eaLnBrk="1" hangingPunct="1"/>
            <a:r>
              <a:rPr lang="en-US" sz="4000" smtClean="0"/>
              <a:t>Managing a Risk Management Program </a:t>
            </a:r>
          </a:p>
        </p:txBody>
      </p:sp>
      <p:sp>
        <p:nvSpPr>
          <p:cNvPr id="95236" name="Rectangle 3"/>
          <p:cNvSpPr>
            <a:spLocks noGrp="1" noChangeArrowheads="1"/>
          </p:cNvSpPr>
          <p:nvPr>
            <p:ph type="body" idx="1"/>
          </p:nvPr>
        </p:nvSpPr>
        <p:spPr>
          <a:xfrm>
            <a:off x="457200" y="1600200"/>
            <a:ext cx="8551863" cy="4525963"/>
          </a:xfrm>
        </p:spPr>
        <p:txBody>
          <a:bodyPr/>
          <a:lstStyle/>
          <a:p>
            <a:pPr eaLnBrk="1" hangingPunct="1">
              <a:lnSpc>
                <a:spcPct val="80000"/>
              </a:lnSpc>
            </a:pPr>
            <a:r>
              <a:rPr lang="en-US" sz="2400" smtClean="0"/>
              <a:t>The risk manager must manage a department within the firm </a:t>
            </a:r>
          </a:p>
          <a:p>
            <a:pPr lvl="1" eaLnBrk="1" hangingPunct="1">
              <a:lnSpc>
                <a:spcPct val="80000"/>
              </a:lnSpc>
            </a:pPr>
            <a:r>
              <a:rPr lang="en-US" sz="2000" smtClean="0"/>
              <a:t>Reports have to be written for management and information provided to the operating units </a:t>
            </a:r>
          </a:p>
          <a:p>
            <a:pPr lvl="2" eaLnBrk="1" hangingPunct="1">
              <a:lnSpc>
                <a:spcPct val="80000"/>
              </a:lnSpc>
            </a:pPr>
            <a:r>
              <a:rPr lang="en-US" sz="1800" smtClean="0"/>
              <a:t>So they will know their cost of risk as well as information on losses </a:t>
            </a:r>
          </a:p>
          <a:p>
            <a:pPr eaLnBrk="1" hangingPunct="1">
              <a:lnSpc>
                <a:spcPct val="80000"/>
              </a:lnSpc>
            </a:pPr>
            <a:r>
              <a:rPr lang="en-US" sz="2400" smtClean="0"/>
              <a:t>Another important task for the risk manager is to negotiate and settle claims with insurers/claimants </a:t>
            </a:r>
          </a:p>
          <a:p>
            <a:pPr lvl="1" eaLnBrk="1" hangingPunct="1">
              <a:lnSpc>
                <a:spcPct val="80000"/>
              </a:lnSpc>
            </a:pPr>
            <a:r>
              <a:rPr lang="en-US" sz="2000" smtClean="0"/>
              <a:t>When major losses create claims of millions of dollars, much attention must be given to the process of proving the claims </a:t>
            </a:r>
          </a:p>
          <a:p>
            <a:pPr lvl="2" eaLnBrk="1" hangingPunct="1">
              <a:lnSpc>
                <a:spcPct val="80000"/>
              </a:lnSpc>
            </a:pPr>
            <a:r>
              <a:rPr lang="en-US" sz="1800" smtClean="0"/>
              <a:t>Risk managers may retain persons who are experts in handling certain claims </a:t>
            </a:r>
          </a:p>
          <a:p>
            <a:pPr lvl="1" eaLnBrk="1" hangingPunct="1">
              <a:lnSpc>
                <a:spcPct val="80000"/>
              </a:lnSpc>
            </a:pPr>
            <a:r>
              <a:rPr lang="en-US" sz="2000" smtClean="0"/>
              <a:t>When the firm is being sued </a:t>
            </a:r>
          </a:p>
          <a:p>
            <a:pPr lvl="2" eaLnBrk="1" hangingPunct="1">
              <a:lnSpc>
                <a:spcPct val="80000"/>
              </a:lnSpc>
            </a:pPr>
            <a:r>
              <a:rPr lang="en-US" sz="1800" smtClean="0"/>
              <a:t>The risk manager must work with the legal department to ensure that the claim is handled in the correct manner and that the interests of the firm are protected </a:t>
            </a: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D4D80A9-FFF0-4028-B777-A9481CAB4BB6}" type="slidenum">
              <a:rPr lang="en-US"/>
              <a:pPr/>
              <a:t>29</a:t>
            </a:fld>
            <a:endParaRPr lang="en-US"/>
          </a:p>
        </p:txBody>
      </p:sp>
      <p:sp>
        <p:nvSpPr>
          <p:cNvPr id="96259" name="Rectangle 2"/>
          <p:cNvSpPr>
            <a:spLocks noGrp="1" noChangeArrowheads="1"/>
          </p:cNvSpPr>
          <p:nvPr>
            <p:ph type="title"/>
          </p:nvPr>
        </p:nvSpPr>
        <p:spPr/>
        <p:txBody>
          <a:bodyPr/>
          <a:lstStyle/>
          <a:p>
            <a:pPr eaLnBrk="1" hangingPunct="1"/>
            <a:r>
              <a:rPr lang="en-US" sz="4000" smtClean="0"/>
              <a:t>Managing a Risk Management Program</a:t>
            </a:r>
          </a:p>
        </p:txBody>
      </p:sp>
      <p:sp>
        <p:nvSpPr>
          <p:cNvPr id="96260" name="Rectangle 3"/>
          <p:cNvSpPr>
            <a:spLocks noGrp="1" noChangeArrowheads="1"/>
          </p:cNvSpPr>
          <p:nvPr>
            <p:ph type="body" idx="1"/>
          </p:nvPr>
        </p:nvSpPr>
        <p:spPr/>
        <p:txBody>
          <a:bodyPr/>
          <a:lstStyle/>
          <a:p>
            <a:pPr eaLnBrk="1" hangingPunct="1"/>
            <a:r>
              <a:rPr lang="en-US" smtClean="0"/>
              <a:t>With the development of relatively low cost local-area networks and secure web access </a:t>
            </a:r>
          </a:p>
          <a:p>
            <a:pPr lvl="1" eaLnBrk="1" hangingPunct="1"/>
            <a:r>
              <a:rPr lang="en-US" smtClean="0"/>
              <a:t>Risk managers need to be able to develop risk management information systems </a:t>
            </a:r>
          </a:p>
          <a:p>
            <a:pPr lvl="2" eaLnBrk="1" hangingPunct="1"/>
            <a:r>
              <a:rPr lang="en-US" smtClean="0"/>
              <a:t>The information contained in the system should be organized in such a manner that timely and accurate reports can be made</a:t>
            </a:r>
          </a:p>
          <a:p>
            <a:pPr lvl="1" eaLnBrk="1" hangingPunct="1"/>
            <a:r>
              <a:rPr lang="en-US" smtClean="0"/>
              <a:t>By developing such a system </a:t>
            </a:r>
          </a:p>
          <a:p>
            <a:pPr lvl="2" eaLnBrk="1" hangingPunct="1"/>
            <a:r>
              <a:rPr lang="en-US" smtClean="0"/>
              <a:t>A risk manager can reduce the department’s dependence on the firm’s data processing department </a:t>
            </a:r>
          </a:p>
          <a:p>
            <a:pPr lvl="2" eaLnBrk="1" hangingPunct="1"/>
            <a:r>
              <a:rPr lang="en-US" smtClean="0"/>
              <a:t>Can design a system that is tailored for the needs of a risk management department </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9CB3CDA-B37E-45D1-8EEB-C070D4D983E5}" type="slidenum">
              <a:rPr lang="en-US"/>
              <a:pPr/>
              <a:t>3</a:t>
            </a:fld>
            <a:endParaRPr lang="en-US"/>
          </a:p>
        </p:txBody>
      </p:sp>
      <p:sp>
        <p:nvSpPr>
          <p:cNvPr id="69635" name="Rectangle 2"/>
          <p:cNvSpPr>
            <a:spLocks noGrp="1" noChangeArrowheads="1"/>
          </p:cNvSpPr>
          <p:nvPr>
            <p:ph type="title"/>
          </p:nvPr>
        </p:nvSpPr>
        <p:spPr/>
        <p:txBody>
          <a:bodyPr/>
          <a:lstStyle/>
          <a:p>
            <a:pPr eaLnBrk="1" hangingPunct="1"/>
            <a:r>
              <a:rPr lang="en-US" smtClean="0"/>
              <a:t>Present Value Analysis</a:t>
            </a:r>
          </a:p>
        </p:txBody>
      </p:sp>
      <p:sp>
        <p:nvSpPr>
          <p:cNvPr id="69636" name="Rectangle 3"/>
          <p:cNvSpPr>
            <a:spLocks noGrp="1" noChangeArrowheads="1"/>
          </p:cNvSpPr>
          <p:nvPr>
            <p:ph type="body" idx="1"/>
          </p:nvPr>
        </p:nvSpPr>
        <p:spPr/>
        <p:txBody>
          <a:bodyPr/>
          <a:lstStyle/>
          <a:p>
            <a:pPr eaLnBrk="1" hangingPunct="1">
              <a:lnSpc>
                <a:spcPct val="90000"/>
              </a:lnSpc>
            </a:pPr>
            <a:r>
              <a:rPr lang="en-US" smtClean="0"/>
              <a:t>A slightly different way of thinking about the role of interest in these types of situations is to ask the question </a:t>
            </a:r>
          </a:p>
          <a:p>
            <a:pPr lvl="1" eaLnBrk="1" hangingPunct="1">
              <a:lnSpc>
                <a:spcPct val="90000"/>
              </a:lnSpc>
            </a:pPr>
            <a:r>
              <a:rPr lang="en-US" smtClean="0"/>
              <a:t>How much money must be invested now at interest rate i so that it accumulates to a value of $Q after N years?</a:t>
            </a:r>
          </a:p>
          <a:p>
            <a:pPr lvl="2" eaLnBrk="1" hangingPunct="1">
              <a:lnSpc>
                <a:spcPct val="90000"/>
              </a:lnSpc>
            </a:pPr>
            <a:r>
              <a:rPr lang="en-US" smtClean="0"/>
              <a:t>By rearranging the terms in the previous general formula, P is</a:t>
            </a:r>
          </a:p>
          <a:p>
            <a:pPr lvl="3" eaLnBrk="1" hangingPunct="1">
              <a:lnSpc>
                <a:spcPct val="90000"/>
              </a:lnSpc>
            </a:pPr>
            <a:r>
              <a:rPr lang="en-US" smtClean="0"/>
              <a:t>Q </a:t>
            </a:r>
            <a:r>
              <a:rPr lang="en-US" smtClean="0">
                <a:cs typeface="Arial" panose="020B0604020202020204" pitchFamily="34" charset="0"/>
              </a:rPr>
              <a:t>÷ [(1 + i)</a:t>
            </a:r>
            <a:r>
              <a:rPr lang="en-US" baseline="30000" smtClean="0">
                <a:cs typeface="Arial" panose="020B0604020202020204" pitchFamily="34" charset="0"/>
              </a:rPr>
              <a:t>N</a:t>
            </a:r>
            <a:r>
              <a:rPr lang="en-US" smtClean="0">
                <a:cs typeface="Arial" panose="020B0604020202020204" pitchFamily="34" charset="0"/>
              </a:rPr>
              <a:t>] = P</a:t>
            </a:r>
          </a:p>
          <a:p>
            <a:pPr lvl="4" eaLnBrk="1" hangingPunct="1">
              <a:lnSpc>
                <a:spcPct val="90000"/>
              </a:lnSpc>
            </a:pPr>
            <a:r>
              <a:rPr lang="en-US" smtClean="0">
                <a:cs typeface="Arial" panose="020B0604020202020204" pitchFamily="34" charset="0"/>
              </a:rPr>
              <a:t>This is referred to as the present value of $Q for N years at interest rate i</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A1E2E97-30E2-4893-BB11-8EF6F16F8E02}" type="slidenum">
              <a:rPr lang="en-US"/>
              <a:pPr/>
              <a:t>30</a:t>
            </a:fld>
            <a:endParaRPr lang="en-US"/>
          </a:p>
        </p:txBody>
      </p:sp>
      <p:sp>
        <p:nvSpPr>
          <p:cNvPr id="97283" name="Rectangle 2"/>
          <p:cNvSpPr>
            <a:spLocks noGrp="1" noChangeArrowheads="1"/>
          </p:cNvSpPr>
          <p:nvPr>
            <p:ph type="title"/>
          </p:nvPr>
        </p:nvSpPr>
        <p:spPr/>
        <p:txBody>
          <a:bodyPr/>
          <a:lstStyle/>
          <a:p>
            <a:pPr eaLnBrk="1" hangingPunct="1"/>
            <a:r>
              <a:rPr lang="en-US" smtClean="0"/>
              <a:t>Subjective Risk Management </a:t>
            </a:r>
          </a:p>
        </p:txBody>
      </p:sp>
      <p:sp>
        <p:nvSpPr>
          <p:cNvPr id="97284" name="Rectangle 3"/>
          <p:cNvSpPr>
            <a:spLocks noGrp="1" noChangeArrowheads="1"/>
          </p:cNvSpPr>
          <p:nvPr>
            <p:ph type="body" idx="1"/>
          </p:nvPr>
        </p:nvSpPr>
        <p:spPr/>
        <p:txBody>
          <a:bodyPr/>
          <a:lstStyle/>
          <a:p>
            <a:pPr eaLnBrk="1" hangingPunct="1"/>
            <a:r>
              <a:rPr lang="en-US" smtClean="0"/>
              <a:t>Because objective and subjective risks are often both present in the same situation </a:t>
            </a:r>
          </a:p>
          <a:p>
            <a:pPr lvl="1" eaLnBrk="1" hangingPunct="1"/>
            <a:r>
              <a:rPr lang="en-US" smtClean="0"/>
              <a:t>Some consideration must also be given to managing subjective risk </a:t>
            </a:r>
          </a:p>
          <a:p>
            <a:pPr eaLnBrk="1" hangingPunct="1"/>
            <a:r>
              <a:rPr lang="en-US" smtClean="0"/>
              <a:t>In one sense, the techniques applied to objective risk also should affect subjective risk </a:t>
            </a: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00B4568-04BE-43B5-B255-24554A3C25BA}" type="slidenum">
              <a:rPr lang="en-US"/>
              <a:pPr/>
              <a:t>31</a:t>
            </a:fld>
            <a:endParaRPr lang="en-US"/>
          </a:p>
        </p:txBody>
      </p:sp>
      <p:sp>
        <p:nvSpPr>
          <p:cNvPr id="98307" name="Rectangle 2"/>
          <p:cNvSpPr>
            <a:spLocks noGrp="1" noChangeArrowheads="1"/>
          </p:cNvSpPr>
          <p:nvPr>
            <p:ph type="title"/>
          </p:nvPr>
        </p:nvSpPr>
        <p:spPr/>
        <p:txBody>
          <a:bodyPr/>
          <a:lstStyle/>
          <a:p>
            <a:pPr eaLnBrk="1" hangingPunct="1"/>
            <a:r>
              <a:rPr lang="en-US" smtClean="0"/>
              <a:t>Subjective Risk Management</a:t>
            </a:r>
          </a:p>
        </p:txBody>
      </p:sp>
      <p:sp>
        <p:nvSpPr>
          <p:cNvPr id="98308" name="Rectangle 3"/>
          <p:cNvSpPr>
            <a:spLocks noGrp="1" noChangeArrowheads="1"/>
          </p:cNvSpPr>
          <p:nvPr>
            <p:ph type="body" idx="1"/>
          </p:nvPr>
        </p:nvSpPr>
        <p:spPr/>
        <p:txBody>
          <a:bodyPr/>
          <a:lstStyle/>
          <a:p>
            <a:pPr eaLnBrk="1" hangingPunct="1">
              <a:lnSpc>
                <a:spcPct val="80000"/>
              </a:lnSpc>
            </a:pPr>
            <a:r>
              <a:rPr lang="en-US" smtClean="0"/>
              <a:t>Obtaining more information </a:t>
            </a:r>
          </a:p>
          <a:p>
            <a:pPr lvl="1" eaLnBrk="1" hangingPunct="1">
              <a:lnSpc>
                <a:spcPct val="80000"/>
              </a:lnSpc>
            </a:pPr>
            <a:r>
              <a:rPr lang="en-US" smtClean="0"/>
              <a:t>Perhaps the best way of handling subjective risk is by adding knowledge through research, training, or education </a:t>
            </a:r>
          </a:p>
          <a:p>
            <a:pPr lvl="1" eaLnBrk="1" hangingPunct="1">
              <a:lnSpc>
                <a:spcPct val="80000"/>
              </a:lnSpc>
            </a:pPr>
            <a:r>
              <a:rPr lang="en-US" smtClean="0"/>
              <a:t>A risk averter may be more willing to accept risk once there is a better understanding of the uncertainties </a:t>
            </a:r>
          </a:p>
          <a:p>
            <a:pPr lvl="2" eaLnBrk="1" hangingPunct="1">
              <a:lnSpc>
                <a:spcPct val="80000"/>
              </a:lnSpc>
            </a:pPr>
            <a:r>
              <a:rPr lang="en-US" smtClean="0"/>
              <a:t>With better knowledge, one is likely to perceive less risk in a given situation </a:t>
            </a:r>
          </a:p>
          <a:p>
            <a:pPr lvl="1" eaLnBrk="1" hangingPunct="1">
              <a:lnSpc>
                <a:spcPct val="80000"/>
              </a:lnSpc>
            </a:pPr>
            <a:r>
              <a:rPr lang="en-US" smtClean="0"/>
              <a:t>A risk taker may be willing to assume even greater risks as knowledge increases </a:t>
            </a:r>
          </a:p>
          <a:p>
            <a:pPr eaLnBrk="1" hangingPunct="1">
              <a:lnSpc>
                <a:spcPct val="80000"/>
              </a:lnSpc>
            </a:pPr>
            <a:r>
              <a:rPr lang="en-US" smtClean="0"/>
              <a:t>Group discussion </a:t>
            </a:r>
          </a:p>
          <a:p>
            <a:pPr lvl="1" eaLnBrk="1" hangingPunct="1">
              <a:lnSpc>
                <a:spcPct val="80000"/>
              </a:lnSpc>
            </a:pPr>
            <a:r>
              <a:rPr lang="en-US" smtClean="0"/>
              <a:t>Perceived subjective risk declines after group discussion of the problem </a:t>
            </a:r>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FCE8361-C458-4B8B-BF4C-D68F54256D9F}" type="slidenum">
              <a:rPr lang="en-US"/>
              <a:pPr/>
              <a:t>32</a:t>
            </a:fld>
            <a:endParaRPr lang="en-US"/>
          </a:p>
        </p:txBody>
      </p:sp>
      <p:sp>
        <p:nvSpPr>
          <p:cNvPr id="99331" name="Rectangle 2"/>
          <p:cNvSpPr>
            <a:spLocks noGrp="1" noChangeArrowheads="1"/>
          </p:cNvSpPr>
          <p:nvPr>
            <p:ph type="title"/>
          </p:nvPr>
        </p:nvSpPr>
        <p:spPr/>
        <p:txBody>
          <a:bodyPr/>
          <a:lstStyle/>
          <a:p>
            <a:pPr eaLnBrk="1" hangingPunct="1"/>
            <a:r>
              <a:rPr lang="en-US" sz="4000" smtClean="0"/>
              <a:t>Enterprise Risk Management and Alternative Risk Transfer </a:t>
            </a:r>
          </a:p>
        </p:txBody>
      </p:sp>
      <p:sp>
        <p:nvSpPr>
          <p:cNvPr id="99332" name="Rectangle 3"/>
          <p:cNvSpPr>
            <a:spLocks noGrp="1" noChangeArrowheads="1"/>
          </p:cNvSpPr>
          <p:nvPr>
            <p:ph type="body" idx="1"/>
          </p:nvPr>
        </p:nvSpPr>
        <p:spPr/>
        <p:txBody>
          <a:bodyPr/>
          <a:lstStyle/>
          <a:p>
            <a:pPr eaLnBrk="1" hangingPunct="1">
              <a:lnSpc>
                <a:spcPct val="90000"/>
              </a:lnSpc>
            </a:pPr>
            <a:r>
              <a:rPr lang="en-US" sz="2400" smtClean="0"/>
              <a:t>Rather than focusing solely on pure or hazard risks</a:t>
            </a:r>
          </a:p>
          <a:p>
            <a:pPr lvl="1" eaLnBrk="1" hangingPunct="1">
              <a:lnSpc>
                <a:spcPct val="90000"/>
              </a:lnSpc>
            </a:pPr>
            <a:r>
              <a:rPr lang="en-US" sz="2000" smtClean="0"/>
              <a:t>Enterprise risk management seeks to consider all exposures that could negatively affect the firm’s ability to achieve its strategic goals </a:t>
            </a:r>
          </a:p>
          <a:p>
            <a:pPr eaLnBrk="1" hangingPunct="1">
              <a:lnSpc>
                <a:spcPct val="90000"/>
              </a:lnSpc>
            </a:pPr>
            <a:r>
              <a:rPr lang="en-US" sz="2400" smtClean="0"/>
              <a:t>Russ Banham states that the goal of enterprise risk management is to </a:t>
            </a:r>
          </a:p>
          <a:p>
            <a:pPr lvl="1" eaLnBrk="1" hangingPunct="1">
              <a:lnSpc>
                <a:spcPct val="90000"/>
              </a:lnSpc>
            </a:pPr>
            <a:r>
              <a:rPr lang="en-US" sz="2000" smtClean="0"/>
              <a:t>Identify, analyze, quantify, and compare all of a firm’s exposures stemming from operational, financial, and strategic activities </a:t>
            </a:r>
          </a:p>
          <a:p>
            <a:pPr eaLnBrk="1" hangingPunct="1">
              <a:lnSpc>
                <a:spcPct val="90000"/>
              </a:lnSpc>
            </a:pPr>
            <a:r>
              <a:rPr lang="en-US" sz="2400" smtClean="0"/>
              <a:t>Exposures in this enterprise-wide view of risk include </a:t>
            </a:r>
          </a:p>
          <a:p>
            <a:pPr lvl="1" eaLnBrk="1" hangingPunct="1">
              <a:lnSpc>
                <a:spcPct val="90000"/>
              </a:lnSpc>
            </a:pPr>
            <a:r>
              <a:rPr lang="en-US" sz="2000" smtClean="0"/>
              <a:t>Traditional insurable risks such as liability, as well as financial, commodity, legal, environmental, and other less-tangible exposures such as </a:t>
            </a:r>
          </a:p>
          <a:p>
            <a:pPr lvl="2" eaLnBrk="1" hangingPunct="1">
              <a:lnSpc>
                <a:spcPct val="90000"/>
              </a:lnSpc>
            </a:pPr>
            <a:r>
              <a:rPr lang="en-US" sz="1800" smtClean="0"/>
              <a:t>Reputation effects and reduction in brand image </a:t>
            </a: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0DF0FAF-FEB5-444F-AE24-D8EDF3717FBE}" type="slidenum">
              <a:rPr lang="en-US"/>
              <a:pPr/>
              <a:t>33</a:t>
            </a:fld>
            <a:endParaRPr lang="en-US"/>
          </a:p>
        </p:txBody>
      </p:sp>
      <p:sp>
        <p:nvSpPr>
          <p:cNvPr id="100355" name="Rectangle 2"/>
          <p:cNvSpPr>
            <a:spLocks noGrp="1" noChangeArrowheads="1"/>
          </p:cNvSpPr>
          <p:nvPr>
            <p:ph type="title"/>
          </p:nvPr>
        </p:nvSpPr>
        <p:spPr/>
        <p:txBody>
          <a:bodyPr/>
          <a:lstStyle/>
          <a:p>
            <a:pPr eaLnBrk="1" hangingPunct="1"/>
            <a:r>
              <a:rPr lang="en-US" sz="4000" smtClean="0"/>
              <a:t>Enterprise Risk Management and Alternative Risk Transfer</a:t>
            </a:r>
          </a:p>
        </p:txBody>
      </p:sp>
      <p:sp>
        <p:nvSpPr>
          <p:cNvPr id="100356" name="Rectangle 3"/>
          <p:cNvSpPr>
            <a:spLocks noGrp="1" noChangeArrowheads="1"/>
          </p:cNvSpPr>
          <p:nvPr>
            <p:ph type="body" idx="1"/>
          </p:nvPr>
        </p:nvSpPr>
        <p:spPr/>
        <p:txBody>
          <a:bodyPr/>
          <a:lstStyle/>
          <a:p>
            <a:pPr eaLnBrk="1" hangingPunct="1"/>
            <a:r>
              <a:rPr lang="en-US" smtClean="0"/>
              <a:t>Traditionally, the risk management tools discussed in this chapter (avoidance, loss control, risk retention, and risk transfer)</a:t>
            </a:r>
          </a:p>
          <a:p>
            <a:pPr lvl="1" eaLnBrk="1" hangingPunct="1"/>
            <a:r>
              <a:rPr lang="en-US" smtClean="0"/>
              <a:t>Have been applied primarily to the pure or hazard risks facing a firm </a:t>
            </a:r>
          </a:p>
          <a:p>
            <a:pPr eaLnBrk="1" hangingPunct="1"/>
            <a:r>
              <a:rPr lang="en-US" smtClean="0"/>
              <a:t>Even when similar risk management techniques have been applied to other categories of risk </a:t>
            </a:r>
          </a:p>
          <a:p>
            <a:pPr lvl="1" eaLnBrk="1" hangingPunct="1"/>
            <a:r>
              <a:rPr lang="en-US" smtClean="0"/>
              <a:t>The risk management activities of the firm have remain compartmentalized and relatively uncoordinated </a:t>
            </a:r>
          </a:p>
          <a:p>
            <a:pPr eaLnBrk="1" hangingPunct="1"/>
            <a:endParaRPr lang="en-US" smtClean="0"/>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C5713B8-B8FD-4618-B4E8-19D1F77ACF5F}" type="slidenum">
              <a:rPr lang="en-US"/>
              <a:pPr/>
              <a:t>34</a:t>
            </a:fld>
            <a:endParaRPr lang="en-US"/>
          </a:p>
        </p:txBody>
      </p:sp>
      <p:sp>
        <p:nvSpPr>
          <p:cNvPr id="101379" name="Rectangle 2"/>
          <p:cNvSpPr>
            <a:spLocks noGrp="1" noChangeArrowheads="1"/>
          </p:cNvSpPr>
          <p:nvPr>
            <p:ph type="title"/>
          </p:nvPr>
        </p:nvSpPr>
        <p:spPr/>
        <p:txBody>
          <a:bodyPr/>
          <a:lstStyle/>
          <a:p>
            <a:pPr eaLnBrk="1" hangingPunct="1"/>
            <a:r>
              <a:rPr lang="en-US" sz="4000" smtClean="0"/>
              <a:t>Enterprise Risk Management and Alternative Risk Transfer</a:t>
            </a:r>
          </a:p>
        </p:txBody>
      </p:sp>
      <p:sp>
        <p:nvSpPr>
          <p:cNvPr id="101380" name="Rectangle 3"/>
          <p:cNvSpPr>
            <a:spLocks noGrp="1" noChangeArrowheads="1"/>
          </p:cNvSpPr>
          <p:nvPr>
            <p:ph type="body" idx="1"/>
          </p:nvPr>
        </p:nvSpPr>
        <p:spPr/>
        <p:txBody>
          <a:bodyPr/>
          <a:lstStyle/>
          <a:p>
            <a:pPr eaLnBrk="1" hangingPunct="1"/>
            <a:r>
              <a:rPr lang="en-US" smtClean="0"/>
              <a:t>Evan Busman observes that risk management for many firms has been performed by different individuals with narrowly defined specialties </a:t>
            </a:r>
          </a:p>
          <a:p>
            <a:pPr lvl="1" eaLnBrk="1" hangingPunct="1"/>
            <a:r>
              <a:rPr lang="en-US" smtClean="0"/>
              <a:t>The traditional risk manager handles pure or hazard risk </a:t>
            </a:r>
          </a:p>
          <a:p>
            <a:pPr lvl="1" eaLnBrk="1" hangingPunct="1"/>
            <a:r>
              <a:rPr lang="en-US" smtClean="0"/>
              <a:t>The treasurer focuses on credit and monetary risk </a:t>
            </a:r>
          </a:p>
          <a:p>
            <a:pPr lvl="1" eaLnBrk="1" hangingPunct="1"/>
            <a:r>
              <a:rPr lang="en-US" smtClean="0"/>
              <a:t>Strategic business units develop controls for operational and commodity risk </a:t>
            </a:r>
          </a:p>
          <a:p>
            <a:pPr lvl="1" eaLnBrk="1" hangingPunct="1"/>
            <a:r>
              <a:rPr lang="en-US" smtClean="0"/>
              <a:t>Marketing and public relations staff focus on reputational risk </a:t>
            </a:r>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4A9A014-4989-42F2-A09F-E36A2782A63E}" type="slidenum">
              <a:rPr lang="en-US"/>
              <a:pPr/>
              <a:t>35</a:t>
            </a:fld>
            <a:endParaRPr lang="en-US"/>
          </a:p>
        </p:txBody>
      </p:sp>
      <p:sp>
        <p:nvSpPr>
          <p:cNvPr id="102403" name="Rectangle 2"/>
          <p:cNvSpPr>
            <a:spLocks noGrp="1" noChangeArrowheads="1"/>
          </p:cNvSpPr>
          <p:nvPr>
            <p:ph type="title"/>
          </p:nvPr>
        </p:nvSpPr>
        <p:spPr/>
        <p:txBody>
          <a:bodyPr/>
          <a:lstStyle/>
          <a:p>
            <a:pPr eaLnBrk="1" hangingPunct="1"/>
            <a:r>
              <a:rPr lang="en-US" sz="4000" smtClean="0"/>
              <a:t>Enterprise Risk Management and Alternative Risk Transfer</a:t>
            </a:r>
          </a:p>
        </p:txBody>
      </p:sp>
      <p:sp>
        <p:nvSpPr>
          <p:cNvPr id="102404" name="Rectangle 3"/>
          <p:cNvSpPr>
            <a:spLocks noGrp="1" noChangeArrowheads="1"/>
          </p:cNvSpPr>
          <p:nvPr>
            <p:ph type="body" idx="1"/>
          </p:nvPr>
        </p:nvSpPr>
        <p:spPr/>
        <p:txBody>
          <a:bodyPr/>
          <a:lstStyle/>
          <a:p>
            <a:pPr eaLnBrk="1" hangingPunct="1">
              <a:lnSpc>
                <a:spcPct val="90000"/>
              </a:lnSpc>
            </a:pPr>
            <a:r>
              <a:rPr lang="en-US" sz="2400" smtClean="0"/>
              <a:t>Risk management tools used to manage risks in these separate categories often differ </a:t>
            </a:r>
          </a:p>
          <a:p>
            <a:pPr lvl="1" eaLnBrk="1" hangingPunct="1">
              <a:lnSpc>
                <a:spcPct val="90000"/>
              </a:lnSpc>
            </a:pPr>
            <a:r>
              <a:rPr lang="en-US" sz="2000" smtClean="0"/>
              <a:t>Techniques of insurance and self-insurance are commonly limited to the treatment of pure risks </a:t>
            </a:r>
          </a:p>
          <a:p>
            <a:pPr lvl="1" eaLnBrk="1" hangingPunct="1">
              <a:lnSpc>
                <a:spcPct val="90000"/>
              </a:lnSpc>
            </a:pPr>
            <a:r>
              <a:rPr lang="en-US" sz="2000" smtClean="0"/>
              <a:t>Futures, options, swaps and other derivatives contracts are typically applied to the management of financial risks </a:t>
            </a:r>
          </a:p>
          <a:p>
            <a:pPr eaLnBrk="1" hangingPunct="1">
              <a:lnSpc>
                <a:spcPct val="90000"/>
              </a:lnSpc>
            </a:pPr>
            <a:r>
              <a:rPr lang="en-US" sz="2400" smtClean="0"/>
              <a:t>The traditional method of assigning the risk management process to different functional areas </a:t>
            </a:r>
          </a:p>
          <a:p>
            <a:pPr lvl="1" eaLnBrk="1" hangingPunct="1">
              <a:lnSpc>
                <a:spcPct val="90000"/>
              </a:lnSpc>
            </a:pPr>
            <a:r>
              <a:rPr lang="en-US" sz="2000" smtClean="0"/>
              <a:t>Can lead to less efficient management of risk for the firm as a whole </a:t>
            </a:r>
          </a:p>
          <a:p>
            <a:pPr lvl="2" eaLnBrk="1" hangingPunct="1">
              <a:lnSpc>
                <a:spcPct val="90000"/>
              </a:lnSpc>
            </a:pPr>
            <a:r>
              <a:rPr lang="en-US" sz="1800" smtClean="0"/>
              <a:t>Many types of risks may be relatively uncoordinated with each other </a:t>
            </a:r>
          </a:p>
          <a:p>
            <a:pPr lvl="2" eaLnBrk="1" hangingPunct="1">
              <a:lnSpc>
                <a:spcPct val="90000"/>
              </a:lnSpc>
            </a:pPr>
            <a:r>
              <a:rPr lang="en-US" sz="1800" smtClean="0"/>
              <a:t>As a result, combining these risks produces a form of “natural” hedging </a:t>
            </a: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C06E1D8-816D-424E-A628-9FB2B787B50E}" type="slidenum">
              <a:rPr lang="en-US"/>
              <a:pPr/>
              <a:t>36</a:t>
            </a:fld>
            <a:endParaRPr lang="en-US"/>
          </a:p>
        </p:txBody>
      </p:sp>
      <p:sp>
        <p:nvSpPr>
          <p:cNvPr id="103427" name="Rectangle 2"/>
          <p:cNvSpPr>
            <a:spLocks noGrp="1" noChangeArrowheads="1"/>
          </p:cNvSpPr>
          <p:nvPr>
            <p:ph type="title"/>
          </p:nvPr>
        </p:nvSpPr>
        <p:spPr/>
        <p:txBody>
          <a:bodyPr/>
          <a:lstStyle/>
          <a:p>
            <a:pPr eaLnBrk="1" hangingPunct="1"/>
            <a:r>
              <a:rPr lang="en-US" sz="4000" smtClean="0"/>
              <a:t>Enterprise Risk Management and Alternative Risk Transfer</a:t>
            </a:r>
          </a:p>
        </p:txBody>
      </p:sp>
      <p:sp>
        <p:nvSpPr>
          <p:cNvPr id="103428" name="Rectangle 3"/>
          <p:cNvSpPr>
            <a:spLocks noGrp="1" noChangeArrowheads="1"/>
          </p:cNvSpPr>
          <p:nvPr>
            <p:ph type="body" idx="1"/>
          </p:nvPr>
        </p:nvSpPr>
        <p:spPr/>
        <p:txBody>
          <a:bodyPr/>
          <a:lstStyle/>
          <a:p>
            <a:pPr eaLnBrk="1" hangingPunct="1">
              <a:lnSpc>
                <a:spcPct val="90000"/>
              </a:lnSpc>
            </a:pPr>
            <a:r>
              <a:rPr lang="en-US" smtClean="0"/>
              <a:t>As the enterprise-wide view of risk management has progressed</a:t>
            </a:r>
          </a:p>
          <a:p>
            <a:pPr lvl="1" eaLnBrk="1" hangingPunct="1">
              <a:lnSpc>
                <a:spcPct val="90000"/>
              </a:lnSpc>
            </a:pPr>
            <a:r>
              <a:rPr lang="en-US" smtClean="0"/>
              <a:t>The role of the traditional risk manager and risk management tools have also been evolving </a:t>
            </a:r>
          </a:p>
          <a:p>
            <a:pPr lvl="2" eaLnBrk="1" hangingPunct="1">
              <a:lnSpc>
                <a:spcPct val="90000"/>
              </a:lnSpc>
            </a:pPr>
            <a:r>
              <a:rPr lang="en-US" smtClean="0"/>
              <a:t>Traditional risk managers are increasingly being called on to become involved in the management of various non-hazard or financial risks facing their firms </a:t>
            </a:r>
          </a:p>
          <a:p>
            <a:pPr lvl="3" eaLnBrk="1" hangingPunct="1">
              <a:lnSpc>
                <a:spcPct val="90000"/>
              </a:lnSpc>
            </a:pPr>
            <a:r>
              <a:rPr lang="en-US" smtClean="0"/>
              <a:t>Table 8-7 reports the percentage of risk managers involved in the management of various financial risks </a:t>
            </a:r>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E11954D-CE91-4E1F-97D8-B30D7CC127BF}" type="slidenum">
              <a:rPr lang="en-US"/>
              <a:pPr/>
              <a:t>37</a:t>
            </a:fld>
            <a:endParaRPr lang="en-US"/>
          </a:p>
        </p:txBody>
      </p:sp>
      <p:sp>
        <p:nvSpPr>
          <p:cNvPr id="104451" name="Rectangle 2"/>
          <p:cNvSpPr>
            <a:spLocks noGrp="1" noChangeArrowheads="1"/>
          </p:cNvSpPr>
          <p:nvPr>
            <p:ph type="title"/>
          </p:nvPr>
        </p:nvSpPr>
        <p:spPr>
          <a:xfrm>
            <a:off x="304800" y="1141413"/>
            <a:ext cx="8610600" cy="992187"/>
          </a:xfrm>
        </p:spPr>
        <p:txBody>
          <a:bodyPr/>
          <a:lstStyle/>
          <a:p>
            <a:pPr eaLnBrk="1" hangingPunct="1"/>
            <a:r>
              <a:rPr lang="en-US" sz="3600" dirty="0" smtClean="0"/>
              <a:t>Table 8-7:  Financial Risks Managed by the Risk Management Department </a:t>
            </a:r>
          </a:p>
        </p:txBody>
      </p:sp>
      <p:pic>
        <p:nvPicPr>
          <p:cNvPr id="51204"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1188" y="2663825"/>
            <a:ext cx="8324850" cy="23860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1204"/>
                                        </p:tgtEl>
                                        <p:attrNameLst>
                                          <p:attrName>style.visibility</p:attrName>
                                        </p:attrNameLst>
                                      </p:cBhvr>
                                      <p:to>
                                        <p:strVal val="visible"/>
                                      </p:to>
                                    </p:set>
                                    <p:animEffect transition="in" filter="checkerboard(across)">
                                      <p:cBhvr>
                                        <p:cTn id="7" dur="500"/>
                                        <p:tgtEl>
                                          <p:spTgt spid="51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B227B47-C393-488A-8401-D7A78BA73703}" type="slidenum">
              <a:rPr lang="en-US"/>
              <a:pPr/>
              <a:t>38</a:t>
            </a:fld>
            <a:endParaRPr lang="en-US"/>
          </a:p>
        </p:txBody>
      </p:sp>
      <p:sp>
        <p:nvSpPr>
          <p:cNvPr id="105475" name="Rectangle 2"/>
          <p:cNvSpPr>
            <a:spLocks noGrp="1" noChangeArrowheads="1"/>
          </p:cNvSpPr>
          <p:nvPr>
            <p:ph type="title"/>
          </p:nvPr>
        </p:nvSpPr>
        <p:spPr/>
        <p:txBody>
          <a:bodyPr/>
          <a:lstStyle/>
          <a:p>
            <a:pPr eaLnBrk="1" hangingPunct="1"/>
            <a:r>
              <a:rPr lang="en-US" smtClean="0"/>
              <a:t>Alternative Risk Transfer Tools </a:t>
            </a:r>
          </a:p>
        </p:txBody>
      </p:sp>
      <p:sp>
        <p:nvSpPr>
          <p:cNvPr id="105476" name="Rectangle 3"/>
          <p:cNvSpPr>
            <a:spLocks noGrp="1" noChangeArrowheads="1"/>
          </p:cNvSpPr>
          <p:nvPr>
            <p:ph type="body" idx="1"/>
          </p:nvPr>
        </p:nvSpPr>
        <p:spPr/>
        <p:txBody>
          <a:bodyPr/>
          <a:lstStyle/>
          <a:p>
            <a:pPr eaLnBrk="1" hangingPunct="1">
              <a:lnSpc>
                <a:spcPct val="90000"/>
              </a:lnSpc>
            </a:pPr>
            <a:r>
              <a:rPr lang="en-US" smtClean="0"/>
              <a:t>A growing array of alternative risk transfer tools have been introduced since the mid 1990s</a:t>
            </a:r>
          </a:p>
          <a:p>
            <a:pPr lvl="1" eaLnBrk="1" hangingPunct="1">
              <a:lnSpc>
                <a:spcPct val="90000"/>
              </a:lnSpc>
            </a:pPr>
            <a:r>
              <a:rPr lang="en-US" smtClean="0"/>
              <a:t>Captives </a:t>
            </a:r>
          </a:p>
          <a:p>
            <a:pPr lvl="2" eaLnBrk="1" hangingPunct="1">
              <a:lnSpc>
                <a:spcPct val="90000"/>
              </a:lnSpc>
            </a:pPr>
            <a:r>
              <a:rPr lang="en-US" smtClean="0"/>
              <a:t>An insurer owned by a non-insurance firm or organization for the purpose of accepting the risks of the parent firm </a:t>
            </a:r>
          </a:p>
          <a:p>
            <a:pPr lvl="1" eaLnBrk="1" hangingPunct="1">
              <a:lnSpc>
                <a:spcPct val="90000"/>
              </a:lnSpc>
            </a:pPr>
            <a:r>
              <a:rPr lang="en-US" smtClean="0"/>
              <a:t>Finite risk or financial insurance </a:t>
            </a:r>
          </a:p>
          <a:p>
            <a:pPr lvl="2" eaLnBrk="1" hangingPunct="1">
              <a:lnSpc>
                <a:spcPct val="90000"/>
              </a:lnSpc>
            </a:pPr>
            <a:r>
              <a:rPr lang="en-US" smtClean="0"/>
              <a:t>Risk transfer contracts that are based on the concept of spreading risk over time </a:t>
            </a:r>
          </a:p>
          <a:p>
            <a:pPr lvl="3" eaLnBrk="1" hangingPunct="1">
              <a:lnSpc>
                <a:spcPct val="90000"/>
              </a:lnSpc>
            </a:pPr>
            <a:r>
              <a:rPr lang="en-US" smtClean="0"/>
              <a:t>As opposed to across a pool of similar exposures </a:t>
            </a:r>
          </a:p>
          <a:p>
            <a:pPr lvl="1" eaLnBrk="1" hangingPunct="1">
              <a:lnSpc>
                <a:spcPct val="90000"/>
              </a:lnSpc>
            </a:pPr>
            <a:r>
              <a:rPr lang="en-US" smtClean="0"/>
              <a:t>Multiline/Multiyear insurance </a:t>
            </a:r>
          </a:p>
          <a:p>
            <a:pPr lvl="2" eaLnBrk="1" hangingPunct="1">
              <a:lnSpc>
                <a:spcPct val="90000"/>
              </a:lnSpc>
            </a:pPr>
            <a:r>
              <a:rPr lang="en-US" smtClean="0"/>
              <a:t>Insurance contracts that combine a broad array of risks into a contract with a policy period that extends over multiple years </a:t>
            </a: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0249A3F-FD9D-4578-B974-39E056056BCB}" type="slidenum">
              <a:rPr lang="en-US"/>
              <a:pPr/>
              <a:t>39</a:t>
            </a:fld>
            <a:endParaRPr lang="en-US"/>
          </a:p>
        </p:txBody>
      </p:sp>
      <p:sp>
        <p:nvSpPr>
          <p:cNvPr id="106499" name="Rectangle 2"/>
          <p:cNvSpPr>
            <a:spLocks noGrp="1" noChangeArrowheads="1"/>
          </p:cNvSpPr>
          <p:nvPr>
            <p:ph type="title"/>
          </p:nvPr>
        </p:nvSpPr>
        <p:spPr/>
        <p:txBody>
          <a:bodyPr/>
          <a:lstStyle/>
          <a:p>
            <a:pPr eaLnBrk="1" hangingPunct="1"/>
            <a:r>
              <a:rPr lang="en-US" smtClean="0"/>
              <a:t>Alternative Risk Transfer Tools</a:t>
            </a:r>
          </a:p>
        </p:txBody>
      </p:sp>
      <p:sp>
        <p:nvSpPr>
          <p:cNvPr id="106500" name="Rectangle 3"/>
          <p:cNvSpPr>
            <a:spLocks noGrp="1" noChangeArrowheads="1"/>
          </p:cNvSpPr>
          <p:nvPr>
            <p:ph type="body" idx="1"/>
          </p:nvPr>
        </p:nvSpPr>
        <p:spPr/>
        <p:txBody>
          <a:bodyPr/>
          <a:lstStyle/>
          <a:p>
            <a:pPr eaLnBrk="1" hangingPunct="1">
              <a:lnSpc>
                <a:spcPct val="80000"/>
              </a:lnSpc>
            </a:pPr>
            <a:r>
              <a:rPr lang="en-US" smtClean="0"/>
              <a:t>Multiple-trigger policies </a:t>
            </a:r>
          </a:p>
          <a:p>
            <a:pPr lvl="1" eaLnBrk="1" hangingPunct="1">
              <a:lnSpc>
                <a:spcPct val="80000"/>
              </a:lnSpc>
            </a:pPr>
            <a:r>
              <a:rPr lang="en-US" smtClean="0"/>
              <a:t>Reflect the notion that, to the shareholders of the firm, the source of the risk is not as important as the impact of the risk on the earnings of the firm </a:t>
            </a:r>
          </a:p>
          <a:p>
            <a:pPr lvl="1" eaLnBrk="1" hangingPunct="1">
              <a:lnSpc>
                <a:spcPct val="80000"/>
              </a:lnSpc>
            </a:pPr>
            <a:r>
              <a:rPr lang="en-US" smtClean="0"/>
              <a:t>These contracts pool risks that in combination could have a very serious impact on the firm’s value </a:t>
            </a:r>
          </a:p>
          <a:p>
            <a:pPr eaLnBrk="1" hangingPunct="1">
              <a:lnSpc>
                <a:spcPct val="80000"/>
              </a:lnSpc>
            </a:pPr>
            <a:r>
              <a:rPr lang="en-US" smtClean="0"/>
              <a:t>Securitization</a:t>
            </a:r>
          </a:p>
          <a:p>
            <a:pPr lvl="1" eaLnBrk="1" hangingPunct="1">
              <a:lnSpc>
                <a:spcPct val="80000"/>
              </a:lnSpc>
            </a:pPr>
            <a:r>
              <a:rPr lang="en-US" smtClean="0"/>
              <a:t>The creation of securities (such as bonds or derivative contracts, options, swaps, futures) that have a payout or price movement that is linked to an insurance risk </a:t>
            </a:r>
          </a:p>
          <a:p>
            <a:pPr lvl="2" eaLnBrk="1" hangingPunct="1">
              <a:lnSpc>
                <a:spcPct val="80000"/>
              </a:lnSpc>
            </a:pPr>
            <a:r>
              <a:rPr lang="en-US" smtClean="0"/>
              <a:t>Examples include catastrophe options, earthquake bonds, catastrophe bonds, and catastrophe equity puts </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9ED3062-D439-45F2-8451-4D8ABD64D6D8}" type="slidenum">
              <a:rPr lang="en-US"/>
              <a:pPr/>
              <a:t>4</a:t>
            </a:fld>
            <a:endParaRPr lang="en-US"/>
          </a:p>
        </p:txBody>
      </p:sp>
      <p:sp>
        <p:nvSpPr>
          <p:cNvPr id="70659" name="Rectangle 2"/>
          <p:cNvSpPr>
            <a:spLocks noGrp="1" noChangeArrowheads="1"/>
          </p:cNvSpPr>
          <p:nvPr>
            <p:ph type="title"/>
          </p:nvPr>
        </p:nvSpPr>
        <p:spPr>
          <a:xfrm>
            <a:off x="228600" y="457200"/>
            <a:ext cx="8686800" cy="992187"/>
          </a:xfrm>
        </p:spPr>
        <p:txBody>
          <a:bodyPr/>
          <a:lstStyle/>
          <a:p>
            <a:pPr eaLnBrk="1" hangingPunct="1"/>
            <a:r>
              <a:rPr lang="en-US" sz="3600" dirty="0" smtClean="0"/>
              <a:t>Net Present Value Analysis of Installation of Sprinkler Systems</a:t>
            </a:r>
          </a:p>
        </p:txBody>
      </p:sp>
      <p:pic>
        <p:nvPicPr>
          <p:cNvPr id="17412"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8663" y="1585913"/>
            <a:ext cx="7392987" cy="51323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checkerboard(across)">
                                      <p:cBhvr>
                                        <p:cTn id="7" dur="500"/>
                                        <p:tgtEl>
                                          <p:spTgt spid="1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52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152A8B8-150C-445F-8573-82FA8902A6B1}" type="slidenum">
              <a:rPr lang="en-US"/>
              <a:pPr/>
              <a:t>40</a:t>
            </a:fld>
            <a:endParaRPr lang="en-US"/>
          </a:p>
        </p:txBody>
      </p:sp>
      <p:sp>
        <p:nvSpPr>
          <p:cNvPr id="107523" name="Rectangle 2"/>
          <p:cNvSpPr>
            <a:spLocks noGrp="1" noChangeArrowheads="1"/>
          </p:cNvSpPr>
          <p:nvPr>
            <p:ph type="title"/>
          </p:nvPr>
        </p:nvSpPr>
        <p:spPr/>
        <p:txBody>
          <a:bodyPr/>
          <a:lstStyle/>
          <a:p>
            <a:pPr eaLnBrk="1" hangingPunct="1"/>
            <a:r>
              <a:rPr lang="en-US" smtClean="0"/>
              <a:t>Alternative Risk Transfer Tools</a:t>
            </a:r>
          </a:p>
        </p:txBody>
      </p:sp>
      <p:sp>
        <p:nvSpPr>
          <p:cNvPr id="107524" name="Rectangle 3"/>
          <p:cNvSpPr>
            <a:spLocks noGrp="1" noChangeArrowheads="1"/>
          </p:cNvSpPr>
          <p:nvPr>
            <p:ph type="body" idx="1"/>
          </p:nvPr>
        </p:nvSpPr>
        <p:spPr/>
        <p:txBody>
          <a:bodyPr/>
          <a:lstStyle/>
          <a:p>
            <a:pPr eaLnBrk="1" hangingPunct="1"/>
            <a:r>
              <a:rPr lang="en-US" smtClean="0"/>
              <a:t>Table 8-8 reports the extent of use by risk managers of these alternative risk transfer tools </a:t>
            </a:r>
          </a:p>
          <a:p>
            <a:pPr eaLnBrk="1" hangingPunct="1"/>
            <a:r>
              <a:rPr lang="en-US" smtClean="0"/>
              <a:t>Significant increases are anticipated in the use of most of these tools </a:t>
            </a:r>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5767956-375A-4AA2-9956-A909B3140170}" type="slidenum">
              <a:rPr lang="en-US"/>
              <a:pPr/>
              <a:t>41</a:t>
            </a:fld>
            <a:endParaRPr lang="en-US"/>
          </a:p>
        </p:txBody>
      </p:sp>
      <p:sp>
        <p:nvSpPr>
          <p:cNvPr id="108547" name="Rectangle 2"/>
          <p:cNvSpPr>
            <a:spLocks noGrp="1" noChangeArrowheads="1"/>
          </p:cNvSpPr>
          <p:nvPr>
            <p:ph type="title"/>
          </p:nvPr>
        </p:nvSpPr>
        <p:spPr/>
        <p:txBody>
          <a:bodyPr/>
          <a:lstStyle/>
          <a:p>
            <a:pPr eaLnBrk="1" hangingPunct="1"/>
            <a:r>
              <a:rPr lang="en-US" sz="4000" smtClean="0"/>
              <a:t>Table 8-8:  Use of Alternative Risk Management Methods</a:t>
            </a:r>
          </a:p>
        </p:txBody>
      </p:sp>
      <p:pic>
        <p:nvPicPr>
          <p:cNvPr id="57348"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3250" y="2112963"/>
            <a:ext cx="8353425" cy="3124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7348"/>
                                        </p:tgtEl>
                                        <p:attrNameLst>
                                          <p:attrName>style.visibility</p:attrName>
                                        </p:attrNameLst>
                                      </p:cBhvr>
                                      <p:to>
                                        <p:strVal val="visible"/>
                                      </p:to>
                                    </p:set>
                                    <p:animEffect transition="in" filter="checkerboard(across)">
                                      <p:cBhvr>
                                        <p:cTn id="7" dur="500"/>
                                        <p:tgtEl>
                                          <p:spTgt spid="573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Rectangle 6"/>
          <p:cNvSpPr>
            <a:spLocks noGrp="1" noChangeArrowheads="1"/>
          </p:cNvSpPr>
          <p:nvPr>
            <p:ph type="subTitle" idx="4294967295"/>
          </p:nvPr>
        </p:nvSpPr>
        <p:spPr>
          <a:xfrm>
            <a:off x="990600" y="3124200"/>
            <a:ext cx="6705600" cy="914400"/>
          </a:xfrm>
          <a:solidFill>
            <a:srgbClr val="00B050"/>
          </a:solidFill>
        </p:spPr>
        <p:txBody>
          <a:bodyPr anchor="ctr"/>
          <a:lstStyle/>
          <a:p>
            <a:pPr algn="ctr" eaLnBrk="1" hangingPunct="1">
              <a:spcBef>
                <a:spcPct val="30000"/>
              </a:spcBef>
              <a:buClr>
                <a:schemeClr val="tx1"/>
              </a:buClr>
              <a:buFont typeface="Times" panose="02020603050405020304" pitchFamily="18" charset="0"/>
              <a:buNone/>
            </a:pPr>
            <a:r>
              <a:rPr lang="en-US" b="1" dirty="0" smtClean="0"/>
              <a:t>End of Lecture 16</a:t>
            </a:r>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3F8F03B-9E60-4CBF-8D0F-BB5896A98087}" type="slidenum">
              <a:rPr lang="en-US"/>
              <a:pPr/>
              <a:t>5</a:t>
            </a:fld>
            <a:endParaRPr lang="en-US"/>
          </a:p>
        </p:txBody>
      </p:sp>
      <p:sp>
        <p:nvSpPr>
          <p:cNvPr id="71683" name="Rectangle 2"/>
          <p:cNvSpPr>
            <a:spLocks noGrp="1" noChangeArrowheads="1"/>
          </p:cNvSpPr>
          <p:nvPr>
            <p:ph type="title"/>
          </p:nvPr>
        </p:nvSpPr>
        <p:spPr>
          <a:xfrm>
            <a:off x="304800" y="912813"/>
            <a:ext cx="8610600" cy="992187"/>
          </a:xfrm>
        </p:spPr>
        <p:txBody>
          <a:bodyPr/>
          <a:lstStyle/>
          <a:p>
            <a:pPr eaLnBrk="1" hangingPunct="1"/>
            <a:r>
              <a:rPr lang="en-US" sz="4000" dirty="0" smtClean="0"/>
              <a:t>Select the Optimal Mix of Risk Retention and Risk Transfer </a:t>
            </a:r>
          </a:p>
        </p:txBody>
      </p:sp>
      <p:sp>
        <p:nvSpPr>
          <p:cNvPr id="71684" name="Rectangle 3"/>
          <p:cNvSpPr>
            <a:spLocks noGrp="1" noChangeArrowheads="1"/>
          </p:cNvSpPr>
          <p:nvPr>
            <p:ph type="body" idx="1"/>
          </p:nvPr>
        </p:nvSpPr>
        <p:spPr>
          <a:xfrm>
            <a:off x="304800" y="1905000"/>
            <a:ext cx="8294688" cy="4572000"/>
          </a:xfrm>
        </p:spPr>
        <p:txBody>
          <a:bodyPr/>
          <a:lstStyle/>
          <a:p>
            <a:pPr eaLnBrk="1" hangingPunct="1"/>
            <a:r>
              <a:rPr lang="en-US" dirty="0" smtClean="0"/>
              <a:t>As previously stated, loss control decisions should be made as part of an overall risk management plan</a:t>
            </a:r>
          </a:p>
          <a:p>
            <a:pPr lvl="1" eaLnBrk="1" hangingPunct="1"/>
            <a:r>
              <a:rPr lang="en-US" dirty="0" smtClean="0"/>
              <a:t>That also considers the techniques of risk retention and risk transfer </a:t>
            </a:r>
          </a:p>
          <a:p>
            <a:pPr lvl="2" eaLnBrk="1" hangingPunct="1"/>
            <a:r>
              <a:rPr lang="en-US" dirty="0" smtClean="0"/>
              <a:t>Often both of these techniques will be used </a:t>
            </a:r>
          </a:p>
          <a:p>
            <a:pPr lvl="3" eaLnBrk="1" hangingPunct="1"/>
            <a:r>
              <a:rPr lang="en-US" dirty="0" smtClean="0"/>
              <a:t>The relevant question becomes </a:t>
            </a:r>
          </a:p>
          <a:p>
            <a:pPr lvl="4" eaLnBrk="1" hangingPunct="1"/>
            <a:r>
              <a:rPr lang="en-US" dirty="0" smtClean="0"/>
              <a:t>What is the appropriate mix between these two techniques? </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2686641-EC9C-48A3-85D1-0C16834F3852}" type="slidenum">
              <a:rPr lang="en-US"/>
              <a:pPr/>
              <a:t>6</a:t>
            </a:fld>
            <a:endParaRPr lang="en-US"/>
          </a:p>
        </p:txBody>
      </p:sp>
      <p:sp>
        <p:nvSpPr>
          <p:cNvPr id="72707" name="Rectangle 2"/>
          <p:cNvSpPr>
            <a:spLocks noGrp="1" noChangeArrowheads="1"/>
          </p:cNvSpPr>
          <p:nvPr>
            <p:ph type="title"/>
          </p:nvPr>
        </p:nvSpPr>
        <p:spPr/>
        <p:txBody>
          <a:bodyPr/>
          <a:lstStyle/>
          <a:p>
            <a:pPr eaLnBrk="1" hangingPunct="1"/>
            <a:r>
              <a:rPr lang="en-US" smtClean="0"/>
              <a:t>General Guidelines </a:t>
            </a:r>
          </a:p>
        </p:txBody>
      </p:sp>
      <p:sp>
        <p:nvSpPr>
          <p:cNvPr id="72708" name="Rectangle 3"/>
          <p:cNvSpPr>
            <a:spLocks noGrp="1" noChangeArrowheads="1"/>
          </p:cNvSpPr>
          <p:nvPr>
            <p:ph type="body" idx="1"/>
          </p:nvPr>
        </p:nvSpPr>
        <p:spPr/>
        <p:txBody>
          <a:bodyPr/>
          <a:lstStyle/>
          <a:p>
            <a:pPr eaLnBrk="1" hangingPunct="1">
              <a:lnSpc>
                <a:spcPct val="80000"/>
              </a:lnSpc>
            </a:pPr>
            <a:r>
              <a:rPr lang="en-US" sz="2400" smtClean="0"/>
              <a:t>As a rule, risk retention is optimal for losses that have a low expected severity </a:t>
            </a:r>
          </a:p>
          <a:p>
            <a:pPr lvl="1" eaLnBrk="1" hangingPunct="1">
              <a:lnSpc>
                <a:spcPct val="80000"/>
              </a:lnSpc>
            </a:pPr>
            <a:r>
              <a:rPr lang="en-US" sz="2000" smtClean="0"/>
              <a:t>With the rule becoming especially appropriate when expected frequency is high </a:t>
            </a:r>
          </a:p>
          <a:p>
            <a:pPr eaLnBrk="1" hangingPunct="1">
              <a:lnSpc>
                <a:spcPct val="80000"/>
              </a:lnSpc>
            </a:pPr>
            <a:r>
              <a:rPr lang="en-US" sz="2400" smtClean="0"/>
              <a:t>Another general guideline applies to risks that have a low expected frequency but a high potential severity </a:t>
            </a:r>
          </a:p>
          <a:p>
            <a:pPr lvl="1" eaLnBrk="1" hangingPunct="1">
              <a:lnSpc>
                <a:spcPct val="80000"/>
              </a:lnSpc>
            </a:pPr>
            <a:r>
              <a:rPr lang="en-US" sz="2000" smtClean="0"/>
              <a:t>In this situation, risk transfer is often the optimal choice </a:t>
            </a:r>
          </a:p>
          <a:p>
            <a:pPr eaLnBrk="1" hangingPunct="1">
              <a:lnSpc>
                <a:spcPct val="80000"/>
              </a:lnSpc>
            </a:pPr>
            <a:r>
              <a:rPr lang="en-US" sz="2400" smtClean="0"/>
              <a:t>When losses have both high expected severity and high expected frequency </a:t>
            </a:r>
          </a:p>
          <a:p>
            <a:pPr lvl="1" eaLnBrk="1" hangingPunct="1">
              <a:lnSpc>
                <a:spcPct val="80000"/>
              </a:lnSpc>
            </a:pPr>
            <a:r>
              <a:rPr lang="en-US" sz="2000" smtClean="0"/>
              <a:t>It is likely that risk transfer, risk retention, and loss control all will need to be used in varying degrees </a:t>
            </a:r>
          </a:p>
          <a:p>
            <a:pPr eaLnBrk="1" hangingPunct="1">
              <a:lnSpc>
                <a:spcPct val="80000"/>
              </a:lnSpc>
            </a:pPr>
            <a:r>
              <a:rPr lang="en-US" sz="2400" smtClean="0"/>
              <a:t>What constitutes “high” and “low” loss frequency and severity in applying the preceding guidelines must be established on an individual basis </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D3F5D90-0E72-4588-84CA-390BB71E2F68}" type="slidenum">
              <a:rPr lang="en-US"/>
              <a:pPr/>
              <a:t>7</a:t>
            </a:fld>
            <a:endParaRPr lang="en-US"/>
          </a:p>
        </p:txBody>
      </p:sp>
      <p:sp>
        <p:nvSpPr>
          <p:cNvPr id="73731" name="Rectangle 2"/>
          <p:cNvSpPr>
            <a:spLocks noGrp="1" noChangeArrowheads="1"/>
          </p:cNvSpPr>
          <p:nvPr>
            <p:ph type="title"/>
          </p:nvPr>
        </p:nvSpPr>
        <p:spPr>
          <a:xfrm>
            <a:off x="304800" y="836613"/>
            <a:ext cx="8610600" cy="992187"/>
          </a:xfrm>
        </p:spPr>
        <p:txBody>
          <a:bodyPr/>
          <a:lstStyle/>
          <a:p>
            <a:pPr eaLnBrk="1" hangingPunct="1"/>
            <a:r>
              <a:rPr lang="en-US" sz="3600" dirty="0" smtClean="0"/>
              <a:t>Table 8-2: Guidelines for Using Different Risk Management Techniques </a:t>
            </a:r>
          </a:p>
        </p:txBody>
      </p:sp>
      <p:pic>
        <p:nvPicPr>
          <p:cNvPr id="20485"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2775" y="2409825"/>
            <a:ext cx="8267700" cy="2051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0485"/>
                                        </p:tgtEl>
                                        <p:attrNameLst>
                                          <p:attrName>style.visibility</p:attrName>
                                        </p:attrNameLst>
                                      </p:cBhvr>
                                      <p:to>
                                        <p:strVal val="visible"/>
                                      </p:to>
                                    </p:set>
                                    <p:animEffect transition="in" filter="checkerboard(across)">
                                      <p:cBhvr>
                                        <p:cTn id="7" dur="500"/>
                                        <p:tgtEl>
                                          <p:spTgt spid="2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2DA936B-A428-4D11-BC06-335B9C14209D}" type="slidenum">
              <a:rPr lang="en-US"/>
              <a:pPr/>
              <a:t>8</a:t>
            </a:fld>
            <a:endParaRPr lang="en-US"/>
          </a:p>
        </p:txBody>
      </p:sp>
      <p:sp>
        <p:nvSpPr>
          <p:cNvPr id="74755" name="Rectangle 2"/>
          <p:cNvSpPr>
            <a:spLocks noGrp="1" noChangeArrowheads="1"/>
          </p:cNvSpPr>
          <p:nvPr>
            <p:ph type="title"/>
          </p:nvPr>
        </p:nvSpPr>
        <p:spPr/>
        <p:txBody>
          <a:bodyPr/>
          <a:lstStyle/>
          <a:p>
            <a:pPr eaLnBrk="1" hangingPunct="1"/>
            <a:r>
              <a:rPr lang="en-US" smtClean="0"/>
              <a:t>Selecting Retention Amounts </a:t>
            </a:r>
          </a:p>
        </p:txBody>
      </p:sp>
      <p:sp>
        <p:nvSpPr>
          <p:cNvPr id="74756" name="Rectangle 3"/>
          <p:cNvSpPr>
            <a:spLocks noGrp="1" noChangeArrowheads="1"/>
          </p:cNvSpPr>
          <p:nvPr>
            <p:ph type="body" idx="1"/>
          </p:nvPr>
        </p:nvSpPr>
        <p:spPr/>
        <p:txBody>
          <a:bodyPr/>
          <a:lstStyle/>
          <a:p>
            <a:pPr eaLnBrk="1" hangingPunct="1">
              <a:lnSpc>
                <a:spcPct val="90000"/>
              </a:lnSpc>
            </a:pPr>
            <a:r>
              <a:rPr lang="en-US" sz="2400" smtClean="0"/>
              <a:t>Because in many situations both risk retention and risk transfer will be used in varying degrees </a:t>
            </a:r>
          </a:p>
          <a:p>
            <a:pPr lvl="1" eaLnBrk="1" hangingPunct="1">
              <a:lnSpc>
                <a:spcPct val="90000"/>
              </a:lnSpc>
            </a:pPr>
            <a:r>
              <a:rPr lang="en-US" sz="2000" smtClean="0"/>
              <a:t>It is important to determine the appropriate mix of these two risk management techniques </a:t>
            </a:r>
          </a:p>
          <a:p>
            <a:pPr eaLnBrk="1" hangingPunct="1">
              <a:lnSpc>
                <a:spcPct val="90000"/>
              </a:lnSpc>
            </a:pPr>
            <a:r>
              <a:rPr lang="en-US" sz="2400" smtClean="0"/>
              <a:t>Both capital budgeting methods and statistical procedures may be used in selecting an appropriate retention level </a:t>
            </a:r>
          </a:p>
          <a:p>
            <a:pPr lvl="1" eaLnBrk="1" hangingPunct="1">
              <a:lnSpc>
                <a:spcPct val="90000"/>
              </a:lnSpc>
            </a:pPr>
            <a:r>
              <a:rPr lang="en-US" sz="2000" smtClean="0"/>
              <a:t>With insurance purchased for losses in excess of that level </a:t>
            </a:r>
          </a:p>
          <a:p>
            <a:pPr eaLnBrk="1" hangingPunct="1">
              <a:lnSpc>
                <a:spcPct val="90000"/>
              </a:lnSpc>
            </a:pPr>
            <a:r>
              <a:rPr lang="en-US" sz="2400" smtClean="0"/>
              <a:t>But because the price of insurance does not necessarily vary proportionately with different levels of retention </a:t>
            </a:r>
          </a:p>
          <a:p>
            <a:pPr lvl="1" eaLnBrk="1" hangingPunct="1">
              <a:lnSpc>
                <a:spcPct val="90000"/>
              </a:lnSpc>
            </a:pPr>
            <a:r>
              <a:rPr lang="en-US" sz="2000" smtClean="0"/>
              <a:t>The appropriate mix between retention and transfer is not an exact science </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E8BE5B8-8B62-4C01-9035-59D80BBB9260}" type="slidenum">
              <a:rPr lang="en-US"/>
              <a:pPr/>
              <a:t>9</a:t>
            </a:fld>
            <a:endParaRPr lang="en-US"/>
          </a:p>
        </p:txBody>
      </p:sp>
      <p:sp>
        <p:nvSpPr>
          <p:cNvPr id="75779" name="Rectangle 2"/>
          <p:cNvSpPr>
            <a:spLocks noGrp="1" noChangeArrowheads="1"/>
          </p:cNvSpPr>
          <p:nvPr>
            <p:ph type="title"/>
          </p:nvPr>
        </p:nvSpPr>
        <p:spPr/>
        <p:txBody>
          <a:bodyPr/>
          <a:lstStyle/>
          <a:p>
            <a:pPr eaLnBrk="1" hangingPunct="1"/>
            <a:r>
              <a:rPr lang="en-US" smtClean="0"/>
              <a:t>The Deductible Decision </a:t>
            </a:r>
          </a:p>
        </p:txBody>
      </p:sp>
      <p:sp>
        <p:nvSpPr>
          <p:cNvPr id="75780" name="Rectangle 3"/>
          <p:cNvSpPr>
            <a:spLocks noGrp="1" noChangeArrowheads="1"/>
          </p:cNvSpPr>
          <p:nvPr>
            <p:ph type="body" idx="1"/>
          </p:nvPr>
        </p:nvSpPr>
        <p:spPr/>
        <p:txBody>
          <a:bodyPr/>
          <a:lstStyle/>
          <a:p>
            <a:pPr eaLnBrk="1" hangingPunct="1">
              <a:lnSpc>
                <a:spcPct val="80000"/>
              </a:lnSpc>
            </a:pPr>
            <a:r>
              <a:rPr lang="en-US" smtClean="0"/>
              <a:t>Selecting a particular deductible level is one way of mixing risk retention and risk transfer </a:t>
            </a:r>
          </a:p>
          <a:p>
            <a:pPr eaLnBrk="1" hangingPunct="1">
              <a:lnSpc>
                <a:spcPct val="80000"/>
              </a:lnSpc>
            </a:pPr>
            <a:r>
              <a:rPr lang="en-US" smtClean="0"/>
              <a:t>Deductibles help lower the cost of insurance as well as increase its availability </a:t>
            </a:r>
          </a:p>
          <a:p>
            <a:pPr eaLnBrk="1" hangingPunct="1">
              <a:lnSpc>
                <a:spcPct val="80000"/>
              </a:lnSpc>
            </a:pPr>
            <a:r>
              <a:rPr lang="en-US" smtClean="0"/>
              <a:t>Deductibles may also make management more loss conscious </a:t>
            </a:r>
          </a:p>
          <a:p>
            <a:pPr lvl="1" eaLnBrk="1" hangingPunct="1">
              <a:lnSpc>
                <a:spcPct val="80000"/>
              </a:lnSpc>
            </a:pPr>
            <a:r>
              <a:rPr lang="en-US" smtClean="0"/>
              <a:t>Because a firm must absorb losses within the deductible level </a:t>
            </a:r>
          </a:p>
          <a:p>
            <a:pPr eaLnBrk="1" hangingPunct="1">
              <a:lnSpc>
                <a:spcPct val="80000"/>
              </a:lnSpc>
            </a:pPr>
            <a:r>
              <a:rPr lang="en-US" smtClean="0"/>
              <a:t>However, as a general rule, risk managers do not accept a deductible unless </a:t>
            </a:r>
          </a:p>
          <a:p>
            <a:pPr lvl="1" eaLnBrk="1" hangingPunct="1">
              <a:lnSpc>
                <a:spcPct val="80000"/>
              </a:lnSpc>
            </a:pPr>
            <a:r>
              <a:rPr lang="en-US" smtClean="0"/>
              <a:t>The firm can afford the associated losses </a:t>
            </a:r>
          </a:p>
          <a:p>
            <a:pPr lvl="1" eaLnBrk="1" hangingPunct="1">
              <a:lnSpc>
                <a:spcPct val="80000"/>
              </a:lnSpc>
            </a:pPr>
            <a:r>
              <a:rPr lang="en-US" smtClean="0"/>
              <a:t>Sufficient premiums savings will result </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M00_REJDA_6117643_11_RMI_C00">
  <a:themeElements>
    <a:clrScheme name="M00_REJDA_6117643_11_RMI_C0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00_REJDA_6117643_11_RMI_C00">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M00_REJDA_6117643_11_RMI_C0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00_REJDA_6117643_11_RMI_C0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00_REJDA_6117643_11_RMI_C0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00_REJDA_6117643_11_RMI_C0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00_REJDA_6117643_11_RMI_C0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00_REJDA_6117643_11_RMI_C0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00_REJDA_6117643_11_RMI_C00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00_REJDA_6117643_11_RMI_C0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00_REJDA_6117643_11_RMI_C0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00_REJDA_6117643_11_RMI_C0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00_REJDA_6117643_11_RMI_C0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00_REJDA_6117643_11_RMI_C0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HD:Users:stephanielindsey:Documents:AW_Rejda_PPT_Alison:Rejda_Template:M00_REJDA_6117643_11_RMI_C00.pot</Template>
  <TotalTime>1376</TotalTime>
  <Words>2860</Words>
  <Application>Microsoft Office PowerPoint</Application>
  <PresentationFormat>On-screen Show (4:3)</PresentationFormat>
  <Paragraphs>282</Paragraphs>
  <Slides>42</Slides>
  <Notes>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M00_REJDA_6117643_11_RMI_C00</vt:lpstr>
      <vt:lpstr>Slide 1</vt:lpstr>
      <vt:lpstr>Present Value Analysis </vt:lpstr>
      <vt:lpstr>Present Value Analysis</vt:lpstr>
      <vt:lpstr>Net Present Value Analysis of Installation of Sprinkler Systems</vt:lpstr>
      <vt:lpstr>Select the Optimal Mix of Risk Retention and Risk Transfer </vt:lpstr>
      <vt:lpstr>General Guidelines </vt:lpstr>
      <vt:lpstr>Table 8-2: Guidelines for Using Different Risk Management Techniques </vt:lpstr>
      <vt:lpstr>Selecting Retention Amounts </vt:lpstr>
      <vt:lpstr>The Deductible Decision </vt:lpstr>
      <vt:lpstr>The Deductible Decision</vt:lpstr>
      <vt:lpstr>Table 8-3:  Hall Shoe Corporation’s Fire Losses</vt:lpstr>
      <vt:lpstr>The Deductible Decision</vt:lpstr>
      <vt:lpstr>The Deductible Decision</vt:lpstr>
      <vt:lpstr>The Deductible Decision</vt:lpstr>
      <vt:lpstr>Probability of Losses Using a Poisson Distribution with m = 5 </vt:lpstr>
      <vt:lpstr>The Self-Insurance Decision </vt:lpstr>
      <vt:lpstr>The Self-Insurance Decision</vt:lpstr>
      <vt:lpstr>The Self-Insurance Decision</vt:lpstr>
      <vt:lpstr>The Self-Insurance Decision</vt:lpstr>
      <vt:lpstr>The Self-Insurance Decision</vt:lpstr>
      <vt:lpstr>Implementing Decisions </vt:lpstr>
      <vt:lpstr>Risk Manager versus Insurance Agent</vt:lpstr>
      <vt:lpstr>Organization for Risk Management </vt:lpstr>
      <vt:lpstr>Figure 8-1:  Organization for Risk Management</vt:lpstr>
      <vt:lpstr>Table 8-6:  Average 2002 Compensation of Risk Managers</vt:lpstr>
      <vt:lpstr>Commercial Risk Management </vt:lpstr>
      <vt:lpstr>Managing a Risk Management Program </vt:lpstr>
      <vt:lpstr>Managing a Risk Management Program </vt:lpstr>
      <vt:lpstr>Managing a Risk Management Program</vt:lpstr>
      <vt:lpstr>Subjective Risk Management </vt:lpstr>
      <vt:lpstr>Subjective Risk Management</vt:lpstr>
      <vt:lpstr>Enterprise Risk Management and Alternative Risk Transfer </vt:lpstr>
      <vt:lpstr>Enterprise Risk Management and Alternative Risk Transfer</vt:lpstr>
      <vt:lpstr>Enterprise Risk Management and Alternative Risk Transfer</vt:lpstr>
      <vt:lpstr>Enterprise Risk Management and Alternative Risk Transfer</vt:lpstr>
      <vt:lpstr>Enterprise Risk Management and Alternative Risk Transfer</vt:lpstr>
      <vt:lpstr>Table 8-7:  Financial Risks Managed by the Risk Management Department </vt:lpstr>
      <vt:lpstr>Alternative Risk Transfer Tools </vt:lpstr>
      <vt:lpstr>Alternative Risk Transfer Tools</vt:lpstr>
      <vt:lpstr>Alternative Risk Transfer Tools</vt:lpstr>
      <vt:lpstr>Table 8-8:  Use of Alternative Risk Management Methods</vt:lpstr>
      <vt:lpstr>Slide 42</vt:lpstr>
    </vt:vector>
  </TitlesOfParts>
  <Manager/>
  <Company>Copyright © 2011 Pearson Prentice Hall. All rights reserved.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dc:title>
  <dc:subject>Government Regulation of Insurance</dc:subject>
  <dc:creator>George E. Rejda</dc:creator>
  <cp:keywords/>
  <dc:description/>
  <cp:lastModifiedBy>Administrator</cp:lastModifiedBy>
  <cp:revision>102</cp:revision>
  <dcterms:created xsi:type="dcterms:W3CDTF">2004-08-04T08:00:35Z</dcterms:created>
  <dcterms:modified xsi:type="dcterms:W3CDTF">2014-06-18T16:50:23Z</dcterms:modified>
  <cp:category/>
</cp:coreProperties>
</file>