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8" r:id="rId1"/>
  </p:sldMasterIdLst>
  <p:notesMasterIdLst>
    <p:notesMasterId r:id="rId30"/>
  </p:notesMasterIdLst>
  <p:sldIdLst>
    <p:sldId id="473" r:id="rId2"/>
    <p:sldId id="420" r:id="rId3"/>
    <p:sldId id="421" r:id="rId4"/>
    <p:sldId id="422" r:id="rId5"/>
    <p:sldId id="423" r:id="rId6"/>
    <p:sldId id="418" r:id="rId7"/>
    <p:sldId id="424" r:id="rId8"/>
    <p:sldId id="425" r:id="rId9"/>
    <p:sldId id="426" r:id="rId10"/>
    <p:sldId id="427" r:id="rId11"/>
    <p:sldId id="428" r:id="rId12"/>
    <p:sldId id="419" r:id="rId13"/>
    <p:sldId id="429" r:id="rId14"/>
    <p:sldId id="430" r:id="rId15"/>
    <p:sldId id="433" r:id="rId16"/>
    <p:sldId id="434" r:id="rId17"/>
    <p:sldId id="435" r:id="rId18"/>
    <p:sldId id="436" r:id="rId19"/>
    <p:sldId id="437" r:id="rId20"/>
    <p:sldId id="438" r:id="rId21"/>
    <p:sldId id="439" r:id="rId22"/>
    <p:sldId id="440" r:id="rId23"/>
    <p:sldId id="441" r:id="rId24"/>
    <p:sldId id="442" r:id="rId25"/>
    <p:sldId id="443" r:id="rId26"/>
    <p:sldId id="444" r:id="rId27"/>
    <p:sldId id="445" r:id="rId28"/>
    <p:sldId id="476"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6DAA5"/>
    <a:srgbClr val="780F24"/>
    <a:srgbClr val="FAF199"/>
    <a:srgbClr val="0099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30" autoAdjust="0"/>
    <p:restoredTop sz="90929"/>
  </p:normalViewPr>
  <p:slideViewPr>
    <p:cSldViewPr>
      <p:cViewPr varScale="1">
        <p:scale>
          <a:sx n="62" d="100"/>
          <a:sy n="62" d="100"/>
        </p:scale>
        <p:origin x="-17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2128"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539530-30E5-49D6-BDF7-689FD4386A4F}" type="slidenum">
              <a:rPr lang="en-US"/>
              <a:pPr/>
              <a:t>‹#›</a:t>
            </a:fld>
            <a:endParaRPr lang="en-US"/>
          </a:p>
        </p:txBody>
      </p:sp>
    </p:spTree>
    <p:extLst>
      <p:ext uri="{BB962C8B-B14F-4D97-AF65-F5344CB8AC3E}">
        <p14:creationId xmlns:p14="http://schemas.microsoft.com/office/powerpoint/2010/main" xmlns="" val="2646230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402A84E-5501-439D-BE57-C8E5F9385CB3}" type="slidenum">
              <a:rPr lang="en-US" sz="1200"/>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276125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63AF56C-354F-45C1-BF03-2D779D6A68BC}" type="slidenum">
              <a:rPr lang="en-US" sz="1200"/>
              <a:pPr/>
              <a:t>10</a:t>
            </a:fld>
            <a:endParaRPr lang="en-US" sz="1200"/>
          </a:p>
        </p:txBody>
      </p:sp>
    </p:spTree>
    <p:extLst>
      <p:ext uri="{BB962C8B-B14F-4D97-AF65-F5344CB8AC3E}">
        <p14:creationId xmlns:p14="http://schemas.microsoft.com/office/powerpoint/2010/main" xmlns="" val="196325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402AD16-EA26-4BC1-8773-2D0D59D90DC8}" type="slidenum">
              <a:rPr lang="en-US" sz="1200"/>
              <a:pPr/>
              <a:t>11</a:t>
            </a:fld>
            <a:endParaRPr lang="en-US" sz="1200"/>
          </a:p>
        </p:txBody>
      </p:sp>
    </p:spTree>
    <p:extLst>
      <p:ext uri="{BB962C8B-B14F-4D97-AF65-F5344CB8AC3E}">
        <p14:creationId xmlns:p14="http://schemas.microsoft.com/office/powerpoint/2010/main" xmlns="" val="1974366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659C2C2-0176-4BC1-96E0-836E9851B2AA}" type="slidenum">
              <a:rPr lang="en-US" sz="1200"/>
              <a:pPr/>
              <a:t>12</a:t>
            </a:fld>
            <a:endParaRPr lang="en-US" sz="1200"/>
          </a:p>
        </p:txBody>
      </p:sp>
      <p:sp>
        <p:nvSpPr>
          <p:cNvPr id="2969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29700" name="Rectangle 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latin typeface="Times New Roman" panose="02020603050405020304" pitchFamily="18" charset="0"/>
              </a:rPr>
              <a:t>Transparency Master 1.2</a:t>
            </a:r>
          </a:p>
        </p:txBody>
      </p:sp>
      <p:sp>
        <p:nvSpPr>
          <p:cNvPr id="29701" name="Rectangle 4"/>
          <p:cNvSpPr>
            <a:spLocks noGrp="1" noRot="1" noChangeAspect="1" noChangeArrowheads="1" noTextEdit="1"/>
          </p:cNvSpPr>
          <p:nvPr>
            <p:ph type="sldImg"/>
          </p:nvPr>
        </p:nvSpPr>
        <p:spPr>
          <a:solidFill>
            <a:srgbClr val="FFFFFF"/>
          </a:solidFill>
          <a:ln w="12700" cap="flat"/>
        </p:spPr>
      </p:sp>
      <p:sp>
        <p:nvSpPr>
          <p:cNvPr id="29702" name="Rectangle 5"/>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4263485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7DFC3F1-D80A-4C82-8008-3FEFB24006A8}" type="slidenum">
              <a:rPr lang="en-US" sz="1200"/>
              <a:pPr/>
              <a:t>13</a:t>
            </a:fld>
            <a:endParaRPr lang="en-US" sz="1200"/>
          </a:p>
        </p:txBody>
      </p:sp>
    </p:spTree>
    <p:extLst>
      <p:ext uri="{BB962C8B-B14F-4D97-AF65-F5344CB8AC3E}">
        <p14:creationId xmlns:p14="http://schemas.microsoft.com/office/powerpoint/2010/main" xmlns="" val="2927800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2074859-EA10-4E0C-8064-8AE8D68634DA}" type="slidenum">
              <a:rPr lang="en-US" sz="1200"/>
              <a:pPr/>
              <a:t>14</a:t>
            </a:fld>
            <a:endParaRPr lang="en-US" sz="1200"/>
          </a:p>
        </p:txBody>
      </p:sp>
    </p:spTree>
    <p:extLst>
      <p:ext uri="{BB962C8B-B14F-4D97-AF65-F5344CB8AC3E}">
        <p14:creationId xmlns:p14="http://schemas.microsoft.com/office/powerpoint/2010/main" xmlns="" val="3060541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402A84E-5501-439D-BE57-C8E5F9385CB3}" type="slidenum">
              <a:rPr lang="en-US" sz="1200"/>
              <a:pPr/>
              <a:t>28</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1572608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54E34DF-B0A8-4C35-98F6-F53B2B3935EF}" type="slidenum">
              <a:rPr lang="en-US" sz="1200"/>
              <a:pPr/>
              <a:t>2</a:t>
            </a:fld>
            <a:endParaRPr lang="en-US" sz="1200"/>
          </a:p>
        </p:txBody>
      </p:sp>
    </p:spTree>
    <p:extLst>
      <p:ext uri="{BB962C8B-B14F-4D97-AF65-F5344CB8AC3E}">
        <p14:creationId xmlns:p14="http://schemas.microsoft.com/office/powerpoint/2010/main" xmlns="" val="86361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26D5A58-A9C8-43A0-A332-FC6C2062E75F}" type="slidenum">
              <a:rPr lang="en-US" sz="1200"/>
              <a:pPr/>
              <a:t>3</a:t>
            </a:fld>
            <a:endParaRPr lang="en-US" sz="1200"/>
          </a:p>
        </p:txBody>
      </p:sp>
    </p:spTree>
    <p:extLst>
      <p:ext uri="{BB962C8B-B14F-4D97-AF65-F5344CB8AC3E}">
        <p14:creationId xmlns:p14="http://schemas.microsoft.com/office/powerpoint/2010/main" xmlns="" val="3982367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3D5A2A0-59A7-4D3E-9259-53BC25D84E78}" type="slidenum">
              <a:rPr lang="en-US" sz="1200"/>
              <a:pPr/>
              <a:t>4</a:t>
            </a:fld>
            <a:endParaRPr lang="en-US" sz="1200"/>
          </a:p>
        </p:txBody>
      </p:sp>
    </p:spTree>
    <p:extLst>
      <p:ext uri="{BB962C8B-B14F-4D97-AF65-F5344CB8AC3E}">
        <p14:creationId xmlns:p14="http://schemas.microsoft.com/office/powerpoint/2010/main" xmlns="" val="2054896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B823B6D-6D5B-41A1-B5BD-30F43ECB3C19}" type="slidenum">
              <a:rPr lang="en-US" sz="1200"/>
              <a:pPr/>
              <a:t>5</a:t>
            </a:fld>
            <a:endParaRPr lang="en-US" sz="1200"/>
          </a:p>
        </p:txBody>
      </p:sp>
    </p:spTree>
    <p:extLst>
      <p:ext uri="{BB962C8B-B14F-4D97-AF65-F5344CB8AC3E}">
        <p14:creationId xmlns:p14="http://schemas.microsoft.com/office/powerpoint/2010/main" xmlns="" val="1522044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F1700D4-8901-47B5-B2F1-FF8F6F90B5B1}" type="slidenum">
              <a:rPr lang="en-US" sz="1200"/>
              <a:pPr/>
              <a:t>6</a:t>
            </a:fld>
            <a:endParaRPr lang="en-US" sz="1200"/>
          </a:p>
        </p:txBody>
      </p:sp>
      <p:sp>
        <p:nvSpPr>
          <p:cNvPr id="2355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23556" name="Rectangle 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latin typeface="Times New Roman" panose="02020603050405020304" pitchFamily="18" charset="0"/>
              </a:rPr>
              <a:t>Transparency Master 1.2</a:t>
            </a:r>
          </a:p>
        </p:txBody>
      </p:sp>
      <p:sp>
        <p:nvSpPr>
          <p:cNvPr id="23557" name="Rectangle 4"/>
          <p:cNvSpPr>
            <a:spLocks noGrp="1" noRot="1" noChangeAspect="1" noChangeArrowheads="1" noTextEdit="1"/>
          </p:cNvSpPr>
          <p:nvPr>
            <p:ph type="sldImg"/>
          </p:nvPr>
        </p:nvSpPr>
        <p:spPr>
          <a:solidFill>
            <a:srgbClr val="FFFFFF"/>
          </a:solidFill>
          <a:ln w="12700" cap="flat"/>
        </p:spPr>
      </p:sp>
      <p:sp>
        <p:nvSpPr>
          <p:cNvPr id="23558" name="Rectangle 5"/>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562094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7638116-5282-4721-8603-132EE9BD08AF}" type="slidenum">
              <a:rPr lang="en-US" sz="1200"/>
              <a:pPr/>
              <a:t>7</a:t>
            </a:fld>
            <a:endParaRPr lang="en-US" sz="1200"/>
          </a:p>
        </p:txBody>
      </p:sp>
    </p:spTree>
    <p:extLst>
      <p:ext uri="{BB962C8B-B14F-4D97-AF65-F5344CB8AC3E}">
        <p14:creationId xmlns:p14="http://schemas.microsoft.com/office/powerpoint/2010/main" xmlns="" val="2830077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EF27A9C-C975-45F3-B32B-D4C3C0A9269E}" type="slidenum">
              <a:rPr lang="en-US" sz="1200"/>
              <a:pPr/>
              <a:t>8</a:t>
            </a:fld>
            <a:endParaRPr lang="en-US" sz="1200"/>
          </a:p>
        </p:txBody>
      </p:sp>
    </p:spTree>
    <p:extLst>
      <p:ext uri="{BB962C8B-B14F-4D97-AF65-F5344CB8AC3E}">
        <p14:creationId xmlns:p14="http://schemas.microsoft.com/office/powerpoint/2010/main" xmlns="" val="333750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1A137D6-7460-47B6-B11D-F4877E7A4BB3}" type="slidenum">
              <a:rPr lang="en-US" sz="1200"/>
              <a:pPr/>
              <a:t>9</a:t>
            </a:fld>
            <a:endParaRPr lang="en-US" sz="1200"/>
          </a:p>
        </p:txBody>
      </p:sp>
    </p:spTree>
    <p:extLst>
      <p:ext uri="{BB962C8B-B14F-4D97-AF65-F5344CB8AC3E}">
        <p14:creationId xmlns:p14="http://schemas.microsoft.com/office/powerpoint/2010/main" xmlns="" val="16754044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8"/>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sz="800">
                <a:latin typeface="Arial" panose="020B0604020202020204" pitchFamily="34" charset="0"/>
              </a:rPr>
              <a:t>Copyright © 2011 Pearson Prentice Hall. All rights reserved.</a:t>
            </a:r>
          </a:p>
        </p:txBody>
      </p:sp>
      <p:pic>
        <p:nvPicPr>
          <p:cNvPr id="47107" name="Picture 9" descr="pearson_brand_logo_aug2008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62663"/>
            <a:ext cx="823913" cy="58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7108" name="Picture 1028" descr="Rejda-01361170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533400"/>
            <a:ext cx="4479925" cy="55626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62959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57302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05938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220004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4621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9102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53498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0198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222038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137307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6083"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9867"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1" hangingPunct="1">
              <a:defRPr/>
            </a:pPr>
            <a:endParaRPr lang="en-US">
              <a:latin typeface="Tahoma" pitchFamily="34" charset="0"/>
            </a:endParaRPr>
          </a:p>
        </p:txBody>
      </p:sp>
      <p:sp>
        <p:nvSpPr>
          <p:cNvPr id="46085"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6086"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000">
                <a:solidFill>
                  <a:srgbClr val="1C1C1C"/>
                </a:solidFill>
                <a:latin typeface="Arial" panose="020B0604020202020204" pitchFamily="34" charset="0"/>
              </a:rPr>
              <a:t>Copyright © 2011 Pearson Prentice Hall. All rights reserved.</a:t>
            </a:r>
          </a:p>
        </p:txBody>
      </p:sp>
      <p:sp>
        <p:nvSpPr>
          <p:cNvPr id="46088"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r>
              <a:rPr lang="en-US" sz="1400" b="1">
                <a:latin typeface="Tahoma" panose="020B0604030504040204" pitchFamily="34" charset="0"/>
              </a:rPr>
              <a:t>9-</a:t>
            </a:r>
            <a:fld id="{A3954037-0EF7-4403-9C33-5BCA8B141FAB}"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fontAlgn="base">
        <a:spcBef>
          <a:spcPct val="0"/>
        </a:spcBef>
        <a:spcAft>
          <a:spcPct val="0"/>
        </a:spcAft>
        <a:defRPr sz="3200" b="1" kern="1200">
          <a:solidFill>
            <a:schemeClr val="tx1"/>
          </a:solidFill>
          <a:latin typeface="+mj-lt"/>
          <a:ea typeface="+mj-ea"/>
          <a:cs typeface="+mj-cs"/>
        </a:defRPr>
      </a:lvl1pPr>
      <a:lvl2pPr algn="l" rtl="0" fontAlgn="base">
        <a:spcBef>
          <a:spcPct val="0"/>
        </a:spcBef>
        <a:spcAft>
          <a:spcPct val="0"/>
        </a:spcAft>
        <a:defRPr sz="3200" b="1">
          <a:solidFill>
            <a:schemeClr val="tx1"/>
          </a:solidFill>
          <a:latin typeface="Verdana" panose="020B0604030504040204" pitchFamily="34" charset="0"/>
        </a:defRPr>
      </a:lvl2pPr>
      <a:lvl3pPr algn="l" rtl="0" fontAlgn="base">
        <a:spcBef>
          <a:spcPct val="0"/>
        </a:spcBef>
        <a:spcAft>
          <a:spcPct val="0"/>
        </a:spcAft>
        <a:defRPr sz="3200" b="1">
          <a:solidFill>
            <a:schemeClr val="tx1"/>
          </a:solidFill>
          <a:latin typeface="Verdana" panose="020B0604030504040204" pitchFamily="34" charset="0"/>
        </a:defRPr>
      </a:lvl3pPr>
      <a:lvl4pPr algn="l" rtl="0" fontAlgn="base">
        <a:spcBef>
          <a:spcPct val="0"/>
        </a:spcBef>
        <a:spcAft>
          <a:spcPct val="0"/>
        </a:spcAft>
        <a:defRPr sz="3200" b="1">
          <a:solidFill>
            <a:schemeClr val="tx1"/>
          </a:solidFill>
          <a:latin typeface="Verdana" panose="020B0604030504040204" pitchFamily="34" charset="0"/>
        </a:defRPr>
      </a:lvl4pPr>
      <a:lvl5pPr algn="l" rtl="0" fontAlgn="base">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fontAlgn="base">
        <a:spcBef>
          <a:spcPct val="20000"/>
        </a:spcBef>
        <a:spcAft>
          <a:spcPct val="0"/>
        </a:spcAft>
        <a:buChar char="•"/>
        <a:defRPr sz="2800" kern="1200">
          <a:solidFill>
            <a:schemeClr val="tx1"/>
          </a:solidFill>
          <a:latin typeface="+mn-lt"/>
          <a:ea typeface="+mn-ea"/>
          <a:cs typeface="+mn-cs"/>
        </a:defRPr>
      </a:lvl1pPr>
      <a:lvl2pPr marL="742950" indent="-285750" algn="l" rtl="0" fontAlgn="base">
        <a:spcBef>
          <a:spcPct val="20000"/>
        </a:spcBef>
        <a:spcAft>
          <a:spcPct val="0"/>
        </a:spcAft>
        <a:buChar char="–"/>
        <a:defRPr sz="2400" kern="1200">
          <a:solidFill>
            <a:schemeClr val="tx1"/>
          </a:solidFill>
          <a:latin typeface="+mn-lt"/>
          <a:ea typeface="+mn-ea"/>
          <a:cs typeface="+mn-cs"/>
        </a:defRPr>
      </a:lvl2pPr>
      <a:lvl3pPr marL="1143000" indent="-228600" algn="l" rtl="0" fontAlgn="base">
        <a:spcBef>
          <a:spcPct val="20000"/>
        </a:spcBef>
        <a:spcAft>
          <a:spcPct val="0"/>
        </a:spcAft>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a:spcBef>
                <a:spcPct val="30000"/>
              </a:spcBef>
              <a:buClr>
                <a:schemeClr val="tx1"/>
              </a:buClr>
              <a:buFont typeface="Times" panose="02020603050405020304" pitchFamily="18" charset="0"/>
              <a:buNone/>
            </a:pPr>
            <a:r>
              <a:rPr lang="en-US" b="1" dirty="0" smtClean="0"/>
              <a:t>Fundamental Legal Principles</a:t>
            </a:r>
            <a:endParaRPr lang="en-US" b="1" dirty="0"/>
          </a:p>
        </p:txBody>
      </p:sp>
      <p:sp>
        <p:nvSpPr>
          <p:cNvPr id="14339" name="TextBox 1"/>
          <p:cNvSpPr txBox="1">
            <a:spLocks noChangeArrowheads="1"/>
          </p:cNvSpPr>
          <p:nvPr/>
        </p:nvSpPr>
        <p:spPr bwMode="auto">
          <a:xfrm>
            <a:off x="914400" y="2209800"/>
            <a:ext cx="22098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dirty="0">
                <a:latin typeface="Times" panose="02020603050405020304" pitchFamily="18" charset="0"/>
              </a:rPr>
              <a:t>Lecture No. </a:t>
            </a:r>
            <a:r>
              <a:rPr lang="en-US" sz="2400" b="1" i="1" u="sng" dirty="0" smtClean="0">
                <a:latin typeface="Times" panose="02020603050405020304" pitchFamily="18" charset="0"/>
              </a:rPr>
              <a:t>17  </a:t>
            </a:r>
            <a:endParaRPr lang="en-US" sz="2400" b="1" i="1" u="sng" dirty="0">
              <a:latin typeface="Times" panose="02020603050405020304" pitchFamily="18" charset="0"/>
            </a:endParaRPr>
          </a:p>
        </p:txBody>
      </p:sp>
    </p:spTree>
    <p:extLst>
      <p:ext uri="{BB962C8B-B14F-4D97-AF65-F5344CB8AC3E}">
        <p14:creationId xmlns:p14="http://schemas.microsoft.com/office/powerpoint/2010/main" xmlns="" val="3994413592"/>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nchor="ctr"/>
          <a:lstStyle/>
          <a:p>
            <a:r>
              <a:rPr lang="en-US"/>
              <a:t>Principle of Utmost Good Faith</a:t>
            </a:r>
          </a:p>
        </p:txBody>
      </p:sp>
      <p:sp>
        <p:nvSpPr>
          <p:cNvPr id="12293" name="Rectangle 3"/>
          <p:cNvSpPr>
            <a:spLocks noGrp="1" noChangeArrowheads="1"/>
          </p:cNvSpPr>
          <p:nvPr>
            <p:ph type="body" idx="4294967295"/>
          </p:nvPr>
        </p:nvSpPr>
        <p:spPr/>
        <p:txBody>
          <a:bodyPr rIns="91440"/>
          <a:lstStyle/>
          <a:p>
            <a:pPr lvl="1"/>
            <a:r>
              <a:rPr lang="en-US"/>
              <a:t>A </a:t>
            </a:r>
            <a:r>
              <a:rPr lang="en-US" u="sng"/>
              <a:t>concealment</a:t>
            </a:r>
            <a:r>
              <a:rPr lang="en-US"/>
              <a:t> is intentional failure of the applicant for insurance to reveal a material fact to the insurer</a:t>
            </a:r>
          </a:p>
          <a:p>
            <a:pPr lvl="1"/>
            <a:r>
              <a:rPr lang="en-US"/>
              <a:t>A </a:t>
            </a:r>
            <a:r>
              <a:rPr lang="en-US" u="sng"/>
              <a:t>warranty</a:t>
            </a:r>
            <a:r>
              <a:rPr lang="en-US"/>
              <a:t> is a statement that becomes part of the insurance contract and is guaranteed by the maker to be true in all respects</a:t>
            </a:r>
          </a:p>
          <a:p>
            <a:pPr lvl="2"/>
            <a:r>
              <a:rPr lang="en-US"/>
              <a:t>Statements made by applicants are considered representations, not warranties</a:t>
            </a:r>
          </a:p>
          <a:p>
            <a:pPr lvl="2">
              <a:buFontTx/>
              <a:buNone/>
            </a:pPr>
            <a:r>
              <a:rPr lang="en-US"/>
              <a:t>	</a:t>
            </a: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6" name="Rectangle 2"/>
          <p:cNvSpPr>
            <a:spLocks noGrp="1" noChangeArrowheads="1"/>
          </p:cNvSpPr>
          <p:nvPr>
            <p:ph type="title" idx="4294967295"/>
          </p:nvPr>
        </p:nvSpPr>
        <p:spPr/>
        <p:txBody>
          <a:bodyPr anchor="ctr"/>
          <a:lstStyle/>
          <a:p>
            <a:r>
              <a:rPr lang="en-US" sz="2800"/>
              <a:t>Requirements of an Insurance Contract</a:t>
            </a:r>
          </a:p>
        </p:txBody>
      </p:sp>
      <p:sp>
        <p:nvSpPr>
          <p:cNvPr id="13317" name="Rectangle 3"/>
          <p:cNvSpPr>
            <a:spLocks noGrp="1" noChangeArrowheads="1"/>
          </p:cNvSpPr>
          <p:nvPr>
            <p:ph type="body" idx="4294967295"/>
          </p:nvPr>
        </p:nvSpPr>
        <p:spPr/>
        <p:txBody>
          <a:bodyPr rIns="91440"/>
          <a:lstStyle/>
          <a:p>
            <a:r>
              <a:rPr lang="en-US"/>
              <a:t>To be legally enforceable, an insurance contract must meet four requirements:</a:t>
            </a:r>
          </a:p>
          <a:p>
            <a:pPr lvl="1"/>
            <a:r>
              <a:rPr lang="en-US" u="sng"/>
              <a:t>Offer and acceptance</a:t>
            </a:r>
            <a:r>
              <a:rPr lang="en-US"/>
              <a:t> of the terms of the contract</a:t>
            </a:r>
          </a:p>
          <a:p>
            <a:pPr lvl="1"/>
            <a:r>
              <a:rPr lang="en-US" u="sng"/>
              <a:t>Consideration</a:t>
            </a:r>
            <a:r>
              <a:rPr lang="en-US"/>
              <a:t> – the values that each party exchange</a:t>
            </a:r>
          </a:p>
          <a:p>
            <a:pPr lvl="1"/>
            <a:r>
              <a:rPr lang="en-US" u="sng"/>
              <a:t>Legally competent parties</a:t>
            </a:r>
            <a:r>
              <a:rPr lang="en-US"/>
              <a:t>, with legal capacity to enter into a binding contract</a:t>
            </a:r>
          </a:p>
          <a:p>
            <a:pPr lvl="1"/>
            <a:r>
              <a:rPr lang="en-US"/>
              <a:t> The contract must exist for a </a:t>
            </a:r>
            <a:r>
              <a:rPr lang="en-US" u="sng"/>
              <a:t>legal purpose</a:t>
            </a:r>
            <a:endParaRPr lang="en-US"/>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1" name="Rectangle 3"/>
          <p:cNvSpPr>
            <a:spLocks noGrp="1" noChangeArrowheads="1"/>
          </p:cNvSpPr>
          <p:nvPr>
            <p:ph type="title" idx="4294967295"/>
          </p:nvPr>
        </p:nvSpPr>
        <p:spPr/>
        <p:txBody>
          <a:bodyPr anchor="ctr"/>
          <a:lstStyle/>
          <a:p>
            <a:r>
              <a:rPr lang="en-US" sz="2800"/>
              <a:t>Distinct Legal Characteristics of Insurance Contracts</a:t>
            </a:r>
            <a:endParaRPr lang="en-US"/>
          </a:p>
        </p:txBody>
      </p:sp>
      <p:sp>
        <p:nvSpPr>
          <p:cNvPr id="14342" name="Rectangle 4"/>
          <p:cNvSpPr>
            <a:spLocks noGrp="1" noChangeArrowheads="1"/>
          </p:cNvSpPr>
          <p:nvPr>
            <p:ph type="body" idx="4294967295"/>
          </p:nvPr>
        </p:nvSpPr>
        <p:spPr>
          <a:xfrm>
            <a:off x="228600" y="1752600"/>
            <a:ext cx="8686800" cy="4724400"/>
          </a:xfrm>
        </p:spPr>
        <p:txBody>
          <a:bodyPr rIns="91440"/>
          <a:lstStyle/>
          <a:p>
            <a:pPr>
              <a:lnSpc>
                <a:spcPct val="90000"/>
              </a:lnSpc>
              <a:spcBef>
                <a:spcPct val="40000"/>
              </a:spcBef>
            </a:pPr>
            <a:r>
              <a:rPr lang="en-US" sz="2000" u="sng"/>
              <a:t>Aleatory</a:t>
            </a:r>
            <a:r>
              <a:rPr lang="en-US" sz="2000"/>
              <a:t>: values exchanged are not equal</a:t>
            </a:r>
          </a:p>
          <a:p>
            <a:pPr>
              <a:lnSpc>
                <a:spcPct val="90000"/>
              </a:lnSpc>
              <a:spcBef>
                <a:spcPct val="40000"/>
              </a:spcBef>
            </a:pPr>
            <a:r>
              <a:rPr lang="en-US" sz="2000" u="sng"/>
              <a:t>Unilateral</a:t>
            </a:r>
            <a:r>
              <a:rPr lang="en-US" sz="2000"/>
              <a:t>: only the insurer makes a legally enforceable promise</a:t>
            </a:r>
          </a:p>
          <a:p>
            <a:pPr>
              <a:lnSpc>
                <a:spcPct val="90000"/>
              </a:lnSpc>
              <a:spcBef>
                <a:spcPct val="40000"/>
              </a:spcBef>
            </a:pPr>
            <a:r>
              <a:rPr lang="en-US" sz="2000" u="sng"/>
              <a:t>Conditional</a:t>
            </a:r>
            <a:r>
              <a:rPr lang="en-US" sz="2000"/>
              <a:t>: policyowner must comply with all policy provisions to collect for a covered loss</a:t>
            </a:r>
          </a:p>
          <a:p>
            <a:pPr>
              <a:lnSpc>
                <a:spcPct val="90000"/>
              </a:lnSpc>
              <a:spcBef>
                <a:spcPct val="40000"/>
              </a:spcBef>
            </a:pPr>
            <a:r>
              <a:rPr lang="en-US" sz="2000" u="sng"/>
              <a:t>Personal</a:t>
            </a:r>
            <a:r>
              <a:rPr lang="en-US" sz="2000"/>
              <a:t>: property insurance policy cannot be validly assigned to another party without the insurer's consent</a:t>
            </a:r>
          </a:p>
          <a:p>
            <a:pPr>
              <a:lnSpc>
                <a:spcPct val="90000"/>
              </a:lnSpc>
              <a:spcBef>
                <a:spcPct val="40000"/>
              </a:spcBef>
            </a:pPr>
            <a:r>
              <a:rPr lang="en-US" sz="2000" u="sng"/>
              <a:t>Contract of adhesion</a:t>
            </a:r>
            <a:r>
              <a:rPr lang="en-US" sz="2000"/>
              <a:t>: since the insured must accept the entire contract as it is written, any ambiguities are construed against the insurer</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4" name="Rectangle 2"/>
          <p:cNvSpPr>
            <a:spLocks noGrp="1" noChangeArrowheads="1"/>
          </p:cNvSpPr>
          <p:nvPr>
            <p:ph type="title" idx="4294967295"/>
          </p:nvPr>
        </p:nvSpPr>
        <p:spPr/>
        <p:txBody>
          <a:bodyPr anchor="ctr"/>
          <a:lstStyle/>
          <a:p>
            <a:r>
              <a:rPr lang="en-US"/>
              <a:t>Law and the Insurance Agent</a:t>
            </a:r>
          </a:p>
        </p:txBody>
      </p:sp>
      <p:sp>
        <p:nvSpPr>
          <p:cNvPr id="15365" name="Rectangle 3"/>
          <p:cNvSpPr>
            <a:spLocks noGrp="1" noChangeArrowheads="1"/>
          </p:cNvSpPr>
          <p:nvPr>
            <p:ph type="body" idx="4294967295"/>
          </p:nvPr>
        </p:nvSpPr>
        <p:spPr>
          <a:xfrm>
            <a:off x="304800" y="1752600"/>
            <a:ext cx="8458200" cy="4724400"/>
          </a:xfrm>
        </p:spPr>
        <p:txBody>
          <a:bodyPr rIns="91440"/>
          <a:lstStyle/>
          <a:p>
            <a:pPr>
              <a:lnSpc>
                <a:spcPct val="80000"/>
              </a:lnSpc>
            </a:pPr>
            <a:r>
              <a:rPr lang="en-US" sz="2400"/>
              <a:t>An agent is someone who has the authority to act on behalf of a principal (the insurer)</a:t>
            </a:r>
          </a:p>
          <a:p>
            <a:pPr>
              <a:lnSpc>
                <a:spcPct val="80000"/>
              </a:lnSpc>
            </a:pPr>
            <a:r>
              <a:rPr lang="en-US" sz="2400"/>
              <a:t>Several laws govern the actions of agents and their relationship to insureds</a:t>
            </a:r>
          </a:p>
          <a:p>
            <a:pPr lvl="1">
              <a:lnSpc>
                <a:spcPct val="80000"/>
              </a:lnSpc>
            </a:pPr>
            <a:r>
              <a:rPr lang="en-US" sz="2000"/>
              <a:t>There is no presumption of an agency relationship</a:t>
            </a:r>
          </a:p>
          <a:p>
            <a:pPr lvl="1">
              <a:lnSpc>
                <a:spcPct val="80000"/>
              </a:lnSpc>
            </a:pPr>
            <a:r>
              <a:rPr lang="en-US" sz="2000"/>
              <a:t>An agent must be authorized to represent the principal</a:t>
            </a:r>
          </a:p>
          <a:p>
            <a:pPr lvl="2">
              <a:lnSpc>
                <a:spcPct val="80000"/>
              </a:lnSpc>
            </a:pPr>
            <a:r>
              <a:rPr lang="en-US" sz="1800"/>
              <a:t>Authority is either express, implied, or apparent</a:t>
            </a:r>
          </a:p>
          <a:p>
            <a:pPr lvl="1">
              <a:lnSpc>
                <a:spcPct val="80000"/>
              </a:lnSpc>
            </a:pPr>
            <a:r>
              <a:rPr lang="en-US" sz="2000"/>
              <a:t>Knowledge of the agent is presumed to be knowledge of the principal with respect to matters within the scope of the agency relationship</a:t>
            </a:r>
          </a:p>
          <a:p>
            <a:pPr lvl="1">
              <a:lnSpc>
                <a:spcPct val="80000"/>
              </a:lnSpc>
            </a:pPr>
            <a:r>
              <a:rPr lang="en-US" sz="2000"/>
              <a:t>Insurers can place limitations on the power of agents by adding a </a:t>
            </a:r>
            <a:r>
              <a:rPr lang="en-US" sz="2000" u="sng"/>
              <a:t>nonwaiver clause</a:t>
            </a:r>
            <a:r>
              <a:rPr lang="en-US" sz="2000"/>
              <a:t> to the application or policy</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p:txBody>
          <a:bodyPr anchor="ctr"/>
          <a:lstStyle/>
          <a:p>
            <a:r>
              <a:rPr lang="en-US"/>
              <a:t>Law and the Insurance Agent</a:t>
            </a:r>
          </a:p>
        </p:txBody>
      </p:sp>
      <p:sp>
        <p:nvSpPr>
          <p:cNvPr id="16389" name="Rectangle 3"/>
          <p:cNvSpPr>
            <a:spLocks noGrp="1" noChangeArrowheads="1"/>
          </p:cNvSpPr>
          <p:nvPr>
            <p:ph type="body" idx="4294967295"/>
          </p:nvPr>
        </p:nvSpPr>
        <p:spPr>
          <a:xfrm>
            <a:off x="304800" y="1600200"/>
            <a:ext cx="8294688" cy="3836988"/>
          </a:xfrm>
        </p:spPr>
        <p:txBody>
          <a:bodyPr rIns="91440"/>
          <a:lstStyle/>
          <a:p>
            <a:r>
              <a:rPr lang="en-US" u="sng"/>
              <a:t>Waiver</a:t>
            </a:r>
            <a:r>
              <a:rPr lang="en-US"/>
              <a:t> is defined as the voluntary relinquishment of a known legal right</a:t>
            </a:r>
          </a:p>
          <a:p>
            <a:r>
              <a:rPr lang="en-US" u="sng"/>
              <a:t>Estoppel</a:t>
            </a:r>
            <a:r>
              <a:rPr lang="en-US"/>
              <a:t> occurs when a representation of fact made by one person to another person is reasonably relied on by that person to such an extent that it would be inequitable to allow the first person to deny the truth of the representation</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EFD4CD31-F268-43FC-93AB-299DFC0F8115}" type="slidenum">
              <a:rPr lang="en-US"/>
              <a:pPr/>
              <a:t>15</a:t>
            </a:fld>
            <a:endParaRPr lang="en-US"/>
          </a:p>
        </p:txBody>
      </p:sp>
      <p:sp>
        <p:nvSpPr>
          <p:cNvPr id="8194" name="Rectangle 2"/>
          <p:cNvSpPr>
            <a:spLocks noGrp="1" noChangeArrowheads="1"/>
          </p:cNvSpPr>
          <p:nvPr>
            <p:ph type="title"/>
          </p:nvPr>
        </p:nvSpPr>
        <p:spPr/>
        <p:txBody>
          <a:bodyPr/>
          <a:lstStyle/>
          <a:p>
            <a:r>
              <a:rPr lang="en-US" sz="4000"/>
              <a:t>The Commercial Package Policy (CPP)</a:t>
            </a:r>
          </a:p>
        </p:txBody>
      </p:sp>
      <p:sp>
        <p:nvSpPr>
          <p:cNvPr id="8195" name="Rectangle 3"/>
          <p:cNvSpPr>
            <a:spLocks noGrp="1" noChangeArrowheads="1"/>
          </p:cNvSpPr>
          <p:nvPr>
            <p:ph type="body" idx="1"/>
          </p:nvPr>
        </p:nvSpPr>
        <p:spPr>
          <a:xfrm>
            <a:off x="76200" y="1295400"/>
            <a:ext cx="8523288" cy="4572000"/>
          </a:xfrm>
        </p:spPr>
        <p:txBody>
          <a:bodyPr/>
          <a:lstStyle/>
          <a:p>
            <a:pPr>
              <a:lnSpc>
                <a:spcPct val="90000"/>
              </a:lnSpc>
            </a:pPr>
            <a:r>
              <a:rPr lang="en-US" sz="2800" dirty="0"/>
              <a:t>In January 1986, a new, simplified approach to commercial insurance coverage was introduced by the insurance industry</a:t>
            </a:r>
          </a:p>
          <a:p>
            <a:pPr>
              <a:lnSpc>
                <a:spcPct val="90000"/>
              </a:lnSpc>
            </a:pPr>
            <a:r>
              <a:rPr lang="en-US" sz="2800" dirty="0"/>
              <a:t>Under the Commercial Package Policy (CPP) </a:t>
            </a:r>
          </a:p>
          <a:p>
            <a:pPr lvl="1">
              <a:lnSpc>
                <a:spcPct val="90000"/>
              </a:lnSpc>
            </a:pPr>
            <a:r>
              <a:rPr lang="en-US" sz="2400" dirty="0"/>
              <a:t>The insured can obtain almost all types of insurance coverage </a:t>
            </a:r>
          </a:p>
          <a:p>
            <a:pPr>
              <a:lnSpc>
                <a:spcPct val="90000"/>
              </a:lnSpc>
            </a:pPr>
            <a:r>
              <a:rPr lang="en-US" sz="2800" dirty="0"/>
              <a:t>Broader contract provisions are included in the CPP </a:t>
            </a:r>
          </a:p>
          <a:p>
            <a:pPr>
              <a:lnSpc>
                <a:spcPct val="90000"/>
              </a:lnSpc>
            </a:pPr>
            <a:r>
              <a:rPr lang="en-US" sz="2800" dirty="0"/>
              <a:t>The CPP has seven separate sets of coverage </a:t>
            </a:r>
          </a:p>
          <a:p>
            <a:pPr lvl="1">
              <a:lnSpc>
                <a:spcPct val="90000"/>
              </a:lnSpc>
            </a:pPr>
            <a:r>
              <a:rPr lang="en-US" sz="2400" dirty="0"/>
              <a:t>Commercial property, liability, crime, boiler and machinery, commercial auto, inland marine, and farm </a:t>
            </a:r>
          </a:p>
        </p:txBody>
      </p:sp>
    </p:spTree>
    <p:extLst>
      <p:ext uri="{BB962C8B-B14F-4D97-AF65-F5344CB8AC3E}">
        <p14:creationId xmlns:p14="http://schemas.microsoft.com/office/powerpoint/2010/main" xmlns="" val="12256925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812B33C0-F0C9-46D9-82F2-B53943E778D6}" type="slidenum">
              <a:rPr lang="en-US"/>
              <a:pPr/>
              <a:t>16</a:t>
            </a:fld>
            <a:endParaRPr lang="en-US"/>
          </a:p>
        </p:txBody>
      </p:sp>
      <p:sp>
        <p:nvSpPr>
          <p:cNvPr id="9218" name="Rectangle 2"/>
          <p:cNvSpPr>
            <a:spLocks noGrp="1" noChangeArrowheads="1"/>
          </p:cNvSpPr>
          <p:nvPr>
            <p:ph type="title"/>
          </p:nvPr>
        </p:nvSpPr>
        <p:spPr/>
        <p:txBody>
          <a:bodyPr/>
          <a:lstStyle/>
          <a:p>
            <a:r>
              <a:rPr lang="en-US" sz="4000"/>
              <a:t>The Commercial Package Policy (CPP)</a:t>
            </a:r>
          </a:p>
        </p:txBody>
      </p:sp>
      <p:sp>
        <p:nvSpPr>
          <p:cNvPr id="9219" name="Rectangle 3"/>
          <p:cNvSpPr>
            <a:spLocks noGrp="1" noChangeArrowheads="1"/>
          </p:cNvSpPr>
          <p:nvPr>
            <p:ph type="body" idx="1"/>
          </p:nvPr>
        </p:nvSpPr>
        <p:spPr/>
        <p:txBody>
          <a:bodyPr/>
          <a:lstStyle/>
          <a:p>
            <a:r>
              <a:rPr lang="en-US"/>
              <a:t>An insured can pick and choose coverages in the CPP </a:t>
            </a:r>
          </a:p>
          <a:p>
            <a:r>
              <a:rPr lang="en-US"/>
              <a:t>The CPP allows many insureds to use one policy to meet most of their insurance needs </a:t>
            </a:r>
          </a:p>
          <a:p>
            <a:pPr lvl="1"/>
            <a:r>
              <a:rPr lang="en-US"/>
              <a:t>Workers’ compensation and ocean marine insurance must be purchased separately </a:t>
            </a:r>
          </a:p>
          <a:p>
            <a:r>
              <a:rPr lang="en-US"/>
              <a:t>The CPP has many options available </a:t>
            </a:r>
          </a:p>
        </p:txBody>
      </p:sp>
    </p:spTree>
    <p:extLst>
      <p:ext uri="{BB962C8B-B14F-4D97-AF65-F5344CB8AC3E}">
        <p14:creationId xmlns:p14="http://schemas.microsoft.com/office/powerpoint/2010/main" xmlns="" val="5181101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A9FE767C-4707-4008-8D13-C02C1627EAC6}" type="slidenum">
              <a:rPr lang="en-US"/>
              <a:pPr/>
              <a:t>17</a:t>
            </a:fld>
            <a:endParaRPr lang="en-US"/>
          </a:p>
        </p:txBody>
      </p:sp>
      <p:sp>
        <p:nvSpPr>
          <p:cNvPr id="10242" name="Rectangle 2"/>
          <p:cNvSpPr>
            <a:spLocks noGrp="1" noChangeArrowheads="1"/>
          </p:cNvSpPr>
          <p:nvPr>
            <p:ph type="title"/>
          </p:nvPr>
        </p:nvSpPr>
        <p:spPr/>
        <p:txBody>
          <a:bodyPr/>
          <a:lstStyle/>
          <a:p>
            <a:r>
              <a:rPr lang="en-US" sz="4000"/>
              <a:t>Building and Personal Property Coverage Form </a:t>
            </a:r>
          </a:p>
        </p:txBody>
      </p:sp>
      <p:sp>
        <p:nvSpPr>
          <p:cNvPr id="10243" name="Rectangle 3"/>
          <p:cNvSpPr>
            <a:spLocks noGrp="1" noChangeArrowheads="1"/>
          </p:cNvSpPr>
          <p:nvPr>
            <p:ph type="body" idx="1"/>
          </p:nvPr>
        </p:nvSpPr>
        <p:spPr>
          <a:xfrm>
            <a:off x="304800" y="1219200"/>
            <a:ext cx="8294688" cy="4572000"/>
          </a:xfrm>
        </p:spPr>
        <p:txBody>
          <a:bodyPr/>
          <a:lstStyle/>
          <a:p>
            <a:pPr>
              <a:lnSpc>
                <a:spcPct val="80000"/>
              </a:lnSpc>
            </a:pPr>
            <a:r>
              <a:rPr lang="en-US" sz="2400" dirty="0"/>
              <a:t>Basic protection for buildings and personal property in the CPP </a:t>
            </a:r>
          </a:p>
          <a:p>
            <a:pPr>
              <a:lnSpc>
                <a:spcPct val="80000"/>
              </a:lnSpc>
            </a:pPr>
            <a:r>
              <a:rPr lang="en-US" sz="2400" dirty="0"/>
              <a:t>Property coverage is divided into three major categories </a:t>
            </a:r>
          </a:p>
          <a:p>
            <a:pPr lvl="1">
              <a:lnSpc>
                <a:spcPct val="80000"/>
              </a:lnSpc>
            </a:pPr>
            <a:r>
              <a:rPr lang="en-US" sz="2000" dirty="0"/>
              <a:t>Buildings </a:t>
            </a:r>
          </a:p>
          <a:p>
            <a:pPr lvl="2">
              <a:lnSpc>
                <a:spcPct val="80000"/>
              </a:lnSpc>
            </a:pPr>
            <a:r>
              <a:rPr lang="en-US" sz="1800" dirty="0"/>
              <a:t>Includes the buildings described on the declarations page </a:t>
            </a:r>
          </a:p>
          <a:p>
            <a:pPr lvl="2">
              <a:lnSpc>
                <a:spcPct val="80000"/>
              </a:lnSpc>
            </a:pPr>
            <a:r>
              <a:rPr lang="en-US" sz="1800" dirty="0"/>
              <a:t>Any additions, extensions, fixtures, machinery and equipment constituting a permanent part of the described buildings </a:t>
            </a:r>
          </a:p>
          <a:p>
            <a:pPr lvl="2">
              <a:lnSpc>
                <a:spcPct val="80000"/>
              </a:lnSpc>
            </a:pPr>
            <a:r>
              <a:rPr lang="en-US" sz="1800" dirty="0"/>
              <a:t>Service equipment </a:t>
            </a:r>
          </a:p>
          <a:p>
            <a:pPr lvl="1">
              <a:lnSpc>
                <a:spcPct val="80000"/>
              </a:lnSpc>
            </a:pPr>
            <a:r>
              <a:rPr lang="en-US" sz="2000" dirty="0"/>
              <a:t>Your business personal property </a:t>
            </a:r>
          </a:p>
          <a:p>
            <a:pPr lvl="2">
              <a:lnSpc>
                <a:spcPct val="80000"/>
              </a:lnSpc>
            </a:pPr>
            <a:r>
              <a:rPr lang="en-US" sz="1800" dirty="0"/>
              <a:t>Includes business personal property owned by the insured and usual to the occupancy of the insured </a:t>
            </a:r>
          </a:p>
          <a:p>
            <a:pPr lvl="1">
              <a:lnSpc>
                <a:spcPct val="80000"/>
              </a:lnSpc>
            </a:pPr>
            <a:r>
              <a:rPr lang="en-US" sz="2000" dirty="0"/>
              <a:t>Personal property of others </a:t>
            </a:r>
          </a:p>
          <a:p>
            <a:pPr lvl="2">
              <a:lnSpc>
                <a:spcPct val="80000"/>
              </a:lnSpc>
            </a:pPr>
            <a:r>
              <a:rPr lang="en-US" sz="1800" dirty="0"/>
              <a:t>Improvements and betterments </a:t>
            </a:r>
          </a:p>
          <a:p>
            <a:pPr lvl="3">
              <a:lnSpc>
                <a:spcPct val="80000"/>
              </a:lnSpc>
            </a:pPr>
            <a:r>
              <a:rPr lang="en-US" sz="1600" dirty="0"/>
              <a:t>Alterations made to a leased building by the insured that the insured cannot legally remove when the lease is terminated </a:t>
            </a:r>
          </a:p>
          <a:p>
            <a:pPr lvl="2">
              <a:lnSpc>
                <a:spcPct val="80000"/>
              </a:lnSpc>
            </a:pPr>
            <a:r>
              <a:rPr lang="en-US" sz="1800" dirty="0"/>
              <a:t>Personal property of others in the </a:t>
            </a:r>
            <a:r>
              <a:rPr lang="en-US" sz="1800" dirty="0" err="1"/>
              <a:t>insureds</a:t>
            </a:r>
            <a:r>
              <a:rPr lang="en-US" sz="1800" dirty="0"/>
              <a:t> control </a:t>
            </a:r>
          </a:p>
          <a:p>
            <a:pPr lvl="3">
              <a:lnSpc>
                <a:spcPct val="80000"/>
              </a:lnSpc>
            </a:pPr>
            <a:r>
              <a:rPr lang="en-US" sz="1600" dirty="0"/>
              <a:t>Develops in situations where the insured repairs the property of others </a:t>
            </a:r>
          </a:p>
        </p:txBody>
      </p:sp>
    </p:spTree>
    <p:extLst>
      <p:ext uri="{BB962C8B-B14F-4D97-AF65-F5344CB8AC3E}">
        <p14:creationId xmlns:p14="http://schemas.microsoft.com/office/powerpoint/2010/main" xmlns="" val="23865802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F022C210-5C5C-43EC-AE9B-DCF5B0375FAA}" type="slidenum">
              <a:rPr lang="en-US"/>
              <a:pPr/>
              <a:t>18</a:t>
            </a:fld>
            <a:endParaRPr lang="en-US"/>
          </a:p>
        </p:txBody>
      </p:sp>
      <p:sp>
        <p:nvSpPr>
          <p:cNvPr id="11266" name="Rectangle 2"/>
          <p:cNvSpPr>
            <a:spLocks noGrp="1" noChangeArrowheads="1"/>
          </p:cNvSpPr>
          <p:nvPr>
            <p:ph type="title"/>
          </p:nvPr>
        </p:nvSpPr>
        <p:spPr/>
        <p:txBody>
          <a:bodyPr/>
          <a:lstStyle/>
          <a:p>
            <a:r>
              <a:rPr lang="en-US"/>
              <a:t>Extensions of Coverage </a:t>
            </a:r>
          </a:p>
        </p:txBody>
      </p:sp>
      <p:sp>
        <p:nvSpPr>
          <p:cNvPr id="11267" name="Rectangle 3"/>
          <p:cNvSpPr>
            <a:spLocks noGrp="1" noChangeArrowheads="1"/>
          </p:cNvSpPr>
          <p:nvPr>
            <p:ph type="body" idx="1"/>
          </p:nvPr>
        </p:nvSpPr>
        <p:spPr/>
        <p:txBody>
          <a:bodyPr/>
          <a:lstStyle/>
          <a:p>
            <a:pPr>
              <a:lnSpc>
                <a:spcPct val="90000"/>
              </a:lnSpc>
            </a:pPr>
            <a:r>
              <a:rPr lang="en-US" sz="2400"/>
              <a:t>BPP has extensions of coverage that expand protection to other categories of property </a:t>
            </a:r>
          </a:p>
          <a:p>
            <a:pPr lvl="1">
              <a:lnSpc>
                <a:spcPct val="90000"/>
              </a:lnSpc>
            </a:pPr>
            <a:r>
              <a:rPr lang="en-US" sz="2000"/>
              <a:t>Newly acquired or constructed property </a:t>
            </a:r>
          </a:p>
          <a:p>
            <a:pPr lvl="1">
              <a:lnSpc>
                <a:spcPct val="90000"/>
              </a:lnSpc>
            </a:pPr>
            <a:r>
              <a:rPr lang="en-US" sz="2000"/>
              <a:t>Your business personal property at newly acquired premises </a:t>
            </a:r>
          </a:p>
          <a:p>
            <a:pPr lvl="1">
              <a:lnSpc>
                <a:spcPct val="90000"/>
              </a:lnSpc>
            </a:pPr>
            <a:r>
              <a:rPr lang="en-US" sz="2000"/>
              <a:t>Personal effects and property of others </a:t>
            </a:r>
          </a:p>
          <a:p>
            <a:pPr lvl="1">
              <a:lnSpc>
                <a:spcPct val="90000"/>
              </a:lnSpc>
            </a:pPr>
            <a:r>
              <a:rPr lang="en-US" sz="2000"/>
              <a:t>Valuable papers and records–cost of research </a:t>
            </a:r>
          </a:p>
          <a:p>
            <a:pPr lvl="1">
              <a:lnSpc>
                <a:spcPct val="90000"/>
              </a:lnSpc>
            </a:pPr>
            <a:r>
              <a:rPr lang="en-US" sz="2000"/>
              <a:t>Property off-premises </a:t>
            </a:r>
          </a:p>
          <a:p>
            <a:pPr lvl="1">
              <a:lnSpc>
                <a:spcPct val="90000"/>
              </a:lnSpc>
            </a:pPr>
            <a:r>
              <a:rPr lang="en-US" sz="2000"/>
              <a:t>Outdoor property </a:t>
            </a:r>
          </a:p>
          <a:p>
            <a:pPr>
              <a:lnSpc>
                <a:spcPct val="90000"/>
              </a:lnSpc>
            </a:pPr>
            <a:r>
              <a:rPr lang="en-US" sz="2400"/>
              <a:t>All of these extensions are an additional amount of insurance </a:t>
            </a:r>
          </a:p>
          <a:p>
            <a:pPr lvl="1">
              <a:lnSpc>
                <a:spcPct val="90000"/>
              </a:lnSpc>
            </a:pPr>
            <a:r>
              <a:rPr lang="en-US" sz="2000"/>
              <a:t>Apply only if the policy has an 80 percent or higher coinsurance clause </a:t>
            </a:r>
          </a:p>
        </p:txBody>
      </p:sp>
    </p:spTree>
    <p:extLst>
      <p:ext uri="{BB962C8B-B14F-4D97-AF65-F5344CB8AC3E}">
        <p14:creationId xmlns:p14="http://schemas.microsoft.com/office/powerpoint/2010/main" xmlns="" val="20236643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2308D1E7-749F-4739-8B56-CD3BBD7D12C7}" type="slidenum">
              <a:rPr lang="en-US"/>
              <a:pPr/>
              <a:t>19</a:t>
            </a:fld>
            <a:endParaRPr lang="en-US"/>
          </a:p>
        </p:txBody>
      </p:sp>
      <p:sp>
        <p:nvSpPr>
          <p:cNvPr id="13314" name="Rectangle 2"/>
          <p:cNvSpPr>
            <a:spLocks noGrp="1" noChangeArrowheads="1"/>
          </p:cNvSpPr>
          <p:nvPr>
            <p:ph type="title"/>
          </p:nvPr>
        </p:nvSpPr>
        <p:spPr/>
        <p:txBody>
          <a:bodyPr/>
          <a:lstStyle/>
          <a:p>
            <a:r>
              <a:rPr lang="en-US" sz="4000"/>
              <a:t>Specific versus Blanket Coverage</a:t>
            </a:r>
          </a:p>
        </p:txBody>
      </p:sp>
      <p:sp>
        <p:nvSpPr>
          <p:cNvPr id="13315" name="Rectangle 3"/>
          <p:cNvSpPr>
            <a:spLocks noGrp="1" noChangeArrowheads="1"/>
          </p:cNvSpPr>
          <p:nvPr>
            <p:ph type="body" idx="1"/>
          </p:nvPr>
        </p:nvSpPr>
        <p:spPr/>
        <p:txBody>
          <a:bodyPr/>
          <a:lstStyle/>
          <a:p>
            <a:r>
              <a:rPr lang="en-US"/>
              <a:t>Under specific coverage, property at one or more locations is listed and specifically insured </a:t>
            </a:r>
          </a:p>
          <a:p>
            <a:r>
              <a:rPr lang="en-US"/>
              <a:t>Under blanket coverage, property at several locations may be insured under a single item </a:t>
            </a:r>
          </a:p>
        </p:txBody>
      </p:sp>
    </p:spTree>
    <p:extLst>
      <p:ext uri="{BB962C8B-B14F-4D97-AF65-F5344CB8AC3E}">
        <p14:creationId xmlns:p14="http://schemas.microsoft.com/office/powerpoint/2010/main" xmlns="" val="34249563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Rectangle 2"/>
          <p:cNvSpPr>
            <a:spLocks noGrp="1" noChangeArrowheads="1"/>
          </p:cNvSpPr>
          <p:nvPr>
            <p:ph type="title" idx="4294967295"/>
          </p:nvPr>
        </p:nvSpPr>
        <p:spPr/>
        <p:txBody>
          <a:bodyPr anchor="ctr"/>
          <a:lstStyle/>
          <a:p>
            <a:r>
              <a:rPr lang="en-US" dirty="0" smtClean="0"/>
              <a:t>Objectives</a:t>
            </a:r>
            <a:endParaRPr lang="en-US" dirty="0"/>
          </a:p>
        </p:txBody>
      </p:sp>
      <p:sp>
        <p:nvSpPr>
          <p:cNvPr id="4101" name="Rectangle 3"/>
          <p:cNvSpPr>
            <a:spLocks noGrp="1" noChangeArrowheads="1"/>
          </p:cNvSpPr>
          <p:nvPr>
            <p:ph type="body" idx="4294967295"/>
          </p:nvPr>
        </p:nvSpPr>
        <p:spPr/>
        <p:txBody>
          <a:bodyPr rIns="91440"/>
          <a:lstStyle/>
          <a:p>
            <a:r>
              <a:rPr lang="en-US"/>
              <a:t>Principle of Indemnity</a:t>
            </a:r>
          </a:p>
          <a:p>
            <a:r>
              <a:rPr lang="en-US"/>
              <a:t>Principle of Insurable Interest</a:t>
            </a:r>
          </a:p>
          <a:p>
            <a:r>
              <a:rPr lang="en-US"/>
              <a:t>Principle of Subrogation</a:t>
            </a:r>
          </a:p>
          <a:p>
            <a:r>
              <a:rPr lang="en-US"/>
              <a:t>Principle of Utmost Good Faith</a:t>
            </a:r>
          </a:p>
          <a:p>
            <a:r>
              <a:rPr lang="en-US"/>
              <a:t>Requirements of an Insurance Contract</a:t>
            </a:r>
          </a:p>
          <a:p>
            <a:r>
              <a:rPr lang="en-US"/>
              <a:t>Distinct Legal Characteristics of Insurance Contracts</a:t>
            </a:r>
          </a:p>
          <a:p>
            <a:r>
              <a:rPr lang="en-US"/>
              <a:t>Law and the Insurance Agent</a:t>
            </a: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A0BE6DA7-A3DA-46A4-B068-FF401C9802D5}" type="slidenum">
              <a:rPr lang="en-US"/>
              <a:pPr/>
              <a:t>20</a:t>
            </a:fld>
            <a:endParaRPr lang="en-US"/>
          </a:p>
        </p:txBody>
      </p:sp>
      <p:sp>
        <p:nvSpPr>
          <p:cNvPr id="14338" name="Rectangle 2"/>
          <p:cNvSpPr>
            <a:spLocks noGrp="1" noChangeArrowheads="1"/>
          </p:cNvSpPr>
          <p:nvPr>
            <p:ph type="title"/>
          </p:nvPr>
        </p:nvSpPr>
        <p:spPr/>
        <p:txBody>
          <a:bodyPr/>
          <a:lstStyle/>
          <a:p>
            <a:r>
              <a:rPr lang="en-US"/>
              <a:t>Common Clauses in the BPP </a:t>
            </a:r>
          </a:p>
        </p:txBody>
      </p:sp>
      <p:sp>
        <p:nvSpPr>
          <p:cNvPr id="14339" name="Rectangle 3"/>
          <p:cNvSpPr>
            <a:spLocks noGrp="1" noChangeArrowheads="1"/>
          </p:cNvSpPr>
          <p:nvPr>
            <p:ph type="body" idx="1"/>
          </p:nvPr>
        </p:nvSpPr>
        <p:spPr/>
        <p:txBody>
          <a:bodyPr/>
          <a:lstStyle/>
          <a:p>
            <a:pPr>
              <a:lnSpc>
                <a:spcPct val="80000"/>
              </a:lnSpc>
            </a:pPr>
            <a:r>
              <a:rPr lang="en-US" sz="2400"/>
              <a:t>Common clauses include </a:t>
            </a:r>
          </a:p>
          <a:p>
            <a:pPr lvl="1">
              <a:lnSpc>
                <a:spcPct val="80000"/>
              </a:lnSpc>
            </a:pPr>
            <a:r>
              <a:rPr lang="en-US" sz="2000"/>
              <a:t>Coinsurance</a:t>
            </a:r>
          </a:p>
          <a:p>
            <a:pPr lvl="1">
              <a:lnSpc>
                <a:spcPct val="80000"/>
              </a:lnSpc>
            </a:pPr>
            <a:r>
              <a:rPr lang="en-US" sz="2000"/>
              <a:t>Subrogation</a:t>
            </a:r>
          </a:p>
          <a:p>
            <a:pPr lvl="1">
              <a:lnSpc>
                <a:spcPct val="80000"/>
              </a:lnSpc>
            </a:pPr>
            <a:r>
              <a:rPr lang="en-US" sz="2000"/>
              <a:t>Electrical apparatus</a:t>
            </a:r>
          </a:p>
          <a:p>
            <a:pPr lvl="2">
              <a:lnSpc>
                <a:spcPct val="80000"/>
              </a:lnSpc>
            </a:pPr>
            <a:r>
              <a:rPr lang="en-US" sz="1800"/>
              <a:t>No loss to electrical items will be covered if caused by artificially generated electrical currents </a:t>
            </a:r>
          </a:p>
          <a:p>
            <a:pPr lvl="3">
              <a:lnSpc>
                <a:spcPct val="80000"/>
              </a:lnSpc>
            </a:pPr>
            <a:r>
              <a:rPr lang="en-US" sz="1600"/>
              <a:t>Unless fire ensues, and then loss is covered only for the fire damage </a:t>
            </a:r>
          </a:p>
          <a:p>
            <a:pPr lvl="1">
              <a:lnSpc>
                <a:spcPct val="80000"/>
              </a:lnSpc>
            </a:pPr>
            <a:r>
              <a:rPr lang="en-US" sz="2000"/>
              <a:t>Power failure</a:t>
            </a:r>
          </a:p>
          <a:p>
            <a:pPr lvl="2">
              <a:lnSpc>
                <a:spcPct val="80000"/>
              </a:lnSpc>
            </a:pPr>
            <a:r>
              <a:rPr lang="en-US" sz="1800"/>
              <a:t>Spoilage due to power failure from an insured peril is not covered unless the loss of power is from an on-premises insured peril </a:t>
            </a:r>
          </a:p>
          <a:p>
            <a:pPr lvl="1">
              <a:lnSpc>
                <a:spcPct val="80000"/>
              </a:lnSpc>
            </a:pPr>
            <a:r>
              <a:rPr lang="en-US" sz="2000"/>
              <a:t>Operation of building laws</a:t>
            </a:r>
          </a:p>
          <a:p>
            <a:pPr lvl="2">
              <a:lnSpc>
                <a:spcPct val="80000"/>
              </a:lnSpc>
            </a:pPr>
            <a:r>
              <a:rPr lang="en-US" sz="1800"/>
              <a:t>No loss will be paid that results from the operation of building codes </a:t>
            </a:r>
          </a:p>
          <a:p>
            <a:pPr lvl="1">
              <a:lnSpc>
                <a:spcPct val="80000"/>
              </a:lnSpc>
            </a:pPr>
            <a:r>
              <a:rPr lang="en-US" sz="2000"/>
              <a:t>Alterations and repairs </a:t>
            </a:r>
          </a:p>
          <a:p>
            <a:pPr lvl="2">
              <a:lnSpc>
                <a:spcPct val="80000"/>
              </a:lnSpc>
            </a:pPr>
            <a:r>
              <a:rPr lang="en-US" sz="1800"/>
              <a:t>Allows the insured to make this type of modification without its being considered an increase in hazard </a:t>
            </a:r>
          </a:p>
          <a:p>
            <a:pPr lvl="3">
              <a:lnSpc>
                <a:spcPct val="80000"/>
              </a:lnSpc>
            </a:pPr>
            <a:r>
              <a:rPr lang="en-US" sz="1600"/>
              <a:t>Which would cause the coverage to be suspended </a:t>
            </a:r>
          </a:p>
          <a:p>
            <a:pPr>
              <a:lnSpc>
                <a:spcPct val="80000"/>
              </a:lnSpc>
            </a:pPr>
            <a:endParaRPr lang="en-US" sz="2400"/>
          </a:p>
        </p:txBody>
      </p:sp>
    </p:spTree>
    <p:extLst>
      <p:ext uri="{BB962C8B-B14F-4D97-AF65-F5344CB8AC3E}">
        <p14:creationId xmlns:p14="http://schemas.microsoft.com/office/powerpoint/2010/main" xmlns="" val="23747612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3F92E146-F053-4BEE-BF3B-8AFC24FAD97C}" type="slidenum">
              <a:rPr lang="en-US"/>
              <a:pPr/>
              <a:t>21</a:t>
            </a:fld>
            <a:endParaRPr lang="en-US"/>
          </a:p>
        </p:txBody>
      </p:sp>
      <p:sp>
        <p:nvSpPr>
          <p:cNvPr id="15362" name="Rectangle 2"/>
          <p:cNvSpPr>
            <a:spLocks noGrp="1" noChangeArrowheads="1"/>
          </p:cNvSpPr>
          <p:nvPr>
            <p:ph type="title"/>
          </p:nvPr>
        </p:nvSpPr>
        <p:spPr/>
        <p:txBody>
          <a:bodyPr/>
          <a:lstStyle/>
          <a:p>
            <a:r>
              <a:rPr lang="en-US"/>
              <a:t>Common Clauses in the BPP</a:t>
            </a:r>
          </a:p>
        </p:txBody>
      </p:sp>
      <p:sp>
        <p:nvSpPr>
          <p:cNvPr id="15363" name="Rectangle 3"/>
          <p:cNvSpPr>
            <a:spLocks noGrp="1" noChangeArrowheads="1"/>
          </p:cNvSpPr>
          <p:nvPr>
            <p:ph type="body" idx="1"/>
          </p:nvPr>
        </p:nvSpPr>
        <p:spPr/>
        <p:txBody>
          <a:bodyPr/>
          <a:lstStyle/>
          <a:p>
            <a:r>
              <a:rPr lang="en-US" sz="2800"/>
              <a:t>Two important exclusions were added to property clauses in 2002 </a:t>
            </a:r>
          </a:p>
          <a:p>
            <a:pPr lvl="1"/>
            <a:r>
              <a:rPr lang="en-US" sz="2400"/>
              <a:t>Mold claims </a:t>
            </a:r>
          </a:p>
          <a:p>
            <a:pPr lvl="2"/>
            <a:r>
              <a:rPr lang="en-US" sz="2000"/>
              <a:t>Have skyrocketed in a few states in the early 2000s</a:t>
            </a:r>
          </a:p>
          <a:p>
            <a:pPr lvl="2"/>
            <a:r>
              <a:rPr lang="en-US" sz="2000"/>
              <a:t>Prior to 2002, mold was listed in the so-called “wear and tear” exclusion </a:t>
            </a:r>
          </a:p>
          <a:p>
            <a:pPr lvl="1"/>
            <a:r>
              <a:rPr lang="en-US" sz="2400"/>
              <a:t>After the terrorist attacks of September 11, insurers begin excluding terrorism from their policies </a:t>
            </a:r>
          </a:p>
          <a:p>
            <a:pPr lvl="2"/>
            <a:r>
              <a:rPr lang="en-US" sz="2000"/>
              <a:t>The Terrorism Risk Insurance Act (TRIA) was enacted in November 2002</a:t>
            </a:r>
          </a:p>
          <a:p>
            <a:pPr lvl="3"/>
            <a:r>
              <a:rPr lang="en-US" sz="1800"/>
              <a:t>By the federal government to provide a backup for insurers that could not get reinsurance coverage for terrorism </a:t>
            </a:r>
          </a:p>
        </p:txBody>
      </p:sp>
    </p:spTree>
    <p:extLst>
      <p:ext uri="{BB962C8B-B14F-4D97-AF65-F5344CB8AC3E}">
        <p14:creationId xmlns:p14="http://schemas.microsoft.com/office/powerpoint/2010/main" xmlns="" val="5232326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06BE4B98-F8BA-48C0-8195-3472F0E0A114}" type="slidenum">
              <a:rPr lang="en-US"/>
              <a:pPr/>
              <a:t>22</a:t>
            </a:fld>
            <a:endParaRPr lang="en-US"/>
          </a:p>
        </p:txBody>
      </p:sp>
      <p:sp>
        <p:nvSpPr>
          <p:cNvPr id="16386" name="Rectangle 2"/>
          <p:cNvSpPr>
            <a:spLocks noGrp="1" noChangeArrowheads="1"/>
          </p:cNvSpPr>
          <p:nvPr>
            <p:ph type="title"/>
          </p:nvPr>
        </p:nvSpPr>
        <p:spPr/>
        <p:txBody>
          <a:bodyPr/>
          <a:lstStyle/>
          <a:p>
            <a:r>
              <a:rPr lang="en-US"/>
              <a:t>Insured Perils </a:t>
            </a:r>
          </a:p>
        </p:txBody>
      </p:sp>
      <p:sp>
        <p:nvSpPr>
          <p:cNvPr id="16387" name="Rectangle 3"/>
          <p:cNvSpPr>
            <a:spLocks noGrp="1" noChangeArrowheads="1"/>
          </p:cNvSpPr>
          <p:nvPr>
            <p:ph type="body" idx="1"/>
          </p:nvPr>
        </p:nvSpPr>
        <p:spPr/>
        <p:txBody>
          <a:bodyPr/>
          <a:lstStyle/>
          <a:p>
            <a:pPr>
              <a:lnSpc>
                <a:spcPct val="80000"/>
              </a:lnSpc>
            </a:pPr>
            <a:r>
              <a:rPr lang="en-US" sz="2400"/>
              <a:t>The basic form of the BPP covers </a:t>
            </a:r>
          </a:p>
          <a:p>
            <a:pPr lvl="1">
              <a:lnSpc>
                <a:spcPct val="80000"/>
              </a:lnSpc>
            </a:pPr>
            <a:r>
              <a:rPr lang="en-US" sz="2000"/>
              <a:t>Fire, lightning, explosions, windstorm and hail, smoke, riot or civil commotion, vandalism, sprinkler linkage, sinkhole collapse, and volcanic action </a:t>
            </a:r>
          </a:p>
          <a:p>
            <a:pPr>
              <a:lnSpc>
                <a:spcPct val="80000"/>
              </a:lnSpc>
            </a:pPr>
            <a:r>
              <a:rPr lang="en-US" sz="2400"/>
              <a:t>The broad form includes the basic perils plus </a:t>
            </a:r>
          </a:p>
          <a:p>
            <a:pPr lvl="1">
              <a:lnSpc>
                <a:spcPct val="80000"/>
              </a:lnSpc>
            </a:pPr>
            <a:r>
              <a:rPr lang="en-US" sz="2000"/>
              <a:t>Falling objects, the weight of ice, sleet, and snow; and accidental discharge of water or steam from a system or appliance containing steam or water other than an automatic sprinkler system </a:t>
            </a:r>
          </a:p>
          <a:p>
            <a:pPr>
              <a:lnSpc>
                <a:spcPct val="80000"/>
              </a:lnSpc>
            </a:pPr>
            <a:r>
              <a:rPr lang="en-US" sz="2400"/>
              <a:t>The special cause of loss form covers all direct physical losses except those that are excluded </a:t>
            </a:r>
          </a:p>
          <a:p>
            <a:pPr lvl="1">
              <a:lnSpc>
                <a:spcPct val="80000"/>
              </a:lnSpc>
            </a:pPr>
            <a:r>
              <a:rPr lang="en-US" sz="2000"/>
              <a:t>Examples of excluded perils </a:t>
            </a:r>
          </a:p>
          <a:p>
            <a:pPr lvl="2">
              <a:lnSpc>
                <a:spcPct val="80000"/>
              </a:lnSpc>
            </a:pPr>
            <a:r>
              <a:rPr lang="en-US" sz="1800"/>
              <a:t>Earth movement, flood, war, enforcement of building ordinance, smog, insect damage, and wear and tear </a:t>
            </a:r>
          </a:p>
          <a:p>
            <a:pPr lvl="1">
              <a:lnSpc>
                <a:spcPct val="80000"/>
              </a:lnSpc>
            </a:pPr>
            <a:r>
              <a:rPr lang="en-US" sz="2000"/>
              <a:t>The old name for this type of coverage was “all risk” </a:t>
            </a:r>
          </a:p>
          <a:p>
            <a:pPr lvl="2">
              <a:lnSpc>
                <a:spcPct val="80000"/>
              </a:lnSpc>
            </a:pPr>
            <a:r>
              <a:rPr lang="en-US" sz="1800"/>
              <a:t>The new name is “open perils” </a:t>
            </a:r>
          </a:p>
          <a:p>
            <a:pPr>
              <a:lnSpc>
                <a:spcPct val="80000"/>
              </a:lnSpc>
            </a:pPr>
            <a:endParaRPr lang="en-US" sz="2400"/>
          </a:p>
        </p:txBody>
      </p:sp>
    </p:spTree>
    <p:extLst>
      <p:ext uri="{BB962C8B-B14F-4D97-AF65-F5344CB8AC3E}">
        <p14:creationId xmlns:p14="http://schemas.microsoft.com/office/powerpoint/2010/main" xmlns="" val="20075980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97349818-886E-4800-B4C2-D823F83599A3}" type="slidenum">
              <a:rPr lang="en-US"/>
              <a:pPr/>
              <a:t>23</a:t>
            </a:fld>
            <a:endParaRPr lang="en-US"/>
          </a:p>
        </p:txBody>
      </p:sp>
      <p:sp>
        <p:nvSpPr>
          <p:cNvPr id="17410" name="Rectangle 2"/>
          <p:cNvSpPr>
            <a:spLocks noGrp="1" noChangeArrowheads="1"/>
          </p:cNvSpPr>
          <p:nvPr>
            <p:ph type="title"/>
          </p:nvPr>
        </p:nvSpPr>
        <p:spPr/>
        <p:txBody>
          <a:bodyPr/>
          <a:lstStyle/>
          <a:p>
            <a:r>
              <a:rPr lang="en-US"/>
              <a:t>Debris Removal </a:t>
            </a:r>
          </a:p>
        </p:txBody>
      </p:sp>
      <p:sp>
        <p:nvSpPr>
          <p:cNvPr id="17411" name="Rectangle 3"/>
          <p:cNvSpPr>
            <a:spLocks noGrp="1" noChangeArrowheads="1"/>
          </p:cNvSpPr>
          <p:nvPr>
            <p:ph type="body" idx="1"/>
          </p:nvPr>
        </p:nvSpPr>
        <p:spPr/>
        <p:txBody>
          <a:bodyPr/>
          <a:lstStyle/>
          <a:p>
            <a:r>
              <a:rPr lang="en-US"/>
              <a:t>The BPP form includes coverage for debris removal </a:t>
            </a:r>
          </a:p>
          <a:p>
            <a:pPr lvl="1"/>
            <a:r>
              <a:rPr lang="en-US"/>
              <a:t>However if the loss is &gt; or equal to the policy</a:t>
            </a:r>
          </a:p>
          <a:p>
            <a:pPr lvl="2"/>
            <a:r>
              <a:rPr lang="en-US"/>
              <a:t>There is additional debris coverage up to $10,000</a:t>
            </a:r>
          </a:p>
          <a:p>
            <a:r>
              <a:rPr lang="en-US"/>
              <a:t>BPP provides coverage for costs of pollution cleanup and removal from land or water at the described premises </a:t>
            </a:r>
          </a:p>
        </p:txBody>
      </p:sp>
    </p:spTree>
    <p:extLst>
      <p:ext uri="{BB962C8B-B14F-4D97-AF65-F5344CB8AC3E}">
        <p14:creationId xmlns:p14="http://schemas.microsoft.com/office/powerpoint/2010/main" xmlns="" val="31506112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6535AEE9-E19A-4495-B570-2DF142A5E373}" type="slidenum">
              <a:rPr lang="en-US"/>
              <a:pPr/>
              <a:t>24</a:t>
            </a:fld>
            <a:endParaRPr lang="en-US"/>
          </a:p>
        </p:txBody>
      </p:sp>
      <p:sp>
        <p:nvSpPr>
          <p:cNvPr id="18434" name="Rectangle 2"/>
          <p:cNvSpPr>
            <a:spLocks noGrp="1" noChangeArrowheads="1"/>
          </p:cNvSpPr>
          <p:nvPr>
            <p:ph type="title"/>
          </p:nvPr>
        </p:nvSpPr>
        <p:spPr/>
        <p:txBody>
          <a:bodyPr/>
          <a:lstStyle/>
          <a:p>
            <a:r>
              <a:rPr lang="en-US"/>
              <a:t>Subrogation </a:t>
            </a:r>
          </a:p>
        </p:txBody>
      </p:sp>
      <p:sp>
        <p:nvSpPr>
          <p:cNvPr id="18435" name="Rectangle 3"/>
          <p:cNvSpPr>
            <a:spLocks noGrp="1" noChangeArrowheads="1"/>
          </p:cNvSpPr>
          <p:nvPr>
            <p:ph type="body" idx="1"/>
          </p:nvPr>
        </p:nvSpPr>
        <p:spPr>
          <a:xfrm>
            <a:off x="304800" y="1219200"/>
            <a:ext cx="8294688" cy="4572000"/>
          </a:xfrm>
        </p:spPr>
        <p:txBody>
          <a:bodyPr/>
          <a:lstStyle/>
          <a:p>
            <a:pPr>
              <a:lnSpc>
                <a:spcPct val="90000"/>
              </a:lnSpc>
            </a:pPr>
            <a:r>
              <a:rPr lang="en-US" sz="2800" dirty="0"/>
              <a:t>Practically all contracts of property insurance are subject to the right of subrogation </a:t>
            </a:r>
          </a:p>
          <a:p>
            <a:pPr lvl="1">
              <a:lnSpc>
                <a:spcPct val="90000"/>
              </a:lnSpc>
            </a:pPr>
            <a:r>
              <a:rPr lang="en-US" sz="2400" dirty="0"/>
              <a:t>By the insurer against any liable third party </a:t>
            </a:r>
          </a:p>
          <a:p>
            <a:pPr>
              <a:lnSpc>
                <a:spcPct val="90000"/>
              </a:lnSpc>
            </a:pPr>
            <a:r>
              <a:rPr lang="en-US" sz="2800" dirty="0"/>
              <a:t>It may turn out, for example, that while the insured’s property insurance provides coverage for loss </a:t>
            </a:r>
          </a:p>
          <a:p>
            <a:pPr lvl="1">
              <a:lnSpc>
                <a:spcPct val="90000"/>
              </a:lnSpc>
            </a:pPr>
            <a:r>
              <a:rPr lang="en-US" sz="2400" dirty="0"/>
              <a:t>Someone else has agreed to assume this liability by contract or is held liable because of its negligence in causing the damages </a:t>
            </a:r>
          </a:p>
          <a:p>
            <a:pPr lvl="2">
              <a:lnSpc>
                <a:spcPct val="90000"/>
              </a:lnSpc>
            </a:pPr>
            <a:r>
              <a:rPr lang="en-US" sz="2000" dirty="0"/>
              <a:t>If the insurer pays the claim, it has a right to any such claims that the insured may have had against others </a:t>
            </a:r>
          </a:p>
          <a:p>
            <a:pPr lvl="2">
              <a:lnSpc>
                <a:spcPct val="90000"/>
              </a:lnSpc>
            </a:pPr>
            <a:r>
              <a:rPr lang="en-US" sz="2000" dirty="0"/>
              <a:t>Such recoveries assign responsibility to the party that is responsible for the damages </a:t>
            </a:r>
          </a:p>
          <a:p>
            <a:pPr lvl="3">
              <a:lnSpc>
                <a:spcPct val="90000"/>
              </a:lnSpc>
            </a:pPr>
            <a:r>
              <a:rPr lang="en-US" sz="1800" dirty="0"/>
              <a:t>Holding that party accountable for its actions </a:t>
            </a:r>
          </a:p>
        </p:txBody>
      </p:sp>
    </p:spTree>
    <p:extLst>
      <p:ext uri="{BB962C8B-B14F-4D97-AF65-F5344CB8AC3E}">
        <p14:creationId xmlns:p14="http://schemas.microsoft.com/office/powerpoint/2010/main" xmlns="" val="20925899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332816FE-57D5-4173-B00D-47214266B002}" type="slidenum">
              <a:rPr lang="en-US"/>
              <a:pPr/>
              <a:t>25</a:t>
            </a:fld>
            <a:endParaRPr lang="en-US"/>
          </a:p>
        </p:txBody>
      </p:sp>
      <p:sp>
        <p:nvSpPr>
          <p:cNvPr id="19458" name="Rectangle 2"/>
          <p:cNvSpPr>
            <a:spLocks noGrp="1" noChangeArrowheads="1"/>
          </p:cNvSpPr>
          <p:nvPr>
            <p:ph type="title"/>
          </p:nvPr>
        </p:nvSpPr>
        <p:spPr/>
        <p:txBody>
          <a:bodyPr/>
          <a:lstStyle/>
          <a:p>
            <a:r>
              <a:rPr lang="en-US" sz="4000"/>
              <a:t>Endorsements used with the BPP</a:t>
            </a:r>
          </a:p>
        </p:txBody>
      </p:sp>
      <p:sp>
        <p:nvSpPr>
          <p:cNvPr id="19459" name="Rectangle 3"/>
          <p:cNvSpPr>
            <a:spLocks noGrp="1" noChangeArrowheads="1"/>
          </p:cNvSpPr>
          <p:nvPr>
            <p:ph type="body" idx="1"/>
          </p:nvPr>
        </p:nvSpPr>
        <p:spPr/>
        <p:txBody>
          <a:bodyPr/>
          <a:lstStyle/>
          <a:p>
            <a:pPr>
              <a:lnSpc>
                <a:spcPct val="90000"/>
              </a:lnSpc>
            </a:pPr>
            <a:r>
              <a:rPr lang="en-US"/>
              <a:t>An insured can add earthquake and radioactive contamination to the list of insured perils </a:t>
            </a:r>
          </a:p>
          <a:p>
            <a:pPr>
              <a:lnSpc>
                <a:spcPct val="90000"/>
              </a:lnSpc>
            </a:pPr>
            <a:r>
              <a:rPr lang="en-US"/>
              <a:t>The limits of recovery on such property as outdoor signs, trees, shrubs, plants, and radio and television antennas may be increased </a:t>
            </a:r>
          </a:p>
          <a:p>
            <a:pPr>
              <a:lnSpc>
                <a:spcPct val="90000"/>
              </a:lnSpc>
            </a:pPr>
            <a:r>
              <a:rPr lang="en-US"/>
              <a:t>Special market value endorsements are available for distilled spirits and wines </a:t>
            </a:r>
          </a:p>
        </p:txBody>
      </p:sp>
    </p:spTree>
    <p:extLst>
      <p:ext uri="{BB962C8B-B14F-4D97-AF65-F5344CB8AC3E}">
        <p14:creationId xmlns:p14="http://schemas.microsoft.com/office/powerpoint/2010/main" xmlns="" val="9502794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FA8D39F9-5025-4D84-AB96-1E8BEE677E28}" type="slidenum">
              <a:rPr lang="en-US"/>
              <a:pPr/>
              <a:t>26</a:t>
            </a:fld>
            <a:endParaRPr lang="en-US"/>
          </a:p>
        </p:txBody>
      </p:sp>
      <p:sp>
        <p:nvSpPr>
          <p:cNvPr id="20482" name="Rectangle 2"/>
          <p:cNvSpPr>
            <a:spLocks noGrp="1" noChangeArrowheads="1"/>
          </p:cNvSpPr>
          <p:nvPr>
            <p:ph type="title"/>
          </p:nvPr>
        </p:nvSpPr>
        <p:spPr/>
        <p:txBody>
          <a:bodyPr/>
          <a:lstStyle/>
          <a:p>
            <a:r>
              <a:rPr lang="en-US" sz="4000"/>
              <a:t>Endorsements used with the BPP</a:t>
            </a:r>
          </a:p>
        </p:txBody>
      </p:sp>
      <p:sp>
        <p:nvSpPr>
          <p:cNvPr id="20483" name="Rectangle 3"/>
          <p:cNvSpPr>
            <a:spLocks noGrp="1" noChangeArrowheads="1"/>
          </p:cNvSpPr>
          <p:nvPr>
            <p:ph type="body" idx="1"/>
          </p:nvPr>
        </p:nvSpPr>
        <p:spPr/>
        <p:txBody>
          <a:bodyPr/>
          <a:lstStyle/>
          <a:p>
            <a:r>
              <a:rPr lang="en-US"/>
              <a:t>Two endorsements that modify the BPP include </a:t>
            </a:r>
          </a:p>
          <a:p>
            <a:pPr lvl="1"/>
            <a:r>
              <a:rPr lang="en-US"/>
              <a:t>Replacement cost </a:t>
            </a:r>
          </a:p>
          <a:p>
            <a:pPr lvl="2"/>
            <a:r>
              <a:rPr lang="en-US"/>
              <a:t>Like that found in the homeowner’s policy and changes the basis of recovery from actual cash value to replacement cost </a:t>
            </a:r>
          </a:p>
          <a:p>
            <a:pPr lvl="1"/>
            <a:r>
              <a:rPr lang="en-US"/>
              <a:t>Ordinance and law endorsement </a:t>
            </a:r>
          </a:p>
          <a:p>
            <a:pPr lvl="2"/>
            <a:r>
              <a:rPr lang="en-US"/>
              <a:t>Used when older buildings must be repaired according to a more stringent building code </a:t>
            </a:r>
          </a:p>
        </p:txBody>
      </p:sp>
    </p:spTree>
    <p:extLst>
      <p:ext uri="{BB962C8B-B14F-4D97-AF65-F5344CB8AC3E}">
        <p14:creationId xmlns:p14="http://schemas.microsoft.com/office/powerpoint/2010/main" xmlns="" val="29410867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1B5CED58-2D99-453F-9E53-572FBE77C6D9}" type="slidenum">
              <a:rPr lang="en-US"/>
              <a:pPr/>
              <a:t>27</a:t>
            </a:fld>
            <a:endParaRPr lang="en-US"/>
          </a:p>
        </p:txBody>
      </p:sp>
      <p:sp>
        <p:nvSpPr>
          <p:cNvPr id="21506" name="Rectangle 2"/>
          <p:cNvSpPr>
            <a:spLocks noGrp="1" noChangeArrowheads="1"/>
          </p:cNvSpPr>
          <p:nvPr>
            <p:ph type="title"/>
          </p:nvPr>
        </p:nvSpPr>
        <p:spPr>
          <a:xfrm>
            <a:off x="304800" y="912813"/>
            <a:ext cx="8610600" cy="992187"/>
          </a:xfrm>
        </p:spPr>
        <p:txBody>
          <a:bodyPr/>
          <a:lstStyle/>
          <a:p>
            <a:r>
              <a:rPr lang="en-US" sz="4000" dirty="0"/>
              <a:t>Boiler and Machinery Insurance (Equipment Breakdown Coverage)</a:t>
            </a:r>
          </a:p>
        </p:txBody>
      </p:sp>
      <p:sp>
        <p:nvSpPr>
          <p:cNvPr id="21507" name="Rectangle 3"/>
          <p:cNvSpPr>
            <a:spLocks noGrp="1" noChangeArrowheads="1"/>
          </p:cNvSpPr>
          <p:nvPr>
            <p:ph type="body" idx="1"/>
          </p:nvPr>
        </p:nvSpPr>
        <p:spPr>
          <a:xfrm>
            <a:off x="304800" y="1905000"/>
            <a:ext cx="8294688" cy="4572000"/>
          </a:xfrm>
        </p:spPr>
        <p:txBody>
          <a:bodyPr/>
          <a:lstStyle/>
          <a:p>
            <a:pPr>
              <a:lnSpc>
                <a:spcPct val="90000"/>
              </a:lnSpc>
            </a:pPr>
            <a:r>
              <a:rPr lang="en-US" sz="2400" dirty="0"/>
              <a:t>Explosions caused by steam boilers, compressors, engines, electrical equipment, flywheels, air tanks, and furnaces constitute a serious source of loss that the layperson often does not recognize </a:t>
            </a:r>
          </a:p>
          <a:p>
            <a:pPr>
              <a:lnSpc>
                <a:spcPct val="90000"/>
              </a:lnSpc>
            </a:pPr>
            <a:r>
              <a:rPr lang="en-US" sz="2400" dirty="0"/>
              <a:t>Has developed along somewhat different lines from the usual insurance contract </a:t>
            </a:r>
          </a:p>
          <a:p>
            <a:pPr lvl="1">
              <a:lnSpc>
                <a:spcPct val="90000"/>
              </a:lnSpc>
            </a:pPr>
            <a:r>
              <a:rPr lang="en-US" sz="2000" dirty="0"/>
              <a:t>Recognizing that prevention of losses is even more important than indemnification of loss</a:t>
            </a:r>
          </a:p>
          <a:p>
            <a:pPr lvl="2">
              <a:lnSpc>
                <a:spcPct val="90000"/>
              </a:lnSpc>
            </a:pPr>
            <a:r>
              <a:rPr lang="en-US" sz="1800" dirty="0"/>
              <a:t>Insurers have taken on the service of inspection and servicing of boiler operations and technical machinery </a:t>
            </a:r>
          </a:p>
          <a:p>
            <a:pPr lvl="3">
              <a:lnSpc>
                <a:spcPct val="90000"/>
              </a:lnSpc>
            </a:pPr>
            <a:r>
              <a:rPr lang="en-US" sz="1600" dirty="0"/>
              <a:t>Failure of the vessel to pass an inspection may mean imminent danger to continued operations </a:t>
            </a:r>
          </a:p>
          <a:p>
            <a:pPr lvl="3">
              <a:lnSpc>
                <a:spcPct val="90000"/>
              </a:lnSpc>
            </a:pPr>
            <a:r>
              <a:rPr lang="en-US" sz="1600" dirty="0"/>
              <a:t>The insurer reserves the right to suspend coverage immediately if recommended repairs or replacements are not made </a:t>
            </a:r>
          </a:p>
        </p:txBody>
      </p:sp>
    </p:spTree>
    <p:extLst>
      <p:ext uri="{BB962C8B-B14F-4D97-AF65-F5344CB8AC3E}">
        <p14:creationId xmlns:p14="http://schemas.microsoft.com/office/powerpoint/2010/main" xmlns="" val="36932212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a:spcBef>
                <a:spcPct val="30000"/>
              </a:spcBef>
              <a:buClr>
                <a:schemeClr val="tx1"/>
              </a:buClr>
              <a:buFont typeface="Times" panose="02020603050405020304" pitchFamily="18" charset="0"/>
              <a:buNone/>
            </a:pPr>
            <a:r>
              <a:rPr lang="en-US" b="1" dirty="0" smtClean="0"/>
              <a:t>End of Lecture 17</a:t>
            </a:r>
            <a:endParaRPr lang="en-US" b="1" dirty="0"/>
          </a:p>
        </p:txBody>
      </p:sp>
    </p:spTree>
    <p:extLst>
      <p:ext uri="{BB962C8B-B14F-4D97-AF65-F5344CB8AC3E}">
        <p14:creationId xmlns:p14="http://schemas.microsoft.com/office/powerpoint/2010/main" xmlns="" val="1473388729"/>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4" name="Rectangle 2"/>
          <p:cNvSpPr>
            <a:spLocks noGrp="1" noChangeArrowheads="1"/>
          </p:cNvSpPr>
          <p:nvPr>
            <p:ph type="title" idx="4294967295"/>
          </p:nvPr>
        </p:nvSpPr>
        <p:spPr/>
        <p:txBody>
          <a:bodyPr anchor="ctr"/>
          <a:lstStyle/>
          <a:p>
            <a:r>
              <a:rPr lang="en-US"/>
              <a:t>Principle of Indemnity</a:t>
            </a:r>
          </a:p>
        </p:txBody>
      </p:sp>
      <p:sp>
        <p:nvSpPr>
          <p:cNvPr id="5125" name="Rectangle 3"/>
          <p:cNvSpPr>
            <a:spLocks noGrp="1" noChangeArrowheads="1"/>
          </p:cNvSpPr>
          <p:nvPr>
            <p:ph type="body" idx="4294967295"/>
          </p:nvPr>
        </p:nvSpPr>
        <p:spPr/>
        <p:txBody>
          <a:bodyPr rIns="91440"/>
          <a:lstStyle/>
          <a:p>
            <a:pPr>
              <a:buFontTx/>
              <a:buNone/>
            </a:pPr>
            <a:r>
              <a:rPr lang="en-US" i="1"/>
              <a:t>The insurer agrees to pay no more than the actual amount of the loss</a:t>
            </a:r>
          </a:p>
          <a:p>
            <a:pPr>
              <a:buFontTx/>
              <a:buNone/>
            </a:pPr>
            <a:endParaRPr lang="en-US" i="1"/>
          </a:p>
          <a:p>
            <a:r>
              <a:rPr lang="en-US"/>
              <a:t>Purpose:</a:t>
            </a:r>
          </a:p>
          <a:p>
            <a:pPr lvl="1"/>
            <a:r>
              <a:rPr lang="en-US"/>
              <a:t>To prevent the insured from profiting from a loss</a:t>
            </a:r>
          </a:p>
          <a:p>
            <a:pPr lvl="1"/>
            <a:r>
              <a:rPr lang="en-US"/>
              <a:t>To reduce moral hazard</a:t>
            </a: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p:txBody>
          <a:bodyPr anchor="ctr"/>
          <a:lstStyle/>
          <a:p>
            <a:r>
              <a:rPr lang="en-US"/>
              <a:t>Principle of Indemnity</a:t>
            </a:r>
          </a:p>
        </p:txBody>
      </p:sp>
      <p:sp>
        <p:nvSpPr>
          <p:cNvPr id="6149" name="Rectangle 3"/>
          <p:cNvSpPr>
            <a:spLocks noGrp="1" noChangeArrowheads="1"/>
          </p:cNvSpPr>
          <p:nvPr>
            <p:ph type="body" idx="4294967295"/>
          </p:nvPr>
        </p:nvSpPr>
        <p:spPr>
          <a:xfrm>
            <a:off x="304800" y="1752600"/>
            <a:ext cx="8610600" cy="4648200"/>
          </a:xfrm>
        </p:spPr>
        <p:txBody>
          <a:bodyPr rIns="91440"/>
          <a:lstStyle/>
          <a:p>
            <a:pPr>
              <a:lnSpc>
                <a:spcPct val="80000"/>
              </a:lnSpc>
            </a:pPr>
            <a:r>
              <a:rPr lang="en-US" sz="2400"/>
              <a:t>In property insurance, indemnification is based on the </a:t>
            </a:r>
            <a:r>
              <a:rPr lang="en-US" sz="2400" u="sng"/>
              <a:t>actual cash value</a:t>
            </a:r>
            <a:r>
              <a:rPr lang="en-US" sz="2400"/>
              <a:t> of the property at the time of loss</a:t>
            </a:r>
          </a:p>
          <a:p>
            <a:pPr>
              <a:lnSpc>
                <a:spcPct val="80000"/>
              </a:lnSpc>
            </a:pPr>
            <a:r>
              <a:rPr lang="en-US" sz="2400"/>
              <a:t>There are three main methods to determine actual cash value:</a:t>
            </a:r>
          </a:p>
          <a:p>
            <a:pPr lvl="1">
              <a:lnSpc>
                <a:spcPct val="80000"/>
              </a:lnSpc>
            </a:pPr>
            <a:r>
              <a:rPr lang="en-US" sz="2000"/>
              <a:t>Replacement cost less depreciation</a:t>
            </a:r>
          </a:p>
          <a:p>
            <a:pPr lvl="1">
              <a:lnSpc>
                <a:spcPct val="80000"/>
              </a:lnSpc>
            </a:pPr>
            <a:r>
              <a:rPr lang="en-US" sz="2000" u="sng"/>
              <a:t>Fair market value</a:t>
            </a:r>
            <a:r>
              <a:rPr lang="en-US" sz="2000"/>
              <a:t> is the price a willing buyer would pay a willing seller in a free market</a:t>
            </a:r>
          </a:p>
          <a:p>
            <a:pPr lvl="1">
              <a:lnSpc>
                <a:spcPct val="80000"/>
              </a:lnSpc>
            </a:pPr>
            <a:r>
              <a:rPr lang="en-US" sz="2000" u="sng"/>
              <a:t>Broad evidence rule </a:t>
            </a:r>
            <a:r>
              <a:rPr lang="en-US" sz="2000"/>
              <a:t>means that the determination of ACV should include all relevant factors an expert would use to determine the value of the property</a:t>
            </a:r>
          </a:p>
          <a:p>
            <a:pPr lvl="1">
              <a:lnSpc>
                <a:spcPct val="80000"/>
              </a:lnSpc>
            </a:pPr>
            <a:endParaRPr lang="en-US" sz="2000"/>
          </a:p>
          <a:p>
            <a:pPr lvl="1">
              <a:lnSpc>
                <a:spcPct val="80000"/>
              </a:lnSpc>
            </a:pPr>
            <a:endParaRPr lang="en-US" sz="2000"/>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p:txBody>
          <a:bodyPr anchor="ctr"/>
          <a:lstStyle/>
          <a:p>
            <a:r>
              <a:rPr lang="en-US"/>
              <a:t>Principle of Indemnity</a:t>
            </a:r>
          </a:p>
        </p:txBody>
      </p:sp>
      <p:sp>
        <p:nvSpPr>
          <p:cNvPr id="7173" name="Rectangle 3"/>
          <p:cNvSpPr>
            <a:spLocks noGrp="1" noChangeArrowheads="1"/>
          </p:cNvSpPr>
          <p:nvPr>
            <p:ph type="body" idx="4294967295"/>
          </p:nvPr>
        </p:nvSpPr>
        <p:spPr>
          <a:xfrm>
            <a:off x="228600" y="1752600"/>
            <a:ext cx="8686800" cy="4114800"/>
          </a:xfrm>
        </p:spPr>
        <p:txBody>
          <a:bodyPr rIns="91440"/>
          <a:lstStyle/>
          <a:p>
            <a:pPr>
              <a:lnSpc>
                <a:spcPct val="80000"/>
              </a:lnSpc>
            </a:pPr>
            <a:r>
              <a:rPr lang="en-US" sz="2000"/>
              <a:t>There are some exceptions to the principle of indemnity:</a:t>
            </a:r>
          </a:p>
          <a:p>
            <a:pPr lvl="1">
              <a:lnSpc>
                <a:spcPct val="80000"/>
              </a:lnSpc>
            </a:pPr>
            <a:r>
              <a:rPr lang="en-US" sz="1900"/>
              <a:t>A </a:t>
            </a:r>
            <a:r>
              <a:rPr lang="en-US" sz="1900" u="sng"/>
              <a:t>valued policy</a:t>
            </a:r>
            <a:r>
              <a:rPr lang="en-US" sz="1900"/>
              <a:t> pays the face amount of insurance if a total loss occurs</a:t>
            </a:r>
          </a:p>
          <a:p>
            <a:pPr lvl="1">
              <a:lnSpc>
                <a:spcPct val="80000"/>
              </a:lnSpc>
            </a:pPr>
            <a:r>
              <a:rPr lang="en-US" sz="1900"/>
              <a:t>Some states have a </a:t>
            </a:r>
            <a:r>
              <a:rPr lang="en-US" sz="1900" u="sng"/>
              <a:t>valued policy law</a:t>
            </a:r>
            <a:r>
              <a:rPr lang="en-US" sz="1900"/>
              <a:t> that requires payment of the face amount of insurance to the insured if a total loss to real property occurs from a peril specified in the law</a:t>
            </a:r>
          </a:p>
          <a:p>
            <a:pPr lvl="1">
              <a:lnSpc>
                <a:spcPct val="80000"/>
              </a:lnSpc>
            </a:pPr>
            <a:r>
              <a:rPr lang="en-US" sz="1900" u="sng"/>
              <a:t>Replacement cost insurance</a:t>
            </a:r>
            <a:r>
              <a:rPr lang="en-US" sz="1900"/>
              <a:t> means there is no deduction for depreciation in determining the amount paid for a loss</a:t>
            </a:r>
          </a:p>
          <a:p>
            <a:pPr lvl="1">
              <a:lnSpc>
                <a:spcPct val="80000"/>
              </a:lnSpc>
            </a:pPr>
            <a:r>
              <a:rPr lang="en-US" sz="1900"/>
              <a:t>A life insurance contract is a valued policy that pays a stated sum to the beneficiary upon the insured’s death</a:t>
            </a:r>
          </a:p>
          <a:p>
            <a:pPr lvl="1">
              <a:lnSpc>
                <a:spcPct val="80000"/>
              </a:lnSpc>
            </a:pPr>
            <a:endParaRPr lang="en-US" sz="1900"/>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7" name="Rectangle 3"/>
          <p:cNvSpPr>
            <a:spLocks noGrp="1" noChangeArrowheads="1"/>
          </p:cNvSpPr>
          <p:nvPr>
            <p:ph type="title" idx="4294967295"/>
          </p:nvPr>
        </p:nvSpPr>
        <p:spPr/>
        <p:txBody>
          <a:bodyPr anchor="ctr"/>
          <a:lstStyle/>
          <a:p>
            <a:r>
              <a:rPr lang="en-US"/>
              <a:t>Principle of Insurable Interest</a:t>
            </a:r>
          </a:p>
        </p:txBody>
      </p:sp>
      <p:sp>
        <p:nvSpPr>
          <p:cNvPr id="8198" name="Rectangle 4"/>
          <p:cNvSpPr>
            <a:spLocks noGrp="1" noChangeArrowheads="1"/>
          </p:cNvSpPr>
          <p:nvPr>
            <p:ph type="body" idx="4294967295"/>
          </p:nvPr>
        </p:nvSpPr>
        <p:spPr>
          <a:xfrm>
            <a:off x="304800" y="1752600"/>
            <a:ext cx="8610600" cy="4648200"/>
          </a:xfrm>
        </p:spPr>
        <p:txBody>
          <a:bodyPr rIns="91440"/>
          <a:lstStyle/>
          <a:p>
            <a:pPr>
              <a:lnSpc>
                <a:spcPct val="90000"/>
              </a:lnSpc>
              <a:spcBef>
                <a:spcPct val="50000"/>
              </a:spcBef>
              <a:buFontTx/>
              <a:buNone/>
            </a:pPr>
            <a:r>
              <a:rPr lang="en-US" i="1"/>
              <a:t>The insured must stand to lose financially if a loss occurs</a:t>
            </a:r>
          </a:p>
          <a:p>
            <a:pPr>
              <a:lnSpc>
                <a:spcPct val="90000"/>
              </a:lnSpc>
              <a:spcBef>
                <a:spcPct val="50000"/>
              </a:spcBef>
              <a:buFontTx/>
              <a:buNone/>
            </a:pPr>
            <a:endParaRPr lang="en-US" sz="1200" i="1"/>
          </a:p>
          <a:p>
            <a:pPr>
              <a:lnSpc>
                <a:spcPct val="90000"/>
              </a:lnSpc>
              <a:spcBef>
                <a:spcPct val="50000"/>
              </a:spcBef>
            </a:pPr>
            <a:r>
              <a:rPr lang="en-US"/>
              <a:t>Purpose:</a:t>
            </a:r>
          </a:p>
          <a:p>
            <a:pPr lvl="1">
              <a:lnSpc>
                <a:spcPct val="90000"/>
              </a:lnSpc>
              <a:spcBef>
                <a:spcPct val="50000"/>
              </a:spcBef>
            </a:pPr>
            <a:r>
              <a:rPr lang="en-US"/>
              <a:t>To prevent gambling</a:t>
            </a:r>
          </a:p>
          <a:p>
            <a:pPr lvl="1">
              <a:lnSpc>
                <a:spcPct val="90000"/>
              </a:lnSpc>
            </a:pPr>
            <a:r>
              <a:rPr lang="en-US"/>
              <a:t>To reduce moral hazard</a:t>
            </a:r>
          </a:p>
          <a:p>
            <a:pPr lvl="1">
              <a:lnSpc>
                <a:spcPct val="90000"/>
              </a:lnSpc>
            </a:pPr>
            <a:r>
              <a:rPr lang="en-US"/>
              <a:t>To measure the amount of loss</a:t>
            </a:r>
          </a:p>
          <a:p>
            <a:pPr>
              <a:lnSpc>
                <a:spcPct val="90000"/>
              </a:lnSpc>
              <a:spcBef>
                <a:spcPct val="50000"/>
              </a:spcBef>
            </a:pPr>
            <a:r>
              <a:rPr lang="en-US"/>
              <a:t>When must insurable interest exist?</a:t>
            </a:r>
          </a:p>
          <a:p>
            <a:pPr lvl="1">
              <a:lnSpc>
                <a:spcPct val="90000"/>
              </a:lnSpc>
            </a:pPr>
            <a:r>
              <a:rPr lang="en-US"/>
              <a:t>Property insurance: at the time of the loss</a:t>
            </a:r>
          </a:p>
          <a:p>
            <a:pPr lvl="1">
              <a:lnSpc>
                <a:spcPct val="90000"/>
              </a:lnSpc>
            </a:pPr>
            <a:r>
              <a:rPr lang="en-US"/>
              <a:t>Life insurance: only at inception of the policy</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nchor="ctr"/>
          <a:lstStyle/>
          <a:p>
            <a:r>
              <a:rPr lang="en-US"/>
              <a:t>Principle of Subrogation</a:t>
            </a:r>
          </a:p>
        </p:txBody>
      </p:sp>
      <p:sp>
        <p:nvSpPr>
          <p:cNvPr id="9221" name="Rectangle 3"/>
          <p:cNvSpPr>
            <a:spLocks noGrp="1" noChangeArrowheads="1"/>
          </p:cNvSpPr>
          <p:nvPr>
            <p:ph type="body" idx="4294967295"/>
          </p:nvPr>
        </p:nvSpPr>
        <p:spPr/>
        <p:txBody>
          <a:bodyPr rIns="91440"/>
          <a:lstStyle/>
          <a:p>
            <a:pPr>
              <a:lnSpc>
                <a:spcPct val="80000"/>
              </a:lnSpc>
              <a:buFontTx/>
              <a:buNone/>
            </a:pPr>
            <a:r>
              <a:rPr lang="en-US" sz="2400" i="1"/>
              <a:t>Substitution of the insurer in place of the insured for the purpose of claiming indemnity from a third person for a loss covered by insurance.</a:t>
            </a:r>
          </a:p>
          <a:p>
            <a:pPr>
              <a:lnSpc>
                <a:spcPct val="80000"/>
              </a:lnSpc>
            </a:pPr>
            <a:endParaRPr lang="en-US" sz="2400" i="1"/>
          </a:p>
          <a:p>
            <a:pPr>
              <a:lnSpc>
                <a:spcPct val="80000"/>
              </a:lnSpc>
            </a:pPr>
            <a:r>
              <a:rPr lang="en-US" sz="2400"/>
              <a:t>Purpose:</a:t>
            </a:r>
          </a:p>
          <a:p>
            <a:pPr lvl="1">
              <a:lnSpc>
                <a:spcPct val="80000"/>
              </a:lnSpc>
            </a:pPr>
            <a:r>
              <a:rPr lang="en-US" sz="2000"/>
              <a:t>To prevent the insured from collecting twice for the same loss</a:t>
            </a:r>
          </a:p>
          <a:p>
            <a:pPr lvl="1">
              <a:lnSpc>
                <a:spcPct val="80000"/>
              </a:lnSpc>
            </a:pPr>
            <a:r>
              <a:rPr lang="en-US" sz="2000"/>
              <a:t>To hold the negligent person responsible for the loss</a:t>
            </a:r>
          </a:p>
          <a:p>
            <a:pPr lvl="1">
              <a:lnSpc>
                <a:spcPct val="80000"/>
              </a:lnSpc>
            </a:pPr>
            <a:r>
              <a:rPr lang="en-US" sz="2000"/>
              <a:t>To hold down insurance rates</a:t>
            </a: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p:txBody>
          <a:bodyPr anchor="ctr"/>
          <a:lstStyle/>
          <a:p>
            <a:r>
              <a:rPr lang="en-US"/>
              <a:t>Principle of Subrogation</a:t>
            </a:r>
          </a:p>
        </p:txBody>
      </p:sp>
      <p:sp>
        <p:nvSpPr>
          <p:cNvPr id="10245" name="Rectangle 3"/>
          <p:cNvSpPr>
            <a:spLocks noGrp="1" noChangeArrowheads="1"/>
          </p:cNvSpPr>
          <p:nvPr>
            <p:ph type="body" idx="4294967295"/>
          </p:nvPr>
        </p:nvSpPr>
        <p:spPr/>
        <p:txBody>
          <a:bodyPr rIns="91440"/>
          <a:lstStyle/>
          <a:p>
            <a:r>
              <a:rPr lang="en-US"/>
              <a:t>The insurer is entitled only to the amount it has paid under the policy</a:t>
            </a:r>
          </a:p>
          <a:p>
            <a:r>
              <a:rPr lang="en-US"/>
              <a:t>The insured cannot impair the insurer’s subrogation rights</a:t>
            </a:r>
          </a:p>
          <a:p>
            <a:r>
              <a:rPr lang="en-US"/>
              <a:t>Subrogation does not apply to life insurance and to most individual health insurance contracts</a:t>
            </a:r>
          </a:p>
          <a:p>
            <a:r>
              <a:rPr lang="en-US"/>
              <a:t>The insurer cannot subrogate against its own insureds</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p:txBody>
          <a:bodyPr anchor="ctr"/>
          <a:lstStyle/>
          <a:p>
            <a:r>
              <a:rPr lang="en-US"/>
              <a:t>Principle of Utmost Good Faith</a:t>
            </a:r>
          </a:p>
        </p:txBody>
      </p:sp>
      <p:sp>
        <p:nvSpPr>
          <p:cNvPr id="11269" name="Rectangle 3"/>
          <p:cNvSpPr>
            <a:spLocks noGrp="1" noChangeArrowheads="1"/>
          </p:cNvSpPr>
          <p:nvPr>
            <p:ph type="body" idx="4294967295"/>
          </p:nvPr>
        </p:nvSpPr>
        <p:spPr/>
        <p:txBody>
          <a:bodyPr rIns="91440"/>
          <a:lstStyle/>
          <a:p>
            <a:pPr>
              <a:lnSpc>
                <a:spcPct val="80000"/>
              </a:lnSpc>
              <a:buFontTx/>
              <a:buNone/>
            </a:pPr>
            <a:r>
              <a:rPr lang="en-US" i="1"/>
              <a:t>A higher degree of honesty is imposed on both parties to an insurance contract than is imposed on parties to other contracts</a:t>
            </a:r>
          </a:p>
          <a:p>
            <a:pPr>
              <a:lnSpc>
                <a:spcPct val="80000"/>
              </a:lnSpc>
            </a:pPr>
            <a:endParaRPr lang="en-US" i="1"/>
          </a:p>
          <a:p>
            <a:pPr>
              <a:lnSpc>
                <a:spcPct val="80000"/>
              </a:lnSpc>
            </a:pPr>
            <a:r>
              <a:rPr lang="en-US"/>
              <a:t>Supported by three legal doctrines:</a:t>
            </a:r>
          </a:p>
          <a:p>
            <a:pPr lvl="1">
              <a:lnSpc>
                <a:spcPct val="80000"/>
              </a:lnSpc>
            </a:pPr>
            <a:r>
              <a:rPr lang="en-US" u="sng"/>
              <a:t>Representations</a:t>
            </a:r>
            <a:r>
              <a:rPr lang="en-US"/>
              <a:t> are statements made by the applicant for insurance</a:t>
            </a:r>
          </a:p>
          <a:p>
            <a:pPr lvl="2">
              <a:lnSpc>
                <a:spcPct val="80000"/>
              </a:lnSpc>
            </a:pPr>
            <a:r>
              <a:rPr lang="en-US"/>
              <a:t>A contract is voidable if the representation is </a:t>
            </a:r>
            <a:r>
              <a:rPr lang="en-US" u="sng"/>
              <a:t>material</a:t>
            </a:r>
            <a:r>
              <a:rPr lang="en-US"/>
              <a:t>, false, and relied on by the insurer</a:t>
            </a:r>
          </a:p>
          <a:p>
            <a:pPr lvl="2">
              <a:lnSpc>
                <a:spcPct val="80000"/>
              </a:lnSpc>
            </a:pPr>
            <a:r>
              <a:rPr lang="en-US"/>
              <a:t>An </a:t>
            </a:r>
            <a:r>
              <a:rPr lang="en-US" u="sng"/>
              <a:t>innocent misrepresentation</a:t>
            </a:r>
            <a:r>
              <a:rPr lang="en-US"/>
              <a:t> of a material fact, if relied on by the insurer, makes the contract voidable</a:t>
            </a:r>
          </a:p>
          <a:p>
            <a:pPr lvl="1">
              <a:lnSpc>
                <a:spcPct val="80000"/>
              </a:lnSpc>
            </a:pPr>
            <a:endParaRPr lang="en-US"/>
          </a:p>
          <a:p>
            <a:pPr>
              <a:lnSpc>
                <a:spcPct val="80000"/>
              </a:lnSpc>
            </a:pPr>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504</TotalTime>
  <Words>1946</Words>
  <Application>Microsoft Office PowerPoint</Application>
  <PresentationFormat>On-screen Show (4:3)</PresentationFormat>
  <Paragraphs>217</Paragraphs>
  <Slides>28</Slides>
  <Notes>15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M00_REJDA_6117643_11_RMI_C00</vt:lpstr>
      <vt:lpstr>Slide 1</vt:lpstr>
      <vt:lpstr>Objectives</vt:lpstr>
      <vt:lpstr>Principle of Indemnity</vt:lpstr>
      <vt:lpstr>Principle of Indemnity</vt:lpstr>
      <vt:lpstr>Principle of Indemnity</vt:lpstr>
      <vt:lpstr>Principle of Insurable Interest</vt:lpstr>
      <vt:lpstr>Principle of Subrogation</vt:lpstr>
      <vt:lpstr>Principle of Subrogation</vt:lpstr>
      <vt:lpstr>Principle of Utmost Good Faith</vt:lpstr>
      <vt:lpstr>Principle of Utmost Good Faith</vt:lpstr>
      <vt:lpstr>Requirements of an Insurance Contract</vt:lpstr>
      <vt:lpstr>Distinct Legal Characteristics of Insurance Contracts</vt:lpstr>
      <vt:lpstr>Law and the Insurance Agent</vt:lpstr>
      <vt:lpstr>Law and the Insurance Agent</vt:lpstr>
      <vt:lpstr>The Commercial Package Policy (CPP)</vt:lpstr>
      <vt:lpstr>The Commercial Package Policy (CPP)</vt:lpstr>
      <vt:lpstr>Building and Personal Property Coverage Form </vt:lpstr>
      <vt:lpstr>Extensions of Coverage </vt:lpstr>
      <vt:lpstr>Specific versus Blanket Coverage</vt:lpstr>
      <vt:lpstr>Common Clauses in the BPP </vt:lpstr>
      <vt:lpstr>Common Clauses in the BPP</vt:lpstr>
      <vt:lpstr>Insured Perils </vt:lpstr>
      <vt:lpstr>Debris Removal </vt:lpstr>
      <vt:lpstr>Subrogation </vt:lpstr>
      <vt:lpstr>Endorsements used with the BPP</vt:lpstr>
      <vt:lpstr>Endorsements used with the BPP</vt:lpstr>
      <vt:lpstr>Boiler and Machinery Insurance (Equipment Breakdown Coverage)</vt:lpstr>
      <vt:lpstr>Slide 28</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subject>Fundamental Legal Principles</dc:subject>
  <dc:creator>George E. Rejda</dc:creator>
  <cp:keywords/>
  <dc:description/>
  <cp:lastModifiedBy>NTS</cp:lastModifiedBy>
  <cp:revision>86</cp:revision>
  <dcterms:created xsi:type="dcterms:W3CDTF">2004-08-04T08:00:35Z</dcterms:created>
  <dcterms:modified xsi:type="dcterms:W3CDTF">2014-06-19T13:03:56Z</dcterms:modified>
  <cp:category/>
</cp:coreProperties>
</file>