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9" r:id="rId1"/>
  </p:sldMasterIdLst>
  <p:notesMasterIdLst>
    <p:notesMasterId r:id="rId35"/>
  </p:notesMasterIdLst>
  <p:sldIdLst>
    <p:sldId id="489" r:id="rId2"/>
    <p:sldId id="420" r:id="rId3"/>
    <p:sldId id="418" r:id="rId4"/>
    <p:sldId id="421" r:id="rId5"/>
    <p:sldId id="422" r:id="rId6"/>
    <p:sldId id="419" r:id="rId7"/>
    <p:sldId id="423" r:id="rId8"/>
    <p:sldId id="424" r:id="rId9"/>
    <p:sldId id="425" r:id="rId10"/>
    <p:sldId id="426" r:id="rId11"/>
    <p:sldId id="427" r:id="rId12"/>
    <p:sldId id="428" r:id="rId13"/>
    <p:sldId id="429" r:id="rId14"/>
    <p:sldId id="430" r:id="rId15"/>
    <p:sldId id="272" r:id="rId16"/>
    <p:sldId id="273" r:id="rId17"/>
    <p:sldId id="431" r:id="rId18"/>
    <p:sldId id="432" r:id="rId19"/>
    <p:sldId id="274" r:id="rId20"/>
    <p:sldId id="275" r:id="rId21"/>
    <p:sldId id="276" r:id="rId22"/>
    <p:sldId id="433" r:id="rId23"/>
    <p:sldId id="437" r:id="rId24"/>
    <p:sldId id="438" r:id="rId25"/>
    <p:sldId id="439" r:id="rId26"/>
    <p:sldId id="440" r:id="rId27"/>
    <p:sldId id="441" r:id="rId28"/>
    <p:sldId id="442" r:id="rId29"/>
    <p:sldId id="443" r:id="rId30"/>
    <p:sldId id="444" r:id="rId31"/>
    <p:sldId id="445" r:id="rId32"/>
    <p:sldId id="446" r:id="rId33"/>
    <p:sldId id="491"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0" autoAdjust="0"/>
    <p:restoredTop sz="94849" autoAdjust="0"/>
  </p:normalViewPr>
  <p:slideViewPr>
    <p:cSldViewPr>
      <p:cViewPr varScale="1">
        <p:scale>
          <a:sx n="65" d="100"/>
          <a:sy n="65" d="100"/>
        </p:scale>
        <p:origin x="-16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9"/>
    </p:cViewPr>
  </p:sorterViewPr>
  <p:notesViewPr>
    <p:cSldViewPr>
      <p:cViewPr varScale="1">
        <p:scale>
          <a:sx n="94" d="100"/>
          <a:sy n="94" d="100"/>
        </p:scale>
        <p:origin x="-212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9D29C25-8203-4626-B65D-607CDCF24023}" type="slidenum">
              <a:rPr lang="en-US"/>
              <a:pPr>
                <a:defRPr/>
              </a:pPr>
              <a:t>‹#›</a:t>
            </a:fld>
            <a:endParaRPr lang="en-US"/>
          </a:p>
        </p:txBody>
      </p:sp>
    </p:spTree>
    <p:extLst>
      <p:ext uri="{BB962C8B-B14F-4D97-AF65-F5344CB8AC3E}">
        <p14:creationId xmlns:p14="http://schemas.microsoft.com/office/powerpoint/2010/main" xmlns="" val="3931006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620AEA3-8C8F-4D3A-8933-334F97681015}"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349592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E979F1C-C0CA-48F4-8AE3-B1830A10469C}" type="slidenum">
              <a:rPr lang="en-US" sz="1200"/>
              <a:pPr/>
              <a:t>10</a:t>
            </a:fld>
            <a:endParaRPr lang="en-US" sz="1200"/>
          </a:p>
        </p:txBody>
      </p:sp>
    </p:spTree>
    <p:extLst>
      <p:ext uri="{BB962C8B-B14F-4D97-AF65-F5344CB8AC3E}">
        <p14:creationId xmlns:p14="http://schemas.microsoft.com/office/powerpoint/2010/main" xmlns="" val="1616230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703F777-FE89-4F0E-9965-C69795642D9D}" type="slidenum">
              <a:rPr lang="en-US" sz="1200"/>
              <a:pPr/>
              <a:t>11</a:t>
            </a:fld>
            <a:endParaRPr lang="en-US" sz="1200"/>
          </a:p>
        </p:txBody>
      </p:sp>
    </p:spTree>
    <p:extLst>
      <p:ext uri="{BB962C8B-B14F-4D97-AF65-F5344CB8AC3E}">
        <p14:creationId xmlns:p14="http://schemas.microsoft.com/office/powerpoint/2010/main" xmlns="" val="1548558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0042926-4B84-4D7A-AE41-020108F22BF5}" type="slidenum">
              <a:rPr lang="en-US" sz="1200"/>
              <a:pPr/>
              <a:t>12</a:t>
            </a:fld>
            <a:endParaRPr lang="en-US" sz="1200"/>
          </a:p>
        </p:txBody>
      </p:sp>
    </p:spTree>
    <p:extLst>
      <p:ext uri="{BB962C8B-B14F-4D97-AF65-F5344CB8AC3E}">
        <p14:creationId xmlns:p14="http://schemas.microsoft.com/office/powerpoint/2010/main" xmlns="" val="928938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A8179A8-F3A2-437A-89F9-886E1FC99907}" type="slidenum">
              <a:rPr lang="en-US" sz="1200"/>
              <a:pPr/>
              <a:t>13</a:t>
            </a:fld>
            <a:endParaRPr lang="en-US" sz="1200"/>
          </a:p>
        </p:txBody>
      </p:sp>
    </p:spTree>
    <p:extLst>
      <p:ext uri="{BB962C8B-B14F-4D97-AF65-F5344CB8AC3E}">
        <p14:creationId xmlns:p14="http://schemas.microsoft.com/office/powerpoint/2010/main" xmlns="" val="2734653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B87A8E6-342B-4001-8F52-704CA8A19F2E}" type="slidenum">
              <a:rPr lang="en-US" sz="1200"/>
              <a:pPr/>
              <a:t>14</a:t>
            </a:fld>
            <a:endParaRPr lang="en-US" sz="1200"/>
          </a:p>
        </p:txBody>
      </p:sp>
    </p:spTree>
    <p:extLst>
      <p:ext uri="{BB962C8B-B14F-4D97-AF65-F5344CB8AC3E}">
        <p14:creationId xmlns:p14="http://schemas.microsoft.com/office/powerpoint/2010/main" xmlns="" val="2609117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7E13B28-0235-4665-AE2A-C281A9947269}" type="slidenum">
              <a:rPr lang="en-US" sz="1200"/>
              <a:pPr/>
              <a:t>15</a:t>
            </a:fld>
            <a:endParaRPr lang="en-US" sz="1200"/>
          </a:p>
        </p:txBody>
      </p:sp>
    </p:spTree>
    <p:extLst>
      <p:ext uri="{BB962C8B-B14F-4D97-AF65-F5344CB8AC3E}">
        <p14:creationId xmlns:p14="http://schemas.microsoft.com/office/powerpoint/2010/main" xmlns="" val="1896122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088F726-5ECE-4569-B02B-56CCBAD947EB}" type="slidenum">
              <a:rPr lang="en-US" sz="1200"/>
              <a:pPr/>
              <a:t>16</a:t>
            </a:fld>
            <a:endParaRPr lang="en-US" sz="1200"/>
          </a:p>
        </p:txBody>
      </p:sp>
    </p:spTree>
    <p:extLst>
      <p:ext uri="{BB962C8B-B14F-4D97-AF65-F5344CB8AC3E}">
        <p14:creationId xmlns:p14="http://schemas.microsoft.com/office/powerpoint/2010/main" xmlns="" val="3194940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69CBF4C-D532-45A4-86CD-4BD06268785A}" type="slidenum">
              <a:rPr lang="en-US" sz="1200"/>
              <a:pPr/>
              <a:t>17</a:t>
            </a:fld>
            <a:endParaRPr lang="en-US" sz="1200"/>
          </a:p>
        </p:txBody>
      </p:sp>
    </p:spTree>
    <p:extLst>
      <p:ext uri="{BB962C8B-B14F-4D97-AF65-F5344CB8AC3E}">
        <p14:creationId xmlns:p14="http://schemas.microsoft.com/office/powerpoint/2010/main" xmlns="" val="2364489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2664878-C8F3-4000-AD3D-4320131FB367}" type="slidenum">
              <a:rPr lang="en-US" sz="1200"/>
              <a:pPr/>
              <a:t>18</a:t>
            </a:fld>
            <a:endParaRPr lang="en-US" sz="1200"/>
          </a:p>
        </p:txBody>
      </p:sp>
    </p:spTree>
    <p:extLst>
      <p:ext uri="{BB962C8B-B14F-4D97-AF65-F5344CB8AC3E}">
        <p14:creationId xmlns:p14="http://schemas.microsoft.com/office/powerpoint/2010/main" xmlns="" val="4155554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7DBFF7E-5454-4B75-9C18-0E2A240B6A01}" type="slidenum">
              <a:rPr lang="en-US" sz="1200"/>
              <a:pPr/>
              <a:t>19</a:t>
            </a:fld>
            <a:endParaRPr lang="en-US" sz="1200"/>
          </a:p>
        </p:txBody>
      </p:sp>
    </p:spTree>
    <p:extLst>
      <p:ext uri="{BB962C8B-B14F-4D97-AF65-F5344CB8AC3E}">
        <p14:creationId xmlns:p14="http://schemas.microsoft.com/office/powerpoint/2010/main" xmlns="" val="245690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F2BD125-AB60-4264-93BB-26BA40AD31DA}" type="slidenum">
              <a:rPr lang="en-US" sz="1200"/>
              <a:pPr/>
              <a:t>2</a:t>
            </a:fld>
            <a:endParaRPr lang="en-US" sz="1200"/>
          </a:p>
        </p:txBody>
      </p:sp>
    </p:spTree>
    <p:extLst>
      <p:ext uri="{BB962C8B-B14F-4D97-AF65-F5344CB8AC3E}">
        <p14:creationId xmlns:p14="http://schemas.microsoft.com/office/powerpoint/2010/main" xmlns="" val="2421796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2B7366E-88A7-4F6F-BC56-F64DA5350276}" type="slidenum">
              <a:rPr lang="en-US" sz="1200"/>
              <a:pPr/>
              <a:t>20</a:t>
            </a:fld>
            <a:endParaRPr lang="en-US" sz="1200"/>
          </a:p>
        </p:txBody>
      </p:sp>
    </p:spTree>
    <p:extLst>
      <p:ext uri="{BB962C8B-B14F-4D97-AF65-F5344CB8AC3E}">
        <p14:creationId xmlns:p14="http://schemas.microsoft.com/office/powerpoint/2010/main" xmlns="" val="879331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47A37F5-14EE-4263-A511-E00D3FFC7B0A}" type="slidenum">
              <a:rPr lang="en-US" sz="1200"/>
              <a:pPr/>
              <a:t>21</a:t>
            </a:fld>
            <a:endParaRPr lang="en-US" sz="1200"/>
          </a:p>
        </p:txBody>
      </p:sp>
    </p:spTree>
    <p:extLst>
      <p:ext uri="{BB962C8B-B14F-4D97-AF65-F5344CB8AC3E}">
        <p14:creationId xmlns:p14="http://schemas.microsoft.com/office/powerpoint/2010/main" xmlns="" val="1431739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2610875-6EF4-4B96-AEF2-11F7C49EEF77}" type="slidenum">
              <a:rPr lang="en-US" sz="1200"/>
              <a:pPr/>
              <a:t>22</a:t>
            </a:fld>
            <a:endParaRPr lang="en-US" sz="1200"/>
          </a:p>
        </p:txBody>
      </p:sp>
    </p:spTree>
    <p:extLst>
      <p:ext uri="{BB962C8B-B14F-4D97-AF65-F5344CB8AC3E}">
        <p14:creationId xmlns:p14="http://schemas.microsoft.com/office/powerpoint/2010/main" xmlns="" val="2821953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637EEF9-E27F-415D-A95F-039D4807AD8E}" type="slidenum">
              <a:rPr lang="en-US" sz="1200"/>
              <a:pPr/>
              <a:t>33</a:t>
            </a:fld>
            <a:endParaRPr lang="en-US" sz="120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32233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23D8CE2-9417-4AD6-9396-3189CCAD187C}" type="slidenum">
              <a:rPr lang="en-US" sz="1200"/>
              <a:pPr/>
              <a:t>3</a:t>
            </a:fld>
            <a:endParaRPr lang="en-US" sz="1200"/>
          </a:p>
        </p:txBody>
      </p:sp>
      <p:sp>
        <p:nvSpPr>
          <p:cNvPr id="1945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9460" name="Rectangle 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19461" name="Rectangle 4"/>
          <p:cNvSpPr>
            <a:spLocks noGrp="1" noRot="1" noChangeAspect="1" noChangeArrowheads="1" noTextEdit="1"/>
          </p:cNvSpPr>
          <p:nvPr>
            <p:ph type="sldImg"/>
          </p:nvPr>
        </p:nvSpPr>
        <p:spPr>
          <a:solidFill>
            <a:srgbClr val="FFFFFF"/>
          </a:solidFill>
          <a:ln w="12700" cap="flat"/>
        </p:spPr>
      </p:sp>
      <p:sp>
        <p:nvSpPr>
          <p:cNvPr id="19462" name="Rectangle 5"/>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197661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DB7D979-571D-41CE-98BC-AE46DE93A00A}" type="slidenum">
              <a:rPr lang="en-US" sz="1200"/>
              <a:pPr/>
              <a:t>4</a:t>
            </a:fld>
            <a:endParaRPr lang="en-US" sz="1200"/>
          </a:p>
        </p:txBody>
      </p:sp>
    </p:spTree>
    <p:extLst>
      <p:ext uri="{BB962C8B-B14F-4D97-AF65-F5344CB8AC3E}">
        <p14:creationId xmlns:p14="http://schemas.microsoft.com/office/powerpoint/2010/main" xmlns="" val="3215017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D84DFD2-237F-4388-9870-CD17D5D28459}" type="slidenum">
              <a:rPr lang="en-US" sz="1200"/>
              <a:pPr/>
              <a:t>5</a:t>
            </a:fld>
            <a:endParaRPr lang="en-US" sz="1200"/>
          </a:p>
        </p:txBody>
      </p:sp>
    </p:spTree>
    <p:extLst>
      <p:ext uri="{BB962C8B-B14F-4D97-AF65-F5344CB8AC3E}">
        <p14:creationId xmlns:p14="http://schemas.microsoft.com/office/powerpoint/2010/main" xmlns="" val="3893705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47FFC8C-3DEE-4DEA-9E0A-1F47F5E59A8D}" type="slidenum">
              <a:rPr lang="en-US" sz="1200"/>
              <a:pPr/>
              <a:t>6</a:t>
            </a:fld>
            <a:endParaRPr lang="en-US" sz="1200"/>
          </a:p>
        </p:txBody>
      </p:sp>
      <p:sp>
        <p:nvSpPr>
          <p:cNvPr id="2560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25604" name="Rectangle 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25605" name="Rectangle 4"/>
          <p:cNvSpPr>
            <a:spLocks noGrp="1" noRot="1" noChangeAspect="1" noChangeArrowheads="1" noTextEdit="1"/>
          </p:cNvSpPr>
          <p:nvPr>
            <p:ph type="sldImg"/>
          </p:nvPr>
        </p:nvSpPr>
        <p:spPr>
          <a:solidFill>
            <a:srgbClr val="FFFFFF"/>
          </a:solidFill>
          <a:ln w="12700" cap="flat"/>
        </p:spPr>
      </p:sp>
      <p:sp>
        <p:nvSpPr>
          <p:cNvPr id="25606" name="Rectangle 5"/>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249096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9ED8B47-3FD5-47D5-83AD-8187F190075E}" type="slidenum">
              <a:rPr lang="en-US" sz="1200"/>
              <a:pPr/>
              <a:t>7</a:t>
            </a:fld>
            <a:endParaRPr lang="en-US" sz="1200"/>
          </a:p>
        </p:txBody>
      </p:sp>
    </p:spTree>
    <p:extLst>
      <p:ext uri="{BB962C8B-B14F-4D97-AF65-F5344CB8AC3E}">
        <p14:creationId xmlns:p14="http://schemas.microsoft.com/office/powerpoint/2010/main" xmlns="" val="3415786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54130ED-7134-44DD-B989-451A2E6330B2}" type="slidenum">
              <a:rPr lang="en-US" sz="1200"/>
              <a:pPr/>
              <a:t>8</a:t>
            </a:fld>
            <a:endParaRPr lang="en-US" sz="1200"/>
          </a:p>
        </p:txBody>
      </p:sp>
    </p:spTree>
    <p:extLst>
      <p:ext uri="{BB962C8B-B14F-4D97-AF65-F5344CB8AC3E}">
        <p14:creationId xmlns:p14="http://schemas.microsoft.com/office/powerpoint/2010/main" xmlns="" val="2448159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43B855D-DA0C-4B73-B6D5-B13AC40182AC}" type="slidenum">
              <a:rPr lang="en-US" sz="1200"/>
              <a:pPr/>
              <a:t>9</a:t>
            </a:fld>
            <a:endParaRPr lang="en-US" sz="1200"/>
          </a:p>
        </p:txBody>
      </p:sp>
    </p:spTree>
    <p:extLst>
      <p:ext uri="{BB962C8B-B14F-4D97-AF65-F5344CB8AC3E}">
        <p14:creationId xmlns:p14="http://schemas.microsoft.com/office/powerpoint/2010/main" xmlns="" val="12783164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defRPr/>
            </a:pPr>
            <a:r>
              <a:rPr lang="en-US" sz="800" smtClean="0">
                <a:latin typeface="Arial" panose="020B0604020202020204" pitchFamily="34" charset="0"/>
              </a:rPr>
              <a:t>Copyright © 2011 Pearson Prentice Hall. All rights reserved.</a:t>
            </a:r>
          </a:p>
        </p:txBody>
      </p:sp>
      <p:pic>
        <p:nvPicPr>
          <p:cNvPr id="3"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028"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2086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71593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1821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58810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271323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97327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6917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76239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26281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222704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254236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atin typeface="Tahoma" panose="020B0604030504040204" pitchFamily="34" charset="0"/>
            </a:endParaRPr>
          </a:p>
        </p:txBody>
      </p:sp>
      <p:sp>
        <p:nvSpPr>
          <p:cNvPr id="102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03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defRPr/>
            </a:pPr>
            <a:r>
              <a:rPr lang="en-US" sz="1000" smtClean="0">
                <a:solidFill>
                  <a:srgbClr val="1C1C1C"/>
                </a:solidFill>
                <a:latin typeface="Arial" panose="020B0604020202020204" pitchFamily="34" charset="0"/>
              </a:rPr>
              <a:t>Copyright © 2011 Pearson Prentice Hall. All rights reserved.</a:t>
            </a:r>
          </a:p>
        </p:txBody>
      </p:sp>
      <p:sp>
        <p:nvSpPr>
          <p:cNvPr id="103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400" b="1">
                <a:latin typeface="Tahoma" panose="020B0604030504040204" pitchFamily="34" charset="0"/>
              </a:rPr>
              <a:t>10-</a:t>
            </a:r>
            <a:fld id="{CAE6A873-EB29-4024-A5A0-EF91F47828AE}"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anose="020B0604030504040204" pitchFamily="34" charset="0"/>
        </a:defRPr>
      </a:lvl2pPr>
      <a:lvl3pPr algn="l" rtl="0" eaLnBrk="0" fontAlgn="base" hangingPunct="0">
        <a:spcBef>
          <a:spcPct val="0"/>
        </a:spcBef>
        <a:spcAft>
          <a:spcPct val="0"/>
        </a:spcAft>
        <a:defRPr sz="3200" b="1">
          <a:solidFill>
            <a:schemeClr val="tx1"/>
          </a:solidFill>
          <a:latin typeface="Verdana" panose="020B0604030504040204" pitchFamily="34" charset="0"/>
        </a:defRPr>
      </a:lvl3pPr>
      <a:lvl4pPr algn="l" rtl="0" eaLnBrk="0" fontAlgn="base" hangingPunct="0">
        <a:spcBef>
          <a:spcPct val="0"/>
        </a:spcBef>
        <a:spcAft>
          <a:spcPct val="0"/>
        </a:spcAft>
        <a:defRPr sz="3200" b="1">
          <a:solidFill>
            <a:schemeClr val="tx1"/>
          </a:solidFill>
          <a:latin typeface="Verdana" panose="020B0604030504040204" pitchFamily="34" charset="0"/>
        </a:defRPr>
      </a:lvl4pPr>
      <a:lvl5pPr algn="l" rtl="0" eaLnBrk="0" fontAlgn="base" hangingPunct="0">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eaLnBrk="1" hangingPunct="1">
              <a:spcBef>
                <a:spcPct val="30000"/>
              </a:spcBef>
              <a:buClr>
                <a:schemeClr val="tx1"/>
              </a:buClr>
              <a:buFont typeface="Times" panose="02020603050405020304" pitchFamily="18" charset="0"/>
              <a:buNone/>
            </a:pPr>
            <a:r>
              <a:rPr lang="en-US" b="1" smtClean="0"/>
              <a:t>Analysis of Insurance Contracts</a:t>
            </a:r>
          </a:p>
        </p:txBody>
      </p:sp>
      <p:sp>
        <p:nvSpPr>
          <p:cNvPr id="14339" name="TextBox 1"/>
          <p:cNvSpPr txBox="1">
            <a:spLocks noChangeArrowheads="1"/>
          </p:cNvSpPr>
          <p:nvPr/>
        </p:nvSpPr>
        <p:spPr bwMode="auto">
          <a:xfrm>
            <a:off x="914400" y="2209800"/>
            <a:ext cx="2209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a:latin typeface="Times" panose="02020603050405020304" pitchFamily="18" charset="0"/>
              </a:rPr>
              <a:t>Lecture No. 19 </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nchor="ctr"/>
          <a:lstStyle/>
          <a:p>
            <a:pPr eaLnBrk="1" hangingPunct="1"/>
            <a:r>
              <a:rPr lang="en-US" smtClean="0"/>
              <a:t>Deductibles</a:t>
            </a:r>
          </a:p>
        </p:txBody>
      </p:sp>
      <p:sp>
        <p:nvSpPr>
          <p:cNvPr id="32771" name="Rectangle 3"/>
          <p:cNvSpPr>
            <a:spLocks noGrp="1" noChangeArrowheads="1"/>
          </p:cNvSpPr>
          <p:nvPr>
            <p:ph type="body" idx="4294967295"/>
          </p:nvPr>
        </p:nvSpPr>
        <p:spPr>
          <a:xfrm>
            <a:off x="228600" y="1676400"/>
            <a:ext cx="8686800" cy="4724400"/>
          </a:xfrm>
        </p:spPr>
        <p:txBody>
          <a:bodyPr rIns="91440"/>
          <a:lstStyle/>
          <a:p>
            <a:pPr eaLnBrk="1" hangingPunct="1">
              <a:lnSpc>
                <a:spcPct val="90000"/>
              </a:lnSpc>
            </a:pPr>
            <a:r>
              <a:rPr lang="en-US" smtClean="0"/>
              <a:t>A </a:t>
            </a:r>
            <a:r>
              <a:rPr lang="en-US" u="sng" smtClean="0"/>
              <a:t>deductible</a:t>
            </a:r>
            <a:r>
              <a:rPr lang="en-US" smtClean="0"/>
              <a:t> is a provision by which a specified amount is subtracted from the total loss payment that otherwise would be payable</a:t>
            </a:r>
          </a:p>
          <a:p>
            <a:pPr eaLnBrk="1" hangingPunct="1">
              <a:lnSpc>
                <a:spcPct val="90000"/>
              </a:lnSpc>
            </a:pPr>
            <a:r>
              <a:rPr lang="en-US" smtClean="0"/>
              <a:t>The purpose of a deductible is to:</a:t>
            </a:r>
          </a:p>
          <a:p>
            <a:pPr lvl="1" eaLnBrk="1" hangingPunct="1">
              <a:lnSpc>
                <a:spcPct val="90000"/>
              </a:lnSpc>
            </a:pPr>
            <a:r>
              <a:rPr lang="en-US" smtClean="0"/>
              <a:t>Eliminate small claims that are expensive to handle and process</a:t>
            </a:r>
          </a:p>
          <a:p>
            <a:pPr lvl="1" eaLnBrk="1" hangingPunct="1">
              <a:lnSpc>
                <a:spcPct val="90000"/>
              </a:lnSpc>
            </a:pPr>
            <a:r>
              <a:rPr lang="en-US" smtClean="0"/>
              <a:t>Reduce premiums paid by the insured</a:t>
            </a:r>
          </a:p>
          <a:p>
            <a:pPr lvl="2" eaLnBrk="1" hangingPunct="1">
              <a:lnSpc>
                <a:spcPct val="90000"/>
              </a:lnSpc>
            </a:pPr>
            <a:r>
              <a:rPr lang="en-US" smtClean="0"/>
              <a:t>Under the </a:t>
            </a:r>
            <a:r>
              <a:rPr lang="en-US" u="sng" smtClean="0"/>
              <a:t>large loss principle</a:t>
            </a:r>
            <a:r>
              <a:rPr lang="en-US" smtClean="0"/>
              <a:t>, insurance should pay for high severity losses; small losses can be budgeted out of the person’s income</a:t>
            </a:r>
          </a:p>
          <a:p>
            <a:pPr lvl="1" eaLnBrk="1" hangingPunct="1">
              <a:lnSpc>
                <a:spcPct val="90000"/>
              </a:lnSpc>
            </a:pPr>
            <a:r>
              <a:rPr lang="en-US" smtClean="0"/>
              <a:t>Reduce moral hazard and attitudinal hazard</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nchor="ctr"/>
          <a:lstStyle/>
          <a:p>
            <a:pPr eaLnBrk="1" hangingPunct="1"/>
            <a:r>
              <a:rPr lang="en-US" smtClean="0"/>
              <a:t>Deductibles</a:t>
            </a:r>
          </a:p>
        </p:txBody>
      </p:sp>
      <p:sp>
        <p:nvSpPr>
          <p:cNvPr id="34819" name="Rectangle 3"/>
          <p:cNvSpPr>
            <a:spLocks noGrp="1" noChangeArrowheads="1"/>
          </p:cNvSpPr>
          <p:nvPr>
            <p:ph type="body" idx="4294967295"/>
          </p:nvPr>
        </p:nvSpPr>
        <p:spPr>
          <a:xfrm>
            <a:off x="304800" y="1600200"/>
            <a:ext cx="8294688" cy="3756025"/>
          </a:xfrm>
        </p:spPr>
        <p:txBody>
          <a:bodyPr rIns="91440"/>
          <a:lstStyle/>
          <a:p>
            <a:pPr eaLnBrk="1" hangingPunct="1"/>
            <a:r>
              <a:rPr lang="en-US" smtClean="0"/>
              <a:t>With a </a:t>
            </a:r>
            <a:r>
              <a:rPr lang="en-US" u="sng" smtClean="0"/>
              <a:t>straight deductible</a:t>
            </a:r>
            <a:r>
              <a:rPr lang="en-US" smtClean="0"/>
              <a:t>, the insured must pay a certain amount before the insurer makes a loss payment</a:t>
            </a:r>
          </a:p>
          <a:p>
            <a:pPr lvl="1" eaLnBrk="1" hangingPunct="1"/>
            <a:r>
              <a:rPr lang="en-US" smtClean="0"/>
              <a:t>e.g., an auto insurance deductible </a:t>
            </a:r>
          </a:p>
          <a:p>
            <a:pPr eaLnBrk="1" hangingPunct="1"/>
            <a:r>
              <a:rPr lang="en-US" smtClean="0"/>
              <a:t>An </a:t>
            </a:r>
            <a:r>
              <a:rPr lang="en-US" u="sng" smtClean="0"/>
              <a:t>aggregate deductible</a:t>
            </a:r>
            <a:r>
              <a:rPr lang="en-US" smtClean="0"/>
              <a:t> means that all losses that occur during a specified time period are accumulated to satisfy the deductible amount</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nchor="ctr"/>
          <a:lstStyle/>
          <a:p>
            <a:pPr eaLnBrk="1" hangingPunct="1"/>
            <a:r>
              <a:rPr lang="en-US" sz="2800" smtClean="0"/>
              <a:t>Deductibles in Health Insurance</a:t>
            </a:r>
            <a:endParaRPr lang="en-US" smtClean="0"/>
          </a:p>
        </p:txBody>
      </p:sp>
      <p:sp>
        <p:nvSpPr>
          <p:cNvPr id="36867" name="Rectangle 3"/>
          <p:cNvSpPr>
            <a:spLocks noGrp="1" noChangeArrowheads="1"/>
          </p:cNvSpPr>
          <p:nvPr>
            <p:ph type="body" idx="4294967295"/>
          </p:nvPr>
        </p:nvSpPr>
        <p:spPr/>
        <p:txBody>
          <a:bodyPr rIns="91440"/>
          <a:lstStyle/>
          <a:p>
            <a:pPr eaLnBrk="1" hangingPunct="1">
              <a:lnSpc>
                <a:spcPct val="80000"/>
              </a:lnSpc>
            </a:pPr>
            <a:r>
              <a:rPr lang="en-US" sz="2400" smtClean="0"/>
              <a:t>A </a:t>
            </a:r>
            <a:r>
              <a:rPr lang="en-US" sz="2400" u="sng" smtClean="0"/>
              <a:t>calendar-year deductible</a:t>
            </a:r>
            <a:r>
              <a:rPr lang="en-US" sz="2400" smtClean="0"/>
              <a:t> is a type of aggregate deductible that is found in basic medical expense and major medical insurance contracts</a:t>
            </a:r>
          </a:p>
          <a:p>
            <a:pPr eaLnBrk="1" hangingPunct="1">
              <a:lnSpc>
                <a:spcPct val="80000"/>
              </a:lnSpc>
            </a:pPr>
            <a:r>
              <a:rPr lang="en-US" sz="2400" smtClean="0"/>
              <a:t>A </a:t>
            </a:r>
            <a:r>
              <a:rPr lang="en-US" sz="2400" u="sng" smtClean="0"/>
              <a:t>corridor deductible</a:t>
            </a:r>
            <a:r>
              <a:rPr lang="en-US" sz="2400" smtClean="0"/>
              <a:t> is a deductible that can be used to integrate a basic medical expense plan with a supplemental major medical expense plan</a:t>
            </a:r>
          </a:p>
          <a:p>
            <a:pPr eaLnBrk="1" hangingPunct="1">
              <a:lnSpc>
                <a:spcPct val="80000"/>
              </a:lnSpc>
            </a:pPr>
            <a:r>
              <a:rPr lang="en-US" sz="2400" smtClean="0"/>
              <a:t>An </a:t>
            </a:r>
            <a:r>
              <a:rPr lang="en-US" sz="2400" u="sng" smtClean="0"/>
              <a:t>elimination (waiting) period</a:t>
            </a:r>
            <a:r>
              <a:rPr lang="en-US" sz="2400" smtClean="0"/>
              <a:t> is a stated period of time at the beginning of a loss during which no insurance benefits are paid</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nchor="ctr"/>
          <a:lstStyle/>
          <a:p>
            <a:pPr eaLnBrk="1" hangingPunct="1"/>
            <a:r>
              <a:rPr lang="en-US" smtClean="0"/>
              <a:t>Coinsurance</a:t>
            </a:r>
          </a:p>
        </p:txBody>
      </p:sp>
      <p:sp>
        <p:nvSpPr>
          <p:cNvPr id="38915" name="Rectangle 3"/>
          <p:cNvSpPr>
            <a:spLocks noGrp="1" noChangeArrowheads="1"/>
          </p:cNvSpPr>
          <p:nvPr>
            <p:ph type="body" sz="half" idx="4294967295"/>
          </p:nvPr>
        </p:nvSpPr>
        <p:spPr>
          <a:xfrm>
            <a:off x="304800" y="1600200"/>
            <a:ext cx="8294688" cy="3265488"/>
          </a:xfrm>
        </p:spPr>
        <p:txBody>
          <a:bodyPr rIns="91440"/>
          <a:lstStyle/>
          <a:p>
            <a:pPr eaLnBrk="1" hangingPunct="1"/>
            <a:r>
              <a:rPr lang="en-US" sz="2400" smtClean="0"/>
              <a:t>A </a:t>
            </a:r>
            <a:r>
              <a:rPr lang="en-US" sz="2400" u="sng" smtClean="0"/>
              <a:t>coinsurance clause</a:t>
            </a:r>
            <a:r>
              <a:rPr lang="en-US" sz="2400" smtClean="0"/>
              <a:t> in a property insurance contract encourages the insured to insure the property to a stated percentage of its insurable value</a:t>
            </a:r>
          </a:p>
          <a:p>
            <a:pPr lvl="1" eaLnBrk="1" hangingPunct="1"/>
            <a:r>
              <a:rPr lang="en-US" sz="2000" smtClean="0"/>
              <a:t>If the coinsurance requirement is not met at the time of the loss, the insured must share in the loss as a coinsurer</a:t>
            </a:r>
          </a:p>
          <a:p>
            <a:pPr lvl="1" eaLnBrk="1" hangingPunct="1"/>
            <a:endParaRPr lang="en-US" sz="2000" smtClean="0"/>
          </a:p>
        </p:txBody>
      </p:sp>
      <p:graphicFrame>
        <p:nvGraphicFramePr>
          <p:cNvPr id="38916" name="Object 4"/>
          <p:cNvGraphicFramePr>
            <a:graphicFrameLocks noChangeAspect="1"/>
          </p:cNvGraphicFramePr>
          <p:nvPr>
            <p:ph sz="half" idx="4294967295"/>
          </p:nvPr>
        </p:nvGraphicFramePr>
        <p:xfrm>
          <a:off x="971550" y="4049713"/>
          <a:ext cx="7331075" cy="900112"/>
        </p:xfrm>
        <a:graphic>
          <a:graphicData uri="http://schemas.openxmlformats.org/presentationml/2006/ole">
            <p:oleObj spid="_x0000_s38917" name="Equation" r:id="rId4" imgW="3759200" imgH="431800" progId="Equation.3">
              <p:embed/>
            </p:oleObj>
          </a:graphicData>
        </a:graphic>
      </p:graphicFrame>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nchor="ctr"/>
          <a:lstStyle/>
          <a:p>
            <a:pPr eaLnBrk="1" hangingPunct="1"/>
            <a:r>
              <a:rPr lang="en-US" smtClean="0"/>
              <a:t>Coinsurance</a:t>
            </a:r>
          </a:p>
        </p:txBody>
      </p:sp>
      <p:sp>
        <p:nvSpPr>
          <p:cNvPr id="40963" name="Rectangle 3"/>
          <p:cNvSpPr>
            <a:spLocks noGrp="1" noChangeArrowheads="1"/>
          </p:cNvSpPr>
          <p:nvPr>
            <p:ph type="body" idx="4294967295"/>
          </p:nvPr>
        </p:nvSpPr>
        <p:spPr/>
        <p:txBody>
          <a:bodyPr rIns="91440"/>
          <a:lstStyle/>
          <a:p>
            <a:pPr eaLnBrk="1" hangingPunct="1"/>
            <a:r>
              <a:rPr lang="en-US" smtClean="0"/>
              <a:t>The purpose of coinsurance is to achieve </a:t>
            </a:r>
            <a:r>
              <a:rPr lang="en-US" u="sng" smtClean="0"/>
              <a:t>equity in rating</a:t>
            </a:r>
            <a:endParaRPr lang="en-US" smtClean="0"/>
          </a:p>
          <a:p>
            <a:pPr lvl="1" eaLnBrk="1" hangingPunct="1"/>
            <a:r>
              <a:rPr lang="en-US" smtClean="0"/>
              <a:t>A property owner wishing to insure for a total loss would pay an inequitable premium if other property owners only insure for partial losses</a:t>
            </a:r>
          </a:p>
          <a:p>
            <a:pPr lvl="1" eaLnBrk="1" hangingPunct="1"/>
            <a:r>
              <a:rPr lang="en-US" smtClean="0"/>
              <a:t>If the coinsurance requirement is met, the insured receives a rate discount, and the policyowner who is underinsured is penalized through application of the coinsurance formula</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nchor="ctr"/>
          <a:lstStyle/>
          <a:p>
            <a:pPr eaLnBrk="1" hangingPunct="1"/>
            <a:r>
              <a:rPr lang="en-US" smtClean="0"/>
              <a:t>Exhibit 10.1</a:t>
            </a:r>
            <a:r>
              <a:rPr lang="en-US" b="0" smtClean="0"/>
              <a:t> </a:t>
            </a:r>
            <a:r>
              <a:rPr lang="en-US" smtClean="0"/>
              <a:t> </a:t>
            </a:r>
            <a:r>
              <a:rPr lang="en-US" b="0" smtClean="0"/>
              <a:t>Insurance to Full Value</a:t>
            </a:r>
            <a:r>
              <a:rPr lang="en-US" smtClean="0"/>
              <a:t> </a:t>
            </a:r>
          </a:p>
        </p:txBody>
      </p:sp>
      <p:pic>
        <p:nvPicPr>
          <p:cNvPr id="43011" name="Picture 6" descr="ex10_0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46213" y="1487488"/>
            <a:ext cx="6249987" cy="3881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nchor="ctr"/>
          <a:lstStyle/>
          <a:p>
            <a:pPr eaLnBrk="1" hangingPunct="1"/>
            <a:r>
              <a:rPr lang="en-US" smtClean="0"/>
              <a:t>Exhibit 10.2</a:t>
            </a:r>
            <a:r>
              <a:rPr lang="en-US" b="0" smtClean="0"/>
              <a:t>  Insurance to Half Value</a:t>
            </a:r>
            <a:r>
              <a:rPr lang="en-US" smtClean="0"/>
              <a:t> </a:t>
            </a:r>
            <a:endParaRPr lang="en-US" sz="2800" smtClean="0"/>
          </a:p>
        </p:txBody>
      </p:sp>
      <p:pic>
        <p:nvPicPr>
          <p:cNvPr id="45059" name="Picture 6" descr="ex10_0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24025" y="1470025"/>
            <a:ext cx="5694363" cy="391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nchor="ctr"/>
          <a:lstStyle/>
          <a:p>
            <a:pPr eaLnBrk="1" hangingPunct="1"/>
            <a:r>
              <a:rPr lang="en-US" sz="2800" smtClean="0"/>
              <a:t>Coinsurance in Health Insurance</a:t>
            </a:r>
            <a:endParaRPr lang="en-US" smtClean="0"/>
          </a:p>
        </p:txBody>
      </p:sp>
      <p:sp>
        <p:nvSpPr>
          <p:cNvPr id="47107" name="Rectangle 3"/>
          <p:cNvSpPr>
            <a:spLocks noGrp="1" noChangeArrowheads="1"/>
          </p:cNvSpPr>
          <p:nvPr>
            <p:ph type="body" idx="4294967295"/>
          </p:nvPr>
        </p:nvSpPr>
        <p:spPr/>
        <p:txBody>
          <a:bodyPr rIns="91440"/>
          <a:lstStyle/>
          <a:p>
            <a:pPr eaLnBrk="1" hangingPunct="1"/>
            <a:r>
              <a:rPr lang="en-US" smtClean="0"/>
              <a:t>Health insurance policies frequently contain a </a:t>
            </a:r>
            <a:r>
              <a:rPr lang="en-US" u="sng" smtClean="0"/>
              <a:t>percentage participation clause</a:t>
            </a:r>
          </a:p>
          <a:p>
            <a:pPr lvl="1" eaLnBrk="1" hangingPunct="1"/>
            <a:r>
              <a:rPr lang="en-US" smtClean="0"/>
              <a:t>The clause requires the insured to pay a certain percentage of covered medical expenses in excess of the deductible</a:t>
            </a:r>
          </a:p>
          <a:p>
            <a:pPr lvl="1" eaLnBrk="1" hangingPunct="1"/>
            <a:r>
              <a:rPr lang="en-US" smtClean="0"/>
              <a:t>The purpose is to reduce premiums and prevent overutilization of policy benefits</a:t>
            </a: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nchor="ctr"/>
          <a:lstStyle/>
          <a:p>
            <a:pPr eaLnBrk="1" hangingPunct="1"/>
            <a:r>
              <a:rPr lang="en-US" smtClean="0"/>
              <a:t>Other-insurance Provisions</a:t>
            </a:r>
          </a:p>
        </p:txBody>
      </p:sp>
      <p:sp>
        <p:nvSpPr>
          <p:cNvPr id="49155" name="Rectangle 3"/>
          <p:cNvSpPr>
            <a:spLocks noGrp="1" noChangeArrowheads="1"/>
          </p:cNvSpPr>
          <p:nvPr>
            <p:ph type="body" idx="4294967295"/>
          </p:nvPr>
        </p:nvSpPr>
        <p:spPr>
          <a:xfrm>
            <a:off x="152400" y="1752600"/>
            <a:ext cx="8763000" cy="4724400"/>
          </a:xfrm>
        </p:spPr>
        <p:txBody>
          <a:bodyPr rIns="91440"/>
          <a:lstStyle/>
          <a:p>
            <a:pPr eaLnBrk="1" hangingPunct="1"/>
            <a:r>
              <a:rPr lang="en-US" sz="2400" smtClean="0"/>
              <a:t>The purpose of </a:t>
            </a:r>
            <a:r>
              <a:rPr lang="en-US" sz="2400" u="sng" smtClean="0"/>
              <a:t>other-insurance provisions</a:t>
            </a:r>
            <a:r>
              <a:rPr lang="en-US" sz="2400" smtClean="0"/>
              <a:t> is to prevent profiting from insurance and violation of the principle of indemnity</a:t>
            </a:r>
          </a:p>
          <a:p>
            <a:pPr lvl="1" eaLnBrk="1" hangingPunct="1"/>
            <a:r>
              <a:rPr lang="en-US" sz="2000" smtClean="0"/>
              <a:t>Under a </a:t>
            </a:r>
            <a:r>
              <a:rPr lang="en-US" sz="2000" u="sng" smtClean="0"/>
              <a:t>pro rata liability</a:t>
            </a:r>
            <a:r>
              <a:rPr lang="en-US" sz="2000" smtClean="0"/>
              <a:t> provision, each insurer’s share of the loss is based on the proportion that its insurance bears to the total amount of insurance on the property</a:t>
            </a:r>
          </a:p>
          <a:p>
            <a:pPr lvl="1" eaLnBrk="1" hangingPunct="1"/>
            <a:r>
              <a:rPr lang="en-US" sz="2000" smtClean="0"/>
              <a:t>Under </a:t>
            </a:r>
            <a:r>
              <a:rPr lang="en-US" sz="2000" u="sng" smtClean="0"/>
              <a:t>contribution by equal shares</a:t>
            </a:r>
            <a:r>
              <a:rPr lang="en-US" sz="2000" smtClean="0"/>
              <a:t>, each insurer shares equally in the loss until the share paid by each insurer equals the lowest limit of liability under any policy, or until the full amount of the loss is paid</a:t>
            </a:r>
          </a:p>
          <a:p>
            <a:pPr lvl="1" eaLnBrk="1" hangingPunct="1"/>
            <a:endParaRPr lang="en-US" sz="2000" smtClean="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228600"/>
            <a:ext cx="8610600" cy="1143000"/>
          </a:xfrm>
        </p:spPr>
        <p:txBody>
          <a:bodyPr anchor="ctr"/>
          <a:lstStyle/>
          <a:p>
            <a:pPr eaLnBrk="1" hangingPunct="1"/>
            <a:r>
              <a:rPr lang="en-US" smtClean="0"/>
              <a:t>Exhibit 10.3</a:t>
            </a:r>
            <a:r>
              <a:rPr lang="en-US" b="0" smtClean="0"/>
              <a:t>  Pro Rata Liability Example</a:t>
            </a:r>
            <a:endParaRPr lang="en-US" smtClean="0"/>
          </a:p>
        </p:txBody>
      </p:sp>
      <p:pic>
        <p:nvPicPr>
          <p:cNvPr id="51203" name="Picture 8" descr="ex10_0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73200" y="2043113"/>
            <a:ext cx="6196013" cy="277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04" name="Picture 7" descr="ex10_0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728788" y="2128838"/>
            <a:ext cx="5684837" cy="2600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ctr"/>
          <a:lstStyle/>
          <a:p>
            <a:pPr eaLnBrk="1" hangingPunct="1"/>
            <a:r>
              <a:rPr lang="en-US" smtClean="0"/>
              <a:t>Agenda</a:t>
            </a:r>
          </a:p>
        </p:txBody>
      </p:sp>
      <p:sp>
        <p:nvSpPr>
          <p:cNvPr id="16387" name="Rectangle 3"/>
          <p:cNvSpPr>
            <a:spLocks noGrp="1" noChangeArrowheads="1"/>
          </p:cNvSpPr>
          <p:nvPr>
            <p:ph type="body" idx="4294967295"/>
          </p:nvPr>
        </p:nvSpPr>
        <p:spPr/>
        <p:txBody>
          <a:bodyPr rIns="91440"/>
          <a:lstStyle/>
          <a:p>
            <a:pPr eaLnBrk="1" hangingPunct="1"/>
            <a:r>
              <a:rPr lang="en-US" smtClean="0"/>
              <a:t>Basic parts of an insurance contract</a:t>
            </a:r>
          </a:p>
          <a:p>
            <a:pPr eaLnBrk="1" hangingPunct="1"/>
            <a:r>
              <a:rPr lang="en-US" smtClean="0"/>
              <a:t>Definition of the “Insured”</a:t>
            </a:r>
          </a:p>
          <a:p>
            <a:pPr eaLnBrk="1" hangingPunct="1"/>
            <a:r>
              <a:rPr lang="en-US" smtClean="0"/>
              <a:t>Endorsements and Riders</a:t>
            </a:r>
          </a:p>
          <a:p>
            <a:pPr eaLnBrk="1" hangingPunct="1"/>
            <a:r>
              <a:rPr lang="en-US" smtClean="0"/>
              <a:t>Deductibles</a:t>
            </a:r>
          </a:p>
          <a:p>
            <a:pPr eaLnBrk="1" hangingPunct="1"/>
            <a:r>
              <a:rPr lang="en-US" smtClean="0"/>
              <a:t>Coinsurance</a:t>
            </a:r>
          </a:p>
          <a:p>
            <a:pPr eaLnBrk="1" hangingPunct="1"/>
            <a:r>
              <a:rPr lang="en-US" smtClean="0"/>
              <a:t>Other-insurance provisions</a:t>
            </a:r>
          </a:p>
          <a:p>
            <a:pPr eaLnBrk="1" hangingPunct="1"/>
            <a:endParaRPr lang="en-US" smtClean="0"/>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228600" y="228600"/>
            <a:ext cx="8534400" cy="1143000"/>
          </a:xfrm>
        </p:spPr>
        <p:txBody>
          <a:bodyPr anchor="ctr"/>
          <a:lstStyle/>
          <a:p>
            <a:pPr eaLnBrk="1" hangingPunct="1"/>
            <a:r>
              <a:rPr lang="en-US" smtClean="0"/>
              <a:t>Exhibit 10.4</a:t>
            </a:r>
            <a:r>
              <a:rPr lang="en-US" b="0" smtClean="0"/>
              <a:t>  Contribution by Equal Shares (Example 1)</a:t>
            </a:r>
            <a:endParaRPr lang="en-US" smtClean="0"/>
          </a:p>
        </p:txBody>
      </p:sp>
      <p:pic>
        <p:nvPicPr>
          <p:cNvPr id="53251" name="Picture 6" descr="ex10_0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7050" y="2492375"/>
            <a:ext cx="8088313" cy="1873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228600" y="228600"/>
            <a:ext cx="8686800" cy="1143000"/>
          </a:xfrm>
        </p:spPr>
        <p:txBody>
          <a:bodyPr anchor="ctr"/>
          <a:lstStyle/>
          <a:p>
            <a:pPr eaLnBrk="1" hangingPunct="1"/>
            <a:r>
              <a:rPr lang="en-US" smtClean="0"/>
              <a:t>Exhibit 10.5</a:t>
            </a:r>
            <a:r>
              <a:rPr lang="en-US" b="0" smtClean="0"/>
              <a:t>  Contribution by Equal Shares (Example 2)</a:t>
            </a:r>
            <a:endParaRPr lang="en-US" sz="2800" smtClean="0"/>
          </a:p>
        </p:txBody>
      </p:sp>
      <p:pic>
        <p:nvPicPr>
          <p:cNvPr id="55299" name="Picture 6" descr="ex10_0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9600" y="2514600"/>
            <a:ext cx="8077200" cy="1871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nchor="ctr"/>
          <a:lstStyle/>
          <a:p>
            <a:pPr eaLnBrk="1" hangingPunct="1"/>
            <a:r>
              <a:rPr lang="en-US" smtClean="0"/>
              <a:t>Other-insurance Provisions</a:t>
            </a:r>
          </a:p>
        </p:txBody>
      </p:sp>
      <p:sp>
        <p:nvSpPr>
          <p:cNvPr id="57347" name="Rectangle 3"/>
          <p:cNvSpPr>
            <a:spLocks noGrp="1" noChangeArrowheads="1"/>
          </p:cNvSpPr>
          <p:nvPr>
            <p:ph type="body" idx="4294967295"/>
          </p:nvPr>
        </p:nvSpPr>
        <p:spPr>
          <a:xfrm>
            <a:off x="228600" y="1676400"/>
            <a:ext cx="8534400" cy="4800600"/>
          </a:xfrm>
        </p:spPr>
        <p:txBody>
          <a:bodyPr rIns="91440"/>
          <a:lstStyle/>
          <a:p>
            <a:pPr lvl="1" eaLnBrk="1" hangingPunct="1"/>
            <a:r>
              <a:rPr lang="en-US" smtClean="0"/>
              <a:t>Under a </a:t>
            </a:r>
            <a:r>
              <a:rPr lang="en-US" u="sng" smtClean="0"/>
              <a:t>primary and excess insurance</a:t>
            </a:r>
            <a:r>
              <a:rPr lang="en-US" smtClean="0"/>
              <a:t> provision, the primary insurer pays first, and the excess insurer pays only after the policy limits under the primary policy are exhausted</a:t>
            </a:r>
          </a:p>
          <a:p>
            <a:pPr lvl="1" eaLnBrk="1" hangingPunct="1"/>
            <a:r>
              <a:rPr lang="en-US" smtClean="0"/>
              <a:t>The </a:t>
            </a:r>
            <a:r>
              <a:rPr lang="en-US" u="sng" smtClean="0"/>
              <a:t>coordination of benefits provision</a:t>
            </a:r>
            <a:r>
              <a:rPr lang="en-US" smtClean="0"/>
              <a:t> in group health insurance is designed to prevent overinsurance and the duplication of benefits if one person is covered under more than one group health insurance plan</a:t>
            </a:r>
          </a:p>
          <a:p>
            <a:pPr lvl="2" eaLnBrk="1" hangingPunct="1"/>
            <a:r>
              <a:rPr lang="en-US" smtClean="0"/>
              <a:t>e.g., two employed spouses are insured as dependents under each other’s group health insurance plan</a:t>
            </a:r>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2B88A23-A584-4A81-A989-801B5EFD4830}" type="slidenum">
              <a:rPr lang="en-US"/>
              <a:pPr/>
              <a:t>23</a:t>
            </a:fld>
            <a:endParaRPr lang="en-US"/>
          </a:p>
        </p:txBody>
      </p:sp>
      <p:sp>
        <p:nvSpPr>
          <p:cNvPr id="59395" name="Rectangle 2"/>
          <p:cNvSpPr>
            <a:spLocks noGrp="1" noChangeArrowheads="1"/>
          </p:cNvSpPr>
          <p:nvPr>
            <p:ph type="title"/>
          </p:nvPr>
        </p:nvSpPr>
        <p:spPr/>
        <p:txBody>
          <a:bodyPr/>
          <a:lstStyle/>
          <a:p>
            <a:pPr eaLnBrk="1" hangingPunct="1"/>
            <a:r>
              <a:rPr lang="en-US" smtClean="0"/>
              <a:t>Transportation Insurance </a:t>
            </a:r>
          </a:p>
        </p:txBody>
      </p:sp>
      <p:sp>
        <p:nvSpPr>
          <p:cNvPr id="59396" name="Rectangle 3"/>
          <p:cNvSpPr>
            <a:spLocks noGrp="1" noChangeArrowheads="1"/>
          </p:cNvSpPr>
          <p:nvPr>
            <p:ph type="body" idx="1"/>
          </p:nvPr>
        </p:nvSpPr>
        <p:spPr/>
        <p:txBody>
          <a:bodyPr/>
          <a:lstStyle/>
          <a:p>
            <a:pPr eaLnBrk="1" hangingPunct="1">
              <a:lnSpc>
                <a:spcPct val="80000"/>
              </a:lnSpc>
            </a:pPr>
            <a:r>
              <a:rPr lang="en-US" sz="2400" smtClean="0"/>
              <a:t>One of the oldest and most vital forms of insurance </a:t>
            </a:r>
          </a:p>
          <a:p>
            <a:pPr eaLnBrk="1" hangingPunct="1">
              <a:lnSpc>
                <a:spcPct val="80000"/>
              </a:lnSpc>
            </a:pPr>
            <a:r>
              <a:rPr lang="en-US" sz="2400" smtClean="0"/>
              <a:t>All types of trade depend heavily on the availability of insurance for successful and expedient handling</a:t>
            </a:r>
          </a:p>
          <a:p>
            <a:pPr eaLnBrk="1" hangingPunct="1">
              <a:lnSpc>
                <a:spcPct val="80000"/>
              </a:lnSpc>
            </a:pPr>
            <a:r>
              <a:rPr lang="en-US" sz="2400" smtClean="0"/>
              <a:t>Insurance played a vital part in stimulating early commerce </a:t>
            </a:r>
          </a:p>
          <a:p>
            <a:pPr lvl="1" eaLnBrk="1" hangingPunct="1">
              <a:lnSpc>
                <a:spcPct val="80000"/>
              </a:lnSpc>
            </a:pPr>
            <a:r>
              <a:rPr lang="en-US" sz="2000" smtClean="0"/>
              <a:t>In Roman times bottomry contracts and respondentia contracts covering the terms under which money was borrowed to finance ocean commerce </a:t>
            </a:r>
          </a:p>
          <a:p>
            <a:pPr lvl="2" eaLnBrk="1" hangingPunct="1">
              <a:lnSpc>
                <a:spcPct val="80000"/>
              </a:lnSpc>
            </a:pPr>
            <a:r>
              <a:rPr lang="en-US" sz="1800" smtClean="0"/>
              <a:t>The lender of money took as security for loan either the ship itself (bottomry), or the cargo (respondentia)</a:t>
            </a:r>
          </a:p>
          <a:p>
            <a:pPr lvl="2" eaLnBrk="1" hangingPunct="1">
              <a:lnSpc>
                <a:spcPct val="80000"/>
              </a:lnSpc>
            </a:pPr>
            <a:r>
              <a:rPr lang="en-US" sz="1800" smtClean="0"/>
              <a:t>However, if the ship or cargo was lost as a result of ocean perils, the loan was canceled </a:t>
            </a:r>
          </a:p>
          <a:p>
            <a:pPr lvl="2" eaLnBrk="1" hangingPunct="1">
              <a:lnSpc>
                <a:spcPct val="80000"/>
              </a:lnSpc>
            </a:pPr>
            <a:r>
              <a:rPr lang="en-US" sz="1800" smtClean="0"/>
              <a:t>If the voyage was successful, the loan was repaid and substantial interest was charged </a:t>
            </a:r>
          </a:p>
          <a:p>
            <a:pPr lvl="3" eaLnBrk="1" hangingPunct="1">
              <a:lnSpc>
                <a:spcPct val="80000"/>
              </a:lnSpc>
            </a:pPr>
            <a:r>
              <a:rPr lang="en-US" sz="1600" smtClean="0"/>
              <a:t>Mainly because the interest included an allowance for the possibility of loss of the security </a:t>
            </a:r>
          </a:p>
          <a:p>
            <a:pPr lvl="3" eaLnBrk="1" hangingPunct="1">
              <a:lnSpc>
                <a:spcPct val="80000"/>
              </a:lnSpc>
            </a:pPr>
            <a:r>
              <a:rPr lang="en-US" sz="1600" smtClean="0"/>
              <a:t>Essentially an insurance premium </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0EC06B3-4589-4A24-9BA2-D9E2F77886FF}" type="slidenum">
              <a:rPr lang="en-US"/>
              <a:pPr/>
              <a:t>24</a:t>
            </a:fld>
            <a:endParaRPr lang="en-US"/>
          </a:p>
        </p:txBody>
      </p:sp>
      <p:sp>
        <p:nvSpPr>
          <p:cNvPr id="60419" name="Rectangle 2"/>
          <p:cNvSpPr>
            <a:spLocks noGrp="1" noChangeArrowheads="1"/>
          </p:cNvSpPr>
          <p:nvPr>
            <p:ph type="title"/>
          </p:nvPr>
        </p:nvSpPr>
        <p:spPr/>
        <p:txBody>
          <a:bodyPr/>
          <a:lstStyle/>
          <a:p>
            <a:pPr eaLnBrk="1" hangingPunct="1"/>
            <a:r>
              <a:rPr lang="en-US" smtClean="0"/>
              <a:t>The Perils of Transportation </a:t>
            </a:r>
          </a:p>
        </p:txBody>
      </p:sp>
      <p:sp>
        <p:nvSpPr>
          <p:cNvPr id="60420" name="Rectangle 3"/>
          <p:cNvSpPr>
            <a:spLocks noGrp="1" noChangeArrowheads="1"/>
          </p:cNvSpPr>
          <p:nvPr>
            <p:ph type="body" idx="1"/>
          </p:nvPr>
        </p:nvSpPr>
        <p:spPr/>
        <p:txBody>
          <a:bodyPr/>
          <a:lstStyle/>
          <a:p>
            <a:pPr eaLnBrk="1" hangingPunct="1">
              <a:lnSpc>
                <a:spcPct val="80000"/>
              </a:lnSpc>
            </a:pPr>
            <a:r>
              <a:rPr lang="en-US" smtClean="0"/>
              <a:t>There is an inability to control adequately or completely the forces of nature </a:t>
            </a:r>
          </a:p>
          <a:p>
            <a:pPr lvl="1" eaLnBrk="1" hangingPunct="1">
              <a:lnSpc>
                <a:spcPct val="80000"/>
              </a:lnSpc>
            </a:pPr>
            <a:r>
              <a:rPr lang="en-US" smtClean="0"/>
              <a:t>Or to prevent human failure as it affects the safe movement of goods </a:t>
            </a:r>
          </a:p>
          <a:p>
            <a:pPr eaLnBrk="1" hangingPunct="1">
              <a:lnSpc>
                <a:spcPct val="80000"/>
              </a:lnSpc>
            </a:pPr>
            <a:r>
              <a:rPr lang="en-US" smtClean="0"/>
              <a:t>With ocean transportation, for instance </a:t>
            </a:r>
          </a:p>
          <a:p>
            <a:pPr lvl="1" eaLnBrk="1" hangingPunct="1">
              <a:lnSpc>
                <a:spcPct val="80000"/>
              </a:lnSpc>
            </a:pPr>
            <a:r>
              <a:rPr lang="en-US" smtClean="0"/>
              <a:t>Storms can capsize even the largest ocean vessels </a:t>
            </a:r>
          </a:p>
          <a:p>
            <a:pPr lvl="1" eaLnBrk="1" hangingPunct="1">
              <a:lnSpc>
                <a:spcPct val="80000"/>
              </a:lnSpc>
            </a:pPr>
            <a:r>
              <a:rPr lang="en-US" smtClean="0"/>
              <a:t>Hurricane winds often dump tons of sea water onto a vessel and damage cargo </a:t>
            </a:r>
          </a:p>
          <a:p>
            <a:pPr lvl="1" eaLnBrk="1" hangingPunct="1">
              <a:lnSpc>
                <a:spcPct val="80000"/>
              </a:lnSpc>
            </a:pPr>
            <a:r>
              <a:rPr lang="en-US" smtClean="0"/>
              <a:t>Engine failure may drive ship aground</a:t>
            </a:r>
          </a:p>
          <a:p>
            <a:pPr eaLnBrk="1" hangingPunct="1">
              <a:lnSpc>
                <a:spcPct val="80000"/>
              </a:lnSpc>
            </a:pPr>
            <a:r>
              <a:rPr lang="en-US" smtClean="0"/>
              <a:t> With ground transportation </a:t>
            </a:r>
          </a:p>
          <a:p>
            <a:pPr lvl="1" eaLnBrk="1" hangingPunct="1">
              <a:lnSpc>
                <a:spcPct val="80000"/>
              </a:lnSpc>
            </a:pPr>
            <a:r>
              <a:rPr lang="en-US" smtClean="0"/>
              <a:t>Vehicles can overturn </a:t>
            </a:r>
          </a:p>
          <a:p>
            <a:pPr lvl="1" eaLnBrk="1" hangingPunct="1">
              <a:lnSpc>
                <a:spcPct val="80000"/>
              </a:lnSpc>
            </a:pPr>
            <a:r>
              <a:rPr lang="en-US" smtClean="0"/>
              <a:t>Rough or careless handling can damage goods </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3388462-CE6B-4142-93D3-63DDE12CF8BB}" type="slidenum">
              <a:rPr lang="en-US"/>
              <a:pPr/>
              <a:t>25</a:t>
            </a:fld>
            <a:endParaRPr lang="en-US"/>
          </a:p>
        </p:txBody>
      </p:sp>
      <p:sp>
        <p:nvSpPr>
          <p:cNvPr id="61443" name="Rectangle 2"/>
          <p:cNvSpPr>
            <a:spLocks noGrp="1" noChangeArrowheads="1"/>
          </p:cNvSpPr>
          <p:nvPr>
            <p:ph type="title"/>
          </p:nvPr>
        </p:nvSpPr>
        <p:spPr/>
        <p:txBody>
          <a:bodyPr/>
          <a:lstStyle/>
          <a:p>
            <a:pPr eaLnBrk="1" hangingPunct="1"/>
            <a:r>
              <a:rPr lang="en-US" smtClean="0"/>
              <a:t>The Liability of the Carrier </a:t>
            </a:r>
          </a:p>
        </p:txBody>
      </p:sp>
      <p:sp>
        <p:nvSpPr>
          <p:cNvPr id="61444" name="Rectangle 3"/>
          <p:cNvSpPr>
            <a:spLocks noGrp="1" noChangeArrowheads="1"/>
          </p:cNvSpPr>
          <p:nvPr>
            <p:ph type="body" idx="1"/>
          </p:nvPr>
        </p:nvSpPr>
        <p:spPr/>
        <p:txBody>
          <a:bodyPr/>
          <a:lstStyle/>
          <a:p>
            <a:pPr eaLnBrk="1" hangingPunct="1">
              <a:lnSpc>
                <a:spcPct val="90000"/>
              </a:lnSpc>
            </a:pPr>
            <a:r>
              <a:rPr lang="en-US" smtClean="0"/>
              <a:t>The question arises </a:t>
            </a:r>
          </a:p>
          <a:p>
            <a:pPr lvl="1" eaLnBrk="1" hangingPunct="1">
              <a:lnSpc>
                <a:spcPct val="90000"/>
              </a:lnSpc>
            </a:pPr>
            <a:r>
              <a:rPr lang="en-US" smtClean="0"/>
              <a:t>“Is not the carrier of the goods responsible for their safe movement?”</a:t>
            </a:r>
          </a:p>
          <a:p>
            <a:pPr lvl="2" eaLnBrk="1" hangingPunct="1">
              <a:lnSpc>
                <a:spcPct val="90000"/>
              </a:lnSpc>
            </a:pPr>
            <a:r>
              <a:rPr lang="en-US" smtClean="0"/>
              <a:t>To some extent, yes </a:t>
            </a:r>
          </a:p>
          <a:p>
            <a:pPr eaLnBrk="1" hangingPunct="1">
              <a:lnSpc>
                <a:spcPct val="90000"/>
              </a:lnSpc>
            </a:pPr>
            <a:r>
              <a:rPr lang="en-US" smtClean="0"/>
              <a:t>The common law liability of the carrier differs depending on </a:t>
            </a:r>
          </a:p>
          <a:p>
            <a:pPr lvl="1" eaLnBrk="1" hangingPunct="1">
              <a:lnSpc>
                <a:spcPct val="90000"/>
              </a:lnSpc>
            </a:pPr>
            <a:r>
              <a:rPr lang="en-US" smtClean="0"/>
              <a:t>The country in which the transportation conveyances are chartered </a:t>
            </a:r>
          </a:p>
          <a:p>
            <a:pPr lvl="1" eaLnBrk="1" hangingPunct="1">
              <a:lnSpc>
                <a:spcPct val="90000"/>
              </a:lnSpc>
            </a:pPr>
            <a:r>
              <a:rPr lang="en-US" smtClean="0"/>
              <a:t>The applicable statutes </a:t>
            </a:r>
          </a:p>
          <a:p>
            <a:pPr lvl="1" eaLnBrk="1" hangingPunct="1">
              <a:lnSpc>
                <a:spcPct val="90000"/>
              </a:lnSpc>
            </a:pPr>
            <a:r>
              <a:rPr lang="en-US" smtClean="0"/>
              <a:t>Custom </a:t>
            </a:r>
          </a:p>
          <a:p>
            <a:pPr lvl="1" eaLnBrk="1" hangingPunct="1">
              <a:lnSpc>
                <a:spcPct val="90000"/>
              </a:lnSpc>
            </a:pPr>
            <a:r>
              <a:rPr lang="en-US" smtClean="0"/>
              <a:t>The type of shipping, </a:t>
            </a:r>
            <a:r>
              <a:rPr lang="en-US" i="1" smtClean="0"/>
              <a:t>etc.</a:t>
            </a:r>
            <a:r>
              <a:rPr lang="en-US" smtClean="0"/>
              <a:t> </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3AA3AB7-71C8-485C-8FCC-6032C2FDD591}" type="slidenum">
              <a:rPr lang="en-US"/>
              <a:pPr/>
              <a:t>26</a:t>
            </a:fld>
            <a:endParaRPr lang="en-US"/>
          </a:p>
        </p:txBody>
      </p:sp>
      <p:sp>
        <p:nvSpPr>
          <p:cNvPr id="62467" name="Rectangle 2"/>
          <p:cNvSpPr>
            <a:spLocks noGrp="1" noChangeArrowheads="1"/>
          </p:cNvSpPr>
          <p:nvPr>
            <p:ph type="title"/>
          </p:nvPr>
        </p:nvSpPr>
        <p:spPr/>
        <p:txBody>
          <a:bodyPr/>
          <a:lstStyle/>
          <a:p>
            <a:pPr eaLnBrk="1" hangingPunct="1"/>
            <a:r>
              <a:rPr lang="en-US" sz="4000" smtClean="0"/>
              <a:t>The Carrier’s Liability in Ocean Transportation </a:t>
            </a:r>
          </a:p>
        </p:txBody>
      </p:sp>
      <p:sp>
        <p:nvSpPr>
          <p:cNvPr id="62468" name="Rectangle 3"/>
          <p:cNvSpPr>
            <a:spLocks noGrp="1" noChangeArrowheads="1"/>
          </p:cNvSpPr>
          <p:nvPr>
            <p:ph type="body" idx="1"/>
          </p:nvPr>
        </p:nvSpPr>
        <p:spPr/>
        <p:txBody>
          <a:bodyPr/>
          <a:lstStyle/>
          <a:p>
            <a:pPr eaLnBrk="1" hangingPunct="1"/>
            <a:r>
              <a:rPr lang="en-US" smtClean="0"/>
              <a:t>The ship owner is responsible only for failure to exercise due diligence </a:t>
            </a:r>
          </a:p>
          <a:p>
            <a:pPr eaLnBrk="1" hangingPunct="1"/>
            <a:r>
              <a:rPr lang="en-US" smtClean="0"/>
              <a:t>The responsibility of the carrier is to </a:t>
            </a:r>
          </a:p>
          <a:p>
            <a:pPr lvl="1" eaLnBrk="1" hangingPunct="1"/>
            <a:r>
              <a:rPr lang="en-US" smtClean="0"/>
              <a:t>Make the ship seaworthy </a:t>
            </a:r>
          </a:p>
          <a:p>
            <a:pPr lvl="1" eaLnBrk="1" hangingPunct="1"/>
            <a:r>
              <a:rPr lang="en-US" smtClean="0"/>
              <a:t>Employ proper crew </a:t>
            </a:r>
          </a:p>
          <a:p>
            <a:pPr lvl="1" eaLnBrk="1" hangingPunct="1"/>
            <a:r>
              <a:rPr lang="en-US" smtClean="0"/>
              <a:t>To equip and supply the ship </a:t>
            </a:r>
          </a:p>
          <a:p>
            <a:pPr lvl="1" eaLnBrk="1" hangingPunct="1"/>
            <a:r>
              <a:rPr lang="en-US" smtClean="0"/>
              <a:t>Make all holds and other carrying compartments safe and fit for the goods stored there </a:t>
            </a:r>
          </a:p>
          <a:p>
            <a:pPr lvl="1" eaLnBrk="1" hangingPunct="1"/>
            <a:r>
              <a:rPr lang="en-US" smtClean="0"/>
              <a:t>Exercise due care in loading, handling, and stowing cargoes </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5F344B1-4E63-4C34-8CCD-133CE641C0DD}" type="slidenum">
              <a:rPr lang="en-US"/>
              <a:pPr/>
              <a:t>27</a:t>
            </a:fld>
            <a:endParaRPr lang="en-US"/>
          </a:p>
        </p:txBody>
      </p:sp>
      <p:sp>
        <p:nvSpPr>
          <p:cNvPr id="63491" name="Rectangle 2"/>
          <p:cNvSpPr>
            <a:spLocks noGrp="1" noChangeArrowheads="1"/>
          </p:cNvSpPr>
          <p:nvPr>
            <p:ph type="title"/>
          </p:nvPr>
        </p:nvSpPr>
        <p:spPr/>
        <p:txBody>
          <a:bodyPr/>
          <a:lstStyle/>
          <a:p>
            <a:pPr eaLnBrk="1" hangingPunct="1"/>
            <a:r>
              <a:rPr lang="en-US" sz="4000" smtClean="0"/>
              <a:t>The Carrier’s Liability in Ocean Transportation</a:t>
            </a:r>
          </a:p>
        </p:txBody>
      </p:sp>
      <p:sp>
        <p:nvSpPr>
          <p:cNvPr id="63492" name="Rectangle 3"/>
          <p:cNvSpPr>
            <a:spLocks noGrp="1" noChangeArrowheads="1"/>
          </p:cNvSpPr>
          <p:nvPr>
            <p:ph type="body" idx="1"/>
          </p:nvPr>
        </p:nvSpPr>
        <p:spPr/>
        <p:txBody>
          <a:bodyPr/>
          <a:lstStyle/>
          <a:p>
            <a:pPr eaLnBrk="1" hangingPunct="1">
              <a:lnSpc>
                <a:spcPct val="80000"/>
              </a:lnSpc>
            </a:pPr>
            <a:r>
              <a:rPr lang="en-US" sz="2000" smtClean="0"/>
              <a:t>The carrier is definitely not liable for certain things, including loss resulting from </a:t>
            </a:r>
          </a:p>
          <a:p>
            <a:pPr lvl="1" eaLnBrk="1" hangingPunct="1">
              <a:lnSpc>
                <a:spcPct val="80000"/>
              </a:lnSpc>
            </a:pPr>
            <a:r>
              <a:rPr lang="en-US" sz="1800" smtClean="0"/>
              <a:t>Errors in navigation or management of the vessel </a:t>
            </a:r>
          </a:p>
          <a:p>
            <a:pPr lvl="1" eaLnBrk="1" hangingPunct="1">
              <a:lnSpc>
                <a:spcPct val="80000"/>
              </a:lnSpc>
            </a:pPr>
            <a:r>
              <a:rPr lang="en-US" sz="1800" smtClean="0"/>
              <a:t>Strikes or lockouts </a:t>
            </a:r>
          </a:p>
          <a:p>
            <a:pPr lvl="1" eaLnBrk="1" hangingPunct="1">
              <a:lnSpc>
                <a:spcPct val="80000"/>
              </a:lnSpc>
            </a:pPr>
            <a:r>
              <a:rPr lang="en-US" sz="1800" smtClean="0"/>
              <a:t>Acts of god </a:t>
            </a:r>
          </a:p>
          <a:p>
            <a:pPr lvl="1" eaLnBrk="1" hangingPunct="1">
              <a:lnSpc>
                <a:spcPct val="80000"/>
              </a:lnSpc>
            </a:pPr>
            <a:r>
              <a:rPr lang="en-US" sz="1800" smtClean="0"/>
              <a:t>Acts of war or public enemies </a:t>
            </a:r>
          </a:p>
          <a:p>
            <a:pPr lvl="1" eaLnBrk="1" hangingPunct="1">
              <a:lnSpc>
                <a:spcPct val="80000"/>
              </a:lnSpc>
            </a:pPr>
            <a:r>
              <a:rPr lang="en-US" sz="1800" smtClean="0"/>
              <a:t>Seizure of the goods under legal process </a:t>
            </a:r>
          </a:p>
          <a:p>
            <a:pPr lvl="1" eaLnBrk="1" hangingPunct="1">
              <a:lnSpc>
                <a:spcPct val="80000"/>
              </a:lnSpc>
            </a:pPr>
            <a:r>
              <a:rPr lang="en-US" sz="1800" smtClean="0"/>
              <a:t>Quarantine </a:t>
            </a:r>
          </a:p>
          <a:p>
            <a:pPr lvl="1" eaLnBrk="1" hangingPunct="1">
              <a:lnSpc>
                <a:spcPct val="80000"/>
              </a:lnSpc>
            </a:pPr>
            <a:r>
              <a:rPr lang="en-US" sz="1800" smtClean="0"/>
              <a:t>Inherent vice of the goods </a:t>
            </a:r>
          </a:p>
          <a:p>
            <a:pPr lvl="1" eaLnBrk="1" hangingPunct="1">
              <a:lnSpc>
                <a:spcPct val="80000"/>
              </a:lnSpc>
            </a:pPr>
            <a:r>
              <a:rPr lang="en-US" sz="1800" smtClean="0"/>
              <a:t>Failure of the shipper to exercise due care in the handling or packing of the goods </a:t>
            </a:r>
          </a:p>
          <a:p>
            <a:pPr lvl="1" eaLnBrk="1" hangingPunct="1">
              <a:lnSpc>
                <a:spcPct val="80000"/>
              </a:lnSpc>
            </a:pPr>
            <a:r>
              <a:rPr lang="en-US" sz="1800" smtClean="0"/>
              <a:t>Fire </a:t>
            </a:r>
          </a:p>
          <a:p>
            <a:pPr lvl="1" eaLnBrk="1" hangingPunct="1">
              <a:lnSpc>
                <a:spcPct val="80000"/>
              </a:lnSpc>
            </a:pPr>
            <a:r>
              <a:rPr lang="en-US" sz="1800" smtClean="0"/>
              <a:t>Perils of the seas </a:t>
            </a:r>
          </a:p>
          <a:p>
            <a:pPr lvl="1" eaLnBrk="1" hangingPunct="1">
              <a:lnSpc>
                <a:spcPct val="80000"/>
              </a:lnSpc>
            </a:pPr>
            <a:r>
              <a:rPr lang="en-US" sz="1800" smtClean="0"/>
              <a:t>Latent defects in the hull or machinery </a:t>
            </a:r>
          </a:p>
          <a:p>
            <a:pPr lvl="1" eaLnBrk="1" hangingPunct="1">
              <a:lnSpc>
                <a:spcPct val="80000"/>
              </a:lnSpc>
            </a:pPr>
            <a:r>
              <a:rPr lang="en-US" sz="1800" smtClean="0"/>
              <a:t>Other losses where the carrier is not at fault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7A14DEC-5928-47FA-8808-60CDF85A2B98}" type="slidenum">
              <a:rPr lang="en-US"/>
              <a:pPr/>
              <a:t>28</a:t>
            </a:fld>
            <a:endParaRPr lang="en-US"/>
          </a:p>
        </p:txBody>
      </p:sp>
      <p:sp>
        <p:nvSpPr>
          <p:cNvPr id="64515" name="Rectangle 2"/>
          <p:cNvSpPr>
            <a:spLocks noGrp="1" noChangeArrowheads="1"/>
          </p:cNvSpPr>
          <p:nvPr>
            <p:ph type="title"/>
          </p:nvPr>
        </p:nvSpPr>
        <p:spPr/>
        <p:txBody>
          <a:bodyPr/>
          <a:lstStyle/>
          <a:p>
            <a:pPr eaLnBrk="1" hangingPunct="1"/>
            <a:r>
              <a:rPr lang="en-US" sz="4000" smtClean="0"/>
              <a:t>The Carrier’s Liability in Land Transportation </a:t>
            </a:r>
          </a:p>
        </p:txBody>
      </p:sp>
      <p:sp>
        <p:nvSpPr>
          <p:cNvPr id="64516" name="Rectangle 3"/>
          <p:cNvSpPr>
            <a:spLocks noGrp="1" noChangeArrowheads="1"/>
          </p:cNvSpPr>
          <p:nvPr>
            <p:ph type="body" idx="1"/>
          </p:nvPr>
        </p:nvSpPr>
        <p:spPr/>
        <p:txBody>
          <a:bodyPr/>
          <a:lstStyle/>
          <a:p>
            <a:pPr eaLnBrk="1" hangingPunct="1">
              <a:lnSpc>
                <a:spcPct val="80000"/>
              </a:lnSpc>
            </a:pPr>
            <a:r>
              <a:rPr lang="en-US" smtClean="0"/>
              <a:t>The common law liability of the land carrier is considerably greater than that of the ocean carrier </a:t>
            </a:r>
          </a:p>
          <a:p>
            <a:pPr lvl="1" eaLnBrk="1" hangingPunct="1">
              <a:lnSpc>
                <a:spcPct val="80000"/>
              </a:lnSpc>
            </a:pPr>
            <a:r>
              <a:rPr lang="en-US" smtClean="0"/>
              <a:t>But it is still not absolute </a:t>
            </a:r>
          </a:p>
          <a:p>
            <a:pPr eaLnBrk="1" hangingPunct="1">
              <a:lnSpc>
                <a:spcPct val="80000"/>
              </a:lnSpc>
            </a:pPr>
            <a:r>
              <a:rPr lang="en-US" smtClean="0"/>
              <a:t>In addition to being responsible for failure to exercise due diligence </a:t>
            </a:r>
          </a:p>
          <a:p>
            <a:pPr lvl="1" eaLnBrk="1" hangingPunct="1">
              <a:lnSpc>
                <a:spcPct val="80000"/>
              </a:lnSpc>
            </a:pPr>
            <a:r>
              <a:rPr lang="en-US" smtClean="0"/>
              <a:t>The land carrier is responsible for all loss to the goods except for </a:t>
            </a:r>
          </a:p>
          <a:p>
            <a:pPr lvl="2" eaLnBrk="1" hangingPunct="1">
              <a:lnSpc>
                <a:spcPct val="80000"/>
              </a:lnSpc>
            </a:pPr>
            <a:r>
              <a:rPr lang="en-US" smtClean="0"/>
              <a:t>Acts of god </a:t>
            </a:r>
          </a:p>
          <a:p>
            <a:pPr lvl="2" eaLnBrk="1" hangingPunct="1">
              <a:lnSpc>
                <a:spcPct val="80000"/>
              </a:lnSpc>
            </a:pPr>
            <a:r>
              <a:rPr lang="en-US" smtClean="0"/>
              <a:t>Acts of public enemies or public authority </a:t>
            </a:r>
          </a:p>
          <a:p>
            <a:pPr lvl="2" eaLnBrk="1" hangingPunct="1">
              <a:lnSpc>
                <a:spcPct val="80000"/>
              </a:lnSpc>
            </a:pPr>
            <a:r>
              <a:rPr lang="en-US" smtClean="0"/>
              <a:t>Acts or negligence of the shipper </a:t>
            </a:r>
          </a:p>
          <a:p>
            <a:pPr lvl="2" eaLnBrk="1" hangingPunct="1">
              <a:lnSpc>
                <a:spcPct val="80000"/>
              </a:lnSpc>
            </a:pPr>
            <a:r>
              <a:rPr lang="en-US" smtClean="0"/>
              <a:t>Inherent vice or quality of the goods </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3BE9417-3AD1-4148-9BF9-49FB80378008}" type="slidenum">
              <a:rPr lang="en-US"/>
              <a:pPr/>
              <a:t>29</a:t>
            </a:fld>
            <a:endParaRPr lang="en-US"/>
          </a:p>
        </p:txBody>
      </p:sp>
      <p:sp>
        <p:nvSpPr>
          <p:cNvPr id="65539" name="Rectangle 2"/>
          <p:cNvSpPr>
            <a:spLocks noGrp="1" noChangeArrowheads="1"/>
          </p:cNvSpPr>
          <p:nvPr>
            <p:ph type="title"/>
          </p:nvPr>
        </p:nvSpPr>
        <p:spPr/>
        <p:txBody>
          <a:bodyPr/>
          <a:lstStyle/>
          <a:p>
            <a:pPr eaLnBrk="1" hangingPunct="1"/>
            <a:r>
              <a:rPr lang="en-US" sz="4000" smtClean="0"/>
              <a:t>The Carrier’s Liability in Land Transportation</a:t>
            </a:r>
          </a:p>
        </p:txBody>
      </p:sp>
      <p:sp>
        <p:nvSpPr>
          <p:cNvPr id="65540" name="Rectangle 3"/>
          <p:cNvSpPr>
            <a:spLocks noGrp="1" noChangeArrowheads="1"/>
          </p:cNvSpPr>
          <p:nvPr>
            <p:ph type="body" idx="1"/>
          </p:nvPr>
        </p:nvSpPr>
        <p:spPr/>
        <p:txBody>
          <a:bodyPr/>
          <a:lstStyle/>
          <a:p>
            <a:pPr eaLnBrk="1" hangingPunct="1">
              <a:lnSpc>
                <a:spcPct val="90000"/>
              </a:lnSpc>
            </a:pPr>
            <a:r>
              <a:rPr lang="en-US" sz="2400" smtClean="0"/>
              <a:t>Acts of god </a:t>
            </a:r>
          </a:p>
          <a:p>
            <a:pPr lvl="1" eaLnBrk="1" hangingPunct="1">
              <a:lnSpc>
                <a:spcPct val="90000"/>
              </a:lnSpc>
            </a:pPr>
            <a:r>
              <a:rPr lang="en-US" sz="2000" smtClean="0"/>
              <a:t>Have been interpreted to mean perils such as the earthquakes, storms, and floods that could not have been reasonably guarded against </a:t>
            </a:r>
          </a:p>
          <a:p>
            <a:pPr lvl="1" eaLnBrk="1" hangingPunct="1">
              <a:lnSpc>
                <a:spcPct val="90000"/>
              </a:lnSpc>
            </a:pPr>
            <a:r>
              <a:rPr lang="en-US" sz="2000" smtClean="0"/>
              <a:t>Fire is not an act of god </a:t>
            </a:r>
          </a:p>
          <a:p>
            <a:pPr eaLnBrk="1" hangingPunct="1">
              <a:lnSpc>
                <a:spcPct val="90000"/>
              </a:lnSpc>
            </a:pPr>
            <a:r>
              <a:rPr lang="en-US" sz="2400" smtClean="0"/>
              <a:t>Public enemy </a:t>
            </a:r>
          </a:p>
          <a:p>
            <a:pPr lvl="1" eaLnBrk="1" hangingPunct="1">
              <a:lnSpc>
                <a:spcPct val="90000"/>
              </a:lnSpc>
            </a:pPr>
            <a:r>
              <a:rPr lang="en-US" sz="2000" smtClean="0"/>
              <a:t>Action by forces at war with a domestic government </a:t>
            </a:r>
          </a:p>
          <a:p>
            <a:pPr lvl="1" eaLnBrk="1" hangingPunct="1">
              <a:lnSpc>
                <a:spcPct val="90000"/>
              </a:lnSpc>
            </a:pPr>
            <a:r>
              <a:rPr lang="en-US" sz="2000" smtClean="0"/>
              <a:t>Not gangsters, mobs, or rioters </a:t>
            </a:r>
          </a:p>
          <a:p>
            <a:pPr eaLnBrk="1" hangingPunct="1">
              <a:lnSpc>
                <a:spcPct val="90000"/>
              </a:lnSpc>
            </a:pPr>
            <a:r>
              <a:rPr lang="en-US" sz="2400" smtClean="0"/>
              <a:t>Acts of negligence of the shipper </a:t>
            </a:r>
          </a:p>
          <a:p>
            <a:pPr lvl="1" eaLnBrk="1" hangingPunct="1">
              <a:lnSpc>
                <a:spcPct val="90000"/>
              </a:lnSpc>
            </a:pPr>
            <a:r>
              <a:rPr lang="en-US" sz="2000" smtClean="0"/>
              <a:t>Improper loading or packing and instances where the nature of the goods is concealed </a:t>
            </a:r>
          </a:p>
          <a:p>
            <a:pPr eaLnBrk="1" hangingPunct="1">
              <a:lnSpc>
                <a:spcPct val="90000"/>
              </a:lnSpc>
            </a:pPr>
            <a:r>
              <a:rPr lang="en-US" sz="2400" smtClean="0"/>
              <a:t>Inherent nature of the goods </a:t>
            </a:r>
          </a:p>
          <a:p>
            <a:pPr lvl="1" eaLnBrk="1" hangingPunct="1">
              <a:lnSpc>
                <a:spcPct val="90000"/>
              </a:lnSpc>
            </a:pPr>
            <a:r>
              <a:rPr lang="en-US" sz="2000" smtClean="0"/>
              <a:t>Losses due to decay, heat, rust, drying, or fermentation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title" idx="4294967295"/>
          </p:nvPr>
        </p:nvSpPr>
        <p:spPr/>
        <p:txBody>
          <a:bodyPr anchor="ctr"/>
          <a:lstStyle/>
          <a:p>
            <a:pPr eaLnBrk="1" hangingPunct="1"/>
            <a:r>
              <a:rPr lang="en-US" sz="2800" smtClean="0"/>
              <a:t>Basic Parts of an Insurance Contract</a:t>
            </a:r>
          </a:p>
        </p:txBody>
      </p:sp>
      <p:sp>
        <p:nvSpPr>
          <p:cNvPr id="18435" name="Rectangle 4"/>
          <p:cNvSpPr>
            <a:spLocks noGrp="1" noChangeArrowheads="1"/>
          </p:cNvSpPr>
          <p:nvPr>
            <p:ph type="body" idx="4294967295"/>
          </p:nvPr>
        </p:nvSpPr>
        <p:spPr/>
        <p:txBody>
          <a:bodyPr rIns="91440"/>
          <a:lstStyle/>
          <a:p>
            <a:pPr eaLnBrk="1" hangingPunct="1">
              <a:lnSpc>
                <a:spcPct val="80000"/>
              </a:lnSpc>
              <a:spcBef>
                <a:spcPct val="40000"/>
              </a:spcBef>
            </a:pPr>
            <a:r>
              <a:rPr lang="en-US" sz="2400" u="sng" smtClean="0"/>
              <a:t>Declarations</a:t>
            </a:r>
            <a:r>
              <a:rPr lang="en-US" sz="2400" smtClean="0"/>
              <a:t> are statements that provide information about the particular property or activity to be insured</a:t>
            </a:r>
          </a:p>
          <a:p>
            <a:pPr lvl="1" eaLnBrk="1" hangingPunct="1">
              <a:lnSpc>
                <a:spcPct val="80000"/>
              </a:lnSpc>
              <a:spcBef>
                <a:spcPct val="40000"/>
              </a:spcBef>
            </a:pPr>
            <a:r>
              <a:rPr lang="en-US" sz="2000" smtClean="0"/>
              <a:t>Usually the first page of the policy</a:t>
            </a:r>
          </a:p>
          <a:p>
            <a:pPr lvl="1" eaLnBrk="1" hangingPunct="1">
              <a:lnSpc>
                <a:spcPct val="80000"/>
              </a:lnSpc>
              <a:spcBef>
                <a:spcPct val="40000"/>
              </a:spcBef>
            </a:pPr>
            <a:r>
              <a:rPr lang="en-US" sz="2000" smtClean="0"/>
              <a:t>In property insurance, it contains name of the insured, location of property, period of protection, amount of insurance, premium and deductible information</a:t>
            </a:r>
          </a:p>
          <a:p>
            <a:pPr eaLnBrk="1" hangingPunct="1">
              <a:lnSpc>
                <a:spcPct val="80000"/>
              </a:lnSpc>
              <a:spcBef>
                <a:spcPct val="40000"/>
              </a:spcBef>
            </a:pPr>
            <a:r>
              <a:rPr lang="en-US" sz="2400" smtClean="0"/>
              <a:t>Insurance contracts typically contain a page or section of </a:t>
            </a:r>
            <a:r>
              <a:rPr lang="en-US" sz="2400" u="sng" smtClean="0"/>
              <a:t>definitions</a:t>
            </a:r>
          </a:p>
          <a:p>
            <a:pPr lvl="1" eaLnBrk="1" hangingPunct="1">
              <a:lnSpc>
                <a:spcPct val="80000"/>
              </a:lnSpc>
              <a:spcBef>
                <a:spcPct val="40000"/>
              </a:spcBef>
            </a:pPr>
            <a:r>
              <a:rPr lang="en-US" sz="2000" smtClean="0"/>
              <a:t>For example, the insured is referred to as “you”</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96A0F6D-3F22-4BDB-AA03-CEA40EB806A3}" type="slidenum">
              <a:rPr lang="en-US"/>
              <a:pPr/>
              <a:t>30</a:t>
            </a:fld>
            <a:endParaRPr lang="en-US"/>
          </a:p>
        </p:txBody>
      </p:sp>
      <p:sp>
        <p:nvSpPr>
          <p:cNvPr id="66563" name="Rectangle 2"/>
          <p:cNvSpPr>
            <a:spLocks noGrp="1" noChangeArrowheads="1"/>
          </p:cNvSpPr>
          <p:nvPr>
            <p:ph type="title"/>
          </p:nvPr>
        </p:nvSpPr>
        <p:spPr/>
        <p:txBody>
          <a:bodyPr/>
          <a:lstStyle/>
          <a:p>
            <a:pPr eaLnBrk="1" hangingPunct="1"/>
            <a:r>
              <a:rPr lang="en-US" sz="4000" smtClean="0"/>
              <a:t>Need for Transportation Insurance </a:t>
            </a:r>
          </a:p>
        </p:txBody>
      </p:sp>
      <p:sp>
        <p:nvSpPr>
          <p:cNvPr id="66564" name="Rectangle 3"/>
          <p:cNvSpPr>
            <a:spLocks noGrp="1" noChangeArrowheads="1"/>
          </p:cNvSpPr>
          <p:nvPr>
            <p:ph type="body" idx="1"/>
          </p:nvPr>
        </p:nvSpPr>
        <p:spPr/>
        <p:txBody>
          <a:bodyPr/>
          <a:lstStyle/>
          <a:p>
            <a:pPr eaLnBrk="1" hangingPunct="1"/>
            <a:r>
              <a:rPr lang="en-US" smtClean="0"/>
              <a:t>Many types of transportation losses fall outside the responsibility of the common carrier </a:t>
            </a:r>
          </a:p>
          <a:p>
            <a:pPr eaLnBrk="1" hangingPunct="1"/>
            <a:r>
              <a:rPr lang="en-US" smtClean="0"/>
              <a:t>Common carriers have been slow to settle losses for which they’re legally liable </a:t>
            </a:r>
          </a:p>
          <a:p>
            <a:pPr eaLnBrk="1" hangingPunct="1"/>
            <a:r>
              <a:rPr lang="en-US" smtClean="0"/>
              <a:t>In land transportation, the shipper usually sends goods under what is known as a released bill of lading </a:t>
            </a:r>
          </a:p>
          <a:p>
            <a:pPr lvl="1" eaLnBrk="1" hangingPunct="1"/>
            <a:r>
              <a:rPr lang="en-US" smtClean="0"/>
              <a:t>The effect is to limit the dollar liability of the carrier for any loss to the goods </a:t>
            </a:r>
          </a:p>
          <a:p>
            <a:pPr lvl="1" eaLnBrk="1" hangingPunct="1"/>
            <a:r>
              <a:rPr lang="en-US" smtClean="0"/>
              <a:t>In return, the shipper obtains a lower freight rate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65ACB5C-2AFE-49CE-9BC9-1D17E1C6A9D6}" type="slidenum">
              <a:rPr lang="en-US"/>
              <a:pPr/>
              <a:t>31</a:t>
            </a:fld>
            <a:endParaRPr lang="en-US"/>
          </a:p>
        </p:txBody>
      </p:sp>
      <p:sp>
        <p:nvSpPr>
          <p:cNvPr id="67587" name="Rectangle 2"/>
          <p:cNvSpPr>
            <a:spLocks noGrp="1" noChangeArrowheads="1"/>
          </p:cNvSpPr>
          <p:nvPr>
            <p:ph type="title"/>
          </p:nvPr>
        </p:nvSpPr>
        <p:spPr/>
        <p:txBody>
          <a:bodyPr/>
          <a:lstStyle/>
          <a:p>
            <a:pPr eaLnBrk="1" hangingPunct="1"/>
            <a:r>
              <a:rPr lang="en-US" smtClean="0"/>
              <a:t>Ocean Transportation Insurance </a:t>
            </a:r>
          </a:p>
        </p:txBody>
      </p:sp>
      <p:sp>
        <p:nvSpPr>
          <p:cNvPr id="67588" name="Rectangle 3"/>
          <p:cNvSpPr>
            <a:spLocks noGrp="1" noChangeArrowheads="1"/>
          </p:cNvSpPr>
          <p:nvPr>
            <p:ph type="body" idx="1"/>
          </p:nvPr>
        </p:nvSpPr>
        <p:spPr/>
        <p:txBody>
          <a:bodyPr/>
          <a:lstStyle/>
          <a:p>
            <a:pPr eaLnBrk="1" hangingPunct="1">
              <a:lnSpc>
                <a:spcPct val="90000"/>
              </a:lnSpc>
            </a:pPr>
            <a:r>
              <a:rPr lang="en-US" smtClean="0"/>
              <a:t>Larger ships and more advanced instruments and navigation made long voyages possible </a:t>
            </a:r>
          </a:p>
          <a:p>
            <a:pPr lvl="1" eaLnBrk="1" hangingPunct="1">
              <a:lnSpc>
                <a:spcPct val="90000"/>
              </a:lnSpc>
            </a:pPr>
            <a:r>
              <a:rPr lang="en-US" smtClean="0"/>
              <a:t>With these changes came the realization that insurance protection was almost a necessity </a:t>
            </a:r>
          </a:p>
          <a:p>
            <a:pPr eaLnBrk="1" hangingPunct="1">
              <a:lnSpc>
                <a:spcPct val="90000"/>
              </a:lnSpc>
            </a:pPr>
            <a:r>
              <a:rPr lang="en-US" smtClean="0"/>
              <a:t>The major source of underwriting capacity was England </a:t>
            </a:r>
          </a:p>
          <a:p>
            <a:pPr lvl="1" eaLnBrk="1" hangingPunct="1">
              <a:lnSpc>
                <a:spcPct val="90000"/>
              </a:lnSpc>
            </a:pPr>
            <a:r>
              <a:rPr lang="en-US" smtClean="0"/>
              <a:t>Probably because the country was among the first to develop a complex system of admiralty law </a:t>
            </a:r>
          </a:p>
          <a:p>
            <a:pPr eaLnBrk="1" hangingPunct="1">
              <a:lnSpc>
                <a:spcPct val="90000"/>
              </a:lnSpc>
            </a:pPr>
            <a:r>
              <a:rPr lang="en-US" smtClean="0"/>
              <a:t>Table 10-1 shows that the U.S. market for ocean marine insurance increased almost 120 percent from 1980 to 2002 </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9A41D0F-6996-411B-BC2C-EF4F33830F80}" type="slidenum">
              <a:rPr lang="en-US"/>
              <a:pPr/>
              <a:t>32</a:t>
            </a:fld>
            <a:endParaRPr lang="en-US"/>
          </a:p>
        </p:txBody>
      </p:sp>
      <p:sp>
        <p:nvSpPr>
          <p:cNvPr id="68611" name="Rectangle 2"/>
          <p:cNvSpPr>
            <a:spLocks noGrp="1" noChangeArrowheads="1"/>
          </p:cNvSpPr>
          <p:nvPr>
            <p:ph type="title"/>
          </p:nvPr>
        </p:nvSpPr>
        <p:spPr>
          <a:xfrm>
            <a:off x="228600" y="990600"/>
            <a:ext cx="8610600" cy="992187"/>
          </a:xfrm>
        </p:spPr>
        <p:txBody>
          <a:bodyPr/>
          <a:lstStyle/>
          <a:p>
            <a:pPr eaLnBrk="1" hangingPunct="1"/>
            <a:r>
              <a:rPr lang="en-US" sz="4000" dirty="0" smtClean="0"/>
              <a:t>Table 10-1: United States Ocean Marine Insurance Premiums</a:t>
            </a:r>
          </a:p>
        </p:txBody>
      </p:sp>
      <p:pic>
        <p:nvPicPr>
          <p:cNvPr id="6861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50975" y="2289175"/>
            <a:ext cx="6796088" cy="3249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dirty="0" smtClean="0"/>
              <a:t>End of Lecture 19</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nchor="ctr"/>
          <a:lstStyle/>
          <a:p>
            <a:pPr eaLnBrk="1" hangingPunct="1"/>
            <a:r>
              <a:rPr lang="en-US" sz="2800" smtClean="0"/>
              <a:t>Basic Parts of an Insurance Contract</a:t>
            </a:r>
          </a:p>
        </p:txBody>
      </p:sp>
      <p:sp>
        <p:nvSpPr>
          <p:cNvPr id="20483" name="Rectangle 3"/>
          <p:cNvSpPr>
            <a:spLocks noGrp="1" noChangeArrowheads="1"/>
          </p:cNvSpPr>
          <p:nvPr>
            <p:ph type="body" idx="4294967295"/>
          </p:nvPr>
        </p:nvSpPr>
        <p:spPr>
          <a:xfrm>
            <a:off x="304800" y="1752600"/>
            <a:ext cx="8610600" cy="4648200"/>
          </a:xfrm>
        </p:spPr>
        <p:txBody>
          <a:bodyPr rIns="91440"/>
          <a:lstStyle/>
          <a:p>
            <a:pPr eaLnBrk="1" hangingPunct="1">
              <a:lnSpc>
                <a:spcPct val="80000"/>
              </a:lnSpc>
              <a:spcBef>
                <a:spcPct val="40000"/>
              </a:spcBef>
            </a:pPr>
            <a:r>
              <a:rPr lang="en-US" sz="2400" smtClean="0"/>
              <a:t>The </a:t>
            </a:r>
            <a:r>
              <a:rPr lang="en-US" sz="2400" u="sng" smtClean="0"/>
              <a:t>insuring agreement</a:t>
            </a:r>
            <a:r>
              <a:rPr lang="en-US" sz="2400" smtClean="0"/>
              <a:t> summarizes the major promises of the insurer</a:t>
            </a:r>
          </a:p>
          <a:p>
            <a:pPr lvl="1" eaLnBrk="1" hangingPunct="1">
              <a:lnSpc>
                <a:spcPct val="80000"/>
              </a:lnSpc>
              <a:spcBef>
                <a:spcPct val="40000"/>
              </a:spcBef>
            </a:pPr>
            <a:r>
              <a:rPr lang="en-US" sz="2000" smtClean="0"/>
              <a:t>The two basic forms of an insuring agreement in property insurance are:</a:t>
            </a:r>
          </a:p>
          <a:p>
            <a:pPr lvl="2" eaLnBrk="1" hangingPunct="1">
              <a:lnSpc>
                <a:spcPct val="80000"/>
              </a:lnSpc>
              <a:spcBef>
                <a:spcPct val="40000"/>
              </a:spcBef>
            </a:pPr>
            <a:r>
              <a:rPr lang="en-US" sz="1800" u="sng" smtClean="0"/>
              <a:t>Named perils policy</a:t>
            </a:r>
            <a:r>
              <a:rPr lang="en-US" sz="1800" smtClean="0"/>
              <a:t>, where only those perils specifically named in the policy are covered</a:t>
            </a:r>
          </a:p>
          <a:p>
            <a:pPr lvl="2" eaLnBrk="1" hangingPunct="1">
              <a:lnSpc>
                <a:spcPct val="80000"/>
              </a:lnSpc>
              <a:spcBef>
                <a:spcPct val="40000"/>
              </a:spcBef>
            </a:pPr>
            <a:r>
              <a:rPr lang="en-US" sz="1800" u="sng" smtClean="0"/>
              <a:t>“All-risks” policy</a:t>
            </a:r>
            <a:r>
              <a:rPr lang="en-US" sz="1800" smtClean="0"/>
              <a:t>, where all losses are covered except those losses specifically excluded</a:t>
            </a:r>
          </a:p>
          <a:p>
            <a:pPr lvl="3" eaLnBrk="1" hangingPunct="1">
              <a:lnSpc>
                <a:spcPct val="80000"/>
              </a:lnSpc>
              <a:spcBef>
                <a:spcPct val="40000"/>
              </a:spcBef>
            </a:pPr>
            <a:r>
              <a:rPr lang="en-US" sz="1600" smtClean="0"/>
              <a:t>May also be called an </a:t>
            </a:r>
            <a:r>
              <a:rPr lang="en-US" sz="1600" u="sng" smtClean="0"/>
              <a:t>open-perils policy</a:t>
            </a:r>
            <a:r>
              <a:rPr lang="en-US" sz="1600" smtClean="0"/>
              <a:t> or </a:t>
            </a:r>
            <a:r>
              <a:rPr lang="en-US" sz="1600" u="sng" smtClean="0"/>
              <a:t>special coverage policy</a:t>
            </a:r>
            <a:endParaRPr lang="en-US" sz="1600" smtClean="0"/>
          </a:p>
          <a:p>
            <a:pPr lvl="3" eaLnBrk="1" hangingPunct="1">
              <a:lnSpc>
                <a:spcPct val="80000"/>
              </a:lnSpc>
              <a:spcBef>
                <a:spcPct val="40000"/>
              </a:spcBef>
            </a:pPr>
            <a:r>
              <a:rPr lang="en-US" sz="1600" smtClean="0"/>
              <a:t>Insurers have generally deleted the word “all” from policies</a:t>
            </a:r>
          </a:p>
          <a:p>
            <a:pPr lvl="2" eaLnBrk="1" hangingPunct="1">
              <a:lnSpc>
                <a:spcPct val="80000"/>
              </a:lnSpc>
              <a:spcBef>
                <a:spcPct val="40000"/>
              </a:spcBef>
            </a:pPr>
            <a:r>
              <a:rPr lang="en-US" sz="1800" smtClean="0"/>
              <a:t>“All-risks” coverage has fewer gaps, and the burden of proof is placed on the insurer to deny a claim</a:t>
            </a:r>
          </a:p>
          <a:p>
            <a:pPr eaLnBrk="1" hangingPunct="1">
              <a:lnSpc>
                <a:spcPct val="80000"/>
              </a:lnSpc>
            </a:pPr>
            <a:endParaRPr lang="en-US" sz="2400" smtClean="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chor="ctr"/>
          <a:lstStyle/>
          <a:p>
            <a:pPr eaLnBrk="1" hangingPunct="1"/>
            <a:r>
              <a:rPr lang="en-US" sz="2800" smtClean="0"/>
              <a:t>Basic Parts of an Insurance Contract</a:t>
            </a:r>
          </a:p>
        </p:txBody>
      </p:sp>
      <p:sp>
        <p:nvSpPr>
          <p:cNvPr id="22531" name="Rectangle 3"/>
          <p:cNvSpPr>
            <a:spLocks noGrp="1" noChangeArrowheads="1"/>
          </p:cNvSpPr>
          <p:nvPr>
            <p:ph type="body" idx="4294967295"/>
          </p:nvPr>
        </p:nvSpPr>
        <p:spPr/>
        <p:txBody>
          <a:bodyPr rIns="91440"/>
          <a:lstStyle/>
          <a:p>
            <a:pPr eaLnBrk="1" hangingPunct="1">
              <a:spcBef>
                <a:spcPct val="40000"/>
              </a:spcBef>
            </a:pPr>
            <a:r>
              <a:rPr lang="en-US" smtClean="0"/>
              <a:t>Insurance contracts contain three major types of </a:t>
            </a:r>
            <a:r>
              <a:rPr lang="en-US" u="sng" smtClean="0"/>
              <a:t>exclusions</a:t>
            </a:r>
          </a:p>
          <a:p>
            <a:pPr lvl="1" eaLnBrk="1" hangingPunct="1">
              <a:spcBef>
                <a:spcPct val="40000"/>
              </a:spcBef>
            </a:pPr>
            <a:r>
              <a:rPr lang="en-US" smtClean="0"/>
              <a:t>Excluded perils, e.g., flood, intentional act</a:t>
            </a:r>
          </a:p>
          <a:p>
            <a:pPr lvl="1" eaLnBrk="1" hangingPunct="1">
              <a:spcBef>
                <a:spcPct val="40000"/>
              </a:spcBef>
            </a:pPr>
            <a:r>
              <a:rPr lang="en-US" smtClean="0"/>
              <a:t>Excluded losses, e.g., a professional liability loss is excluded in the homeowners policy</a:t>
            </a:r>
          </a:p>
          <a:p>
            <a:pPr lvl="1" eaLnBrk="1" hangingPunct="1">
              <a:spcBef>
                <a:spcPct val="40000"/>
              </a:spcBef>
            </a:pPr>
            <a:r>
              <a:rPr lang="en-US" smtClean="0"/>
              <a:t>Excluded property, e.g., pets are not covered as personal property in the homeowners policy</a:t>
            </a:r>
          </a:p>
          <a:p>
            <a:pPr eaLnBrk="1" hangingPunct="1"/>
            <a:endParaRPr lang="en-US" smtClean="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type="title" idx="4294967295"/>
          </p:nvPr>
        </p:nvSpPr>
        <p:spPr/>
        <p:txBody>
          <a:bodyPr anchor="ctr"/>
          <a:lstStyle/>
          <a:p>
            <a:pPr eaLnBrk="1" hangingPunct="1"/>
            <a:r>
              <a:rPr lang="en-US" sz="2800" smtClean="0"/>
              <a:t>Why are Exclusions Necessary?</a:t>
            </a:r>
          </a:p>
        </p:txBody>
      </p:sp>
      <p:sp>
        <p:nvSpPr>
          <p:cNvPr id="24579" name="Rectangle 4"/>
          <p:cNvSpPr>
            <a:spLocks noGrp="1" noChangeArrowheads="1"/>
          </p:cNvSpPr>
          <p:nvPr>
            <p:ph type="body" idx="4294967295"/>
          </p:nvPr>
        </p:nvSpPr>
        <p:spPr>
          <a:xfrm>
            <a:off x="304800" y="1752600"/>
            <a:ext cx="8610600" cy="4724400"/>
          </a:xfrm>
        </p:spPr>
        <p:txBody>
          <a:bodyPr rIns="91440"/>
          <a:lstStyle/>
          <a:p>
            <a:pPr eaLnBrk="1" hangingPunct="1">
              <a:lnSpc>
                <a:spcPct val="90000"/>
              </a:lnSpc>
              <a:spcBef>
                <a:spcPct val="40000"/>
              </a:spcBef>
            </a:pPr>
            <a:r>
              <a:rPr lang="en-US" sz="1800" smtClean="0"/>
              <a:t>Some perils are not commercially insurable</a:t>
            </a:r>
          </a:p>
          <a:p>
            <a:pPr lvl="1" eaLnBrk="1" hangingPunct="1">
              <a:lnSpc>
                <a:spcPct val="90000"/>
              </a:lnSpc>
              <a:spcBef>
                <a:spcPct val="40000"/>
              </a:spcBef>
            </a:pPr>
            <a:r>
              <a:rPr lang="en-US" sz="1800" smtClean="0"/>
              <a:t>e.g., catastrophic losses due to war</a:t>
            </a:r>
          </a:p>
          <a:p>
            <a:pPr eaLnBrk="1" hangingPunct="1">
              <a:lnSpc>
                <a:spcPct val="90000"/>
              </a:lnSpc>
              <a:spcBef>
                <a:spcPct val="40000"/>
              </a:spcBef>
            </a:pPr>
            <a:r>
              <a:rPr lang="en-US" sz="1800" smtClean="0"/>
              <a:t>Extraordinary hazards are present</a:t>
            </a:r>
          </a:p>
          <a:p>
            <a:pPr lvl="1" eaLnBrk="1" hangingPunct="1">
              <a:lnSpc>
                <a:spcPct val="90000"/>
              </a:lnSpc>
              <a:spcBef>
                <a:spcPct val="40000"/>
              </a:spcBef>
            </a:pPr>
            <a:r>
              <a:rPr lang="en-US" sz="1800" smtClean="0"/>
              <a:t>e.g., using the automobile for a taxi</a:t>
            </a:r>
          </a:p>
          <a:p>
            <a:pPr eaLnBrk="1" hangingPunct="1">
              <a:lnSpc>
                <a:spcPct val="90000"/>
              </a:lnSpc>
              <a:spcBef>
                <a:spcPct val="40000"/>
              </a:spcBef>
            </a:pPr>
            <a:r>
              <a:rPr lang="en-US" sz="1800" smtClean="0"/>
              <a:t>Coverage is provided by other contracts</a:t>
            </a:r>
          </a:p>
          <a:p>
            <a:pPr lvl="1" eaLnBrk="1" hangingPunct="1">
              <a:lnSpc>
                <a:spcPct val="90000"/>
              </a:lnSpc>
              <a:spcBef>
                <a:spcPct val="40000"/>
              </a:spcBef>
            </a:pPr>
            <a:r>
              <a:rPr lang="en-US" sz="1800" smtClean="0"/>
              <a:t>e.g., use of auto excluded on homeowners policy</a:t>
            </a:r>
          </a:p>
          <a:p>
            <a:pPr eaLnBrk="1" hangingPunct="1">
              <a:lnSpc>
                <a:spcPct val="90000"/>
              </a:lnSpc>
              <a:spcBef>
                <a:spcPct val="40000"/>
              </a:spcBef>
            </a:pPr>
            <a:r>
              <a:rPr lang="en-US" sz="1800" smtClean="0"/>
              <a:t>Moral hazard problems</a:t>
            </a:r>
          </a:p>
          <a:p>
            <a:pPr lvl="1" eaLnBrk="1" hangingPunct="1">
              <a:lnSpc>
                <a:spcPct val="90000"/>
              </a:lnSpc>
              <a:spcBef>
                <a:spcPct val="40000"/>
              </a:spcBef>
            </a:pPr>
            <a:r>
              <a:rPr lang="en-US" sz="1800" smtClean="0"/>
              <a:t>e.g., coverage of money limited to $200 in homeowners policy</a:t>
            </a:r>
          </a:p>
          <a:p>
            <a:pPr eaLnBrk="1" hangingPunct="1">
              <a:lnSpc>
                <a:spcPct val="90000"/>
              </a:lnSpc>
              <a:spcBef>
                <a:spcPct val="40000"/>
              </a:spcBef>
            </a:pPr>
            <a:r>
              <a:rPr lang="en-US" sz="1800" smtClean="0"/>
              <a:t>Attitudinal hazard problems</a:t>
            </a:r>
          </a:p>
          <a:p>
            <a:pPr lvl="1" eaLnBrk="1" hangingPunct="1">
              <a:lnSpc>
                <a:spcPct val="90000"/>
              </a:lnSpc>
              <a:spcBef>
                <a:spcPct val="40000"/>
              </a:spcBef>
            </a:pPr>
            <a:r>
              <a:rPr lang="en-US" sz="1800" smtClean="0"/>
              <a:t>e.g., individuals are forced to bear losses that result from their own carelessness</a:t>
            </a:r>
          </a:p>
          <a:p>
            <a:pPr eaLnBrk="1" hangingPunct="1">
              <a:lnSpc>
                <a:spcPct val="90000"/>
              </a:lnSpc>
              <a:spcBef>
                <a:spcPct val="40000"/>
              </a:spcBef>
            </a:pPr>
            <a:r>
              <a:rPr lang="en-US" sz="1800" smtClean="0"/>
              <a:t>Coverage not needed by typical insureds</a:t>
            </a:r>
          </a:p>
          <a:p>
            <a:pPr lvl="1" eaLnBrk="1" hangingPunct="1">
              <a:lnSpc>
                <a:spcPct val="90000"/>
              </a:lnSpc>
              <a:spcBef>
                <a:spcPct val="40000"/>
              </a:spcBef>
            </a:pPr>
            <a:r>
              <a:rPr lang="en-US" sz="1800" smtClean="0"/>
              <a:t>e.g., homeowners policy does not cover aircraft</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chor="ctr"/>
          <a:lstStyle/>
          <a:p>
            <a:pPr eaLnBrk="1" hangingPunct="1"/>
            <a:r>
              <a:rPr lang="en-US" sz="2800" smtClean="0"/>
              <a:t>Basic Parts of an Insurance Contract</a:t>
            </a:r>
          </a:p>
        </p:txBody>
      </p:sp>
      <p:sp>
        <p:nvSpPr>
          <p:cNvPr id="26627" name="Rectangle 3"/>
          <p:cNvSpPr>
            <a:spLocks noGrp="1" noChangeArrowheads="1"/>
          </p:cNvSpPr>
          <p:nvPr>
            <p:ph type="body" idx="4294967295"/>
          </p:nvPr>
        </p:nvSpPr>
        <p:spPr/>
        <p:txBody>
          <a:bodyPr rIns="91440"/>
          <a:lstStyle/>
          <a:p>
            <a:pPr eaLnBrk="1" hangingPunct="1">
              <a:lnSpc>
                <a:spcPct val="90000"/>
              </a:lnSpc>
              <a:spcBef>
                <a:spcPct val="40000"/>
              </a:spcBef>
            </a:pPr>
            <a:r>
              <a:rPr lang="en-US" u="sng" smtClean="0"/>
              <a:t>Conditions</a:t>
            </a:r>
            <a:r>
              <a:rPr lang="en-US" smtClean="0"/>
              <a:t> are provisions in the policy that qualify or place limitations on the insurer’s promise to perform</a:t>
            </a:r>
          </a:p>
          <a:p>
            <a:pPr lvl="1" eaLnBrk="1" hangingPunct="1">
              <a:lnSpc>
                <a:spcPct val="90000"/>
              </a:lnSpc>
              <a:spcBef>
                <a:spcPct val="40000"/>
              </a:spcBef>
            </a:pPr>
            <a:r>
              <a:rPr lang="en-US" smtClean="0"/>
              <a:t>If policy conditions are not met, insurer can refuse to pay the claim</a:t>
            </a:r>
          </a:p>
          <a:p>
            <a:pPr eaLnBrk="1" hangingPunct="1">
              <a:lnSpc>
                <a:spcPct val="90000"/>
              </a:lnSpc>
              <a:spcBef>
                <a:spcPct val="40000"/>
              </a:spcBef>
            </a:pPr>
            <a:r>
              <a:rPr lang="en-US" smtClean="0"/>
              <a:t>Insurance policies contain a variety of miscellaneous provisions</a:t>
            </a:r>
          </a:p>
          <a:p>
            <a:pPr lvl="1" eaLnBrk="1" hangingPunct="1">
              <a:lnSpc>
                <a:spcPct val="90000"/>
              </a:lnSpc>
              <a:spcBef>
                <a:spcPct val="40000"/>
              </a:spcBef>
            </a:pPr>
            <a:r>
              <a:rPr lang="en-US" smtClean="0"/>
              <a:t>e.g., cancellation, subrogation, grace period, misstatement of age </a:t>
            </a:r>
          </a:p>
          <a:p>
            <a:pPr eaLnBrk="1" hangingPunct="1">
              <a:lnSpc>
                <a:spcPct val="90000"/>
              </a:lnSpc>
            </a:pPr>
            <a:endParaRPr lang="en-US" smtClean="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chor="ctr"/>
          <a:lstStyle/>
          <a:p>
            <a:pPr eaLnBrk="1" hangingPunct="1"/>
            <a:r>
              <a:rPr lang="en-US" smtClean="0"/>
              <a:t>Definition of an “Insured”</a:t>
            </a:r>
          </a:p>
        </p:txBody>
      </p:sp>
      <p:sp>
        <p:nvSpPr>
          <p:cNvPr id="28675" name="Rectangle 3"/>
          <p:cNvSpPr>
            <a:spLocks noGrp="1" noChangeArrowheads="1"/>
          </p:cNvSpPr>
          <p:nvPr>
            <p:ph type="body" idx="4294967295"/>
          </p:nvPr>
        </p:nvSpPr>
        <p:spPr>
          <a:xfrm>
            <a:off x="228600" y="1752600"/>
            <a:ext cx="8686800" cy="4648200"/>
          </a:xfrm>
        </p:spPr>
        <p:txBody>
          <a:bodyPr rIns="91440"/>
          <a:lstStyle/>
          <a:p>
            <a:pPr eaLnBrk="1" hangingPunct="1"/>
            <a:r>
              <a:rPr lang="en-US" sz="2400" smtClean="0"/>
              <a:t>An insurance contract must identify the persons or parties who are insured under the policy</a:t>
            </a:r>
          </a:p>
          <a:p>
            <a:pPr lvl="1" eaLnBrk="1" hangingPunct="1"/>
            <a:r>
              <a:rPr lang="en-US" sz="2000" smtClean="0"/>
              <a:t>The </a:t>
            </a:r>
            <a:r>
              <a:rPr lang="en-US" sz="2000" u="sng" smtClean="0"/>
              <a:t>named insured</a:t>
            </a:r>
            <a:r>
              <a:rPr lang="en-US" sz="2000" smtClean="0"/>
              <a:t> is the person or persons named in the declarations section of the policy</a:t>
            </a:r>
          </a:p>
          <a:p>
            <a:pPr lvl="1" eaLnBrk="1" hangingPunct="1"/>
            <a:r>
              <a:rPr lang="en-US" sz="2000" smtClean="0"/>
              <a:t>The </a:t>
            </a:r>
            <a:r>
              <a:rPr lang="en-US" sz="2000" u="sng" smtClean="0"/>
              <a:t>first named insured</a:t>
            </a:r>
            <a:r>
              <a:rPr lang="en-US" sz="2000" smtClean="0"/>
              <a:t> has certain additional rights and responsibilities that do not apply to other named insureds</a:t>
            </a:r>
          </a:p>
          <a:p>
            <a:pPr lvl="1" eaLnBrk="1" hangingPunct="1"/>
            <a:r>
              <a:rPr lang="en-US" sz="2000" smtClean="0"/>
              <a:t>A policy may cover other parties even though they are not specifically named</a:t>
            </a:r>
          </a:p>
          <a:p>
            <a:pPr lvl="2" eaLnBrk="1" hangingPunct="1"/>
            <a:r>
              <a:rPr lang="en-US" sz="1800" smtClean="0"/>
              <a:t>e.g., the homeowners policy covers resident relatives under age 24 who are full-time students away from home</a:t>
            </a:r>
          </a:p>
          <a:p>
            <a:pPr lvl="1" eaLnBrk="1" hangingPunct="1"/>
            <a:r>
              <a:rPr lang="en-US" smtClean="0"/>
              <a:t>Additional insureds may be added using an endorsement</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nchor="ctr"/>
          <a:lstStyle/>
          <a:p>
            <a:pPr eaLnBrk="1" hangingPunct="1"/>
            <a:r>
              <a:rPr lang="en-US" smtClean="0"/>
              <a:t>Endorsements and Riders</a:t>
            </a:r>
          </a:p>
        </p:txBody>
      </p:sp>
      <p:sp>
        <p:nvSpPr>
          <p:cNvPr id="30723" name="Rectangle 3"/>
          <p:cNvSpPr>
            <a:spLocks noGrp="1" noChangeArrowheads="1"/>
          </p:cNvSpPr>
          <p:nvPr>
            <p:ph type="body" idx="4294967295"/>
          </p:nvPr>
        </p:nvSpPr>
        <p:spPr/>
        <p:txBody>
          <a:bodyPr rIns="91440"/>
          <a:lstStyle/>
          <a:p>
            <a:pPr eaLnBrk="1" hangingPunct="1">
              <a:lnSpc>
                <a:spcPct val="80000"/>
              </a:lnSpc>
            </a:pPr>
            <a:r>
              <a:rPr lang="en-US" sz="2400" smtClean="0"/>
              <a:t>In property and liability insurance, an </a:t>
            </a:r>
            <a:r>
              <a:rPr lang="en-US" sz="2400" u="sng" smtClean="0"/>
              <a:t>endorsement</a:t>
            </a:r>
            <a:r>
              <a:rPr lang="en-US" sz="2400" smtClean="0"/>
              <a:t> is a written provision that adds to, deletes from, or modifies the provisions in the original contract</a:t>
            </a:r>
          </a:p>
          <a:p>
            <a:pPr lvl="1" eaLnBrk="1" hangingPunct="1">
              <a:lnSpc>
                <a:spcPct val="80000"/>
              </a:lnSpc>
            </a:pPr>
            <a:r>
              <a:rPr lang="en-US" sz="2000" smtClean="0"/>
              <a:t>e.g., an earthquake endorsement to a homeowners policy</a:t>
            </a:r>
          </a:p>
          <a:p>
            <a:pPr eaLnBrk="1" hangingPunct="1">
              <a:lnSpc>
                <a:spcPct val="80000"/>
              </a:lnSpc>
            </a:pPr>
            <a:r>
              <a:rPr lang="en-US" sz="2400" smtClean="0"/>
              <a:t>In life and health insurance, a </a:t>
            </a:r>
            <a:r>
              <a:rPr lang="en-US" sz="2400" u="sng" smtClean="0"/>
              <a:t>rider</a:t>
            </a:r>
            <a:r>
              <a:rPr lang="en-US" sz="2400" smtClean="0"/>
              <a:t> is a provision that amends or changes the original policy</a:t>
            </a:r>
          </a:p>
          <a:p>
            <a:pPr lvl="1" eaLnBrk="1" hangingPunct="1">
              <a:lnSpc>
                <a:spcPct val="80000"/>
              </a:lnSpc>
            </a:pPr>
            <a:r>
              <a:rPr lang="en-US" sz="2000" smtClean="0"/>
              <a:t>e.g., a waiver-of-premium rider on a life insurance policy</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630</TotalTime>
  <Words>1926</Words>
  <Application>Microsoft Office PowerPoint</Application>
  <PresentationFormat>On-screen Show (4:3)</PresentationFormat>
  <Paragraphs>217</Paragraphs>
  <Slides>33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M00_REJDA_6117643_11_RMI_C00</vt:lpstr>
      <vt:lpstr>Equation</vt:lpstr>
      <vt:lpstr>Slide 1</vt:lpstr>
      <vt:lpstr>Agenda</vt:lpstr>
      <vt:lpstr>Basic Parts of an Insurance Contract</vt:lpstr>
      <vt:lpstr>Basic Parts of an Insurance Contract</vt:lpstr>
      <vt:lpstr>Basic Parts of an Insurance Contract</vt:lpstr>
      <vt:lpstr>Why are Exclusions Necessary?</vt:lpstr>
      <vt:lpstr>Basic Parts of an Insurance Contract</vt:lpstr>
      <vt:lpstr>Definition of an “Insured”</vt:lpstr>
      <vt:lpstr>Endorsements and Riders</vt:lpstr>
      <vt:lpstr>Deductibles</vt:lpstr>
      <vt:lpstr>Deductibles</vt:lpstr>
      <vt:lpstr>Deductibles in Health Insurance</vt:lpstr>
      <vt:lpstr>Coinsurance</vt:lpstr>
      <vt:lpstr>Coinsurance</vt:lpstr>
      <vt:lpstr>Exhibit 10.1  Insurance to Full Value </vt:lpstr>
      <vt:lpstr>Exhibit 10.2  Insurance to Half Value </vt:lpstr>
      <vt:lpstr>Coinsurance in Health Insurance</vt:lpstr>
      <vt:lpstr>Other-insurance Provisions</vt:lpstr>
      <vt:lpstr>Exhibit 10.3  Pro Rata Liability Example</vt:lpstr>
      <vt:lpstr>Exhibit 10.4  Contribution by Equal Shares (Example 1)</vt:lpstr>
      <vt:lpstr>Exhibit 10.5  Contribution by Equal Shares (Example 2)</vt:lpstr>
      <vt:lpstr>Other-insurance Provisions</vt:lpstr>
      <vt:lpstr>Transportation Insurance </vt:lpstr>
      <vt:lpstr>The Perils of Transportation </vt:lpstr>
      <vt:lpstr>The Liability of the Carrier </vt:lpstr>
      <vt:lpstr>The Carrier’s Liability in Ocean Transportation </vt:lpstr>
      <vt:lpstr>The Carrier’s Liability in Ocean Transportation</vt:lpstr>
      <vt:lpstr>The Carrier’s Liability in Land Transportation </vt:lpstr>
      <vt:lpstr>The Carrier’s Liability in Land Transportation</vt:lpstr>
      <vt:lpstr>Need for Transportation Insurance </vt:lpstr>
      <vt:lpstr>Ocean Transportation Insurance </vt:lpstr>
      <vt:lpstr>Table 10-1: United States Ocean Marine Insurance Premiums</vt:lpstr>
      <vt:lpstr>Slide 33</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subject>Analysis of Insurance Contracts</dc:subject>
  <dc:creator>George E. Rejda</dc:creator>
  <cp:keywords/>
  <dc:description/>
  <cp:lastModifiedBy>NTS</cp:lastModifiedBy>
  <cp:revision>97</cp:revision>
  <dcterms:created xsi:type="dcterms:W3CDTF">2004-08-04T08:00:35Z</dcterms:created>
  <dcterms:modified xsi:type="dcterms:W3CDTF">2014-06-19T15:30:16Z</dcterms:modified>
  <cp:category/>
</cp:coreProperties>
</file>